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77" r:id="rId8"/>
    <p:sldId id="263" r:id="rId9"/>
    <p:sldId id="264" r:id="rId10"/>
    <p:sldId id="265" r:id="rId11"/>
    <p:sldId id="266" r:id="rId12"/>
    <p:sldId id="267" r:id="rId13"/>
    <p:sldId id="268" r:id="rId14"/>
    <p:sldId id="269" r:id="rId15"/>
    <p:sldId id="270" r:id="rId16"/>
    <p:sldId id="271" r:id="rId17"/>
    <p:sldId id="272"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867" autoAdjust="0"/>
  </p:normalViewPr>
  <p:slideViewPr>
    <p:cSldViewPr snapToGrid="0">
      <p:cViewPr varScale="1">
        <p:scale>
          <a:sx n="58" d="100"/>
          <a:sy n="58" d="100"/>
        </p:scale>
        <p:origin x="856" y="4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3921899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3711034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31251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799782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170685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3888946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8835387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3321972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2170603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7AC78E-46DE-4689-B25B-335FAE63AD98}" type="datetimeFigureOut">
              <a:rPr lang="en-US" smtClean="0"/>
              <a:t>9/2/2021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1050146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7AC78E-46DE-4689-B25B-335FAE63AD98}" type="datetimeFigureOut">
              <a:rPr lang="en-US" smtClean="0"/>
              <a:t>9/2/2021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2793296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7AC78E-46DE-4689-B25B-335FAE63AD98}" type="datetimeFigureOut">
              <a:rPr lang="en-US" smtClean="0"/>
              <a:t>9/2/2021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4185489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7AC78E-46DE-4689-B25B-335FAE63AD98}" type="datetimeFigureOut">
              <a:rPr lang="en-US" smtClean="0"/>
              <a:t>9/2/2021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3071939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7AC78E-46DE-4689-B25B-335FAE63AD98}" type="datetimeFigureOut">
              <a:rPr lang="en-US" smtClean="0"/>
              <a:t>9/2/2021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1112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7AC78E-46DE-4689-B25B-335FAE63AD98}" type="datetimeFigureOut">
              <a:rPr lang="en-US" smtClean="0"/>
              <a:t>9/2/2021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1791821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7AC78E-46DE-4689-B25B-335FAE63AD98}" type="datetimeFigureOut">
              <a:rPr lang="en-US" smtClean="0"/>
              <a:t>9/2/2021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7FBCF-CFDD-423B-9E88-F682D6F63EB5}" type="slidenum">
              <a:rPr lang="en-US" smtClean="0"/>
              <a:t>‹#›</a:t>
            </a:fld>
            <a:endParaRPr lang="en-US"/>
          </a:p>
        </p:txBody>
      </p:sp>
    </p:spTree>
    <p:extLst>
      <p:ext uri="{BB962C8B-B14F-4D97-AF65-F5344CB8AC3E}">
        <p14:creationId xmlns:p14="http://schemas.microsoft.com/office/powerpoint/2010/main" val="1608275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7AC78E-46DE-4689-B25B-335FAE63AD98}" type="datetimeFigureOut">
              <a:rPr lang="en-US" smtClean="0"/>
              <a:t>9/2/2021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337FBCF-CFDD-423B-9E88-F682D6F63EB5}" type="slidenum">
              <a:rPr lang="en-US" smtClean="0"/>
              <a:t>‹#›</a:t>
            </a:fld>
            <a:endParaRPr lang="en-US"/>
          </a:p>
        </p:txBody>
      </p:sp>
    </p:spTree>
    <p:extLst>
      <p:ext uri="{BB962C8B-B14F-4D97-AF65-F5344CB8AC3E}">
        <p14:creationId xmlns:p14="http://schemas.microsoft.com/office/powerpoint/2010/main" val="4260229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88C23-36CF-497A-8E58-3434A4F2EAAC}"/>
              </a:ext>
            </a:extLst>
          </p:cNvPr>
          <p:cNvSpPr>
            <a:spLocks noGrp="1"/>
          </p:cNvSpPr>
          <p:nvPr>
            <p:ph type="ctrTitle"/>
          </p:nvPr>
        </p:nvSpPr>
        <p:spPr>
          <a:xfrm>
            <a:off x="903383" y="1123720"/>
            <a:ext cx="8725359" cy="3214600"/>
          </a:xfrm>
        </p:spPr>
        <p:txBody>
          <a:bodyPr anchor="t"/>
          <a:lstStyle/>
          <a:p>
            <a:r>
              <a:rPr lang="en-US" b="1" dirty="0">
                <a:solidFill>
                  <a:srgbClr val="C00000"/>
                </a:solidFill>
                <a:latin typeface="Eras Demi ITC" panose="020B0805030504020804" pitchFamily="34" charset="0"/>
              </a:rPr>
              <a:t>ETIKA ADMINISTRASI PUBLIK</a:t>
            </a:r>
            <a:br>
              <a:rPr lang="en-US" b="1" dirty="0">
                <a:solidFill>
                  <a:srgbClr val="C00000"/>
                </a:solidFill>
                <a:latin typeface="Eras Demi ITC" panose="020B0805030504020804" pitchFamily="34" charset="0"/>
              </a:rPr>
            </a:br>
            <a:r>
              <a:rPr lang="en-US" b="1" dirty="0">
                <a:solidFill>
                  <a:srgbClr val="C00000"/>
                </a:solidFill>
                <a:latin typeface="Eras Demi ITC" panose="020B0805030504020804" pitchFamily="34" charset="0"/>
              </a:rPr>
              <a:t>2</a:t>
            </a:r>
          </a:p>
        </p:txBody>
      </p:sp>
      <p:sp>
        <p:nvSpPr>
          <p:cNvPr id="3" name="Subtitle 2">
            <a:extLst>
              <a:ext uri="{FF2B5EF4-FFF2-40B4-BE49-F238E27FC236}">
                <a16:creationId xmlns:a16="http://schemas.microsoft.com/office/drawing/2014/main" id="{A5F9D934-6282-480D-B891-27002483DB76}"/>
              </a:ext>
            </a:extLst>
          </p:cNvPr>
          <p:cNvSpPr>
            <a:spLocks noGrp="1"/>
          </p:cNvSpPr>
          <p:nvPr>
            <p:ph type="subTitle" idx="1"/>
          </p:nvPr>
        </p:nvSpPr>
        <p:spPr>
          <a:xfrm>
            <a:off x="1507066" y="4814371"/>
            <a:ext cx="8121675" cy="1553378"/>
          </a:xfrm>
        </p:spPr>
        <p:txBody>
          <a:bodyPr>
            <a:normAutofit/>
          </a:bodyPr>
          <a:lstStyle/>
          <a:p>
            <a:pPr>
              <a:spcBef>
                <a:spcPts val="0"/>
              </a:spcBef>
            </a:pPr>
            <a:r>
              <a:rPr lang="en-US" sz="2800" b="1" dirty="0">
                <a:solidFill>
                  <a:srgbClr val="FF0000"/>
                </a:solidFill>
                <a:latin typeface="Eras Demi ITC" panose="020B0805030504020804" pitchFamily="34" charset="0"/>
              </a:rPr>
              <a:t>                        </a:t>
            </a:r>
            <a:r>
              <a:rPr lang="en-US" sz="2800" b="1" dirty="0" err="1">
                <a:solidFill>
                  <a:srgbClr val="C00000"/>
                </a:solidFill>
                <a:latin typeface="Eras Demi ITC" panose="020B0805030504020804" pitchFamily="34" charset="0"/>
              </a:rPr>
              <a:t>Apandi</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S.Sos</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M.Si</a:t>
            </a:r>
            <a:r>
              <a:rPr lang="en-US" sz="2800" b="1" dirty="0">
                <a:solidFill>
                  <a:srgbClr val="C00000"/>
                </a:solidFill>
                <a:latin typeface="Eras Demi ITC" panose="020B0805030504020804" pitchFamily="34" charset="0"/>
              </a:rPr>
              <a:t>.</a:t>
            </a:r>
          </a:p>
          <a:p>
            <a:pPr>
              <a:spcBef>
                <a:spcPts val="0"/>
              </a:spcBef>
            </a:pPr>
            <a:r>
              <a:rPr lang="en-US" sz="2000" dirty="0">
                <a:solidFill>
                  <a:srgbClr val="C00000"/>
                </a:solidFill>
                <a:latin typeface="Eras Demi ITC" panose="020B0805030504020804" pitchFamily="34" charset="0"/>
              </a:rPr>
              <a:t>apandi@fisip.unila.ac.id</a:t>
            </a:r>
          </a:p>
          <a:p>
            <a:endParaRPr lang="en-US" sz="2800" b="1" dirty="0">
              <a:solidFill>
                <a:schemeClr val="accent4">
                  <a:lumMod val="60000"/>
                  <a:lumOff val="40000"/>
                </a:schemeClr>
              </a:solidFill>
              <a:latin typeface="Eras Demi ITC" panose="020B0805030504020804" pitchFamily="34" charset="0"/>
            </a:endParaRPr>
          </a:p>
        </p:txBody>
      </p:sp>
      <p:sp>
        <p:nvSpPr>
          <p:cNvPr id="4" name="TextBox 3">
            <a:extLst>
              <a:ext uri="{FF2B5EF4-FFF2-40B4-BE49-F238E27FC236}">
                <a16:creationId xmlns:a16="http://schemas.microsoft.com/office/drawing/2014/main" id="{030B5777-3D8A-4230-AF38-47FCDF60A6B9}"/>
              </a:ext>
            </a:extLst>
          </p:cNvPr>
          <p:cNvSpPr txBox="1"/>
          <p:nvPr/>
        </p:nvSpPr>
        <p:spPr>
          <a:xfrm>
            <a:off x="10125075" y="61722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9648338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DB35F-CFFC-479A-8979-4C80058A9D78}"/>
              </a:ext>
            </a:extLst>
          </p:cNvPr>
          <p:cNvSpPr>
            <a:spLocks noGrp="1"/>
          </p:cNvSpPr>
          <p:nvPr>
            <p:ph type="title"/>
          </p:nvPr>
        </p:nvSpPr>
        <p:spPr>
          <a:xfrm>
            <a:off x="677334" y="203813"/>
            <a:ext cx="8596668" cy="633469"/>
          </a:xfrm>
        </p:spPr>
        <p:txBody>
          <a:bodyPr>
            <a:noAutofit/>
          </a:bodyPr>
          <a:lstStyle/>
          <a:p>
            <a:r>
              <a:rPr lang="en-US" sz="4000" b="1" dirty="0" err="1">
                <a:solidFill>
                  <a:srgbClr val="C00000"/>
                </a:solidFill>
                <a:latin typeface="Eras Demi ITC" panose="020B0805030504020804" pitchFamily="34" charset="0"/>
              </a:rPr>
              <a:t>Perbedaan</a:t>
            </a:r>
            <a:r>
              <a:rPr lang="en-US" sz="4000" b="1" dirty="0">
                <a:solidFill>
                  <a:srgbClr val="C00000"/>
                </a:solidFill>
                <a:latin typeface="Eras Demi ITC" panose="020B0805030504020804" pitchFamily="34" charset="0"/>
              </a:rPr>
              <a:t> ETIKA DAN ETIKET</a:t>
            </a:r>
          </a:p>
        </p:txBody>
      </p:sp>
      <p:sp>
        <p:nvSpPr>
          <p:cNvPr id="3" name="Content Placeholder 2">
            <a:extLst>
              <a:ext uri="{FF2B5EF4-FFF2-40B4-BE49-F238E27FC236}">
                <a16:creationId xmlns:a16="http://schemas.microsoft.com/office/drawing/2014/main" id="{D446F985-5EAE-4D16-8445-B2735F440A08}"/>
              </a:ext>
            </a:extLst>
          </p:cNvPr>
          <p:cNvSpPr>
            <a:spLocks noGrp="1"/>
          </p:cNvSpPr>
          <p:nvPr>
            <p:ph idx="1"/>
          </p:nvPr>
        </p:nvSpPr>
        <p:spPr>
          <a:xfrm>
            <a:off x="418641" y="980501"/>
            <a:ext cx="10322805" cy="5673687"/>
          </a:xfrm>
        </p:spPr>
        <p:txBody>
          <a:bodyPr>
            <a:noAutofit/>
          </a:bodyPr>
          <a:lstStyle/>
          <a:p>
            <a:r>
              <a:rPr lang="en-US" sz="2400" dirty="0" err="1">
                <a:solidFill>
                  <a:srgbClr val="C00000"/>
                </a:solidFill>
                <a:latin typeface="Eras Demi ITC" panose="020B0805030504020804" pitchFamily="34" charset="0"/>
                <a:ea typeface="Segoe UI Black" panose="020B0A02040204020203" pitchFamily="34" charset="0"/>
              </a:rPr>
              <a:t>Bertens</a:t>
            </a:r>
            <a:r>
              <a:rPr lang="en-US" sz="2400" dirty="0">
                <a:solidFill>
                  <a:srgbClr val="C00000"/>
                </a:solidFill>
                <a:latin typeface="Eras Demi ITC" panose="020B0805030504020804" pitchFamily="34" charset="0"/>
                <a:ea typeface="Segoe UI Black" panose="020B0A02040204020203" pitchFamily="34" charset="0"/>
              </a:rPr>
              <a:t> </a:t>
            </a:r>
            <a:r>
              <a:rPr lang="en-US" sz="2400" dirty="0" err="1">
                <a:solidFill>
                  <a:srgbClr val="C00000"/>
                </a:solidFill>
                <a:latin typeface="Eras Demi ITC" panose="020B0805030504020804" pitchFamily="34" charset="0"/>
                <a:ea typeface="Segoe UI Black" panose="020B0A02040204020203" pitchFamily="34" charset="0"/>
              </a:rPr>
              <a:t>memberikan</a:t>
            </a:r>
            <a:r>
              <a:rPr lang="en-US" sz="2400" dirty="0">
                <a:solidFill>
                  <a:srgbClr val="C00000"/>
                </a:solidFill>
                <a:latin typeface="Eras Demi ITC" panose="020B0805030504020804" pitchFamily="34" charset="0"/>
                <a:ea typeface="Segoe UI Black" panose="020B0A02040204020203" pitchFamily="34" charset="0"/>
              </a:rPr>
              <a:t> 4 (</a:t>
            </a:r>
            <a:r>
              <a:rPr lang="en-US" sz="2400" dirty="0" err="1">
                <a:solidFill>
                  <a:srgbClr val="C00000"/>
                </a:solidFill>
                <a:latin typeface="Eras Demi ITC" panose="020B0805030504020804" pitchFamily="34" charset="0"/>
                <a:ea typeface="Segoe UI Black" panose="020B0A02040204020203" pitchFamily="34" charset="0"/>
              </a:rPr>
              <a:t>empat</a:t>
            </a:r>
            <a:r>
              <a:rPr lang="en-US" sz="2400" dirty="0">
                <a:solidFill>
                  <a:srgbClr val="C00000"/>
                </a:solidFill>
                <a:latin typeface="Eras Demi ITC" panose="020B0805030504020804" pitchFamily="34" charset="0"/>
                <a:ea typeface="Segoe UI Black" panose="020B0A02040204020203" pitchFamily="34" charset="0"/>
              </a:rPr>
              <a:t>) </a:t>
            </a:r>
            <a:r>
              <a:rPr lang="en-US" sz="2400" dirty="0" err="1">
                <a:solidFill>
                  <a:srgbClr val="C00000"/>
                </a:solidFill>
                <a:latin typeface="Eras Demi ITC" panose="020B0805030504020804" pitchFamily="34" charset="0"/>
                <a:ea typeface="Segoe UI Black" panose="020B0A02040204020203" pitchFamily="34" charset="0"/>
              </a:rPr>
              <a:t>macam</a:t>
            </a:r>
            <a:r>
              <a:rPr lang="en-US" sz="2400" dirty="0">
                <a:solidFill>
                  <a:srgbClr val="C00000"/>
                </a:solidFill>
                <a:latin typeface="Eras Demi ITC" panose="020B0805030504020804" pitchFamily="34" charset="0"/>
                <a:ea typeface="Segoe UI Black" panose="020B0A02040204020203" pitchFamily="34" charset="0"/>
              </a:rPr>
              <a:t> </a:t>
            </a:r>
            <a:r>
              <a:rPr lang="en-US" sz="2400" dirty="0" err="1">
                <a:solidFill>
                  <a:srgbClr val="C00000"/>
                </a:solidFill>
                <a:latin typeface="Eras Demi ITC" panose="020B0805030504020804" pitchFamily="34" charset="0"/>
                <a:ea typeface="Segoe UI Black" panose="020B0A02040204020203" pitchFamily="34" charset="0"/>
              </a:rPr>
              <a:t>perbedaan</a:t>
            </a:r>
            <a:r>
              <a:rPr lang="en-US" sz="2400" dirty="0">
                <a:solidFill>
                  <a:srgbClr val="C00000"/>
                </a:solidFill>
                <a:latin typeface="Eras Demi ITC" panose="020B0805030504020804" pitchFamily="34" charset="0"/>
                <a:ea typeface="Segoe UI Black" panose="020B0A02040204020203" pitchFamily="34" charset="0"/>
              </a:rPr>
              <a:t> </a:t>
            </a:r>
            <a:r>
              <a:rPr lang="en-US" sz="2400" dirty="0" err="1">
                <a:solidFill>
                  <a:srgbClr val="C00000"/>
                </a:solidFill>
                <a:latin typeface="Eras Demi ITC" panose="020B0805030504020804" pitchFamily="34" charset="0"/>
                <a:ea typeface="Segoe UI Black" panose="020B0A02040204020203" pitchFamily="34" charset="0"/>
              </a:rPr>
              <a:t>etiket</a:t>
            </a:r>
            <a:r>
              <a:rPr lang="en-US" sz="2400" dirty="0">
                <a:solidFill>
                  <a:srgbClr val="C00000"/>
                </a:solidFill>
                <a:latin typeface="Eras Demi ITC" panose="020B0805030504020804" pitchFamily="34" charset="0"/>
                <a:ea typeface="Segoe UI Black" panose="020B0A02040204020203" pitchFamily="34" charset="0"/>
              </a:rPr>
              <a:t> </a:t>
            </a:r>
            <a:r>
              <a:rPr lang="en-US" sz="2400" dirty="0" err="1">
                <a:solidFill>
                  <a:srgbClr val="C00000"/>
                </a:solidFill>
                <a:latin typeface="Eras Demi ITC" panose="020B0805030504020804" pitchFamily="34" charset="0"/>
                <a:ea typeface="Segoe UI Black" panose="020B0A02040204020203" pitchFamily="34" charset="0"/>
              </a:rPr>
              <a:t>dengan</a:t>
            </a:r>
            <a:r>
              <a:rPr lang="en-US" sz="2400" dirty="0">
                <a:solidFill>
                  <a:srgbClr val="C00000"/>
                </a:solidFill>
                <a:latin typeface="Eras Demi ITC" panose="020B0805030504020804" pitchFamily="34" charset="0"/>
                <a:ea typeface="Segoe UI Black" panose="020B0A02040204020203" pitchFamily="34" charset="0"/>
              </a:rPr>
              <a:t> </a:t>
            </a:r>
            <a:r>
              <a:rPr lang="en-US" sz="2400" dirty="0" err="1">
                <a:solidFill>
                  <a:srgbClr val="C00000"/>
                </a:solidFill>
                <a:latin typeface="Eras Demi ITC" panose="020B0805030504020804" pitchFamily="34" charset="0"/>
                <a:ea typeface="Segoe UI Black" panose="020B0A02040204020203" pitchFamily="34" charset="0"/>
              </a:rPr>
              <a:t>etika</a:t>
            </a:r>
            <a:r>
              <a:rPr lang="en-US" sz="2400" dirty="0">
                <a:solidFill>
                  <a:srgbClr val="C00000"/>
                </a:solidFill>
                <a:latin typeface="Eras Demi ITC" panose="020B0805030504020804" pitchFamily="34" charset="0"/>
                <a:ea typeface="Segoe UI Black" panose="020B0A02040204020203" pitchFamily="34" charset="0"/>
              </a:rPr>
              <a:t> </a:t>
            </a:r>
            <a:r>
              <a:rPr lang="en-US" sz="2400" dirty="0" err="1">
                <a:solidFill>
                  <a:srgbClr val="C00000"/>
                </a:solidFill>
                <a:latin typeface="Eras Demi ITC" panose="020B0805030504020804" pitchFamily="34" charset="0"/>
                <a:ea typeface="Segoe UI Black" panose="020B0A02040204020203" pitchFamily="34" charset="0"/>
              </a:rPr>
              <a:t>yaitu</a:t>
            </a:r>
            <a:r>
              <a:rPr lang="en-US" sz="2400" dirty="0">
                <a:solidFill>
                  <a:srgbClr val="C00000"/>
                </a:solidFill>
                <a:latin typeface="Eras Demi ITC" panose="020B0805030504020804" pitchFamily="34" charset="0"/>
                <a:ea typeface="Segoe UI Black" panose="020B0A02040204020203" pitchFamily="34" charset="0"/>
              </a:rPr>
              <a:t>:</a:t>
            </a:r>
          </a:p>
          <a:p>
            <a:pPr>
              <a:buAutoNum type="arabicPeriod"/>
            </a:pPr>
            <a:r>
              <a:rPr lang="en-US" sz="2400" dirty="0" err="1">
                <a:solidFill>
                  <a:srgbClr val="00B050"/>
                </a:solidFill>
                <a:latin typeface="Eras Demi ITC" panose="020B0805030504020804" pitchFamily="34" charset="0"/>
                <a:ea typeface="Segoe UI Black" panose="020B0A02040204020203" pitchFamily="34" charset="0"/>
              </a:rPr>
              <a:t>Etika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menyangkut</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cara</a:t>
            </a:r>
            <a:r>
              <a:rPr lang="en-US" sz="2400" dirty="0">
                <a:solidFill>
                  <a:srgbClr val="00B050"/>
                </a:solidFill>
                <a:latin typeface="Eras Demi ITC" panose="020B0805030504020804" pitchFamily="34" charset="0"/>
                <a:ea typeface="Segoe UI Black" panose="020B0A02040204020203" pitchFamily="34" charset="0"/>
              </a:rPr>
              <a:t> (tata acara) </a:t>
            </a:r>
            <a:r>
              <a:rPr lang="en-US" sz="2400" dirty="0" err="1">
                <a:solidFill>
                  <a:srgbClr val="00B050"/>
                </a:solidFill>
                <a:latin typeface="Eras Demi ITC" panose="020B0805030504020804" pitchFamily="34" charset="0"/>
                <a:ea typeface="Segoe UI Black" panose="020B0A02040204020203" pitchFamily="34" charset="0"/>
              </a:rPr>
              <a:t>suatu</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perbuatan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harus</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dilakukan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manusia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Misal</a:t>
            </a:r>
            <a:r>
              <a:rPr lang="en-US" sz="2400" dirty="0">
                <a:solidFill>
                  <a:srgbClr val="00B050"/>
                </a:solidFill>
                <a:latin typeface="Eras Demi ITC" panose="020B0805030504020804" pitchFamily="34" charset="0"/>
                <a:ea typeface="Segoe UI Black" panose="020B0A02040204020203" pitchFamily="34" charset="0"/>
              </a:rPr>
              <a:t> : </a:t>
            </a:r>
            <a:r>
              <a:rPr lang="en-US" sz="2400" dirty="0" err="1">
                <a:solidFill>
                  <a:srgbClr val="00B050"/>
                </a:solidFill>
                <a:latin typeface="Eras Demi ITC" panose="020B0805030504020804" pitchFamily="34" charset="0"/>
                <a:ea typeface="Segoe UI Black" panose="020B0A02040204020203" pitchFamily="34" charset="0"/>
              </a:rPr>
              <a:t>Ketika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saya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menyerahkan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sesuatu</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kepada</a:t>
            </a:r>
            <a:r>
              <a:rPr lang="en-US" sz="2400" dirty="0">
                <a:solidFill>
                  <a:srgbClr val="00B050"/>
                </a:solidFill>
                <a:latin typeface="Eras Demi ITC" panose="020B0805030504020804" pitchFamily="34" charset="0"/>
                <a:ea typeface="Segoe UI Black" panose="020B0A02040204020203" pitchFamily="34" charset="0"/>
              </a:rPr>
              <a:t> orang lain, </a:t>
            </a:r>
            <a:r>
              <a:rPr lang="en-US" sz="2400" dirty="0" err="1">
                <a:solidFill>
                  <a:srgbClr val="00B050"/>
                </a:solidFill>
                <a:latin typeface="Eras Demi ITC" panose="020B0805030504020804" pitchFamily="34" charset="0"/>
                <a:ea typeface="Segoe UI Black" panose="020B0A02040204020203" pitchFamily="34" charset="0"/>
              </a:rPr>
              <a:t>saya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harus</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menyerahkannya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dengan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menggunakan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tangan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kanan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Jika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saya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menyerahkannya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dengan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tangan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kiri</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maka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saya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dianggap</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melanggar</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etiket</a:t>
            </a:r>
            <a:r>
              <a:rPr lang="en-US" sz="2400" dirty="0">
                <a:solidFill>
                  <a:srgbClr val="00B050"/>
                </a:solidFill>
                <a:latin typeface="Eras Demi ITC" panose="020B0805030504020804" pitchFamily="34" charset="0"/>
                <a:ea typeface="Segoe UI Black" panose="020B0A02040204020203" pitchFamily="34" charset="0"/>
              </a:rPr>
              <a:t>.</a:t>
            </a:r>
          </a:p>
          <a:p>
            <a:pPr marL="341313" indent="-341313">
              <a:buNone/>
            </a:pPr>
            <a:r>
              <a:rPr lang="en-US" sz="2400"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Etiket</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menyangkut</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cara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dilakukannya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suatu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perbuatan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sekaligus</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memberi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norma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dari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perbuatan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itu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sendiri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Misal</a:t>
            </a:r>
            <a:r>
              <a:rPr lang="en-US" sz="2400" i="1" dirty="0">
                <a:solidFill>
                  <a:srgbClr val="C00000"/>
                </a:solidFill>
                <a:latin typeface="Eras Demi ITC" panose="020B0805030504020804" pitchFamily="34" charset="0"/>
                <a:ea typeface="Segoe UI Black" panose="020B0A02040204020203" pitchFamily="34" charset="0"/>
              </a:rPr>
              <a:t> : </a:t>
            </a:r>
            <a:r>
              <a:rPr lang="en-US" sz="2400" i="1" dirty="0" err="1">
                <a:solidFill>
                  <a:srgbClr val="C00000"/>
                </a:solidFill>
                <a:latin typeface="Eras Demi ITC" panose="020B0805030504020804" pitchFamily="34" charset="0"/>
                <a:ea typeface="Segoe UI Black" panose="020B0A02040204020203" pitchFamily="34" charset="0"/>
              </a:rPr>
              <a:t>dilarang</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mengambil</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barang</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milik</a:t>
            </a:r>
            <a:r>
              <a:rPr lang="en-US" sz="2400" i="1" dirty="0">
                <a:solidFill>
                  <a:srgbClr val="C00000"/>
                </a:solidFill>
                <a:latin typeface="Eras Demi ITC" panose="020B0805030504020804" pitchFamily="34" charset="0"/>
                <a:ea typeface="Segoe UI Black" panose="020B0A02040204020203" pitchFamily="34" charset="0"/>
              </a:rPr>
              <a:t> orang lain </a:t>
            </a:r>
            <a:r>
              <a:rPr lang="en-US" sz="2400" i="1" dirty="0" err="1">
                <a:solidFill>
                  <a:srgbClr val="C00000"/>
                </a:solidFill>
                <a:latin typeface="Eras Demi ITC" panose="020B0805030504020804" pitchFamily="34" charset="0"/>
                <a:ea typeface="Segoe UI Black" panose="020B0A02040204020203" pitchFamily="34" charset="0"/>
              </a:rPr>
              <a:t>tanpa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izin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karena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mengambil</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barang</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milik</a:t>
            </a:r>
            <a:r>
              <a:rPr lang="en-US" sz="2400" i="1" dirty="0">
                <a:solidFill>
                  <a:srgbClr val="C00000"/>
                </a:solidFill>
                <a:latin typeface="Eras Demi ITC" panose="020B0805030504020804" pitchFamily="34" charset="0"/>
                <a:ea typeface="Segoe UI Black" panose="020B0A02040204020203" pitchFamily="34" charset="0"/>
              </a:rPr>
              <a:t> orang lain </a:t>
            </a:r>
            <a:r>
              <a:rPr lang="en-US" sz="2400" i="1" dirty="0" err="1">
                <a:solidFill>
                  <a:srgbClr val="C00000"/>
                </a:solidFill>
                <a:latin typeface="Eras Demi ITC" panose="020B0805030504020804" pitchFamily="34" charset="0"/>
                <a:ea typeface="Segoe UI Black" panose="020B0A02040204020203" pitchFamily="34" charset="0"/>
              </a:rPr>
              <a:t>tanpa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izin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sama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artinya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dengan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mencuri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Jangan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Mencuri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merupakan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suatu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norma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etika</a:t>
            </a:r>
            <a:r>
              <a:rPr lang="en-US" sz="2400" i="1" dirty="0">
                <a:solidFill>
                  <a:srgbClr val="C00000"/>
                </a:solidFill>
                <a:latin typeface="Eras Demi ITC" panose="020B0805030504020804" pitchFamily="34" charset="0"/>
                <a:ea typeface="Segoe UI Black" panose="020B0A02040204020203" pitchFamily="34" charset="0"/>
              </a:rPr>
              <a:t>. </a:t>
            </a:r>
          </a:p>
          <a:p>
            <a:pPr marL="341313" indent="-341313">
              <a:buNone/>
            </a:pPr>
            <a:r>
              <a:rPr lang="en-US" sz="2400" i="1" dirty="0">
                <a:solidFill>
                  <a:srgbClr val="C00000"/>
                </a:solidFill>
                <a:latin typeface="Eras Demi ITC" panose="020B0805030504020804" pitchFamily="34" charset="0"/>
                <a:ea typeface="Segoe UI Black" panose="020B0A02040204020203" pitchFamily="34" charset="0"/>
              </a:rPr>
              <a:t>	Di </a:t>
            </a:r>
            <a:r>
              <a:rPr lang="en-US" sz="2400" i="1" dirty="0" err="1">
                <a:solidFill>
                  <a:srgbClr val="C00000"/>
                </a:solidFill>
                <a:latin typeface="Eras Demi ITC" panose="020B0805030504020804" pitchFamily="34" charset="0"/>
                <a:ea typeface="Segoe UI Black" panose="020B0A02040204020203" pitchFamily="34" charset="0"/>
              </a:rPr>
              <a:t>sini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tidak</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dipersoalkan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apakah</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pencuri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tersebut</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mencuri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dengan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tangan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kanan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atau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tangan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kiri</a:t>
            </a:r>
            <a:r>
              <a:rPr lang="en-US" sz="2400" i="1" dirty="0">
                <a:solidFill>
                  <a:srgbClr val="C00000"/>
                </a:solidFill>
                <a:latin typeface="Eras Demi ITC" panose="020B0805030504020804" pitchFamily="34" charset="0"/>
                <a:ea typeface="Segoe UI Black" panose="020B0A02040204020203" pitchFamily="34" charset="0"/>
              </a:rPr>
              <a:t>.</a:t>
            </a:r>
          </a:p>
        </p:txBody>
      </p:sp>
    </p:spTree>
    <p:extLst>
      <p:ext uri="{BB962C8B-B14F-4D97-AF65-F5344CB8AC3E}">
        <p14:creationId xmlns:p14="http://schemas.microsoft.com/office/powerpoint/2010/main" val="4191714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EF7CC-B335-4471-96DF-9887B584FD13}"/>
              </a:ext>
            </a:extLst>
          </p:cNvPr>
          <p:cNvSpPr>
            <a:spLocks noGrp="1"/>
          </p:cNvSpPr>
          <p:nvPr>
            <p:ph type="title"/>
          </p:nvPr>
        </p:nvSpPr>
        <p:spPr>
          <a:xfrm>
            <a:off x="231354" y="815248"/>
            <a:ext cx="9871113" cy="3426246"/>
          </a:xfrm>
        </p:spPr>
        <p:txBody>
          <a:bodyPr>
            <a:normAutofit fontScale="90000"/>
          </a:bodyPr>
          <a:lstStyle/>
          <a:p>
            <a:pPr>
              <a:tabLst>
                <a:tab pos="396875" algn="l"/>
              </a:tabLst>
            </a:pPr>
            <a:r>
              <a:rPr lang="en-US" sz="2700" dirty="0">
                <a:solidFill>
                  <a:srgbClr val="00B050"/>
                </a:solidFill>
                <a:latin typeface="Segoe UI Black" panose="020B0A02040204020203" pitchFamily="34" charset="0"/>
                <a:ea typeface="Segoe UI Black" panose="020B0A02040204020203" pitchFamily="34" charset="0"/>
              </a:rPr>
              <a:t>2. </a:t>
            </a:r>
            <a:r>
              <a:rPr lang="en-US" sz="2700" dirty="0" err="1">
                <a:solidFill>
                  <a:srgbClr val="00B050"/>
                </a:solidFill>
                <a:latin typeface="Eras Demi ITC" panose="020B0805030504020804" pitchFamily="34" charset="0"/>
                <a:ea typeface="Segoe UI Black" panose="020B0A02040204020203" pitchFamily="34" charset="0"/>
              </a:rPr>
              <a:t>Etiket</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hanya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berlaku</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dalam</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situasi</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dimana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kita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tidak</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seorang</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diri</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ada</a:t>
            </a:r>
            <a:r>
              <a:rPr lang="en-US" sz="2700" dirty="0">
                <a:solidFill>
                  <a:srgbClr val="00B050"/>
                </a:solidFill>
                <a:latin typeface="Eras Demi ITC" panose="020B0805030504020804" pitchFamily="34" charset="0"/>
                <a:ea typeface="Segoe UI Black" panose="020B0A02040204020203" pitchFamily="34" charset="0"/>
              </a:rPr>
              <a:t> orang lain </a:t>
            </a:r>
            <a:r>
              <a:rPr lang="en-US" sz="2700" dirty="0" err="1">
                <a:solidFill>
                  <a:srgbClr val="00B050"/>
                </a:solidFill>
                <a:latin typeface="Eras Demi ITC" panose="020B0805030504020804" pitchFamily="34" charset="0"/>
                <a:ea typeface="Segoe UI Black" panose="020B0A02040204020203" pitchFamily="34" charset="0"/>
              </a:rPr>
              <a:t>disekitar</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kita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Bila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tidak</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ada</a:t>
            </a:r>
            <a:r>
              <a:rPr lang="en-US" sz="2700" dirty="0">
                <a:solidFill>
                  <a:srgbClr val="00B050"/>
                </a:solidFill>
                <a:latin typeface="Eras Demi ITC" panose="020B0805030504020804" pitchFamily="34" charset="0"/>
                <a:ea typeface="Segoe UI Black" panose="020B0A02040204020203" pitchFamily="34" charset="0"/>
              </a:rPr>
              <a:t> orang lain di 	</a:t>
            </a:r>
            <a:r>
              <a:rPr lang="en-US" sz="2700" dirty="0" err="1">
                <a:solidFill>
                  <a:srgbClr val="00B050"/>
                </a:solidFill>
                <a:latin typeface="Eras Demi ITC" panose="020B0805030504020804" pitchFamily="34" charset="0"/>
                <a:ea typeface="Segoe UI Black" panose="020B0A02040204020203" pitchFamily="34" charset="0"/>
              </a:rPr>
              <a:t>sekitar</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kita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atau</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tidak</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ada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saksi</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mata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maka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etiket</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tidak</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berlaku</a:t>
            </a:r>
            <a:r>
              <a:rPr lang="en-US" sz="2700" dirty="0">
                <a:solidFill>
                  <a:srgbClr val="00B050"/>
                </a:solidFill>
                <a:latin typeface="Eras Demi ITC" panose="020B0805030504020804" pitchFamily="34" charset="0"/>
                <a:ea typeface="Segoe UI Black" panose="020B0A02040204020203" pitchFamily="34" charset="0"/>
              </a:rPr>
              <a:t>. </a:t>
            </a:r>
            <a:br>
              <a:rPr lang="en-US" sz="2700" dirty="0">
                <a:solidFill>
                  <a:srgbClr val="00B050"/>
                </a:solidFill>
                <a:latin typeface="Eras Demi ITC" panose="020B0805030504020804" pitchFamily="34" charset="0"/>
                <a:ea typeface="Segoe UI Black" panose="020B0A02040204020203" pitchFamily="34" charset="0"/>
              </a:rPr>
            </a:b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Misal</a:t>
            </a:r>
            <a:r>
              <a:rPr lang="en-US" sz="2700" dirty="0">
                <a:solidFill>
                  <a:srgbClr val="00B050"/>
                </a:solidFill>
                <a:latin typeface="Eras Demi ITC" panose="020B0805030504020804" pitchFamily="34" charset="0"/>
                <a:ea typeface="Segoe UI Black" panose="020B0A02040204020203" pitchFamily="34" charset="0"/>
              </a:rPr>
              <a:t> : </a:t>
            </a:r>
            <a:r>
              <a:rPr lang="en-US" sz="2700" dirty="0" err="1">
                <a:solidFill>
                  <a:srgbClr val="00B050"/>
                </a:solidFill>
                <a:latin typeface="Eras Demi ITC" panose="020B0805030504020804" pitchFamily="34" charset="0"/>
                <a:ea typeface="Segoe UI Black" panose="020B0A02040204020203" pitchFamily="34" charset="0"/>
              </a:rPr>
              <a:t>saya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sedang</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makan</a:t>
            </a:r>
            <a:r>
              <a:rPr lang="en-US" sz="2700" dirty="0">
                <a:solidFill>
                  <a:srgbClr val="00B050"/>
                </a:solidFill>
                <a:latin typeface="Eras Demi ITC" panose="020B0805030504020804" pitchFamily="34" charset="0"/>
                <a:ea typeface="Segoe UI Black" panose="020B0A02040204020203" pitchFamily="34" charset="0"/>
              </a:rPr>
              <a:t> Bersama </a:t>
            </a:r>
            <a:r>
              <a:rPr lang="en-US" sz="2700" dirty="0" err="1">
                <a:solidFill>
                  <a:srgbClr val="00B050"/>
                </a:solidFill>
                <a:latin typeface="Eras Demi ITC" panose="020B0805030504020804" pitchFamily="34" charset="0"/>
                <a:ea typeface="Segoe UI Black" panose="020B0A02040204020203" pitchFamily="34" charset="0"/>
              </a:rPr>
              <a:t>sama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teman</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sambil</a:t>
            </a:r>
            <a:br>
              <a:rPr lang="en-US" sz="2700" dirty="0">
                <a:solidFill>
                  <a:srgbClr val="00B050"/>
                </a:solidFill>
                <a:latin typeface="Eras Demi ITC" panose="020B0805030504020804" pitchFamily="34" charset="0"/>
                <a:ea typeface="Segoe UI Black" panose="020B0A02040204020203" pitchFamily="34" charset="0"/>
              </a:rPr>
            </a:b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meletakan</a:t>
            </a:r>
            <a:r>
              <a:rPr lang="en-US" sz="2700" dirty="0">
                <a:solidFill>
                  <a:srgbClr val="00B050"/>
                </a:solidFill>
                <a:latin typeface="Eras Demi ITC" panose="020B0805030504020804" pitchFamily="34" charset="0"/>
                <a:ea typeface="Segoe UI Black" panose="020B0A02040204020203" pitchFamily="34" charset="0"/>
              </a:rPr>
              <a:t> kaki </a:t>
            </a:r>
            <a:r>
              <a:rPr lang="en-US" sz="2700" dirty="0" err="1">
                <a:solidFill>
                  <a:srgbClr val="00B050"/>
                </a:solidFill>
                <a:latin typeface="Eras Demi ITC" panose="020B0805030504020804" pitchFamily="34" charset="0"/>
                <a:ea typeface="Segoe UI Black" panose="020B0A02040204020203" pitchFamily="34" charset="0"/>
              </a:rPr>
              <a:t>saya</a:t>
            </a:r>
            <a:r>
              <a:rPr lang="en-US" sz="2700" dirty="0">
                <a:solidFill>
                  <a:srgbClr val="00B050"/>
                </a:solidFill>
                <a:latin typeface="Eras Demi ITC" panose="020B0805030504020804" pitchFamily="34" charset="0"/>
                <a:ea typeface="Segoe UI Black" panose="020B0A02040204020203" pitchFamily="34" charset="0"/>
              </a:rPr>
              <a:t> di </a:t>
            </a:r>
            <a:r>
              <a:rPr lang="en-US" sz="2700" dirty="0" err="1">
                <a:solidFill>
                  <a:srgbClr val="00B050"/>
                </a:solidFill>
                <a:latin typeface="Eras Demi ITC" panose="020B0805030504020804" pitchFamily="34" charset="0"/>
                <a:ea typeface="Segoe UI Black" panose="020B0A02040204020203" pitchFamily="34" charset="0"/>
              </a:rPr>
              <a:t>atas</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meja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makan</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maka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saya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dianggap</a:t>
            </a:r>
            <a:br>
              <a:rPr lang="en-US" sz="2700" dirty="0">
                <a:solidFill>
                  <a:srgbClr val="00B050"/>
                </a:solidFill>
                <a:latin typeface="Eras Demi ITC" panose="020B0805030504020804" pitchFamily="34" charset="0"/>
                <a:ea typeface="Segoe UI Black" panose="020B0A02040204020203" pitchFamily="34" charset="0"/>
              </a:rPr>
            </a:b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melanggar</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etiket</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Tetapi</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kalo</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saya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sedang</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makan</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sendirian</a:t>
            </a:r>
            <a:br>
              <a:rPr lang="en-US" sz="2700" dirty="0">
                <a:solidFill>
                  <a:srgbClr val="00B050"/>
                </a:solidFill>
                <a:latin typeface="Eras Demi ITC" panose="020B0805030504020804" pitchFamily="34" charset="0"/>
                <a:ea typeface="Segoe UI Black" panose="020B0A02040204020203" pitchFamily="34" charset="0"/>
              </a:rPr>
            </a:b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tidak</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ada</a:t>
            </a:r>
            <a:r>
              <a:rPr lang="en-US" sz="2700" dirty="0">
                <a:solidFill>
                  <a:srgbClr val="00B050"/>
                </a:solidFill>
                <a:latin typeface="Eras Demi ITC" panose="020B0805030504020804" pitchFamily="34" charset="0"/>
                <a:ea typeface="Segoe UI Black" panose="020B0A02040204020203" pitchFamily="34" charset="0"/>
              </a:rPr>
              <a:t> orang lain), </a:t>
            </a:r>
            <a:r>
              <a:rPr lang="en-US" sz="2700" dirty="0" err="1">
                <a:solidFill>
                  <a:srgbClr val="00B050"/>
                </a:solidFill>
                <a:latin typeface="Eras Demi ITC" panose="020B0805030504020804" pitchFamily="34" charset="0"/>
                <a:ea typeface="Segoe UI Black" panose="020B0A02040204020203" pitchFamily="34" charset="0"/>
              </a:rPr>
              <a:t>maka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saya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tidak</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melanggar</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etiket</a:t>
            </a:r>
            <a:br>
              <a:rPr lang="en-US" sz="2700" dirty="0">
                <a:solidFill>
                  <a:srgbClr val="00B050"/>
                </a:solidFill>
                <a:latin typeface="Eras Demi ITC" panose="020B0805030504020804" pitchFamily="34" charset="0"/>
                <a:ea typeface="Segoe UI Black" panose="020B0A02040204020203" pitchFamily="34" charset="0"/>
              </a:rPr>
            </a:b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jika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saya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makan</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dengan</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cara</a:t>
            </a:r>
            <a:r>
              <a:rPr lang="en-US" sz="2700" dirty="0">
                <a:solidFill>
                  <a:srgbClr val="00B050"/>
                </a:solidFill>
                <a:latin typeface="Eras Demi ITC" panose="020B0805030504020804" pitchFamily="34" charset="0"/>
                <a:ea typeface="Segoe UI Black" panose="020B0A02040204020203" pitchFamily="34" charset="0"/>
              </a:rPr>
              <a:t> </a:t>
            </a:r>
            <a:r>
              <a:rPr lang="en-US" sz="2700" dirty="0" err="1">
                <a:solidFill>
                  <a:srgbClr val="00B050"/>
                </a:solidFill>
                <a:latin typeface="Eras Demi ITC" panose="020B0805030504020804" pitchFamily="34" charset="0"/>
                <a:ea typeface="Segoe UI Black" panose="020B0A02040204020203" pitchFamily="34" charset="0"/>
              </a:rPr>
              <a:t>demikian</a:t>
            </a:r>
            <a:br>
              <a:rPr lang="en-US" sz="2400" dirty="0">
                <a:solidFill>
                  <a:srgbClr val="00B050"/>
                </a:solidFill>
                <a:latin typeface="Eras Demi ITC" panose="020B0805030504020804" pitchFamily="34" charset="0"/>
                <a:ea typeface="Segoe UI Black" panose="020B0A02040204020203" pitchFamily="34" charset="0"/>
              </a:rPr>
            </a:br>
            <a:endParaRPr lang="en-US" sz="2400" dirty="0">
              <a:solidFill>
                <a:srgbClr val="00B050"/>
              </a:solidFill>
              <a:latin typeface="Eras Demi ITC" panose="020B0805030504020804" pitchFamily="34" charset="0"/>
              <a:ea typeface="Segoe UI Black" panose="020B0A02040204020203" pitchFamily="34" charset="0"/>
            </a:endParaRPr>
          </a:p>
        </p:txBody>
      </p:sp>
      <p:sp>
        <p:nvSpPr>
          <p:cNvPr id="3" name="Content Placeholder 2">
            <a:extLst>
              <a:ext uri="{FF2B5EF4-FFF2-40B4-BE49-F238E27FC236}">
                <a16:creationId xmlns:a16="http://schemas.microsoft.com/office/drawing/2014/main" id="{C5DA6984-8F6C-4C63-85BC-BEC11BF0A1FA}"/>
              </a:ext>
            </a:extLst>
          </p:cNvPr>
          <p:cNvSpPr>
            <a:spLocks noGrp="1"/>
          </p:cNvSpPr>
          <p:nvPr>
            <p:ph idx="1"/>
          </p:nvPr>
        </p:nvSpPr>
        <p:spPr>
          <a:xfrm>
            <a:off x="605929" y="4516916"/>
            <a:ext cx="9199084" cy="1988544"/>
          </a:xfrm>
        </p:spPr>
        <p:txBody>
          <a:bodyPr>
            <a:noAutofit/>
          </a:bodyPr>
          <a:lstStyle/>
          <a:p>
            <a:pPr marL="0" indent="0">
              <a:buNone/>
            </a:pPr>
            <a:r>
              <a:rPr lang="en-US" sz="2400" i="1" dirty="0" err="1">
                <a:solidFill>
                  <a:srgbClr val="C00000"/>
                </a:solidFill>
                <a:latin typeface="Eras Demi ITC" panose="020B0805030504020804" pitchFamily="34" charset="0"/>
                <a:ea typeface="Segoe UI Black" panose="020B0A02040204020203" pitchFamily="34" charset="0"/>
              </a:rPr>
              <a:t>Etika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selalu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berlaku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baik</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kita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sedang</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sendiri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atau</a:t>
            </a:r>
            <a:r>
              <a:rPr lang="en-US" sz="2400" i="1" dirty="0">
                <a:solidFill>
                  <a:srgbClr val="C00000"/>
                </a:solidFill>
                <a:latin typeface="Eras Demi ITC" panose="020B0805030504020804" pitchFamily="34" charset="0"/>
                <a:ea typeface="Segoe UI Black" panose="020B0A02040204020203" pitchFamily="34" charset="0"/>
              </a:rPr>
              <a:t> Bersama orang lain. </a:t>
            </a:r>
            <a:r>
              <a:rPr lang="en-US" sz="2400" i="1" dirty="0" err="1">
                <a:solidFill>
                  <a:srgbClr val="C00000"/>
                </a:solidFill>
                <a:latin typeface="Eras Demi ITC" panose="020B0805030504020804" pitchFamily="34" charset="0"/>
                <a:ea typeface="Segoe UI Black" panose="020B0A02040204020203" pitchFamily="34" charset="0"/>
              </a:rPr>
              <a:t>Misal</a:t>
            </a:r>
            <a:r>
              <a:rPr lang="en-US" sz="2400" i="1" dirty="0">
                <a:solidFill>
                  <a:srgbClr val="C00000"/>
                </a:solidFill>
                <a:latin typeface="Eras Demi ITC" panose="020B0805030504020804" pitchFamily="34" charset="0"/>
                <a:ea typeface="Segoe UI Black" panose="020B0A02040204020203" pitchFamily="34" charset="0"/>
              </a:rPr>
              <a:t> : </a:t>
            </a:r>
            <a:r>
              <a:rPr lang="en-US" sz="2400" i="1" dirty="0" err="1">
                <a:solidFill>
                  <a:srgbClr val="C00000"/>
                </a:solidFill>
                <a:latin typeface="Eras Demi ITC" panose="020B0805030504020804" pitchFamily="34" charset="0"/>
                <a:ea typeface="Segoe UI Black" panose="020B0A02040204020203" pitchFamily="34" charset="0"/>
              </a:rPr>
              <a:t>larangan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mencuri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selalu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berlaku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baik</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sedang</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sendiri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atau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ada</a:t>
            </a:r>
            <a:r>
              <a:rPr lang="en-US" sz="2400" i="1" dirty="0">
                <a:solidFill>
                  <a:srgbClr val="C00000"/>
                </a:solidFill>
                <a:latin typeface="Eras Demi ITC" panose="020B0805030504020804" pitchFamily="34" charset="0"/>
                <a:ea typeface="Segoe UI Black" panose="020B0A02040204020203" pitchFamily="34" charset="0"/>
              </a:rPr>
              <a:t> orang lain. </a:t>
            </a:r>
            <a:r>
              <a:rPr lang="en-US" sz="2400" i="1" dirty="0" err="1">
                <a:solidFill>
                  <a:srgbClr val="C00000"/>
                </a:solidFill>
                <a:latin typeface="Eras Demi ITC" panose="020B0805030504020804" pitchFamily="34" charset="0"/>
                <a:ea typeface="Segoe UI Black" panose="020B0A02040204020203" pitchFamily="34" charset="0"/>
              </a:rPr>
              <a:t>Atau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barang</a:t>
            </a:r>
            <a:r>
              <a:rPr lang="en-US" sz="2400" i="1" dirty="0">
                <a:solidFill>
                  <a:srgbClr val="C00000"/>
                </a:solidFill>
                <a:latin typeface="Eras Demi ITC" panose="020B0805030504020804" pitchFamily="34" charset="0"/>
                <a:ea typeface="Segoe UI Black" panose="020B0A02040204020203" pitchFamily="34" charset="0"/>
              </a:rPr>
              <a:t> yang </a:t>
            </a:r>
            <a:r>
              <a:rPr lang="en-US" sz="2400" i="1" dirty="0" err="1">
                <a:solidFill>
                  <a:srgbClr val="C00000"/>
                </a:solidFill>
                <a:latin typeface="Eras Demi ITC" panose="020B0805030504020804" pitchFamily="34" charset="0"/>
                <a:ea typeface="Segoe UI Black" panose="020B0A02040204020203" pitchFamily="34" charset="0"/>
              </a:rPr>
              <a:t>dipinjam</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selalu</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harus</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dikembalikan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meskipun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empunya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barang</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sudah</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lupa</a:t>
            </a:r>
            <a:endParaRPr lang="en-US" sz="2400" i="1"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2404614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9CC85-4EA7-4675-86C9-3BA2C58CF0AB}"/>
              </a:ext>
            </a:extLst>
          </p:cNvPr>
          <p:cNvSpPr>
            <a:spLocks noGrp="1"/>
          </p:cNvSpPr>
          <p:nvPr>
            <p:ph type="title"/>
          </p:nvPr>
        </p:nvSpPr>
        <p:spPr>
          <a:xfrm>
            <a:off x="363558" y="1575412"/>
            <a:ext cx="9771960" cy="1641513"/>
          </a:xfrm>
        </p:spPr>
        <p:txBody>
          <a:bodyPr>
            <a:noAutofit/>
          </a:bodyPr>
          <a:lstStyle/>
          <a:p>
            <a:r>
              <a:rPr lang="en-US" sz="2400" dirty="0">
                <a:solidFill>
                  <a:srgbClr val="00B050"/>
                </a:solidFill>
                <a:latin typeface="Segoe UI Black" panose="020B0A02040204020203" pitchFamily="34" charset="0"/>
                <a:ea typeface="Segoe UI Black" panose="020B0A02040204020203" pitchFamily="34" charset="0"/>
              </a:rPr>
              <a:t>3</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Etiket</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bersifat</a:t>
            </a:r>
            <a:r>
              <a:rPr lang="en-US" sz="2400" dirty="0">
                <a:solidFill>
                  <a:srgbClr val="00B050"/>
                </a:solidFill>
                <a:latin typeface="Eras Demi ITC" panose="020B0805030504020804" pitchFamily="34" charset="0"/>
                <a:ea typeface="Segoe UI Black" panose="020B0A02040204020203" pitchFamily="34" charset="0"/>
              </a:rPr>
              <a:t> relative. Yang </a:t>
            </a:r>
            <a:r>
              <a:rPr lang="en-US" sz="2400" dirty="0" err="1">
                <a:solidFill>
                  <a:srgbClr val="00B050"/>
                </a:solidFill>
                <a:latin typeface="Eras Demi ITC" panose="020B0805030504020804" pitchFamily="34" charset="0"/>
                <a:ea typeface="Segoe UI Black" panose="020B0A02040204020203" pitchFamily="34" charset="0"/>
              </a:rPr>
              <a:t>dianggap</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tidak</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sopan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dalam</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satu</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kebudayaan</a:t>
            </a:r>
            <a:r>
              <a:rPr lang="en-US" sz="2400" dirty="0">
                <a:solidFill>
                  <a:srgbClr val="00B050"/>
                </a:solidFill>
                <a:latin typeface="Eras Demi ITC" panose="020B0805030504020804" pitchFamily="34" charset="0"/>
                <a:ea typeface="Segoe UI Black" panose="020B0A02040204020203" pitchFamily="34" charset="0"/>
              </a:rPr>
              <a:t>, bias </a:t>
            </a:r>
            <a:r>
              <a:rPr lang="en-US" sz="2400" dirty="0" err="1">
                <a:solidFill>
                  <a:srgbClr val="00B050"/>
                </a:solidFill>
                <a:latin typeface="Eras Demi ITC" panose="020B0805030504020804" pitchFamily="34" charset="0"/>
                <a:ea typeface="Segoe UI Black" panose="020B0A02040204020203" pitchFamily="34" charset="0"/>
              </a:rPr>
              <a:t>saja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dianggap</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sopan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dalam</a:t>
            </a:r>
            <a:br>
              <a:rPr lang="en-US" sz="2400" dirty="0">
                <a:solidFill>
                  <a:srgbClr val="00B050"/>
                </a:solidFill>
                <a:latin typeface="Eras Demi ITC" panose="020B0805030504020804" pitchFamily="34" charset="0"/>
                <a:ea typeface="Segoe UI Black" panose="020B0A02040204020203" pitchFamily="34" charset="0"/>
              </a:rPr>
            </a:b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kebudayaan</a:t>
            </a:r>
            <a:r>
              <a:rPr lang="en-US" sz="2400" dirty="0">
                <a:solidFill>
                  <a:srgbClr val="00B050"/>
                </a:solidFill>
                <a:latin typeface="Eras Demi ITC" panose="020B0805030504020804" pitchFamily="34" charset="0"/>
                <a:ea typeface="Segoe UI Black" panose="020B0A02040204020203" pitchFamily="34" charset="0"/>
              </a:rPr>
              <a:t> lain. </a:t>
            </a:r>
            <a:br>
              <a:rPr lang="en-US" sz="2400" dirty="0">
                <a:solidFill>
                  <a:srgbClr val="00B050"/>
                </a:solidFill>
                <a:latin typeface="Eras Demi ITC" panose="020B0805030504020804" pitchFamily="34" charset="0"/>
                <a:ea typeface="Segoe UI Black" panose="020B0A02040204020203" pitchFamily="34" charset="0"/>
              </a:rPr>
            </a:b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Misal</a:t>
            </a:r>
            <a:r>
              <a:rPr lang="en-US" sz="2400" dirty="0">
                <a:solidFill>
                  <a:srgbClr val="00B050"/>
                </a:solidFill>
                <a:latin typeface="Eras Demi ITC" panose="020B0805030504020804" pitchFamily="34" charset="0"/>
                <a:ea typeface="Segoe UI Black" panose="020B0A02040204020203" pitchFamily="34" charset="0"/>
              </a:rPr>
              <a:t> : </a:t>
            </a:r>
            <a:r>
              <a:rPr lang="en-US" sz="2400" dirty="0" err="1">
                <a:solidFill>
                  <a:srgbClr val="00B050"/>
                </a:solidFill>
                <a:latin typeface="Eras Demi ITC" panose="020B0805030504020804" pitchFamily="34" charset="0"/>
                <a:ea typeface="Segoe UI Black" panose="020B0A02040204020203" pitchFamily="34" charset="0"/>
              </a:rPr>
              <a:t>makan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dengan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tangan</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atau</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bersendawa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waktu</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makan</a:t>
            </a:r>
            <a:r>
              <a:rPr lang="en-US" sz="2400" dirty="0">
                <a:solidFill>
                  <a:srgbClr val="00B050"/>
                </a:solidFill>
                <a:latin typeface="Eras Demi ITC" panose="020B0805030504020804" pitchFamily="34" charset="0"/>
                <a:ea typeface="Segoe UI Black" panose="020B0A02040204020203" pitchFamily="34" charset="0"/>
              </a:rPr>
              <a:t>.</a:t>
            </a:r>
          </a:p>
        </p:txBody>
      </p:sp>
      <p:sp>
        <p:nvSpPr>
          <p:cNvPr id="3" name="Content Placeholder 2">
            <a:extLst>
              <a:ext uri="{FF2B5EF4-FFF2-40B4-BE49-F238E27FC236}">
                <a16:creationId xmlns:a16="http://schemas.microsoft.com/office/drawing/2014/main" id="{33C1393F-7E6A-4791-9B43-4A39C3D6E3F0}"/>
              </a:ext>
            </a:extLst>
          </p:cNvPr>
          <p:cNvSpPr>
            <a:spLocks noGrp="1"/>
          </p:cNvSpPr>
          <p:nvPr>
            <p:ph idx="1"/>
          </p:nvPr>
        </p:nvSpPr>
        <p:spPr>
          <a:xfrm>
            <a:off x="815247" y="3294043"/>
            <a:ext cx="9243153" cy="2743200"/>
          </a:xfrm>
        </p:spPr>
        <p:txBody>
          <a:bodyPr>
            <a:normAutofit/>
          </a:bodyPr>
          <a:lstStyle/>
          <a:p>
            <a:pPr marL="0" indent="0">
              <a:buNone/>
            </a:pPr>
            <a:r>
              <a:rPr lang="en-US" sz="2400" i="1" dirty="0" err="1">
                <a:solidFill>
                  <a:srgbClr val="C00000"/>
                </a:solidFill>
                <a:latin typeface="Eras Demi ITC" panose="020B0805030504020804" pitchFamily="34" charset="0"/>
                <a:ea typeface="Segoe UI Black" panose="020B0A02040204020203" pitchFamily="34" charset="0"/>
              </a:rPr>
              <a:t>Etika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bersifat</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abso;ut</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Jangan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Mencuri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Jangan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Membunuh</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merupakan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prinsip-prinsip</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etika</a:t>
            </a:r>
            <a:r>
              <a:rPr lang="en-US" sz="2400" i="1" dirty="0">
                <a:solidFill>
                  <a:srgbClr val="C00000"/>
                </a:solidFill>
                <a:latin typeface="Eras Demi ITC" panose="020B0805030504020804" pitchFamily="34" charset="0"/>
                <a:ea typeface="Segoe UI Black" panose="020B0A02040204020203" pitchFamily="34" charset="0"/>
              </a:rPr>
              <a:t> yang </a:t>
            </a:r>
            <a:r>
              <a:rPr lang="en-US" sz="2400" i="1" dirty="0" err="1">
                <a:solidFill>
                  <a:srgbClr val="C00000"/>
                </a:solidFill>
                <a:latin typeface="Eras Demi ITC" panose="020B0805030504020804" pitchFamily="34" charset="0"/>
                <a:ea typeface="Segoe UI Black" panose="020B0A02040204020203" pitchFamily="34" charset="0"/>
              </a:rPr>
              <a:t>tidak</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bisa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ditawar-tawar</a:t>
            </a:r>
            <a:r>
              <a:rPr lang="en-US" sz="2400" i="1" dirty="0">
                <a:solidFill>
                  <a:srgbClr val="C00000"/>
                </a:solidFill>
                <a:latin typeface="Eras Demi ITC" panose="020B0805030504020804" pitchFamily="34" charset="0"/>
                <a:ea typeface="Segoe UI Black" panose="020B0A02040204020203" pitchFamily="34" charset="0"/>
              </a:rPr>
              <a:t>.</a:t>
            </a:r>
          </a:p>
        </p:txBody>
      </p:sp>
    </p:spTree>
    <p:extLst>
      <p:ext uri="{BB962C8B-B14F-4D97-AF65-F5344CB8AC3E}">
        <p14:creationId xmlns:p14="http://schemas.microsoft.com/office/powerpoint/2010/main" val="3072465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9C97A-4B13-4CD8-BBE7-4F9BBE198689}"/>
              </a:ext>
            </a:extLst>
          </p:cNvPr>
          <p:cNvSpPr>
            <a:spLocks noGrp="1"/>
          </p:cNvSpPr>
          <p:nvPr>
            <p:ph type="title"/>
          </p:nvPr>
        </p:nvSpPr>
        <p:spPr>
          <a:xfrm>
            <a:off x="440675" y="1674564"/>
            <a:ext cx="9562641" cy="1983036"/>
          </a:xfrm>
        </p:spPr>
        <p:txBody>
          <a:bodyPr>
            <a:normAutofit/>
          </a:bodyPr>
          <a:lstStyle/>
          <a:p>
            <a:pPr>
              <a:tabLst>
                <a:tab pos="341313" algn="l"/>
              </a:tabLst>
            </a:pPr>
            <a:r>
              <a:rPr lang="en-US" sz="2400" dirty="0">
                <a:solidFill>
                  <a:srgbClr val="00B050"/>
                </a:solidFill>
                <a:latin typeface="Segoe UI Black" panose="020B0A02040204020203" pitchFamily="34" charset="0"/>
                <a:ea typeface="Segoe UI Black" panose="020B0A02040204020203" pitchFamily="34" charset="0"/>
              </a:rPr>
              <a:t>4</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Etiket</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memandang</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manusia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dari</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segi</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lahiriah</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saja</a:t>
            </a:r>
            <a:r>
              <a:rPr lang="en-US" sz="2400" dirty="0">
                <a:solidFill>
                  <a:srgbClr val="00B050"/>
                </a:solidFill>
                <a:latin typeface="Eras Demi ITC" panose="020B0805030504020804" pitchFamily="34" charset="0"/>
                <a:ea typeface="Segoe UI Black" panose="020B0A02040204020203" pitchFamily="34" charset="0"/>
              </a:rPr>
              <a:t>. </a:t>
            </a:r>
            <a:br>
              <a:rPr lang="en-US" sz="2400" dirty="0">
                <a:solidFill>
                  <a:srgbClr val="00B050"/>
                </a:solidFill>
                <a:latin typeface="Eras Demi ITC" panose="020B0805030504020804" pitchFamily="34" charset="0"/>
                <a:ea typeface="Segoe UI Black" panose="020B0A02040204020203" pitchFamily="34" charset="0"/>
              </a:rPr>
            </a:br>
            <a:r>
              <a:rPr lang="en-US" sz="2400" dirty="0">
                <a:solidFill>
                  <a:srgbClr val="00B050"/>
                </a:solidFill>
                <a:latin typeface="Eras Demi ITC" panose="020B0805030504020804" pitchFamily="34" charset="0"/>
                <a:ea typeface="Segoe UI Black" panose="020B0A02040204020203" pitchFamily="34" charset="0"/>
              </a:rPr>
              <a:t>    Orang yang </a:t>
            </a:r>
            <a:r>
              <a:rPr lang="en-US" sz="2400" dirty="0" err="1">
                <a:solidFill>
                  <a:srgbClr val="00B050"/>
                </a:solidFill>
                <a:latin typeface="Eras Demi ITC" panose="020B0805030504020804" pitchFamily="34" charset="0"/>
                <a:ea typeface="Segoe UI Black" panose="020B0A02040204020203" pitchFamily="34" charset="0"/>
              </a:rPr>
              <a:t>berpegang</a:t>
            </a:r>
            <a:r>
              <a:rPr lang="en-US" sz="2400" dirty="0">
                <a:solidFill>
                  <a:srgbClr val="00B050"/>
                </a:solidFill>
                <a:latin typeface="Eras Demi ITC" panose="020B0805030504020804" pitchFamily="34" charset="0"/>
                <a:ea typeface="Segoe UI Black" panose="020B0A02040204020203" pitchFamily="34" charset="0"/>
              </a:rPr>
              <a:t> pada </a:t>
            </a:r>
            <a:r>
              <a:rPr lang="en-US" sz="2400" dirty="0" err="1">
                <a:solidFill>
                  <a:srgbClr val="00B050"/>
                </a:solidFill>
                <a:latin typeface="Eras Demi ITC" panose="020B0805030504020804" pitchFamily="34" charset="0"/>
                <a:ea typeface="Segoe UI Black" panose="020B0A02040204020203" pitchFamily="34" charset="0"/>
              </a:rPr>
              <a:t>etiket</a:t>
            </a:r>
            <a:r>
              <a:rPr lang="en-US" sz="2400" dirty="0">
                <a:solidFill>
                  <a:srgbClr val="00B050"/>
                </a:solidFill>
                <a:latin typeface="Eras Demi ITC" panose="020B0805030504020804" pitchFamily="34" charset="0"/>
                <a:ea typeface="Segoe UI Black" panose="020B0A02040204020203" pitchFamily="34" charset="0"/>
              </a:rPr>
              <a:t> bias juga </a:t>
            </a:r>
            <a:r>
              <a:rPr lang="en-US" sz="2400" dirty="0" err="1">
                <a:solidFill>
                  <a:srgbClr val="00B050"/>
                </a:solidFill>
                <a:latin typeface="Eras Demi ITC" panose="020B0805030504020804" pitchFamily="34" charset="0"/>
                <a:ea typeface="Segoe UI Black" panose="020B0A02040204020203" pitchFamily="34" charset="0"/>
              </a:rPr>
              <a:t>bersifat</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munafik</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Misal</a:t>
            </a:r>
            <a:r>
              <a:rPr lang="en-US" sz="2400" dirty="0">
                <a:solidFill>
                  <a:srgbClr val="00B050"/>
                </a:solidFill>
                <a:latin typeface="Eras Demi ITC" panose="020B0805030504020804" pitchFamily="34" charset="0"/>
                <a:ea typeface="Segoe UI Black" panose="020B0A02040204020203" pitchFamily="34" charset="0"/>
              </a:rPr>
              <a:t> : bias </a:t>
            </a:r>
            <a:r>
              <a:rPr lang="en-US" sz="2400" dirty="0" err="1">
                <a:solidFill>
                  <a:srgbClr val="00B050"/>
                </a:solidFill>
                <a:latin typeface="Eras Demi ITC" panose="020B0805030504020804" pitchFamily="34" charset="0"/>
                <a:ea typeface="Segoe UI Black" panose="020B0A02040204020203" pitchFamily="34" charset="0"/>
              </a:rPr>
              <a:t>saja</a:t>
            </a:r>
            <a:r>
              <a:rPr lang="en-US" sz="2400" dirty="0">
                <a:solidFill>
                  <a:srgbClr val="00B050"/>
                </a:solidFill>
                <a:latin typeface="Eras Demi ITC" panose="020B0805030504020804" pitchFamily="34" charset="0"/>
                <a:ea typeface="Segoe UI Black" panose="020B0A02040204020203" pitchFamily="34" charset="0"/>
              </a:rPr>
              <a:t> orang </a:t>
            </a:r>
            <a:r>
              <a:rPr lang="en-US" sz="2400" dirty="0" err="1">
                <a:solidFill>
                  <a:srgbClr val="00B050"/>
                </a:solidFill>
                <a:latin typeface="Eras Demi ITC" panose="020B0805030504020804" pitchFamily="34" charset="0"/>
                <a:ea typeface="Segoe UI Black" panose="020B0A02040204020203" pitchFamily="34" charset="0"/>
              </a:rPr>
              <a:t>tampil</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sebagai</a:t>
            </a:r>
            <a:br>
              <a:rPr lang="en-US" sz="2400" dirty="0">
                <a:solidFill>
                  <a:srgbClr val="00B050"/>
                </a:solidFill>
                <a:latin typeface="Eras Demi ITC" panose="020B0805030504020804" pitchFamily="34" charset="0"/>
                <a:ea typeface="Segoe UI Black" panose="020B0A02040204020203" pitchFamily="34" charset="0"/>
              </a:rPr>
            </a:b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manusia</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berbulu</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ayam</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dari</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luar</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sangat</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sopan</a:t>
            </a:r>
            <a:r>
              <a:rPr lang="en-US" sz="2400" dirty="0">
                <a:solidFill>
                  <a:srgbClr val="00B050"/>
                </a:solidFill>
                <a:latin typeface="Eras Demi ITC" panose="020B0805030504020804" pitchFamily="34" charset="0"/>
                <a:ea typeface="Segoe UI Black" panose="020B0A02040204020203" pitchFamily="34" charset="0"/>
              </a:rPr>
              <a:t> dan </a:t>
            </a:r>
            <a:br>
              <a:rPr lang="en-US" sz="2400" dirty="0">
                <a:solidFill>
                  <a:srgbClr val="00B050"/>
                </a:solidFill>
                <a:latin typeface="Eras Demi ITC" panose="020B0805030504020804" pitchFamily="34" charset="0"/>
                <a:ea typeface="Segoe UI Black" panose="020B0A02040204020203" pitchFamily="34" charset="0"/>
              </a:rPr>
            </a:b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halus</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tapi</a:t>
            </a:r>
            <a:r>
              <a:rPr lang="en-US" sz="2400" dirty="0">
                <a:solidFill>
                  <a:srgbClr val="00B050"/>
                </a:solidFill>
                <a:latin typeface="Eras Demi ITC" panose="020B0805030504020804" pitchFamily="34" charset="0"/>
                <a:ea typeface="Segoe UI Black" panose="020B0A02040204020203" pitchFamily="34" charset="0"/>
              </a:rPr>
              <a:t> di </a:t>
            </a:r>
            <a:r>
              <a:rPr lang="en-US" sz="2400" dirty="0" err="1">
                <a:solidFill>
                  <a:srgbClr val="00B050"/>
                </a:solidFill>
                <a:latin typeface="Eras Demi ITC" panose="020B0805030504020804" pitchFamily="34" charset="0"/>
                <a:ea typeface="Segoe UI Black" panose="020B0A02040204020203" pitchFamily="34" charset="0"/>
              </a:rPr>
              <a:t>dalam</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penuh</a:t>
            </a:r>
            <a:r>
              <a:rPr lang="en-US" sz="2400" dirty="0">
                <a:solidFill>
                  <a:srgbClr val="00B050"/>
                </a:solidFill>
                <a:latin typeface="Eras Demi ITC" panose="020B0805030504020804" pitchFamily="34" charset="0"/>
                <a:ea typeface="Segoe UI Black" panose="020B0A02040204020203" pitchFamily="34" charset="0"/>
              </a:rPr>
              <a:t> </a:t>
            </a:r>
            <a:r>
              <a:rPr lang="en-US" sz="2400" dirty="0" err="1">
                <a:solidFill>
                  <a:srgbClr val="00B050"/>
                </a:solidFill>
                <a:latin typeface="Eras Demi ITC" panose="020B0805030504020804" pitchFamily="34" charset="0"/>
                <a:ea typeface="Segoe UI Black" panose="020B0A02040204020203" pitchFamily="34" charset="0"/>
              </a:rPr>
              <a:t>kebusukan</a:t>
            </a:r>
            <a:r>
              <a:rPr lang="en-US" sz="2400" dirty="0">
                <a:solidFill>
                  <a:srgbClr val="00B050"/>
                </a:solidFill>
                <a:latin typeface="Eras Demi ITC" panose="020B0805030504020804" pitchFamily="34" charset="0"/>
                <a:ea typeface="Segoe UI Black" panose="020B0A02040204020203" pitchFamily="34" charset="0"/>
              </a:rPr>
              <a:t>.</a:t>
            </a:r>
          </a:p>
        </p:txBody>
      </p:sp>
      <p:sp>
        <p:nvSpPr>
          <p:cNvPr id="3" name="Content Placeholder 2">
            <a:extLst>
              <a:ext uri="{FF2B5EF4-FFF2-40B4-BE49-F238E27FC236}">
                <a16:creationId xmlns:a16="http://schemas.microsoft.com/office/drawing/2014/main" id="{1B9588FC-4F34-4145-A57C-56D92BD1C58F}"/>
              </a:ext>
            </a:extLst>
          </p:cNvPr>
          <p:cNvSpPr>
            <a:spLocks noGrp="1"/>
          </p:cNvSpPr>
          <p:nvPr>
            <p:ph idx="1"/>
          </p:nvPr>
        </p:nvSpPr>
        <p:spPr>
          <a:xfrm>
            <a:off x="815247" y="3657600"/>
            <a:ext cx="9331287" cy="2357610"/>
          </a:xfrm>
        </p:spPr>
        <p:txBody>
          <a:bodyPr>
            <a:noAutofit/>
          </a:bodyPr>
          <a:lstStyle/>
          <a:p>
            <a:pPr marL="0" indent="0">
              <a:buNone/>
            </a:pPr>
            <a:r>
              <a:rPr lang="en-US" sz="2400" i="1" dirty="0" err="1">
                <a:solidFill>
                  <a:srgbClr val="C00000"/>
                </a:solidFill>
                <a:latin typeface="Eras Demi ITC" panose="020B0805030504020804" pitchFamily="34" charset="0"/>
                <a:ea typeface="Segoe UI Black" panose="020B0A02040204020203" pitchFamily="34" charset="0"/>
              </a:rPr>
              <a:t>Etika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memandang</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manusia</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dari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segi</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dalam</a:t>
            </a:r>
            <a:r>
              <a:rPr lang="en-US" sz="2400" i="1" dirty="0">
                <a:solidFill>
                  <a:srgbClr val="C00000"/>
                </a:solidFill>
                <a:latin typeface="Eras Demi ITC" panose="020B0805030504020804" pitchFamily="34" charset="0"/>
                <a:ea typeface="Segoe UI Black" panose="020B0A02040204020203" pitchFamily="34" charset="0"/>
              </a:rPr>
              <a:t>. Orang yang </a:t>
            </a:r>
            <a:r>
              <a:rPr lang="en-US" sz="2400" i="1" dirty="0" err="1">
                <a:solidFill>
                  <a:srgbClr val="C00000"/>
                </a:solidFill>
                <a:latin typeface="Eras Demi ITC" panose="020B0805030504020804" pitchFamily="34" charset="0"/>
                <a:ea typeface="Segoe UI Black" panose="020B0A02040204020203" pitchFamily="34" charset="0"/>
              </a:rPr>
              <a:t>etis</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tidak</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mungkin</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bersifat</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munafik</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sebab</a:t>
            </a:r>
            <a:r>
              <a:rPr lang="en-US" sz="2400" i="1" dirty="0">
                <a:solidFill>
                  <a:srgbClr val="C00000"/>
                </a:solidFill>
                <a:latin typeface="Eras Demi ITC" panose="020B0805030504020804" pitchFamily="34" charset="0"/>
                <a:ea typeface="Segoe UI Black" panose="020B0A02040204020203" pitchFamily="34" charset="0"/>
              </a:rPr>
              <a:t> orang yang </a:t>
            </a:r>
            <a:r>
              <a:rPr lang="en-US" sz="2400" i="1" dirty="0" err="1">
                <a:solidFill>
                  <a:srgbClr val="C00000"/>
                </a:solidFill>
                <a:latin typeface="Eras Demi ITC" panose="020B0805030504020804" pitchFamily="34" charset="0"/>
                <a:ea typeface="Segoe UI Black" panose="020B0A02040204020203" pitchFamily="34" charset="0"/>
              </a:rPr>
              <a:t>bersifat</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etis</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pasti</a:t>
            </a:r>
            <a:r>
              <a:rPr lang="en-US" sz="2400" i="1" dirty="0">
                <a:solidFill>
                  <a:srgbClr val="C00000"/>
                </a:solidFill>
                <a:latin typeface="Eras Demi ITC" panose="020B0805030504020804" pitchFamily="34" charset="0"/>
                <a:ea typeface="Segoe UI Black" panose="020B0A02040204020203" pitchFamily="34" charset="0"/>
              </a:rPr>
              <a:t> orang yang </a:t>
            </a:r>
            <a:r>
              <a:rPr lang="en-US" sz="2400" i="1" dirty="0" err="1">
                <a:solidFill>
                  <a:srgbClr val="C00000"/>
                </a:solidFill>
                <a:latin typeface="Eras Demi ITC" panose="020B0805030504020804" pitchFamily="34" charset="0"/>
                <a:ea typeface="Segoe UI Black" panose="020B0A02040204020203" pitchFamily="34" charset="0"/>
              </a:rPr>
              <a:t>bersungguh-sungguh</a:t>
            </a:r>
            <a:r>
              <a:rPr lang="en-US" sz="2400" i="1" dirty="0">
                <a:solidFill>
                  <a:srgbClr val="C00000"/>
                </a:solidFill>
                <a:latin typeface="Eras Demi ITC" panose="020B0805030504020804" pitchFamily="34" charset="0"/>
                <a:ea typeface="Segoe UI Black" panose="020B0A02040204020203" pitchFamily="34" charset="0"/>
              </a:rPr>
              <a:t> </a:t>
            </a:r>
            <a:r>
              <a:rPr lang="en-US" sz="2400" i="1" dirty="0" err="1">
                <a:solidFill>
                  <a:srgbClr val="C00000"/>
                </a:solidFill>
                <a:latin typeface="Eras Demi ITC" panose="020B0805030504020804" pitchFamily="34" charset="0"/>
                <a:ea typeface="Segoe UI Black" panose="020B0A02040204020203" pitchFamily="34" charset="0"/>
              </a:rPr>
              <a:t>baik</a:t>
            </a:r>
            <a:r>
              <a:rPr lang="en-US" sz="2400" i="1" dirty="0">
                <a:solidFill>
                  <a:srgbClr val="C00000"/>
                </a:solidFill>
                <a:latin typeface="Eras Demi ITC" panose="020B0805030504020804" pitchFamily="34" charset="0"/>
                <a:ea typeface="Segoe UI Black" panose="020B0A02040204020203" pitchFamily="34" charset="0"/>
              </a:rPr>
              <a:t>.</a:t>
            </a:r>
          </a:p>
        </p:txBody>
      </p:sp>
    </p:spTree>
    <p:extLst>
      <p:ext uri="{BB962C8B-B14F-4D97-AF65-F5344CB8AC3E}">
        <p14:creationId xmlns:p14="http://schemas.microsoft.com/office/powerpoint/2010/main" val="3122308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10991-BE6B-46F6-871C-3FE912484F23}"/>
              </a:ext>
            </a:extLst>
          </p:cNvPr>
          <p:cNvSpPr>
            <a:spLocks noGrp="1"/>
          </p:cNvSpPr>
          <p:nvPr>
            <p:ph type="title"/>
          </p:nvPr>
        </p:nvSpPr>
        <p:spPr>
          <a:xfrm>
            <a:off x="220338" y="275423"/>
            <a:ext cx="9685662" cy="638978"/>
          </a:xfrm>
        </p:spPr>
        <p:txBody>
          <a:bodyPr>
            <a:normAutofit fontScale="90000"/>
          </a:bodyPr>
          <a:lstStyle/>
          <a:p>
            <a:r>
              <a:rPr lang="en-US" b="1" dirty="0" err="1">
                <a:solidFill>
                  <a:srgbClr val="C00000"/>
                </a:solidFill>
                <a:latin typeface="Eras Demi ITC" panose="020B0805030504020804" pitchFamily="34" charset="0"/>
                <a:cs typeface="Arial" panose="020B0604020202020204" pitchFamily="34" charset="0"/>
              </a:rPr>
              <a:t>Pengertian</a:t>
            </a:r>
            <a:r>
              <a:rPr lang="en-US" b="1" dirty="0">
                <a:solidFill>
                  <a:srgbClr val="C00000"/>
                </a:solidFill>
                <a:latin typeface="Eras Demi ITC" panose="020B0805030504020804" pitchFamily="34" charset="0"/>
                <a:cs typeface="Arial" panose="020B0604020202020204" pitchFamily="34" charset="0"/>
              </a:rPr>
              <a:t> </a:t>
            </a:r>
            <a:r>
              <a:rPr lang="en-US" b="1" dirty="0" err="1">
                <a:solidFill>
                  <a:srgbClr val="C00000"/>
                </a:solidFill>
                <a:latin typeface="Eras Demi ITC" panose="020B0805030504020804" pitchFamily="34" charset="0"/>
                <a:cs typeface="Arial" panose="020B0604020202020204" pitchFamily="34" charset="0"/>
              </a:rPr>
              <a:t>Etika</a:t>
            </a:r>
            <a:r>
              <a:rPr lang="en-US" b="1" dirty="0">
                <a:solidFill>
                  <a:srgbClr val="C00000"/>
                </a:solidFill>
                <a:latin typeface="Eras Demi ITC" panose="020B0805030504020804" pitchFamily="34" charset="0"/>
                <a:cs typeface="Arial" panose="020B0604020202020204" pitchFamily="34" charset="0"/>
              </a:rPr>
              <a:t> </a:t>
            </a:r>
            <a:r>
              <a:rPr lang="en-US" b="1" dirty="0" err="1">
                <a:solidFill>
                  <a:srgbClr val="C00000"/>
                </a:solidFill>
                <a:latin typeface="Eras Demi ITC" panose="020B0805030504020804" pitchFamily="34" charset="0"/>
                <a:cs typeface="Arial" panose="020B0604020202020204" pitchFamily="34" charset="0"/>
              </a:rPr>
              <a:t>Administrasi</a:t>
            </a:r>
            <a:r>
              <a:rPr lang="en-US" b="1" dirty="0">
                <a:solidFill>
                  <a:srgbClr val="C00000"/>
                </a:solidFill>
                <a:latin typeface="Eras Demi ITC" panose="020B0805030504020804" pitchFamily="34" charset="0"/>
                <a:cs typeface="Arial" panose="020B0604020202020204" pitchFamily="34" charset="0"/>
              </a:rPr>
              <a:t> </a:t>
            </a:r>
            <a:r>
              <a:rPr lang="en-US" b="1" dirty="0" err="1">
                <a:solidFill>
                  <a:srgbClr val="C00000"/>
                </a:solidFill>
                <a:latin typeface="Eras Demi ITC" panose="020B0805030504020804" pitchFamily="34" charset="0"/>
                <a:cs typeface="Arial" panose="020B0604020202020204" pitchFamily="34" charset="0"/>
              </a:rPr>
              <a:t>Publik</a:t>
            </a:r>
            <a:endParaRPr lang="en-US" b="1" dirty="0">
              <a:solidFill>
                <a:srgbClr val="C00000"/>
              </a:solidFill>
              <a:latin typeface="Eras Demi ITC" panose="020B08050305040208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F75CEB8-4FF0-4B89-A992-C74FD4CFD83B}"/>
              </a:ext>
            </a:extLst>
          </p:cNvPr>
          <p:cNvSpPr>
            <a:spLocks noGrp="1"/>
          </p:cNvSpPr>
          <p:nvPr>
            <p:ph idx="1"/>
          </p:nvPr>
        </p:nvSpPr>
        <p:spPr>
          <a:xfrm>
            <a:off x="220337" y="914401"/>
            <a:ext cx="10190603" cy="5827922"/>
          </a:xfrm>
        </p:spPr>
        <p:txBody>
          <a:bodyPr>
            <a:normAutofit lnSpcReduction="10000"/>
          </a:bodyPr>
          <a:lstStyle/>
          <a:p>
            <a:r>
              <a:rPr lang="en-US" sz="2400" dirty="0" err="1">
                <a:solidFill>
                  <a:srgbClr val="C00000"/>
                </a:solidFill>
                <a:latin typeface="Eras Demi ITC" panose="020B0805030504020804" pitchFamily="34" charset="0"/>
                <a:cs typeface="Arial" panose="020B0604020202020204" pitchFamily="34" charset="0"/>
              </a:rPr>
              <a:t>Dalam</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lingkup</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pelayanan</a:t>
            </a:r>
            <a:r>
              <a:rPr lang="en-US" sz="2400" dirty="0">
                <a:solidFill>
                  <a:srgbClr val="C00000"/>
                </a:solidFill>
                <a:latin typeface="Eras Demi ITC" panose="020B0805030504020804" pitchFamily="34" charset="0"/>
                <a:cs typeface="Arial" panose="020B0604020202020204" pitchFamily="34" charset="0"/>
              </a:rPr>
              <a:t> public, </a:t>
            </a:r>
            <a:r>
              <a:rPr lang="en-US" sz="2400" dirty="0" err="1">
                <a:solidFill>
                  <a:srgbClr val="C00000"/>
                </a:solidFill>
                <a:latin typeface="Eras Demi ITC" panose="020B0805030504020804" pitchFamily="34" charset="0"/>
                <a:cs typeface="Arial" panose="020B0604020202020204" pitchFamily="34" charset="0"/>
              </a:rPr>
              <a:t>etika</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administrasi</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publik</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Pasolong</a:t>
            </a:r>
            <a:r>
              <a:rPr lang="en-US" sz="2400" dirty="0">
                <a:solidFill>
                  <a:srgbClr val="C00000"/>
                </a:solidFill>
                <a:latin typeface="Eras Demi ITC" panose="020B0805030504020804" pitchFamily="34" charset="0"/>
                <a:cs typeface="Arial" panose="020B0604020202020204" pitchFamily="34" charset="0"/>
              </a:rPr>
              <a:t>, 2007:193) </a:t>
            </a:r>
            <a:r>
              <a:rPr lang="en-US" sz="2400" dirty="0" err="1">
                <a:solidFill>
                  <a:srgbClr val="C00000"/>
                </a:solidFill>
                <a:latin typeface="Eras Demi ITC" panose="020B0805030504020804" pitchFamily="34" charset="0"/>
                <a:cs typeface="Arial" panose="020B0604020202020204" pitchFamily="34" charset="0"/>
              </a:rPr>
              <a:t>diartikan</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sebagai</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filsafat</a:t>
            </a:r>
            <a:r>
              <a:rPr lang="en-US" sz="2400" dirty="0">
                <a:solidFill>
                  <a:srgbClr val="C00000"/>
                </a:solidFill>
                <a:latin typeface="Eras Demi ITC" panose="020B0805030504020804" pitchFamily="34" charset="0"/>
                <a:cs typeface="Arial" panose="020B0604020202020204" pitchFamily="34" charset="0"/>
              </a:rPr>
              <a:t> dan professional </a:t>
            </a:r>
            <a:r>
              <a:rPr lang="en-US" sz="2400" dirty="0" err="1">
                <a:solidFill>
                  <a:srgbClr val="C00000"/>
                </a:solidFill>
                <a:latin typeface="Eras Demi ITC" panose="020B0805030504020804" pitchFamily="34" charset="0"/>
                <a:cs typeface="Arial" panose="020B0604020202020204" pitchFamily="34" charset="0"/>
              </a:rPr>
              <a:t>standar</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kode</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etik</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atau</a:t>
            </a:r>
            <a:r>
              <a:rPr lang="en-US" sz="2400" dirty="0">
                <a:solidFill>
                  <a:srgbClr val="C00000"/>
                </a:solidFill>
                <a:latin typeface="Eras Demi ITC" panose="020B0805030504020804" pitchFamily="34" charset="0"/>
                <a:cs typeface="Arial" panose="020B0604020202020204" pitchFamily="34" charset="0"/>
              </a:rPr>
              <a:t> right </a:t>
            </a:r>
            <a:r>
              <a:rPr lang="en-US" sz="2400" i="1" dirty="0">
                <a:solidFill>
                  <a:srgbClr val="C00000"/>
                </a:solidFill>
                <a:latin typeface="Eras Demi ITC" panose="020B0805030504020804" pitchFamily="34" charset="0"/>
                <a:cs typeface="Arial" panose="020B0604020202020204" pitchFamily="34" charset="0"/>
              </a:rPr>
              <a:t>rules of conduct </a:t>
            </a:r>
            <a:r>
              <a:rPr lang="en-US" sz="2400" dirty="0">
                <a:solidFill>
                  <a:srgbClr val="C00000"/>
                </a:solidFill>
                <a:latin typeface="Eras Demi ITC" panose="020B0805030504020804" pitchFamily="34" charset="0"/>
                <a:cs typeface="Arial" panose="020B0604020202020204" pitchFamily="34" charset="0"/>
              </a:rPr>
              <a:t>(</a:t>
            </a:r>
            <a:r>
              <a:rPr lang="en-US" sz="2400" dirty="0" err="1">
                <a:solidFill>
                  <a:srgbClr val="C00000"/>
                </a:solidFill>
                <a:latin typeface="Eras Demi ITC" panose="020B0805030504020804" pitchFamily="34" charset="0"/>
                <a:cs typeface="Arial" panose="020B0604020202020204" pitchFamily="34" charset="0"/>
              </a:rPr>
              <a:t>aturan</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berperilaku</a:t>
            </a:r>
            <a:r>
              <a:rPr lang="en-US" sz="2400" dirty="0">
                <a:solidFill>
                  <a:srgbClr val="C00000"/>
                </a:solidFill>
                <a:latin typeface="Eras Demi ITC" panose="020B0805030504020804" pitchFamily="34" charset="0"/>
                <a:cs typeface="Arial" panose="020B0604020202020204" pitchFamily="34" charset="0"/>
              </a:rPr>
              <a:t> yang </a:t>
            </a:r>
            <a:r>
              <a:rPr lang="en-US" sz="2400" dirty="0" err="1">
                <a:solidFill>
                  <a:srgbClr val="C00000"/>
                </a:solidFill>
                <a:latin typeface="Eras Demi ITC" panose="020B0805030504020804" pitchFamily="34" charset="0"/>
                <a:cs typeface="Arial" panose="020B0604020202020204" pitchFamily="34" charset="0"/>
              </a:rPr>
              <a:t>benar</a:t>
            </a:r>
            <a:r>
              <a:rPr lang="en-US" sz="2400" dirty="0">
                <a:solidFill>
                  <a:srgbClr val="C00000"/>
                </a:solidFill>
                <a:latin typeface="Eras Demi ITC" panose="020B0805030504020804" pitchFamily="34" charset="0"/>
                <a:cs typeface="Arial" panose="020B0604020202020204" pitchFamily="34" charset="0"/>
              </a:rPr>
              <a:t>) yang </a:t>
            </a:r>
            <a:r>
              <a:rPr lang="en-US" sz="2400" dirty="0" err="1">
                <a:solidFill>
                  <a:srgbClr val="C00000"/>
                </a:solidFill>
                <a:latin typeface="Eras Demi ITC" panose="020B0805030504020804" pitchFamily="34" charset="0"/>
                <a:cs typeface="Arial" panose="020B0604020202020204" pitchFamily="34" charset="0"/>
              </a:rPr>
              <a:t>seharusnya</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dipatuhi</a:t>
            </a:r>
            <a:r>
              <a:rPr lang="en-US" sz="2400" dirty="0">
                <a:solidFill>
                  <a:srgbClr val="C00000"/>
                </a:solidFill>
                <a:latin typeface="Eras Demi ITC" panose="020B0805030504020804" pitchFamily="34" charset="0"/>
                <a:cs typeface="Arial" panose="020B0604020202020204" pitchFamily="34" charset="0"/>
              </a:rPr>
              <a:t> oleh </a:t>
            </a:r>
            <a:r>
              <a:rPr lang="en-US" sz="2400" dirty="0" err="1">
                <a:solidFill>
                  <a:srgbClr val="C00000"/>
                </a:solidFill>
                <a:latin typeface="Eras Demi ITC" panose="020B0805030504020804" pitchFamily="34" charset="0"/>
                <a:cs typeface="Arial" panose="020B0604020202020204" pitchFamily="34" charset="0"/>
              </a:rPr>
              <a:t>pemberi</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pelayanan</a:t>
            </a:r>
            <a:r>
              <a:rPr lang="en-US" sz="2400" dirty="0">
                <a:solidFill>
                  <a:srgbClr val="C00000"/>
                </a:solidFill>
                <a:latin typeface="Eras Demi ITC" panose="020B0805030504020804" pitchFamily="34" charset="0"/>
                <a:cs typeface="Arial" panose="020B0604020202020204" pitchFamily="34" charset="0"/>
              </a:rPr>
              <a:t> public </a:t>
            </a:r>
            <a:r>
              <a:rPr lang="en-US" sz="2400" dirty="0" err="1">
                <a:solidFill>
                  <a:srgbClr val="C00000"/>
                </a:solidFill>
                <a:latin typeface="Eras Demi ITC" panose="020B0805030504020804" pitchFamily="34" charset="0"/>
                <a:cs typeface="Arial" panose="020B0604020202020204" pitchFamily="34" charset="0"/>
              </a:rPr>
              <a:t>atau</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administrasi</a:t>
            </a:r>
            <a:r>
              <a:rPr lang="en-US" sz="2400" dirty="0">
                <a:solidFill>
                  <a:srgbClr val="C00000"/>
                </a:solidFill>
                <a:latin typeface="Eras Demi ITC" panose="020B0805030504020804" pitchFamily="34" charset="0"/>
                <a:cs typeface="Arial" panose="020B0604020202020204" pitchFamily="34" charset="0"/>
              </a:rPr>
              <a:t> public.</a:t>
            </a:r>
          </a:p>
          <a:p>
            <a:pPr marL="0" indent="0">
              <a:buNone/>
            </a:pPr>
            <a:r>
              <a:rPr lang="en-US" sz="2400" b="1" dirty="0" err="1">
                <a:solidFill>
                  <a:srgbClr val="0070C0"/>
                </a:solidFill>
                <a:latin typeface="Eras Demi ITC" panose="020B0805030504020804" pitchFamily="34" charset="0"/>
                <a:cs typeface="Arial" panose="020B0604020202020204" pitchFamily="34" charset="0"/>
              </a:rPr>
              <a:t>Dengan</a:t>
            </a:r>
            <a:r>
              <a:rPr lang="en-US" sz="2400" b="1" dirty="0">
                <a:solidFill>
                  <a:srgbClr val="0070C0"/>
                </a:solidFill>
                <a:latin typeface="Eras Demi ITC" panose="020B0805030504020804" pitchFamily="34" charset="0"/>
                <a:cs typeface="Arial" panose="020B0604020202020204" pitchFamily="34" charset="0"/>
              </a:rPr>
              <a:t> </a:t>
            </a:r>
            <a:r>
              <a:rPr lang="en-US" sz="2400" b="1" dirty="0" err="1">
                <a:solidFill>
                  <a:srgbClr val="0070C0"/>
                </a:solidFill>
                <a:latin typeface="Eras Demi ITC" panose="020B0805030504020804" pitchFamily="34" charset="0"/>
                <a:cs typeface="Arial" panose="020B0604020202020204" pitchFamily="34" charset="0"/>
              </a:rPr>
              <a:t>demikian</a:t>
            </a:r>
            <a:r>
              <a:rPr lang="en-US" sz="2400" b="1" dirty="0">
                <a:solidFill>
                  <a:srgbClr val="0070C0"/>
                </a:solidFill>
                <a:latin typeface="Eras Demi ITC" panose="020B0805030504020804" pitchFamily="34" charset="0"/>
                <a:cs typeface="Arial" panose="020B0604020202020204" pitchFamily="34" charset="0"/>
              </a:rPr>
              <a:t> </a:t>
            </a:r>
            <a:r>
              <a:rPr lang="en-US" sz="2400" b="1" dirty="0" err="1">
                <a:solidFill>
                  <a:srgbClr val="0070C0"/>
                </a:solidFill>
                <a:latin typeface="Eras Demi ITC" panose="020B0805030504020804" pitchFamily="34" charset="0"/>
                <a:cs typeface="Arial" panose="020B0604020202020204" pitchFamily="34" charset="0"/>
              </a:rPr>
              <a:t>dapat</a:t>
            </a:r>
            <a:r>
              <a:rPr lang="en-US" sz="2400" b="1" dirty="0">
                <a:solidFill>
                  <a:srgbClr val="0070C0"/>
                </a:solidFill>
                <a:latin typeface="Eras Demi ITC" panose="020B0805030504020804" pitchFamily="34" charset="0"/>
                <a:cs typeface="Arial" panose="020B0604020202020204" pitchFamily="34" charset="0"/>
              </a:rPr>
              <a:t> </a:t>
            </a:r>
            <a:r>
              <a:rPr lang="en-US" sz="2400" b="1" dirty="0" err="1">
                <a:solidFill>
                  <a:srgbClr val="0070C0"/>
                </a:solidFill>
                <a:latin typeface="Eras Demi ITC" panose="020B0805030504020804" pitchFamily="34" charset="0"/>
                <a:cs typeface="Arial" panose="020B0604020202020204" pitchFamily="34" charset="0"/>
              </a:rPr>
              <a:t>disimpulkan</a:t>
            </a:r>
            <a:r>
              <a:rPr lang="en-US" sz="2400" b="1" dirty="0">
                <a:solidFill>
                  <a:srgbClr val="0070C0"/>
                </a:solidFill>
                <a:latin typeface="Eras Demi ITC" panose="020B0805030504020804" pitchFamily="34" charset="0"/>
                <a:cs typeface="Arial" panose="020B0604020202020204" pitchFamily="34" charset="0"/>
              </a:rPr>
              <a:t> </a:t>
            </a:r>
            <a:r>
              <a:rPr lang="en-US" sz="2400" b="1" dirty="0" err="1">
                <a:solidFill>
                  <a:srgbClr val="0070C0"/>
                </a:solidFill>
                <a:latin typeface="Eras Demi ITC" panose="020B0805030504020804" pitchFamily="34" charset="0"/>
                <a:cs typeface="Arial" panose="020B0604020202020204" pitchFamily="34" charset="0"/>
              </a:rPr>
              <a:t>bahwa</a:t>
            </a:r>
            <a:r>
              <a:rPr lang="en-US" sz="2400" b="1" dirty="0">
                <a:solidFill>
                  <a:srgbClr val="0070C0"/>
                </a:solidFill>
                <a:latin typeface="Eras Demi ITC" panose="020B0805030504020804" pitchFamily="34" charset="0"/>
                <a:cs typeface="Arial" panose="020B0604020202020204" pitchFamily="34" charset="0"/>
              </a:rPr>
              <a:t> </a:t>
            </a:r>
            <a:r>
              <a:rPr lang="en-US" sz="2400" b="1" dirty="0" err="1">
                <a:solidFill>
                  <a:srgbClr val="0070C0"/>
                </a:solidFill>
                <a:latin typeface="Eras Demi ITC" panose="020B0805030504020804" pitchFamily="34" charset="0"/>
                <a:cs typeface="Arial" panose="020B0604020202020204" pitchFamily="34" charset="0"/>
              </a:rPr>
              <a:t>etika</a:t>
            </a:r>
            <a:r>
              <a:rPr lang="en-US" sz="2400" b="1" dirty="0">
                <a:solidFill>
                  <a:srgbClr val="0070C0"/>
                </a:solidFill>
                <a:latin typeface="Eras Demi ITC" panose="020B0805030504020804" pitchFamily="34" charset="0"/>
                <a:cs typeface="Arial" panose="020B0604020202020204" pitchFamily="34" charset="0"/>
              </a:rPr>
              <a:t> </a:t>
            </a:r>
            <a:r>
              <a:rPr lang="en-US" sz="2400" b="1" dirty="0" err="1">
                <a:solidFill>
                  <a:srgbClr val="0070C0"/>
                </a:solidFill>
                <a:latin typeface="Eras Demi ITC" panose="020B0805030504020804" pitchFamily="34" charset="0"/>
                <a:cs typeface="Arial" panose="020B0604020202020204" pitchFamily="34" charset="0"/>
              </a:rPr>
              <a:t>administrasi</a:t>
            </a:r>
            <a:r>
              <a:rPr lang="en-US" sz="2400" b="1" dirty="0">
                <a:solidFill>
                  <a:srgbClr val="0070C0"/>
                </a:solidFill>
                <a:latin typeface="Eras Demi ITC" panose="020B0805030504020804" pitchFamily="34" charset="0"/>
                <a:cs typeface="Arial" panose="020B0604020202020204" pitchFamily="34" charset="0"/>
              </a:rPr>
              <a:t> </a:t>
            </a:r>
            <a:r>
              <a:rPr lang="en-US" sz="2400" b="1" dirty="0" err="1">
                <a:solidFill>
                  <a:srgbClr val="0070C0"/>
                </a:solidFill>
                <a:latin typeface="Eras Demi ITC" panose="020B0805030504020804" pitchFamily="34" charset="0"/>
                <a:cs typeface="Arial" panose="020B0604020202020204" pitchFamily="34" charset="0"/>
              </a:rPr>
              <a:t>publik</a:t>
            </a:r>
            <a:r>
              <a:rPr lang="en-US" sz="2400" b="1" dirty="0">
                <a:solidFill>
                  <a:srgbClr val="0070C0"/>
                </a:solidFill>
                <a:latin typeface="Eras Demi ITC" panose="020B0805030504020804" pitchFamily="34" charset="0"/>
                <a:cs typeface="Arial" panose="020B0604020202020204" pitchFamily="34" charset="0"/>
              </a:rPr>
              <a:t> </a:t>
            </a:r>
            <a:r>
              <a:rPr lang="en-US" sz="2400" b="1" dirty="0" err="1">
                <a:solidFill>
                  <a:srgbClr val="0070C0"/>
                </a:solidFill>
                <a:latin typeface="Eras Demi ITC" panose="020B0805030504020804" pitchFamily="34" charset="0"/>
                <a:cs typeface="Arial" panose="020B0604020202020204" pitchFamily="34" charset="0"/>
              </a:rPr>
              <a:t>adalah</a:t>
            </a:r>
            <a:r>
              <a:rPr lang="en-US" sz="2400" b="1" dirty="0">
                <a:solidFill>
                  <a:srgbClr val="0070C0"/>
                </a:solidFill>
                <a:latin typeface="Eras Demi ITC" panose="020B0805030504020804" pitchFamily="34" charset="0"/>
                <a:cs typeface="Arial" panose="020B0604020202020204" pitchFamily="34" charset="0"/>
              </a:rPr>
              <a:t> : </a:t>
            </a:r>
          </a:p>
          <a:p>
            <a:r>
              <a:rPr lang="en-US" sz="2400" dirty="0" err="1">
                <a:solidFill>
                  <a:srgbClr val="0070C0"/>
                </a:solidFill>
                <a:latin typeface="Eras Demi ITC" panose="020B0805030504020804" pitchFamily="34" charset="0"/>
                <a:cs typeface="Arial" panose="020B0604020202020204" pitchFamily="34" charset="0"/>
              </a:rPr>
              <a:t>aturan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atau</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standar</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pengelolaan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arahan</a:t>
            </a:r>
            <a:r>
              <a:rPr lang="en-US" sz="2400" dirty="0">
                <a:solidFill>
                  <a:srgbClr val="0070C0"/>
                </a:solidFill>
                <a:latin typeface="Eras Demi ITC" panose="020B0805030504020804" pitchFamily="34" charset="0"/>
                <a:cs typeface="Arial" panose="020B0604020202020204" pitchFamily="34" charset="0"/>
              </a:rPr>
              <a:t> moral </a:t>
            </a:r>
            <a:r>
              <a:rPr lang="en-US" sz="2400" dirty="0" err="1">
                <a:solidFill>
                  <a:srgbClr val="0070C0"/>
                </a:solidFill>
                <a:latin typeface="Eras Demi ITC" panose="020B0805030504020804" pitchFamily="34" charset="0"/>
                <a:cs typeface="Arial" panose="020B0604020202020204" pitchFamily="34" charset="0"/>
              </a:rPr>
              <a:t>bagi</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anggota</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organisasi</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atau</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pekerjaan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manajemen</a:t>
            </a:r>
            <a:r>
              <a:rPr lang="en-US" sz="2400" dirty="0">
                <a:solidFill>
                  <a:srgbClr val="0070C0"/>
                </a:solidFill>
                <a:latin typeface="Eras Demi ITC" panose="020B0805030504020804" pitchFamily="34" charset="0"/>
                <a:cs typeface="Arial" panose="020B0604020202020204" pitchFamily="34" charset="0"/>
              </a:rPr>
              <a:t>; </a:t>
            </a:r>
          </a:p>
          <a:p>
            <a:r>
              <a:rPr lang="en-US" sz="2400" dirty="0" err="1">
                <a:solidFill>
                  <a:srgbClr val="0070C0"/>
                </a:solidFill>
                <a:latin typeface="Eras Demi ITC" panose="020B0805030504020804" pitchFamily="34" charset="0"/>
                <a:cs typeface="Arial" panose="020B0604020202020204" pitchFamily="34" charset="0"/>
              </a:rPr>
              <a:t>aturan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atau</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standar</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pengelolaan</a:t>
            </a:r>
            <a:r>
              <a:rPr lang="en-US" sz="2400" dirty="0">
                <a:solidFill>
                  <a:srgbClr val="0070C0"/>
                </a:solidFill>
                <a:latin typeface="Eras Demi ITC" panose="020B0805030504020804" pitchFamily="34" charset="0"/>
                <a:cs typeface="Arial" panose="020B0604020202020204" pitchFamily="34" charset="0"/>
              </a:rPr>
              <a:t> yang </a:t>
            </a:r>
            <a:r>
              <a:rPr lang="en-US" sz="2400" dirty="0" err="1">
                <a:solidFill>
                  <a:srgbClr val="0070C0"/>
                </a:solidFill>
                <a:latin typeface="Eras Demi ITC" panose="020B0805030504020804" pitchFamily="34" charset="0"/>
                <a:cs typeface="Arial" panose="020B0604020202020204" pitchFamily="34" charset="0"/>
              </a:rPr>
              <a:t>merupakan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arahan</a:t>
            </a:r>
            <a:r>
              <a:rPr lang="en-US" sz="2400" dirty="0">
                <a:solidFill>
                  <a:srgbClr val="0070C0"/>
                </a:solidFill>
                <a:latin typeface="Eras Demi ITC" panose="020B0805030504020804" pitchFamily="34" charset="0"/>
                <a:cs typeface="Arial" panose="020B0604020202020204" pitchFamily="34" charset="0"/>
              </a:rPr>
              <a:t> moral </a:t>
            </a:r>
            <a:r>
              <a:rPr lang="en-US" sz="2400" dirty="0" err="1">
                <a:solidFill>
                  <a:srgbClr val="0070C0"/>
                </a:solidFill>
                <a:latin typeface="Eras Demi ITC" panose="020B0805030504020804" pitchFamily="34" charset="0"/>
                <a:cs typeface="Arial" panose="020B0604020202020204" pitchFamily="34" charset="0"/>
              </a:rPr>
              <a:t>bagi</a:t>
            </a:r>
            <a:r>
              <a:rPr lang="en-US" sz="2400" dirty="0">
                <a:solidFill>
                  <a:srgbClr val="0070C0"/>
                </a:solidFill>
                <a:latin typeface="Eras Demi ITC" panose="020B0805030504020804" pitchFamily="34" charset="0"/>
                <a:cs typeface="Arial" panose="020B0604020202020204" pitchFamily="34" charset="0"/>
              </a:rPr>
              <a:t> administrator </a:t>
            </a:r>
            <a:r>
              <a:rPr lang="en-US" sz="2400" dirty="0" err="1">
                <a:solidFill>
                  <a:srgbClr val="0070C0"/>
                </a:solidFill>
                <a:latin typeface="Eras Demi ITC" panose="020B0805030504020804" pitchFamily="34" charset="0"/>
                <a:cs typeface="Arial" panose="020B0604020202020204" pitchFamily="34" charset="0"/>
              </a:rPr>
              <a:t>publik</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dalam</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melaksanakan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tugasnya</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melayani</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masyarakat</a:t>
            </a:r>
            <a:r>
              <a:rPr lang="en-US" sz="2400" dirty="0">
                <a:solidFill>
                  <a:srgbClr val="0070C0"/>
                </a:solidFill>
                <a:latin typeface="Eras Demi ITC" panose="020B0805030504020804" pitchFamily="34" charset="0"/>
                <a:cs typeface="Arial" panose="020B0604020202020204" pitchFamily="34" charset="0"/>
              </a:rPr>
              <a:t>.</a:t>
            </a:r>
          </a:p>
          <a:p>
            <a:r>
              <a:rPr lang="en-US" sz="2400" dirty="0" err="1">
                <a:solidFill>
                  <a:srgbClr val="0070C0"/>
                </a:solidFill>
                <a:latin typeface="Eras Demi ITC" panose="020B0805030504020804" pitchFamily="34" charset="0"/>
                <a:cs typeface="Arial" panose="020B0604020202020204" pitchFamily="34" charset="0"/>
              </a:rPr>
              <a:t>aturan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atau</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standar</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dlm</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etika</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administrasi</a:t>
            </a:r>
            <a:r>
              <a:rPr lang="en-US" sz="2400" dirty="0">
                <a:solidFill>
                  <a:srgbClr val="0070C0"/>
                </a:solidFill>
                <a:latin typeface="Eras Demi ITC" panose="020B0805030504020804" pitchFamily="34" charset="0"/>
                <a:cs typeface="Arial" panose="020B0604020202020204" pitchFamily="34" charset="0"/>
              </a:rPr>
              <a:t> negara </a:t>
            </a:r>
            <a:r>
              <a:rPr lang="en-US" sz="2400" dirty="0" err="1">
                <a:solidFill>
                  <a:srgbClr val="0070C0"/>
                </a:solidFill>
                <a:latin typeface="Eras Demi ITC" panose="020B0805030504020804" pitchFamily="34" charset="0"/>
                <a:cs typeface="Arial" panose="020B0604020202020204" pitchFamily="34" charset="0"/>
              </a:rPr>
              <a:t>tersebut</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terkait</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dengan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kepegawaian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perbekalan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keuangan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ketatausahaan</a:t>
            </a:r>
            <a:r>
              <a:rPr lang="en-US" sz="2400" dirty="0">
                <a:solidFill>
                  <a:srgbClr val="0070C0"/>
                </a:solidFill>
                <a:latin typeface="Eras Demi ITC" panose="020B0805030504020804" pitchFamily="34" charset="0"/>
                <a:cs typeface="Arial" panose="020B0604020202020204" pitchFamily="34" charset="0"/>
              </a:rPr>
              <a:t>, dan </a:t>
            </a:r>
            <a:r>
              <a:rPr lang="en-US" sz="2400" dirty="0" err="1">
                <a:solidFill>
                  <a:srgbClr val="0070C0"/>
                </a:solidFill>
                <a:latin typeface="Eras Demi ITC" panose="020B0805030504020804" pitchFamily="34" charset="0"/>
                <a:cs typeface="Arial" panose="020B0604020202020204" pitchFamily="34" charset="0"/>
              </a:rPr>
              <a:t>hubungn</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masyarakat</a:t>
            </a:r>
            <a:r>
              <a:rPr lang="en-US" sz="2400" dirty="0">
                <a:solidFill>
                  <a:srgbClr val="0070C0"/>
                </a:solidFill>
                <a:latin typeface="Eras Demi ITC" panose="020B0805030504020804" pitchFamily="34" charset="0"/>
                <a:cs typeface="Arial" panose="020B0604020202020204" pitchFamily="34" charset="0"/>
              </a:rPr>
              <a:t>.</a:t>
            </a:r>
          </a:p>
        </p:txBody>
      </p:sp>
    </p:spTree>
    <p:extLst>
      <p:ext uri="{BB962C8B-B14F-4D97-AF65-F5344CB8AC3E}">
        <p14:creationId xmlns:p14="http://schemas.microsoft.com/office/powerpoint/2010/main" val="3258587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2CD23-4213-452B-956B-1E1310509E47}"/>
              </a:ext>
            </a:extLst>
          </p:cNvPr>
          <p:cNvSpPr>
            <a:spLocks noGrp="1"/>
          </p:cNvSpPr>
          <p:nvPr>
            <p:ph type="title"/>
          </p:nvPr>
        </p:nvSpPr>
        <p:spPr>
          <a:xfrm>
            <a:off x="385591" y="925417"/>
            <a:ext cx="9469610" cy="936434"/>
          </a:xfrm>
        </p:spPr>
        <p:txBody>
          <a:bodyPr>
            <a:noAutofit/>
          </a:bodyPr>
          <a:lstStyle/>
          <a:p>
            <a:pPr marL="342900" indent="-342900">
              <a:buFont typeface="Wingdings" panose="05000000000000000000" pitchFamily="2" charset="2"/>
              <a:buChar char="Ø"/>
            </a:pPr>
            <a:r>
              <a:rPr lang="en-US" sz="2400" b="1" dirty="0" err="1">
                <a:solidFill>
                  <a:srgbClr val="00B050"/>
                </a:solidFill>
                <a:latin typeface="Eras Demi ITC" panose="020B0805030504020804" pitchFamily="34" charset="0"/>
                <a:cs typeface="Arial" panose="020B0604020202020204" pitchFamily="34" charset="0"/>
              </a:rPr>
              <a:t>Berdasarkan</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uraian</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diatas</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dapat</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disimpulkan</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bahwa</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etika</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bertalian</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erat</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dengan</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administrasi</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publik</a:t>
            </a:r>
            <a:r>
              <a:rPr lang="en-US" sz="2400" b="1" dirty="0">
                <a:solidFill>
                  <a:srgbClr val="00B050"/>
                </a:solidFill>
                <a:latin typeface="Eras Demi ITC" panose="020B0805030504020804" pitchFamily="34" charset="0"/>
                <a:cs typeface="Arial" panose="020B0604020202020204" pitchFamily="34" charset="0"/>
              </a:rPr>
              <a:t>. </a:t>
            </a:r>
            <a:br>
              <a:rPr lang="en-US" sz="2400" b="1" dirty="0">
                <a:solidFill>
                  <a:srgbClr val="C00000"/>
                </a:solidFill>
                <a:latin typeface="Eras Demi ITC" panose="020B0805030504020804" pitchFamily="34" charset="0"/>
                <a:cs typeface="Arial" panose="020B0604020202020204" pitchFamily="34" charset="0"/>
              </a:rPr>
            </a:br>
            <a:endParaRPr lang="en-US" sz="2400" dirty="0"/>
          </a:p>
        </p:txBody>
      </p:sp>
      <p:sp>
        <p:nvSpPr>
          <p:cNvPr id="3" name="Content Placeholder 2">
            <a:extLst>
              <a:ext uri="{FF2B5EF4-FFF2-40B4-BE49-F238E27FC236}">
                <a16:creationId xmlns:a16="http://schemas.microsoft.com/office/drawing/2014/main" id="{82A1E13F-3A24-4684-87A7-17FBB7954C7B}"/>
              </a:ext>
            </a:extLst>
          </p:cNvPr>
          <p:cNvSpPr>
            <a:spLocks noGrp="1"/>
          </p:cNvSpPr>
          <p:nvPr>
            <p:ph idx="1"/>
          </p:nvPr>
        </p:nvSpPr>
        <p:spPr>
          <a:xfrm>
            <a:off x="738130" y="1938970"/>
            <a:ext cx="9117070" cy="4175390"/>
          </a:xfrm>
        </p:spPr>
        <p:txBody>
          <a:bodyPr>
            <a:noAutofit/>
          </a:bodyPr>
          <a:lstStyle/>
          <a:p>
            <a:r>
              <a:rPr lang="en-US" sz="2400" b="1" dirty="0" err="1">
                <a:solidFill>
                  <a:srgbClr val="C00000"/>
                </a:solidFill>
                <a:latin typeface="Eras Demi ITC" panose="020B0805030504020804" pitchFamily="34" charset="0"/>
                <a:cs typeface="Arial" panose="020B0604020202020204" pitchFamily="34" charset="0"/>
              </a:rPr>
              <a:t>Etika</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mempelajarti</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tentang</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filsafat</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nilai</a:t>
            </a:r>
            <a:r>
              <a:rPr lang="en-US" sz="2400" b="1" dirty="0">
                <a:solidFill>
                  <a:srgbClr val="C00000"/>
                </a:solidFill>
                <a:latin typeface="Eras Demi ITC" panose="020B0805030504020804" pitchFamily="34" charset="0"/>
                <a:cs typeface="Arial" panose="020B0604020202020204" pitchFamily="34" charset="0"/>
              </a:rPr>
              <a:t>, dan moral.</a:t>
            </a:r>
          </a:p>
          <a:p>
            <a:r>
              <a:rPr lang="en-US" sz="2400" b="1" dirty="0" err="1">
                <a:solidFill>
                  <a:srgbClr val="C00000"/>
                </a:solidFill>
                <a:latin typeface="Eras Demi ITC" panose="020B0805030504020804" pitchFamily="34" charset="0"/>
                <a:cs typeface="Arial" panose="020B0604020202020204" pitchFamily="34" charset="0"/>
              </a:rPr>
              <a:t>Sedangkan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administrasi</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publik</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mempelajari</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tentang</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pembuatan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kebijakan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pengambilan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keputusan</a:t>
            </a:r>
            <a:r>
              <a:rPr lang="en-US" sz="2400" b="1" dirty="0">
                <a:solidFill>
                  <a:srgbClr val="C00000"/>
                </a:solidFill>
                <a:latin typeface="Eras Demi ITC" panose="020B0805030504020804" pitchFamily="34" charset="0"/>
                <a:cs typeface="Arial" panose="020B0604020202020204" pitchFamily="34" charset="0"/>
              </a:rPr>
              <a:t>, dan </a:t>
            </a:r>
            <a:r>
              <a:rPr lang="en-US" sz="2400" b="1" dirty="0" err="1">
                <a:solidFill>
                  <a:srgbClr val="C00000"/>
                </a:solidFill>
                <a:latin typeface="Eras Demi ITC" panose="020B0805030504020804" pitchFamily="34" charset="0"/>
                <a:cs typeface="Arial" panose="020B0604020202020204" pitchFamily="34" charset="0"/>
              </a:rPr>
              <a:t>pengomplementasian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kebijakan</a:t>
            </a:r>
            <a:r>
              <a:rPr lang="en-US" sz="2400" b="1" dirty="0">
                <a:solidFill>
                  <a:srgbClr val="C00000"/>
                </a:solidFill>
                <a:latin typeface="Eras Demi ITC" panose="020B0805030504020804" pitchFamily="34" charset="0"/>
                <a:cs typeface="Arial" panose="020B0604020202020204" pitchFamily="34" charset="0"/>
              </a:rPr>
              <a:t>.</a:t>
            </a:r>
          </a:p>
          <a:p>
            <a:r>
              <a:rPr lang="en-US" sz="2400" b="1" dirty="0" err="1">
                <a:solidFill>
                  <a:srgbClr val="C00000"/>
                </a:solidFill>
                <a:latin typeface="Eras Demi ITC" panose="020B0805030504020804" pitchFamily="34" charset="0"/>
                <a:cs typeface="Arial" panose="020B0604020202020204" pitchFamily="34" charset="0"/>
              </a:rPr>
              <a:t>Etika</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bersifat</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abstrak</a:t>
            </a:r>
            <a:r>
              <a:rPr lang="en-US" sz="2400" b="1" dirty="0">
                <a:solidFill>
                  <a:srgbClr val="C00000"/>
                </a:solidFill>
                <a:latin typeface="Eras Demi ITC" panose="020B0805030504020804" pitchFamily="34" charset="0"/>
                <a:cs typeface="Arial" panose="020B0604020202020204" pitchFamily="34" charset="0"/>
              </a:rPr>
              <a:t> dan </a:t>
            </a:r>
            <a:r>
              <a:rPr lang="en-US" sz="2400" b="1" dirty="0" err="1">
                <a:solidFill>
                  <a:srgbClr val="C00000"/>
                </a:solidFill>
                <a:latin typeface="Eras Demi ITC" panose="020B0805030504020804" pitchFamily="34" charset="0"/>
                <a:cs typeface="Arial" panose="020B0604020202020204" pitchFamily="34" charset="0"/>
              </a:rPr>
              <a:t>berkenan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dengan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persoalan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baik</a:t>
            </a:r>
            <a:r>
              <a:rPr lang="en-US" sz="2400" b="1" dirty="0">
                <a:solidFill>
                  <a:srgbClr val="C00000"/>
                </a:solidFill>
                <a:latin typeface="Eras Demi ITC" panose="020B0805030504020804" pitchFamily="34" charset="0"/>
                <a:cs typeface="Arial" panose="020B0604020202020204" pitchFamily="34" charset="0"/>
              </a:rPr>
              <a:t> dan </a:t>
            </a:r>
            <a:r>
              <a:rPr lang="en-US" sz="2400" b="1" dirty="0" err="1">
                <a:solidFill>
                  <a:srgbClr val="C00000"/>
                </a:solidFill>
                <a:latin typeface="Eras Demi ITC" panose="020B0805030504020804" pitchFamily="34" charset="0"/>
                <a:cs typeface="Arial" panose="020B0604020202020204" pitchFamily="34" charset="0"/>
              </a:rPr>
              <a:t>buruk</a:t>
            </a:r>
            <a:r>
              <a:rPr lang="en-US" sz="2400" b="1" dirty="0">
                <a:solidFill>
                  <a:srgbClr val="C00000"/>
                </a:solidFill>
                <a:latin typeface="Eras Demi ITC" panose="020B0805030504020804" pitchFamily="34" charset="0"/>
                <a:cs typeface="Arial" panose="020B0604020202020204" pitchFamily="34" charset="0"/>
              </a:rPr>
              <a:t>, </a:t>
            </a:r>
          </a:p>
          <a:p>
            <a:r>
              <a:rPr lang="en-US" sz="2400" b="1" dirty="0" err="1">
                <a:solidFill>
                  <a:srgbClr val="C00000"/>
                </a:solidFill>
                <a:latin typeface="Eras Demi ITC" panose="020B0805030504020804" pitchFamily="34" charset="0"/>
                <a:cs typeface="Arial" panose="020B0604020202020204" pitchFamily="34" charset="0"/>
              </a:rPr>
              <a:t>Sedangakn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administrasi</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bersifat</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konkrit</a:t>
            </a:r>
            <a:r>
              <a:rPr lang="en-US" sz="2400" b="1" dirty="0">
                <a:solidFill>
                  <a:srgbClr val="C00000"/>
                </a:solidFill>
                <a:latin typeface="Eras Demi ITC" panose="020B0805030504020804" pitchFamily="34" charset="0"/>
                <a:cs typeface="Arial" panose="020B0604020202020204" pitchFamily="34" charset="0"/>
              </a:rPr>
              <a:t> dan </a:t>
            </a:r>
            <a:r>
              <a:rPr lang="en-US" sz="2400" b="1" dirty="0" err="1">
                <a:solidFill>
                  <a:srgbClr val="C00000"/>
                </a:solidFill>
                <a:latin typeface="Eras Demi ITC" panose="020B0805030504020804" pitchFamily="34" charset="0"/>
                <a:cs typeface="Arial" panose="020B0604020202020204" pitchFamily="34" charset="0"/>
              </a:rPr>
              <a:t>harus</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mewujudkan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apa</a:t>
            </a:r>
            <a:r>
              <a:rPr lang="en-US" sz="2400" b="1" dirty="0">
                <a:solidFill>
                  <a:srgbClr val="C00000"/>
                </a:solidFill>
                <a:latin typeface="Eras Demi ITC" panose="020B0805030504020804" pitchFamily="34" charset="0"/>
                <a:cs typeface="Arial" panose="020B0604020202020204" pitchFamily="34" charset="0"/>
              </a:rPr>
              <a:t> yang </a:t>
            </a:r>
            <a:r>
              <a:rPr lang="en-US" sz="2400" b="1" dirty="0" err="1">
                <a:solidFill>
                  <a:srgbClr val="C00000"/>
                </a:solidFill>
                <a:latin typeface="Eras Demi ITC" panose="020B0805030504020804" pitchFamily="34" charset="0"/>
                <a:cs typeface="Arial" panose="020B0604020202020204" pitchFamily="34" charset="0"/>
              </a:rPr>
              <a:t>telah</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dirumuskan</a:t>
            </a:r>
            <a:r>
              <a:rPr lang="en-US" sz="2400" b="1" dirty="0">
                <a:solidFill>
                  <a:srgbClr val="C00000"/>
                </a:solidFill>
                <a:latin typeface="Eras Demi ITC" panose="020B0805030504020804" pitchFamily="34" charset="0"/>
                <a:cs typeface="Arial" panose="020B0604020202020204" pitchFamily="34" charset="0"/>
              </a:rPr>
              <a:t> dan </a:t>
            </a:r>
            <a:r>
              <a:rPr lang="en-US" sz="2400" b="1" dirty="0" err="1">
                <a:solidFill>
                  <a:srgbClr val="C00000"/>
                </a:solidFill>
                <a:latin typeface="Eras Demi ITC" panose="020B0805030504020804" pitchFamily="34" charset="0"/>
                <a:cs typeface="Arial" panose="020B0604020202020204" pitchFamily="34" charset="0"/>
              </a:rPr>
              <a:t>disepakati</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dengan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kebijakan</a:t>
            </a:r>
            <a:r>
              <a:rPr lang="en-US" sz="2400" b="1" dirty="0">
                <a:solidFill>
                  <a:srgbClr val="C00000"/>
                </a:solidFill>
                <a:latin typeface="Eras Demi ITC" panose="020B0805030504020804" pitchFamily="34" charset="0"/>
                <a:cs typeface="Arial" panose="020B0604020202020204" pitchFamily="34" charset="0"/>
              </a:rPr>
              <a:t> </a:t>
            </a:r>
            <a:r>
              <a:rPr lang="en-US" sz="2400" b="1" dirty="0" err="1">
                <a:solidFill>
                  <a:srgbClr val="C00000"/>
                </a:solidFill>
                <a:latin typeface="Eras Demi ITC" panose="020B0805030504020804" pitchFamily="34" charset="0"/>
                <a:cs typeface="Arial" panose="020B0604020202020204" pitchFamily="34" charset="0"/>
              </a:rPr>
              <a:t>publik</a:t>
            </a:r>
            <a:r>
              <a:rPr lang="en-US" sz="2400" b="1" dirty="0">
                <a:solidFill>
                  <a:srgbClr val="C00000"/>
                </a:solidFill>
                <a:latin typeface="Eras Demi ITC" panose="020B0805030504020804" pitchFamily="34" charset="0"/>
                <a:cs typeface="Arial" panose="020B0604020202020204" pitchFamily="34" charset="0"/>
              </a:rPr>
              <a:t>.</a:t>
            </a:r>
            <a:br>
              <a:rPr lang="en-US" sz="2400" b="1" dirty="0">
                <a:solidFill>
                  <a:srgbClr val="C00000"/>
                </a:solidFill>
                <a:latin typeface="Eras Demi ITC" panose="020B0805030504020804" pitchFamily="34" charset="0"/>
                <a:cs typeface="Arial" panose="020B0604020202020204" pitchFamily="34" charset="0"/>
              </a:rPr>
            </a:br>
            <a:r>
              <a:rPr lang="en-US" sz="2400" b="1" dirty="0">
                <a:solidFill>
                  <a:srgbClr val="92D050"/>
                </a:solidFill>
                <a:latin typeface="Arial" panose="020B0604020202020204" pitchFamily="34" charset="0"/>
                <a:cs typeface="Arial" panose="020B0604020202020204" pitchFamily="34" charset="0"/>
              </a:rPr>
              <a:t> </a:t>
            </a:r>
            <a:endParaRPr lang="en-US" sz="2400" dirty="0"/>
          </a:p>
        </p:txBody>
      </p:sp>
    </p:spTree>
    <p:extLst>
      <p:ext uri="{BB962C8B-B14F-4D97-AF65-F5344CB8AC3E}">
        <p14:creationId xmlns:p14="http://schemas.microsoft.com/office/powerpoint/2010/main" val="21214096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10293-8344-4ADF-9557-173DB09C560A}"/>
              </a:ext>
            </a:extLst>
          </p:cNvPr>
          <p:cNvSpPr>
            <a:spLocks noGrp="1"/>
          </p:cNvSpPr>
          <p:nvPr>
            <p:ph type="title"/>
          </p:nvPr>
        </p:nvSpPr>
        <p:spPr>
          <a:xfrm>
            <a:off x="330506" y="330506"/>
            <a:ext cx="8943496" cy="661012"/>
          </a:xfrm>
        </p:spPr>
        <p:txBody>
          <a:bodyPr/>
          <a:lstStyle/>
          <a:p>
            <a:r>
              <a:rPr lang="en-US" b="1" dirty="0" err="1">
                <a:solidFill>
                  <a:srgbClr val="C00000"/>
                </a:solidFill>
                <a:latin typeface="Eras Demi ITC" panose="020B0805030504020804" pitchFamily="34" charset="0"/>
                <a:cs typeface="Arial" panose="020B0604020202020204" pitchFamily="34" charset="0"/>
              </a:rPr>
              <a:t>Urgensi</a:t>
            </a:r>
            <a:r>
              <a:rPr lang="en-US" b="1" dirty="0">
                <a:solidFill>
                  <a:srgbClr val="C00000"/>
                </a:solidFill>
                <a:latin typeface="Eras Demi ITC" panose="020B0805030504020804" pitchFamily="34" charset="0"/>
                <a:cs typeface="Arial" panose="020B0604020202020204" pitchFamily="34" charset="0"/>
              </a:rPr>
              <a:t> </a:t>
            </a:r>
            <a:r>
              <a:rPr lang="en-US" b="1" dirty="0" err="1">
                <a:solidFill>
                  <a:srgbClr val="C00000"/>
                </a:solidFill>
                <a:latin typeface="Eras Demi ITC" panose="020B0805030504020804" pitchFamily="34" charset="0"/>
                <a:cs typeface="Arial" panose="020B0604020202020204" pitchFamily="34" charset="0"/>
              </a:rPr>
              <a:t>Etika</a:t>
            </a:r>
            <a:r>
              <a:rPr lang="en-US" b="1" dirty="0">
                <a:solidFill>
                  <a:srgbClr val="C00000"/>
                </a:solidFill>
                <a:latin typeface="Eras Demi ITC" panose="020B0805030504020804" pitchFamily="34" charset="0"/>
                <a:cs typeface="Arial" panose="020B0604020202020204" pitchFamily="34" charset="0"/>
              </a:rPr>
              <a:t> </a:t>
            </a:r>
            <a:r>
              <a:rPr lang="en-US" b="1" dirty="0" err="1">
                <a:solidFill>
                  <a:srgbClr val="C00000"/>
                </a:solidFill>
                <a:latin typeface="Eras Demi ITC" panose="020B0805030504020804" pitchFamily="34" charset="0"/>
                <a:cs typeface="Arial" panose="020B0604020202020204" pitchFamily="34" charset="0"/>
              </a:rPr>
              <a:t>Administrasi</a:t>
            </a:r>
            <a:r>
              <a:rPr lang="en-US" b="1" dirty="0">
                <a:solidFill>
                  <a:srgbClr val="C00000"/>
                </a:solidFill>
                <a:latin typeface="Eras Demi ITC" panose="020B0805030504020804" pitchFamily="34" charset="0"/>
                <a:cs typeface="Arial" panose="020B0604020202020204" pitchFamily="34" charset="0"/>
              </a:rPr>
              <a:t> </a:t>
            </a:r>
            <a:r>
              <a:rPr lang="en-US" b="1" dirty="0" err="1">
                <a:solidFill>
                  <a:srgbClr val="C00000"/>
                </a:solidFill>
                <a:latin typeface="Eras Demi ITC" panose="020B0805030504020804" pitchFamily="34" charset="0"/>
                <a:cs typeface="Arial" panose="020B0604020202020204" pitchFamily="34" charset="0"/>
              </a:rPr>
              <a:t>Publik</a:t>
            </a:r>
            <a:endParaRPr lang="en-US" b="1" dirty="0">
              <a:solidFill>
                <a:srgbClr val="C00000"/>
              </a:solidFill>
              <a:latin typeface="Eras Demi ITC" panose="020B08050305040208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B1DBB75-C990-4627-8707-C2C3CA7EB043}"/>
              </a:ext>
            </a:extLst>
          </p:cNvPr>
          <p:cNvSpPr>
            <a:spLocks noGrp="1"/>
          </p:cNvSpPr>
          <p:nvPr>
            <p:ph idx="1"/>
          </p:nvPr>
        </p:nvSpPr>
        <p:spPr>
          <a:xfrm>
            <a:off x="330505" y="991518"/>
            <a:ext cx="10355855" cy="5662670"/>
          </a:xfrm>
        </p:spPr>
        <p:txBody>
          <a:bodyPr>
            <a:noAutofit/>
          </a:bodyPr>
          <a:lstStyle/>
          <a:p>
            <a:r>
              <a:rPr lang="en-US" sz="2400" b="1" dirty="0" err="1">
                <a:solidFill>
                  <a:srgbClr val="00B0F0"/>
                </a:solidFill>
                <a:latin typeface="Eras Demi ITC" panose="020B0805030504020804" pitchFamily="34" charset="0"/>
                <a:cs typeface="Arial" panose="020B0604020202020204" pitchFamily="34" charset="0"/>
              </a:rPr>
              <a:t>Dalam</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paradigma</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dikotomi</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politik</a:t>
            </a:r>
            <a:r>
              <a:rPr lang="en-US" sz="2400" b="1" dirty="0">
                <a:solidFill>
                  <a:srgbClr val="00B0F0"/>
                </a:solidFill>
                <a:latin typeface="Eras Demi ITC" panose="020B0805030504020804" pitchFamily="34" charset="0"/>
                <a:cs typeface="Arial" panose="020B0604020202020204" pitchFamily="34" charset="0"/>
              </a:rPr>
              <a:t> dan </a:t>
            </a:r>
            <a:r>
              <a:rPr lang="en-US" sz="2400" b="1" dirty="0" err="1">
                <a:solidFill>
                  <a:srgbClr val="00B0F0"/>
                </a:solidFill>
                <a:latin typeface="Eras Demi ITC" panose="020B0805030504020804" pitchFamily="34" charset="0"/>
                <a:cs typeface="Arial" panose="020B0604020202020204" pitchFamily="34" charset="0"/>
              </a:rPr>
              <a:t>administrasi</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sebagai</a:t>
            </a:r>
            <a:r>
              <a:rPr lang="en-US" sz="2400" b="1" dirty="0">
                <a:solidFill>
                  <a:srgbClr val="00B0F0"/>
                </a:solidFill>
                <a:latin typeface="Eras Demi ITC" panose="020B0805030504020804" pitchFamily="34" charset="0"/>
                <a:cs typeface="Arial" panose="020B0604020202020204" pitchFamily="34" charset="0"/>
              </a:rPr>
              <a:t> mana </a:t>
            </a:r>
            <a:r>
              <a:rPr lang="en-US" sz="2400" b="1" dirty="0" err="1">
                <a:solidFill>
                  <a:srgbClr val="00B0F0"/>
                </a:solidFill>
                <a:latin typeface="Eras Demi ITC" panose="020B0805030504020804" pitchFamily="34" charset="0"/>
                <a:cs typeface="Arial" panose="020B0604020202020204" pitchFamily="34" charset="0"/>
              </a:rPr>
              <a:t>dijelaskan</a:t>
            </a:r>
            <a:r>
              <a:rPr lang="en-US" sz="2400" b="1" dirty="0">
                <a:solidFill>
                  <a:srgbClr val="00B0F0"/>
                </a:solidFill>
                <a:latin typeface="Eras Demi ITC" panose="020B0805030504020804" pitchFamily="34" charset="0"/>
                <a:cs typeface="Arial" panose="020B0604020202020204" pitchFamily="34" charset="0"/>
              </a:rPr>
              <a:t> oleh </a:t>
            </a:r>
            <a:r>
              <a:rPr lang="en-US" sz="2400" b="1" i="1" dirty="0">
                <a:solidFill>
                  <a:srgbClr val="00B0F0"/>
                </a:solidFill>
                <a:latin typeface="Eras Demi ITC" panose="020B0805030504020804" pitchFamily="34" charset="0"/>
                <a:cs typeface="Arial" panose="020B0604020202020204" pitchFamily="34" charset="0"/>
              </a:rPr>
              <a:t>Wilson </a:t>
            </a:r>
            <a:r>
              <a:rPr lang="en-US" sz="2400" b="1" i="1" dirty="0" err="1">
                <a:solidFill>
                  <a:srgbClr val="00B0F0"/>
                </a:solidFill>
                <a:latin typeface="Eras Demi ITC" panose="020B0805030504020804" pitchFamily="34" charset="0"/>
                <a:cs typeface="Arial" panose="020B0604020202020204" pitchFamily="34" charset="0"/>
              </a:rPr>
              <a:t>dalam</a:t>
            </a:r>
            <a:r>
              <a:rPr lang="en-US" sz="2400" b="1" i="1" dirty="0">
                <a:solidFill>
                  <a:srgbClr val="00B0F0"/>
                </a:solidFill>
                <a:latin typeface="Eras Demi ITC" panose="020B0805030504020804" pitchFamily="34" charset="0"/>
                <a:cs typeface="Arial" panose="020B0604020202020204" pitchFamily="34" charset="0"/>
              </a:rPr>
              <a:t> Widodo </a:t>
            </a:r>
            <a:r>
              <a:rPr lang="en-US" sz="2400" b="1" dirty="0">
                <a:solidFill>
                  <a:srgbClr val="00B0F0"/>
                </a:solidFill>
                <a:latin typeface="Eras Demi ITC" panose="020B0805030504020804" pitchFamily="34" charset="0"/>
                <a:cs typeface="Arial" panose="020B0604020202020204" pitchFamily="34" charset="0"/>
              </a:rPr>
              <a:t>(2001:245-246) </a:t>
            </a:r>
            <a:r>
              <a:rPr lang="en-US" sz="2400" b="1" dirty="0" err="1">
                <a:solidFill>
                  <a:srgbClr val="00B0F0"/>
                </a:solidFill>
                <a:latin typeface="Eras Demi ITC" panose="020B0805030504020804" pitchFamily="34" charset="0"/>
                <a:cs typeface="Arial" panose="020B0604020202020204" pitchFamily="34" charset="0"/>
              </a:rPr>
              <a:t>menegaskan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bahwa</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FF0000"/>
                </a:solidFill>
                <a:latin typeface="Eras Demi ITC" panose="020B0805030504020804" pitchFamily="34" charset="0"/>
                <a:cs typeface="Arial" panose="020B0604020202020204" pitchFamily="34" charset="0"/>
              </a:rPr>
              <a:t>pemerintah</a:t>
            </a:r>
            <a:r>
              <a:rPr lang="en-US" sz="2400" b="1" dirty="0">
                <a:solidFill>
                  <a:srgbClr val="FF0000"/>
                </a:solidFill>
                <a:latin typeface="Eras Demi ITC" panose="020B0805030504020804" pitchFamily="34" charset="0"/>
                <a:cs typeface="Arial" panose="020B0604020202020204" pitchFamily="34" charset="0"/>
              </a:rPr>
              <a:t> </a:t>
            </a:r>
            <a:r>
              <a:rPr lang="en-US" sz="2400" b="1" dirty="0" err="1">
                <a:solidFill>
                  <a:srgbClr val="FF0000"/>
                </a:solidFill>
                <a:latin typeface="Eras Demi ITC" panose="020B0805030504020804" pitchFamily="34" charset="0"/>
                <a:cs typeface="Arial" panose="020B0604020202020204" pitchFamily="34" charset="0"/>
              </a:rPr>
              <a:t>memiliki</a:t>
            </a:r>
            <a:r>
              <a:rPr lang="en-US" sz="2400" b="1" dirty="0">
                <a:solidFill>
                  <a:srgbClr val="FF0000"/>
                </a:solidFill>
                <a:latin typeface="Eras Demi ITC" panose="020B0805030504020804" pitchFamily="34" charset="0"/>
                <a:cs typeface="Arial" panose="020B0604020202020204" pitchFamily="34" charset="0"/>
              </a:rPr>
              <a:t> </a:t>
            </a:r>
            <a:r>
              <a:rPr lang="en-US" sz="2400" b="1" dirty="0" err="1">
                <a:solidFill>
                  <a:srgbClr val="FF0000"/>
                </a:solidFill>
                <a:latin typeface="Eras Demi ITC" panose="020B0805030504020804" pitchFamily="34" charset="0"/>
                <a:cs typeface="Arial" panose="020B0604020202020204" pitchFamily="34" charset="0"/>
              </a:rPr>
              <a:t>dua</a:t>
            </a:r>
            <a:r>
              <a:rPr lang="en-US" sz="2400" b="1" dirty="0">
                <a:solidFill>
                  <a:srgbClr val="FF0000"/>
                </a:solidFill>
                <a:latin typeface="Eras Demi ITC" panose="020B0805030504020804" pitchFamily="34" charset="0"/>
                <a:cs typeface="Arial" panose="020B0604020202020204" pitchFamily="34" charset="0"/>
              </a:rPr>
              <a:t> </a:t>
            </a:r>
            <a:r>
              <a:rPr lang="en-US" sz="2400" b="1" dirty="0" err="1">
                <a:solidFill>
                  <a:srgbClr val="FF0000"/>
                </a:solidFill>
                <a:latin typeface="Eras Demi ITC" panose="020B0805030504020804" pitchFamily="34" charset="0"/>
                <a:cs typeface="Arial" panose="020B0604020202020204" pitchFamily="34" charset="0"/>
              </a:rPr>
              <a:t>fungsi</a:t>
            </a:r>
            <a:r>
              <a:rPr lang="en-US" sz="2400" b="1" dirty="0">
                <a:solidFill>
                  <a:srgbClr val="FF0000"/>
                </a:solidFill>
                <a:latin typeface="Eras Demi ITC" panose="020B0805030504020804" pitchFamily="34" charset="0"/>
                <a:cs typeface="Arial" panose="020B0604020202020204" pitchFamily="34" charset="0"/>
              </a:rPr>
              <a:t> </a:t>
            </a:r>
            <a:r>
              <a:rPr lang="en-US" sz="2400" b="1" dirty="0">
                <a:solidFill>
                  <a:srgbClr val="00B0F0"/>
                </a:solidFill>
                <a:latin typeface="Eras Demi ITC" panose="020B0805030504020804" pitchFamily="34" charset="0"/>
                <a:cs typeface="Arial" panose="020B0604020202020204" pitchFamily="34" charset="0"/>
              </a:rPr>
              <a:t>yang </a:t>
            </a:r>
            <a:r>
              <a:rPr lang="en-US" sz="2400" b="1" dirty="0" err="1">
                <a:solidFill>
                  <a:srgbClr val="00B0F0"/>
                </a:solidFill>
                <a:latin typeface="Eras Demi ITC" panose="020B0805030504020804" pitchFamily="34" charset="0"/>
                <a:cs typeface="Arial" panose="020B0604020202020204" pitchFamily="34" charset="0"/>
              </a:rPr>
              <a:t>berbeda</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yaitu</a:t>
            </a:r>
            <a:r>
              <a:rPr lang="en-US" sz="2400" b="1" dirty="0">
                <a:solidFill>
                  <a:srgbClr val="00B0F0"/>
                </a:solidFill>
                <a:latin typeface="Eras Demi ITC" panose="020B0805030504020804" pitchFamily="34" charset="0"/>
                <a:cs typeface="Arial" panose="020B0604020202020204" pitchFamily="34" charset="0"/>
              </a:rPr>
              <a:t> :   </a:t>
            </a:r>
            <a:r>
              <a:rPr lang="en-US" sz="2400" b="1" i="1" dirty="0" err="1">
                <a:solidFill>
                  <a:srgbClr val="FF0000"/>
                </a:solidFill>
                <a:latin typeface="Eras Demi ITC" panose="020B0805030504020804" pitchFamily="34" charset="0"/>
                <a:cs typeface="Arial" panose="020B0604020202020204" pitchFamily="34" charset="0"/>
              </a:rPr>
              <a:t>Fungsi</a:t>
            </a:r>
            <a:r>
              <a:rPr lang="en-US" sz="2400" b="1" i="1" dirty="0">
                <a:solidFill>
                  <a:srgbClr val="FF0000"/>
                </a:solidFill>
                <a:latin typeface="Eras Demi ITC" panose="020B0805030504020804" pitchFamily="34" charset="0"/>
                <a:cs typeface="Arial" panose="020B0604020202020204" pitchFamily="34" charset="0"/>
              </a:rPr>
              <a:t> </a:t>
            </a:r>
            <a:r>
              <a:rPr lang="en-US" sz="2400" b="1" i="1" dirty="0" err="1">
                <a:solidFill>
                  <a:srgbClr val="FF0000"/>
                </a:solidFill>
                <a:latin typeface="Eras Demi ITC" panose="020B0805030504020804" pitchFamily="34" charset="0"/>
                <a:cs typeface="Arial" panose="020B0604020202020204" pitchFamily="34" charset="0"/>
              </a:rPr>
              <a:t>Politik</a:t>
            </a:r>
            <a:r>
              <a:rPr lang="en-US" sz="2400" b="1" i="1" dirty="0">
                <a:solidFill>
                  <a:srgbClr val="FF000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ada</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kaitannya</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dengan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perbuatan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kebijakan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atau</a:t>
            </a:r>
            <a:r>
              <a:rPr lang="en-US" sz="2400" b="1" dirty="0">
                <a:solidFill>
                  <a:srgbClr val="00B0F0"/>
                </a:solidFill>
                <a:latin typeface="Eras Demi ITC" panose="020B0805030504020804" pitchFamily="34" charset="0"/>
                <a:cs typeface="Arial" panose="020B0604020202020204" pitchFamily="34" charset="0"/>
              </a:rPr>
              <a:t> </a:t>
            </a:r>
            <a:r>
              <a:rPr lang="en-US" sz="2400" b="1" i="1" dirty="0" err="1">
                <a:solidFill>
                  <a:srgbClr val="00B0F0"/>
                </a:solidFill>
                <a:latin typeface="Eras Demi ITC" panose="020B0805030504020804" pitchFamily="34" charset="0"/>
                <a:cs typeface="Arial" panose="020B0604020202020204" pitchFamily="34" charset="0"/>
              </a:rPr>
              <a:t>pernyataan</a:t>
            </a:r>
            <a:r>
              <a:rPr lang="en-US" sz="2400" b="1" i="1" dirty="0">
                <a:solidFill>
                  <a:srgbClr val="00B0F0"/>
                </a:solidFill>
                <a:latin typeface="Eras Demi ITC" panose="020B0805030504020804" pitchFamily="34" charset="0"/>
                <a:cs typeface="Arial" panose="020B0604020202020204" pitchFamily="34" charset="0"/>
              </a:rPr>
              <a:t> yang </a:t>
            </a:r>
            <a:r>
              <a:rPr lang="en-US" sz="2400" b="1" i="1" dirty="0" err="1">
                <a:solidFill>
                  <a:srgbClr val="00B0F0"/>
                </a:solidFill>
                <a:latin typeface="Eras Demi ITC" panose="020B0805030504020804" pitchFamily="34" charset="0"/>
                <a:cs typeface="Arial" panose="020B0604020202020204" pitchFamily="34" charset="0"/>
              </a:rPr>
              <a:t>menjadi</a:t>
            </a:r>
            <a:r>
              <a:rPr lang="en-US" sz="2400" b="1" i="1" dirty="0">
                <a:solidFill>
                  <a:srgbClr val="00B0F0"/>
                </a:solidFill>
                <a:latin typeface="Eras Demi ITC" panose="020B0805030504020804" pitchFamily="34" charset="0"/>
                <a:cs typeface="Arial" panose="020B0604020202020204" pitchFamily="34" charset="0"/>
              </a:rPr>
              <a:t> </a:t>
            </a:r>
            <a:r>
              <a:rPr lang="en-US" sz="2400" b="1" i="1" dirty="0" err="1">
                <a:solidFill>
                  <a:srgbClr val="00B0F0"/>
                </a:solidFill>
                <a:latin typeface="Eras Demi ITC" panose="020B0805030504020804" pitchFamily="34" charset="0"/>
                <a:cs typeface="Arial" panose="020B0604020202020204" pitchFamily="34" charset="0"/>
              </a:rPr>
              <a:t>keinginan</a:t>
            </a:r>
            <a:r>
              <a:rPr lang="en-US" sz="2400" b="1" i="1" dirty="0">
                <a:solidFill>
                  <a:srgbClr val="00B0F0"/>
                </a:solidFill>
                <a:latin typeface="Eras Demi ITC" panose="020B0805030504020804" pitchFamily="34" charset="0"/>
                <a:cs typeface="Arial" panose="020B0604020202020204" pitchFamily="34" charset="0"/>
              </a:rPr>
              <a:t> negara. </a:t>
            </a:r>
            <a:r>
              <a:rPr lang="en-US" sz="2400" b="1" i="1" dirty="0" err="1">
                <a:solidFill>
                  <a:srgbClr val="00B0F0"/>
                </a:solidFill>
                <a:latin typeface="Eras Demi ITC" panose="020B0805030504020804" pitchFamily="34" charset="0"/>
                <a:cs typeface="Arial" panose="020B0604020202020204" pitchFamily="34" charset="0"/>
              </a:rPr>
              <a:t>Sedangkan</a:t>
            </a:r>
            <a:r>
              <a:rPr lang="en-US" sz="2400" b="1" i="1" dirty="0">
                <a:solidFill>
                  <a:srgbClr val="00B0F0"/>
                </a:solidFill>
                <a:latin typeface="Eras Demi ITC" panose="020B0805030504020804" pitchFamily="34" charset="0"/>
                <a:cs typeface="Arial" panose="020B0604020202020204" pitchFamily="34" charset="0"/>
              </a:rPr>
              <a:t>          </a:t>
            </a:r>
            <a:r>
              <a:rPr lang="en-US" sz="2400" b="1" i="1" dirty="0" err="1">
                <a:solidFill>
                  <a:srgbClr val="FF0000"/>
                </a:solidFill>
                <a:latin typeface="Eras Demi ITC" panose="020B0805030504020804" pitchFamily="34" charset="0"/>
                <a:cs typeface="Arial" panose="020B0604020202020204" pitchFamily="34" charset="0"/>
              </a:rPr>
              <a:t>Fungsi</a:t>
            </a:r>
            <a:r>
              <a:rPr lang="en-US" sz="2400" b="1" i="1" dirty="0">
                <a:solidFill>
                  <a:srgbClr val="FF0000"/>
                </a:solidFill>
                <a:latin typeface="Eras Demi ITC" panose="020B0805030504020804" pitchFamily="34" charset="0"/>
                <a:cs typeface="Arial" panose="020B0604020202020204" pitchFamily="34" charset="0"/>
              </a:rPr>
              <a:t> </a:t>
            </a:r>
            <a:r>
              <a:rPr lang="en-US" sz="2400" b="1" i="1" dirty="0" err="1">
                <a:solidFill>
                  <a:srgbClr val="FF0000"/>
                </a:solidFill>
                <a:latin typeface="Eras Demi ITC" panose="020B0805030504020804" pitchFamily="34" charset="0"/>
                <a:cs typeface="Arial" panose="020B0604020202020204" pitchFamily="34" charset="0"/>
              </a:rPr>
              <a:t>Administrasi</a:t>
            </a:r>
            <a:r>
              <a:rPr lang="en-US" sz="2400" b="1" i="1" dirty="0">
                <a:solidFill>
                  <a:srgbClr val="FF000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adalah</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berkenaan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dengan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pelaksanaan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kebijakan-kebijakan</a:t>
            </a:r>
            <a:r>
              <a:rPr lang="en-US" sz="2400" b="1" dirty="0">
                <a:solidFill>
                  <a:srgbClr val="00B0F0"/>
                </a:solidFill>
                <a:latin typeface="Eras Demi ITC" panose="020B0805030504020804" pitchFamily="34" charset="0"/>
                <a:cs typeface="Arial" panose="020B0604020202020204" pitchFamily="34" charset="0"/>
              </a:rPr>
              <a:t>.</a:t>
            </a:r>
          </a:p>
          <a:p>
            <a:pPr marL="0" indent="0">
              <a:buNone/>
            </a:pPr>
            <a:r>
              <a:rPr lang="en-US" sz="2400" b="1" dirty="0" err="1">
                <a:solidFill>
                  <a:srgbClr val="00B050"/>
                </a:solidFill>
                <a:latin typeface="Eras Demi ITC" panose="020B0805030504020804" pitchFamily="34" charset="0"/>
                <a:cs typeface="Arial" panose="020B0604020202020204" pitchFamily="34" charset="0"/>
              </a:rPr>
              <a:t>Berdasarkan</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paradigma</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diatas</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maka</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etika</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diperlukan</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dalam</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administrasi</a:t>
            </a:r>
            <a:r>
              <a:rPr lang="en-US" sz="2400" b="1" dirty="0">
                <a:solidFill>
                  <a:srgbClr val="00B050"/>
                </a:solidFill>
                <a:latin typeface="Eras Demi ITC" panose="020B0805030504020804" pitchFamily="34" charset="0"/>
                <a:cs typeface="Arial" panose="020B0604020202020204" pitchFamily="34" charset="0"/>
              </a:rPr>
              <a:t> </a:t>
            </a:r>
            <a:r>
              <a:rPr lang="en-US" sz="2400" b="1" dirty="0" err="1">
                <a:solidFill>
                  <a:srgbClr val="00B050"/>
                </a:solidFill>
                <a:latin typeface="Eras Demi ITC" panose="020B0805030504020804" pitchFamily="34" charset="0"/>
                <a:cs typeface="Arial" panose="020B0604020202020204" pitchFamily="34" charset="0"/>
              </a:rPr>
              <a:t>publik</a:t>
            </a:r>
            <a:r>
              <a:rPr lang="en-US" sz="2400" b="1" dirty="0">
                <a:solidFill>
                  <a:srgbClr val="00B050"/>
                </a:solidFill>
                <a:latin typeface="Eras Demi ITC" panose="020B0805030504020804" pitchFamily="34" charset="0"/>
                <a:cs typeface="Arial" panose="020B0604020202020204" pitchFamily="34" charset="0"/>
              </a:rPr>
              <a:t>.</a:t>
            </a:r>
          </a:p>
          <a:p>
            <a:r>
              <a:rPr lang="en-US" sz="2400" b="1" dirty="0" err="1">
                <a:solidFill>
                  <a:srgbClr val="FF0000"/>
                </a:solidFill>
                <a:latin typeface="Eras Demi ITC" panose="020B0805030504020804" pitchFamily="34" charset="0"/>
                <a:cs typeface="Arial" panose="020B0604020202020204" pitchFamily="34" charset="0"/>
              </a:rPr>
              <a:t>Menurut</a:t>
            </a:r>
            <a:r>
              <a:rPr lang="en-US" sz="2400" b="1" dirty="0">
                <a:solidFill>
                  <a:srgbClr val="FF0000"/>
                </a:solidFill>
                <a:latin typeface="Eras Demi ITC" panose="020B0805030504020804" pitchFamily="34" charset="0"/>
                <a:cs typeface="Arial" panose="020B0604020202020204" pitchFamily="34" charset="0"/>
              </a:rPr>
              <a:t> Widodo (2001:252) </a:t>
            </a:r>
            <a:r>
              <a:rPr lang="en-US" sz="2400" b="1" dirty="0" err="1">
                <a:solidFill>
                  <a:srgbClr val="FF0000"/>
                </a:solidFill>
                <a:latin typeface="Eras Demi ITC" panose="020B0805030504020804" pitchFamily="34" charset="0"/>
                <a:cs typeface="Arial" panose="020B0604020202020204" pitchFamily="34" charset="0"/>
              </a:rPr>
              <a:t>Etika</a:t>
            </a:r>
            <a:r>
              <a:rPr lang="en-US" sz="2400" b="1" dirty="0">
                <a:solidFill>
                  <a:srgbClr val="FF0000"/>
                </a:solidFill>
                <a:latin typeface="Eras Demi ITC" panose="020B0805030504020804" pitchFamily="34" charset="0"/>
                <a:cs typeface="Arial" panose="020B0604020202020204" pitchFamily="34" charset="0"/>
              </a:rPr>
              <a:t> </a:t>
            </a:r>
            <a:r>
              <a:rPr lang="en-US" sz="2400" b="1" dirty="0" err="1">
                <a:solidFill>
                  <a:srgbClr val="FF0000"/>
                </a:solidFill>
                <a:latin typeface="Eras Demi ITC" panose="020B0805030504020804" pitchFamily="34" charset="0"/>
                <a:cs typeface="Arial" panose="020B0604020202020204" pitchFamily="34" charset="0"/>
              </a:rPr>
              <a:t>memiliki</a:t>
            </a:r>
            <a:r>
              <a:rPr lang="en-US" sz="2400" b="1" dirty="0">
                <a:solidFill>
                  <a:srgbClr val="FF0000"/>
                </a:solidFill>
                <a:latin typeface="Eras Demi ITC" panose="020B0805030504020804" pitchFamily="34" charset="0"/>
                <a:cs typeface="Arial" panose="020B0604020202020204" pitchFamily="34" charset="0"/>
              </a:rPr>
              <a:t> 2 (</a:t>
            </a:r>
            <a:r>
              <a:rPr lang="en-US" sz="2400" b="1" dirty="0" err="1">
                <a:solidFill>
                  <a:srgbClr val="FF0000"/>
                </a:solidFill>
                <a:latin typeface="Eras Demi ITC" panose="020B0805030504020804" pitchFamily="34" charset="0"/>
                <a:cs typeface="Arial" panose="020B0604020202020204" pitchFamily="34" charset="0"/>
              </a:rPr>
              <a:t>dua</a:t>
            </a:r>
            <a:r>
              <a:rPr lang="en-US" sz="2400" b="1" dirty="0">
                <a:solidFill>
                  <a:srgbClr val="FF0000"/>
                </a:solidFill>
                <a:latin typeface="Eras Demi ITC" panose="020B0805030504020804" pitchFamily="34" charset="0"/>
                <a:cs typeface="Arial" panose="020B0604020202020204" pitchFamily="34" charset="0"/>
              </a:rPr>
              <a:t>) </a:t>
            </a:r>
            <a:r>
              <a:rPr lang="en-US" sz="2400" b="1" dirty="0" err="1">
                <a:solidFill>
                  <a:srgbClr val="FF0000"/>
                </a:solidFill>
                <a:latin typeface="Eras Demi ITC" panose="020B0805030504020804" pitchFamily="34" charset="0"/>
                <a:cs typeface="Arial" panose="020B0604020202020204" pitchFamily="34" charset="0"/>
              </a:rPr>
              <a:t>fungsi</a:t>
            </a:r>
            <a:r>
              <a:rPr lang="en-US" sz="2400" b="1" dirty="0">
                <a:solidFill>
                  <a:srgbClr val="FF0000"/>
                </a:solidFill>
                <a:latin typeface="Eras Demi ITC" panose="020B0805030504020804" pitchFamily="34" charset="0"/>
                <a:cs typeface="Arial" panose="020B0604020202020204" pitchFamily="34" charset="0"/>
              </a:rPr>
              <a:t> </a:t>
            </a:r>
            <a:r>
              <a:rPr lang="en-US" sz="2400" b="1" dirty="0" err="1">
                <a:solidFill>
                  <a:srgbClr val="FF0000"/>
                </a:solidFill>
                <a:latin typeface="Eras Demi ITC" panose="020B0805030504020804" pitchFamily="34" charset="0"/>
                <a:cs typeface="Arial" panose="020B0604020202020204" pitchFamily="34" charset="0"/>
              </a:rPr>
              <a:t>yaitu</a:t>
            </a:r>
            <a:r>
              <a:rPr lang="en-US" sz="2400" b="1" dirty="0">
                <a:solidFill>
                  <a:srgbClr val="FF0000"/>
                </a:solidFill>
                <a:latin typeface="Eras Demi ITC" panose="020B0805030504020804" pitchFamily="34" charset="0"/>
                <a:cs typeface="Arial" panose="020B0604020202020204" pitchFamily="34" charset="0"/>
              </a:rPr>
              <a:t> :</a:t>
            </a:r>
          </a:p>
          <a:p>
            <a:r>
              <a:rPr lang="en-US" sz="2400" b="1" i="1" dirty="0" err="1">
                <a:solidFill>
                  <a:srgbClr val="FF0000"/>
                </a:solidFill>
                <a:latin typeface="Eras Demi ITC" panose="020B0805030504020804" pitchFamily="34" charset="0"/>
                <a:cs typeface="Arial" panose="020B0604020202020204" pitchFamily="34" charset="0"/>
              </a:rPr>
              <a:t>Pertama</a:t>
            </a:r>
            <a:r>
              <a:rPr lang="en-US" sz="2400" b="1" i="1" dirty="0">
                <a:solidFill>
                  <a:srgbClr val="FF0000"/>
                </a:solidFill>
                <a:latin typeface="Eras Demi ITC" panose="020B0805030504020804" pitchFamily="34" charset="0"/>
                <a:cs typeface="Arial" panose="020B0604020202020204" pitchFamily="34" charset="0"/>
              </a:rPr>
              <a:t>,</a:t>
            </a:r>
            <a:r>
              <a:rPr lang="en-US" sz="2400" b="1" dirty="0">
                <a:solidFill>
                  <a:srgbClr val="FF000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sebagai</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pedoman</a:t>
            </a:r>
            <a:r>
              <a:rPr lang="en-US" sz="2400" b="1" dirty="0">
                <a:solidFill>
                  <a:srgbClr val="00B0F0"/>
                </a:solidFill>
                <a:latin typeface="Eras Demi ITC" panose="020B0805030504020804" pitchFamily="34" charset="0"/>
                <a:cs typeface="Arial" panose="020B0604020202020204" pitchFamily="34" charset="0"/>
              </a:rPr>
              <a:t> dan </a:t>
            </a:r>
            <a:r>
              <a:rPr lang="en-US" sz="2400" b="1" dirty="0" err="1">
                <a:solidFill>
                  <a:srgbClr val="00B0F0"/>
                </a:solidFill>
                <a:latin typeface="Eras Demi ITC" panose="020B0805030504020804" pitchFamily="34" charset="0"/>
                <a:cs typeface="Arial" panose="020B0604020202020204" pitchFamily="34" charset="0"/>
              </a:rPr>
              <a:t>acuan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bagi</a:t>
            </a:r>
            <a:r>
              <a:rPr lang="en-US" sz="2400" b="1" dirty="0">
                <a:solidFill>
                  <a:srgbClr val="00B0F0"/>
                </a:solidFill>
                <a:latin typeface="Eras Demi ITC" panose="020B0805030504020804" pitchFamily="34" charset="0"/>
                <a:cs typeface="Arial" panose="020B0604020202020204" pitchFamily="34" charset="0"/>
              </a:rPr>
              <a:t> administrator </a:t>
            </a:r>
            <a:r>
              <a:rPr lang="en-US" sz="2400" b="1" dirty="0" err="1">
                <a:solidFill>
                  <a:srgbClr val="00B0F0"/>
                </a:solidFill>
                <a:latin typeface="Eras Demi ITC" panose="020B0805030504020804" pitchFamily="34" charset="0"/>
                <a:cs typeface="Arial" panose="020B0604020202020204" pitchFamily="34" charset="0"/>
              </a:rPr>
              <a:t>publik</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dalam</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menjalankan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tugas</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kewenangannya</a:t>
            </a:r>
            <a:r>
              <a:rPr lang="en-US" sz="2400" b="1" dirty="0">
                <a:solidFill>
                  <a:srgbClr val="00B0F0"/>
                </a:solidFill>
                <a:latin typeface="Eras Demi ITC" panose="020B0805030504020804" pitchFamily="34" charset="0"/>
                <a:cs typeface="Arial" panose="020B0604020202020204" pitchFamily="34" charset="0"/>
              </a:rPr>
              <a:t>.</a:t>
            </a:r>
          </a:p>
          <a:p>
            <a:r>
              <a:rPr lang="en-US" sz="2400" b="1" i="1" dirty="0" err="1">
                <a:solidFill>
                  <a:srgbClr val="FF0000"/>
                </a:solidFill>
                <a:latin typeface="Eras Demi ITC" panose="020B0805030504020804" pitchFamily="34" charset="0"/>
                <a:cs typeface="Arial" panose="020B0604020202020204" pitchFamily="34" charset="0"/>
              </a:rPr>
              <a:t>Kedua</a:t>
            </a:r>
            <a:r>
              <a:rPr lang="en-US" sz="2400" b="1" i="1" dirty="0">
                <a:solidFill>
                  <a:srgbClr val="00B0F0"/>
                </a:solidFill>
                <a:latin typeface="Eras Demi ITC" panose="020B0805030504020804" pitchFamily="34" charset="0"/>
                <a:cs typeface="Arial" panose="020B0604020202020204" pitchFamily="34" charset="0"/>
              </a:rPr>
              <a:t>,</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etika</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administrasi</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publik</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etika</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birokrasi</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sebagai</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standar</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penilaian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perilaku</a:t>
            </a:r>
            <a:r>
              <a:rPr lang="en-US" sz="2400" b="1" dirty="0">
                <a:solidFill>
                  <a:srgbClr val="00B0F0"/>
                </a:solidFill>
                <a:latin typeface="Eras Demi ITC" panose="020B0805030504020804" pitchFamily="34" charset="0"/>
                <a:cs typeface="Arial" panose="020B0604020202020204" pitchFamily="34" charset="0"/>
              </a:rPr>
              <a:t> dan </a:t>
            </a:r>
            <a:r>
              <a:rPr lang="en-US" sz="2400" b="1" dirty="0" err="1">
                <a:solidFill>
                  <a:srgbClr val="00B0F0"/>
                </a:solidFill>
                <a:latin typeface="Eras Demi ITC" panose="020B0805030504020804" pitchFamily="34" charset="0"/>
                <a:cs typeface="Arial" panose="020B0604020202020204" pitchFamily="34" charset="0"/>
              </a:rPr>
              <a:t>tindakan</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administrasi</a:t>
            </a:r>
            <a:r>
              <a:rPr lang="en-US" sz="2400" b="1" dirty="0">
                <a:solidFill>
                  <a:srgbClr val="00B0F0"/>
                </a:solidFill>
                <a:latin typeface="Eras Demi ITC" panose="020B0805030504020804" pitchFamily="34" charset="0"/>
                <a:cs typeface="Arial" panose="020B0604020202020204" pitchFamily="34" charset="0"/>
              </a:rPr>
              <a:t> </a:t>
            </a:r>
            <a:r>
              <a:rPr lang="en-US" sz="2400" b="1" dirty="0" err="1">
                <a:solidFill>
                  <a:srgbClr val="00B0F0"/>
                </a:solidFill>
                <a:latin typeface="Eras Demi ITC" panose="020B0805030504020804" pitchFamily="34" charset="0"/>
                <a:cs typeface="Arial" panose="020B0604020202020204" pitchFamily="34" charset="0"/>
              </a:rPr>
              <a:t>publik</a:t>
            </a:r>
            <a:endParaRPr lang="en-US" sz="2400" b="1" dirty="0">
              <a:solidFill>
                <a:srgbClr val="00B0F0"/>
              </a:solidFill>
              <a:latin typeface="Eras Demi ITC" panose="020B0805030504020804" pitchFamily="34" charset="0"/>
              <a:cs typeface="Arial" panose="020B0604020202020204" pitchFamily="34" charset="0"/>
            </a:endParaRPr>
          </a:p>
        </p:txBody>
      </p:sp>
    </p:spTree>
    <p:extLst>
      <p:ext uri="{BB962C8B-B14F-4D97-AF65-F5344CB8AC3E}">
        <p14:creationId xmlns:p14="http://schemas.microsoft.com/office/powerpoint/2010/main" val="3004562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C03D-C126-40E0-A06B-9230113C59B0}"/>
              </a:ext>
            </a:extLst>
          </p:cNvPr>
          <p:cNvSpPr>
            <a:spLocks noGrp="1"/>
          </p:cNvSpPr>
          <p:nvPr>
            <p:ph type="title"/>
          </p:nvPr>
        </p:nvSpPr>
        <p:spPr>
          <a:xfrm>
            <a:off x="495759" y="275422"/>
            <a:ext cx="8778243" cy="694062"/>
          </a:xfrm>
        </p:spPr>
        <p:txBody>
          <a:bodyPr>
            <a:noAutofit/>
          </a:bodyPr>
          <a:lstStyle/>
          <a:p>
            <a:r>
              <a:rPr lang="en-US" dirty="0" err="1">
                <a:solidFill>
                  <a:srgbClr val="C00000"/>
                </a:solidFill>
                <a:latin typeface="Eras Demi ITC" panose="020B0805030504020804" pitchFamily="34" charset="0"/>
              </a:rPr>
              <a:t>Konsep</a:t>
            </a:r>
            <a:r>
              <a:rPr lang="en-US" dirty="0">
                <a:solidFill>
                  <a:srgbClr val="C00000"/>
                </a:solidFill>
                <a:latin typeface="Eras Demi ITC" panose="020B0805030504020804" pitchFamily="34" charset="0"/>
              </a:rPr>
              <a:t> </a:t>
            </a:r>
            <a:r>
              <a:rPr lang="en-US" dirty="0" err="1">
                <a:solidFill>
                  <a:srgbClr val="C00000"/>
                </a:solidFill>
                <a:latin typeface="Eras Demi ITC" panose="020B0805030504020804" pitchFamily="34" charset="0"/>
              </a:rPr>
              <a:t>Etika</a:t>
            </a:r>
            <a:r>
              <a:rPr lang="en-US" dirty="0">
                <a:solidFill>
                  <a:srgbClr val="C00000"/>
                </a:solidFill>
                <a:latin typeface="Eras Demi ITC" panose="020B0805030504020804" pitchFamily="34" charset="0"/>
              </a:rPr>
              <a:t> </a:t>
            </a:r>
            <a:r>
              <a:rPr lang="en-US" dirty="0" err="1">
                <a:solidFill>
                  <a:srgbClr val="C00000"/>
                </a:solidFill>
                <a:latin typeface="Eras Demi ITC" panose="020B0805030504020804" pitchFamily="34" charset="0"/>
              </a:rPr>
              <a:t>Administrasi</a:t>
            </a:r>
            <a:r>
              <a:rPr lang="en-US" dirty="0">
                <a:solidFill>
                  <a:srgbClr val="C00000"/>
                </a:solidFill>
                <a:latin typeface="Eras Demi ITC" panose="020B0805030504020804" pitchFamily="34" charset="0"/>
              </a:rPr>
              <a:t> </a:t>
            </a:r>
            <a:r>
              <a:rPr lang="en-US" dirty="0" err="1">
                <a:solidFill>
                  <a:srgbClr val="C00000"/>
                </a:solidFill>
                <a:latin typeface="Eras Demi ITC" panose="020B0805030504020804" pitchFamily="34" charset="0"/>
              </a:rPr>
              <a:t>Publik</a:t>
            </a:r>
            <a:endParaRPr lang="en-US" dirty="0">
              <a:solidFill>
                <a:srgbClr val="C00000"/>
              </a:solidFill>
              <a:latin typeface="Eras Demi ITC" panose="020B0805030504020804" pitchFamily="34" charset="0"/>
            </a:endParaRPr>
          </a:p>
        </p:txBody>
      </p:sp>
      <p:sp>
        <p:nvSpPr>
          <p:cNvPr id="3" name="Content Placeholder 2">
            <a:extLst>
              <a:ext uri="{FF2B5EF4-FFF2-40B4-BE49-F238E27FC236}">
                <a16:creationId xmlns:a16="http://schemas.microsoft.com/office/drawing/2014/main" id="{F6587AEA-2F9A-4C2C-B61D-1C0E539CB8B2}"/>
              </a:ext>
            </a:extLst>
          </p:cNvPr>
          <p:cNvSpPr>
            <a:spLocks noGrp="1"/>
          </p:cNvSpPr>
          <p:nvPr>
            <p:ph idx="1"/>
          </p:nvPr>
        </p:nvSpPr>
        <p:spPr>
          <a:xfrm>
            <a:off x="583894" y="1057619"/>
            <a:ext cx="10025349" cy="5524959"/>
          </a:xfrm>
        </p:spPr>
        <p:txBody>
          <a:bodyPr>
            <a:noAutofit/>
          </a:bodyPr>
          <a:lstStyle/>
          <a:p>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Publik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yaitu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bidang</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pengetahuan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tentang</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ajaran</a:t>
            </a:r>
            <a:r>
              <a:rPr lang="en-US" sz="2400" dirty="0">
                <a:solidFill>
                  <a:srgbClr val="C00000"/>
                </a:solidFill>
                <a:latin typeface="Eras Demi ITC" panose="020B0805030504020804" pitchFamily="34" charset="0"/>
              </a:rPr>
              <a:t> moral dan </a:t>
            </a:r>
            <a:r>
              <a:rPr lang="en-US" sz="2400" dirty="0" err="1">
                <a:solidFill>
                  <a:srgbClr val="C00000"/>
                </a:solidFill>
                <a:latin typeface="Eras Demi ITC" panose="020B0805030504020804" pitchFamily="34" charset="0"/>
              </a:rPr>
              <a:t>azas</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kelakuan</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baik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bagi</a:t>
            </a:r>
            <a:r>
              <a:rPr lang="en-US" sz="2400" dirty="0">
                <a:solidFill>
                  <a:srgbClr val="C00000"/>
                </a:solidFill>
                <a:latin typeface="Eras Demi ITC" panose="020B0805030504020804" pitchFamily="34" charset="0"/>
              </a:rPr>
              <a:t> para Administrator </a:t>
            </a:r>
            <a:r>
              <a:rPr lang="en-US" sz="2400" dirty="0" err="1">
                <a:solidFill>
                  <a:srgbClr val="C00000"/>
                </a:solidFill>
                <a:latin typeface="Eras Demi ITC" panose="020B0805030504020804" pitchFamily="34" charset="0"/>
              </a:rPr>
              <a:t>pemerintahan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menunaikan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tugas</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pekerjaannya</a:t>
            </a:r>
            <a:r>
              <a:rPr lang="en-US" sz="2400" dirty="0">
                <a:solidFill>
                  <a:srgbClr val="C00000"/>
                </a:solidFill>
                <a:latin typeface="Eras Demi ITC" panose="020B0805030504020804" pitchFamily="34" charset="0"/>
              </a:rPr>
              <a:t> dan </a:t>
            </a:r>
            <a:r>
              <a:rPr lang="en-US" sz="2400" dirty="0" err="1">
                <a:solidFill>
                  <a:srgbClr val="C00000"/>
                </a:solidFill>
                <a:latin typeface="Eras Demi ITC" panose="020B0805030504020804" pitchFamily="34" charset="0"/>
              </a:rPr>
              <a:t>melakukan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tindakan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jabatannya</a:t>
            </a:r>
            <a:r>
              <a:rPr lang="en-US" sz="2400" dirty="0">
                <a:solidFill>
                  <a:srgbClr val="C00000"/>
                </a:solidFill>
                <a:latin typeface="Eras Demi ITC" panose="020B0805030504020804" pitchFamily="34" charset="0"/>
              </a:rPr>
              <a:t>.</a:t>
            </a:r>
          </a:p>
          <a:p>
            <a:r>
              <a:rPr lang="en-US" sz="2400" dirty="0" err="1">
                <a:solidFill>
                  <a:srgbClr val="C00000"/>
                </a:solidFill>
                <a:latin typeface="Eras Demi ITC" panose="020B0805030504020804" pitchFamily="34" charset="0"/>
              </a:rPr>
              <a:t>Sebagai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suatu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bidang</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studi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kedudukan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public </a:t>
            </a:r>
            <a:r>
              <a:rPr lang="en-US" sz="2400" dirty="0" err="1">
                <a:solidFill>
                  <a:srgbClr val="C00000"/>
                </a:solidFill>
                <a:latin typeface="Eras Demi ITC" panose="020B0805030504020804" pitchFamily="34" charset="0"/>
              </a:rPr>
              <a:t>untuk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sebagian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termasuk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ilmu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adminsitrasi</a:t>
            </a:r>
            <a:r>
              <a:rPr lang="en-US" sz="2400" dirty="0">
                <a:solidFill>
                  <a:srgbClr val="C00000"/>
                </a:solidFill>
                <a:latin typeface="Eras Demi ITC" panose="020B0805030504020804" pitchFamily="34" charset="0"/>
              </a:rPr>
              <a:t> public dan </a:t>
            </a:r>
            <a:r>
              <a:rPr lang="en-US" sz="2400" dirty="0" err="1">
                <a:solidFill>
                  <a:srgbClr val="C00000"/>
                </a:solidFill>
                <a:latin typeface="Eras Demi ITC" panose="020B0805030504020804" pitchFamily="34" charset="0"/>
              </a:rPr>
              <a:t>sebagian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yg</a:t>
            </a:r>
            <a:r>
              <a:rPr lang="en-US" sz="2400" dirty="0">
                <a:solidFill>
                  <a:srgbClr val="C00000"/>
                </a:solidFill>
                <a:latin typeface="Eras Demi ITC" panose="020B0805030504020804" pitchFamily="34" charset="0"/>
              </a:rPr>
              <a:t> lain </a:t>
            </a:r>
            <a:r>
              <a:rPr lang="en-US" sz="2400" dirty="0" err="1">
                <a:solidFill>
                  <a:srgbClr val="C00000"/>
                </a:solidFill>
                <a:latin typeface="Eras Demi ITC" panose="020B0805030504020804" pitchFamily="34" charset="0"/>
              </a:rPr>
              <a:t>tercakup</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lingkungan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studi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filsafat</a:t>
            </a:r>
            <a:r>
              <a:rPr lang="en-US" sz="2400" dirty="0">
                <a:solidFill>
                  <a:srgbClr val="C00000"/>
                </a:solidFill>
                <a:latin typeface="Eras Demi ITC" panose="020B0805030504020804" pitchFamily="34" charset="0"/>
              </a:rPr>
              <a:t>.</a:t>
            </a:r>
          </a:p>
          <a:p>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Publik</a:t>
            </a:r>
            <a:r>
              <a:rPr lang="en-US" sz="2400" dirty="0">
                <a:solidFill>
                  <a:srgbClr val="C00000"/>
                </a:solidFill>
                <a:latin typeface="Eras Demi ITC" panose="020B0805030504020804" pitchFamily="34" charset="0"/>
              </a:rPr>
              <a:t> &gt; </a:t>
            </a:r>
            <a:r>
              <a:rPr lang="en-US" sz="2400" dirty="0" err="1">
                <a:solidFill>
                  <a:srgbClr val="C00000"/>
                </a:solidFill>
                <a:latin typeface="Eras Demi ITC" panose="020B0805030504020804" pitchFamily="34" charset="0"/>
              </a:rPr>
              <a:t>kehidupan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masyarakat</a:t>
            </a:r>
            <a:r>
              <a:rPr lang="en-US" sz="2400" dirty="0">
                <a:solidFill>
                  <a:srgbClr val="C00000"/>
                </a:solidFill>
                <a:latin typeface="Eras Demi ITC" panose="020B0805030504020804" pitchFamily="34" charset="0"/>
              </a:rPr>
              <a:t> &gt; </a:t>
            </a:r>
            <a:r>
              <a:rPr lang="en-US" sz="2400" dirty="0" err="1">
                <a:solidFill>
                  <a:srgbClr val="C00000"/>
                </a:solidFill>
                <a:latin typeface="Eras Demi ITC" panose="020B0805030504020804" pitchFamily="34" charset="0"/>
              </a:rPr>
              <a:t>kesejahteraan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rakyat</a:t>
            </a:r>
            <a:r>
              <a:rPr lang="en-US" sz="2400" dirty="0">
                <a:solidFill>
                  <a:srgbClr val="C00000"/>
                </a:solidFill>
                <a:latin typeface="Eras Demi ITC" panose="020B0805030504020804" pitchFamily="34" charset="0"/>
              </a:rPr>
              <a:t> &gt; dan </a:t>
            </a:r>
            <a:r>
              <a:rPr lang="en-US" sz="2400" dirty="0" err="1">
                <a:solidFill>
                  <a:srgbClr val="C00000"/>
                </a:solidFill>
                <a:latin typeface="Eras Demi ITC" panose="020B0805030504020804" pitchFamily="34" charset="0"/>
              </a:rPr>
              <a:t>kemajuan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bangsa</a:t>
            </a:r>
            <a:r>
              <a:rPr lang="en-US" sz="2400" dirty="0">
                <a:solidFill>
                  <a:srgbClr val="C00000"/>
                </a:solidFill>
                <a:latin typeface="Eras Demi ITC" panose="020B0805030504020804" pitchFamily="34" charset="0"/>
              </a:rPr>
              <a:t> &gt;&gt; </a:t>
            </a:r>
            <a:r>
              <a:rPr lang="en-US" sz="2400" dirty="0" err="1">
                <a:solidFill>
                  <a:srgbClr val="C00000"/>
                </a:solidFill>
                <a:latin typeface="Eras Demi ITC" panose="020B0805030504020804" pitchFamily="34" charset="0"/>
              </a:rPr>
              <a:t>berlandaskan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suatu</a:t>
            </a:r>
            <a:r>
              <a:rPr lang="en-US" sz="2400" dirty="0">
                <a:solidFill>
                  <a:srgbClr val="C00000"/>
                </a:solidFill>
                <a:latin typeface="Eras Demi ITC" panose="020B0805030504020804" pitchFamily="34" charset="0"/>
              </a:rPr>
              <a:t> ide </a:t>
            </a:r>
            <a:r>
              <a:rPr lang="en-US" sz="2400" dirty="0" err="1">
                <a:solidFill>
                  <a:srgbClr val="C00000"/>
                </a:solidFill>
                <a:latin typeface="Eras Demi ITC" panose="020B0805030504020804" pitchFamily="34" charset="0"/>
              </a:rPr>
              <a:t>pokok</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luhur</a:t>
            </a:r>
            <a:r>
              <a:rPr lang="en-US" sz="2400" dirty="0">
                <a:solidFill>
                  <a:srgbClr val="C00000"/>
                </a:solidFill>
                <a:latin typeface="Eras Demi ITC" panose="020B0805030504020804" pitchFamily="34" charset="0"/>
              </a:rPr>
              <a:t>.</a:t>
            </a:r>
          </a:p>
          <a:p>
            <a:r>
              <a:rPr lang="en-US" sz="2400" dirty="0" err="1">
                <a:solidFill>
                  <a:srgbClr val="C00000"/>
                </a:solidFill>
                <a:latin typeface="Eras Demi ITC" panose="020B0805030504020804" pitchFamily="34" charset="0"/>
              </a:rPr>
              <a:t>Landasan</a:t>
            </a:r>
            <a:r>
              <a:rPr lang="en-US" sz="2400" dirty="0">
                <a:solidFill>
                  <a:srgbClr val="C00000"/>
                </a:solidFill>
                <a:latin typeface="Eras Demi ITC" panose="020B0805030504020804" pitchFamily="34" charset="0"/>
              </a:rPr>
              <a:t> ideal </a:t>
            </a:r>
            <a:r>
              <a:rPr lang="en-US" sz="2400" dirty="0" err="1">
                <a:solidFill>
                  <a:srgbClr val="C00000"/>
                </a:solidFill>
                <a:latin typeface="Eras Demi ITC" panose="020B0805030504020804" pitchFamily="34" charset="0"/>
              </a:rPr>
              <a:t>bagi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public </a:t>
            </a:r>
            <a:r>
              <a:rPr lang="en-US" sz="2400" dirty="0" err="1">
                <a:solidFill>
                  <a:srgbClr val="C00000"/>
                </a:solidFill>
                <a:latin typeface="Eras Demi ITC" panose="020B0805030504020804" pitchFamily="34" charset="0"/>
              </a:rPr>
              <a:t>adalah</a:t>
            </a:r>
            <a:r>
              <a:rPr lang="en-US" sz="2400" dirty="0">
                <a:solidFill>
                  <a:srgbClr val="C00000"/>
                </a:solidFill>
                <a:latin typeface="Eras Demi ITC" panose="020B0805030504020804" pitchFamily="34" charset="0"/>
              </a:rPr>
              <a:t> KEADILAN</a:t>
            </a:r>
          </a:p>
          <a:p>
            <a:r>
              <a:rPr lang="en-US" sz="2400" dirty="0" err="1">
                <a:solidFill>
                  <a:srgbClr val="C00000"/>
                </a:solidFill>
                <a:latin typeface="Eras Demi ITC" panose="020B0805030504020804" pitchFamily="34" charset="0"/>
              </a:rPr>
              <a:t>Memang</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inilah</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yg</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menjadi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pangkal</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pengkajian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Publik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untuk</a:t>
            </a:r>
            <a:r>
              <a:rPr lang="en-US" sz="2400" dirty="0">
                <a:solidFill>
                  <a:srgbClr val="C00000"/>
                </a:solidFill>
                <a:latin typeface="Eras Demi ITC" panose="020B0805030504020804" pitchFamily="34" charset="0"/>
              </a:rPr>
              <a:t> MEWUJUDKAN KEADILAN</a:t>
            </a:r>
          </a:p>
        </p:txBody>
      </p:sp>
    </p:spTree>
    <p:extLst>
      <p:ext uri="{BB962C8B-B14F-4D97-AF65-F5344CB8AC3E}">
        <p14:creationId xmlns:p14="http://schemas.microsoft.com/office/powerpoint/2010/main" val="2048431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C2623-49F1-4FF1-A9A8-2FBDD68B21FC}"/>
              </a:ext>
            </a:extLst>
          </p:cNvPr>
          <p:cNvSpPr>
            <a:spLocks noGrp="1"/>
          </p:cNvSpPr>
          <p:nvPr>
            <p:ph type="title"/>
          </p:nvPr>
        </p:nvSpPr>
        <p:spPr>
          <a:xfrm>
            <a:off x="677334" y="609600"/>
            <a:ext cx="9218506" cy="1320800"/>
          </a:xfrm>
        </p:spPr>
        <p:txBody>
          <a:bodyPr>
            <a:normAutofit/>
          </a:bodyPr>
          <a:lstStyle/>
          <a:p>
            <a:endParaRPr lang="en-US" dirty="0">
              <a:solidFill>
                <a:srgbClr val="0070C0"/>
              </a:solidFill>
              <a:latin typeface="Berlin Sans FB Demi" panose="020E0802020502020306" pitchFamily="34" charset="0"/>
            </a:endParaRPr>
          </a:p>
        </p:txBody>
      </p:sp>
      <p:sp>
        <p:nvSpPr>
          <p:cNvPr id="3" name="Content Placeholder 2">
            <a:extLst>
              <a:ext uri="{FF2B5EF4-FFF2-40B4-BE49-F238E27FC236}">
                <a16:creationId xmlns:a16="http://schemas.microsoft.com/office/drawing/2014/main" id="{C0764507-1823-439E-9166-304572401044}"/>
              </a:ext>
            </a:extLst>
          </p:cNvPr>
          <p:cNvSpPr>
            <a:spLocks noGrp="1"/>
          </p:cNvSpPr>
          <p:nvPr>
            <p:ph idx="1"/>
          </p:nvPr>
        </p:nvSpPr>
        <p:spPr>
          <a:xfrm>
            <a:off x="677334" y="2296160"/>
            <a:ext cx="9421706" cy="3261360"/>
          </a:xfrm>
        </p:spPr>
        <p:txBody>
          <a:bodyPr>
            <a:normAutofit/>
          </a:bodyPr>
          <a:lstStyle/>
          <a:p>
            <a:endParaRPr lang="en-US" sz="2400" dirty="0">
              <a:latin typeface="Berlin Sans FB" panose="020E0602020502020306" pitchFamily="34" charset="0"/>
            </a:endParaRPr>
          </a:p>
        </p:txBody>
      </p:sp>
    </p:spTree>
    <p:extLst>
      <p:ext uri="{BB962C8B-B14F-4D97-AF65-F5344CB8AC3E}">
        <p14:creationId xmlns:p14="http://schemas.microsoft.com/office/powerpoint/2010/main" val="3282995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7BCA1-7724-4990-BB37-18B2BFD29AA9}"/>
              </a:ext>
            </a:extLst>
          </p:cNvPr>
          <p:cNvSpPr>
            <a:spLocks noGrp="1"/>
          </p:cNvSpPr>
          <p:nvPr>
            <p:ph type="title"/>
          </p:nvPr>
        </p:nvSpPr>
        <p:spPr>
          <a:xfrm>
            <a:off x="1189822" y="1422400"/>
            <a:ext cx="8084180" cy="772160"/>
          </a:xfrm>
        </p:spPr>
        <p:txBody>
          <a:bodyPr>
            <a:noAutofit/>
          </a:bodyPr>
          <a:lstStyle/>
          <a:p>
            <a:r>
              <a:rPr lang="en-US" sz="4400" b="1" dirty="0" err="1">
                <a:solidFill>
                  <a:srgbClr val="C00000"/>
                </a:solidFill>
                <a:latin typeface="Eras Demi ITC" panose="020B0805030504020804" pitchFamily="34" charset="0"/>
              </a:rPr>
              <a:t>Tujuan</a:t>
            </a:r>
            <a:r>
              <a:rPr lang="en-US" sz="4400" b="1" dirty="0">
                <a:solidFill>
                  <a:srgbClr val="C00000"/>
                </a:solidFill>
                <a:latin typeface="Eras Demi ITC" panose="020B0805030504020804" pitchFamily="34" charset="0"/>
              </a:rPr>
              <a:t> </a:t>
            </a:r>
            <a:r>
              <a:rPr lang="en-US" sz="4400" b="1" dirty="0" err="1">
                <a:solidFill>
                  <a:srgbClr val="C00000"/>
                </a:solidFill>
                <a:latin typeface="Eras Demi ITC" panose="020B0805030504020804" pitchFamily="34" charset="0"/>
              </a:rPr>
              <a:t>Pembelajaran</a:t>
            </a:r>
            <a:endParaRPr lang="en-US" sz="4400" b="1" dirty="0">
              <a:solidFill>
                <a:srgbClr val="C00000"/>
              </a:solidFill>
              <a:latin typeface="Eras Demi ITC" panose="020B0805030504020804" pitchFamily="34" charset="0"/>
            </a:endParaRPr>
          </a:p>
        </p:txBody>
      </p:sp>
      <p:sp>
        <p:nvSpPr>
          <p:cNvPr id="3" name="Content Placeholder 2">
            <a:extLst>
              <a:ext uri="{FF2B5EF4-FFF2-40B4-BE49-F238E27FC236}">
                <a16:creationId xmlns:a16="http://schemas.microsoft.com/office/drawing/2014/main" id="{75A5BCFD-39B8-4C4E-BA47-640CB9AC7463}"/>
              </a:ext>
            </a:extLst>
          </p:cNvPr>
          <p:cNvSpPr>
            <a:spLocks noGrp="1"/>
          </p:cNvSpPr>
          <p:nvPr>
            <p:ph idx="1"/>
          </p:nvPr>
        </p:nvSpPr>
        <p:spPr>
          <a:xfrm>
            <a:off x="1189822" y="2886418"/>
            <a:ext cx="8813494" cy="2549181"/>
          </a:xfrm>
        </p:spPr>
        <p:txBody>
          <a:bodyPr>
            <a:normAutofit fontScale="85000" lnSpcReduction="10000"/>
          </a:bodyPr>
          <a:lstStyle/>
          <a:p>
            <a:pPr>
              <a:buAutoNum type="arabicPeriod"/>
            </a:pPr>
            <a:r>
              <a:rPr lang="en-US" sz="2800" b="1" dirty="0" err="1">
                <a:solidFill>
                  <a:srgbClr val="C00000"/>
                </a:solidFill>
                <a:latin typeface="Eras Demi ITC" panose="020B0805030504020804" pitchFamily="34" charset="0"/>
              </a:rPr>
              <a:t>Mendapatkan</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pemahaman</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tentang</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definisi</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etika</a:t>
            </a:r>
            <a:endParaRPr lang="en-US" sz="2800" b="1" dirty="0">
              <a:solidFill>
                <a:srgbClr val="C00000"/>
              </a:solidFill>
              <a:latin typeface="Eras Demi ITC" panose="020B0805030504020804" pitchFamily="34" charset="0"/>
            </a:endParaRPr>
          </a:p>
          <a:p>
            <a:pPr>
              <a:buAutoNum type="arabicPeriod"/>
            </a:pPr>
            <a:r>
              <a:rPr lang="en-US" sz="2800" b="1" dirty="0" err="1">
                <a:solidFill>
                  <a:srgbClr val="C00000"/>
                </a:solidFill>
                <a:latin typeface="Eras Demi ITC" panose="020B0805030504020804" pitchFamily="34" charset="0"/>
              </a:rPr>
              <a:t>Mendapatkan</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pemahaman</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tentang</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Etiket</a:t>
            </a:r>
            <a:r>
              <a:rPr lang="en-US" sz="2800" b="1" dirty="0">
                <a:solidFill>
                  <a:srgbClr val="C00000"/>
                </a:solidFill>
                <a:latin typeface="Eras Demi ITC" panose="020B0805030504020804" pitchFamily="34" charset="0"/>
              </a:rPr>
              <a:t> dan </a:t>
            </a:r>
            <a:r>
              <a:rPr lang="en-US" sz="2800" b="1" dirty="0" err="1">
                <a:solidFill>
                  <a:srgbClr val="C00000"/>
                </a:solidFill>
                <a:latin typeface="Eras Demi ITC" panose="020B0805030504020804" pitchFamily="34" charset="0"/>
              </a:rPr>
              <a:t>Moralitas</a:t>
            </a:r>
            <a:endParaRPr lang="en-US" sz="2800" b="1" dirty="0">
              <a:solidFill>
                <a:srgbClr val="C00000"/>
              </a:solidFill>
              <a:latin typeface="Eras Demi ITC" panose="020B0805030504020804" pitchFamily="34" charset="0"/>
            </a:endParaRPr>
          </a:p>
          <a:p>
            <a:pPr>
              <a:buAutoNum type="arabicPeriod"/>
            </a:pPr>
            <a:r>
              <a:rPr lang="en-US" sz="2800" b="1" dirty="0" err="1">
                <a:solidFill>
                  <a:srgbClr val="C00000"/>
                </a:solidFill>
                <a:latin typeface="Eras Demi ITC" panose="020B0805030504020804" pitchFamily="34" charset="0"/>
              </a:rPr>
              <a:t>Mendapatkan</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pemahaman</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tentang</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perbedaan</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Etika</a:t>
            </a:r>
            <a:r>
              <a:rPr lang="en-US" sz="2800" b="1" dirty="0">
                <a:solidFill>
                  <a:srgbClr val="C00000"/>
                </a:solidFill>
                <a:latin typeface="Eras Demi ITC" panose="020B0805030504020804" pitchFamily="34" charset="0"/>
              </a:rPr>
              <a:t> dan </a:t>
            </a:r>
            <a:r>
              <a:rPr lang="en-US" sz="2800" b="1" dirty="0" err="1">
                <a:solidFill>
                  <a:srgbClr val="C00000"/>
                </a:solidFill>
                <a:latin typeface="Eras Demi ITC" panose="020B0805030504020804" pitchFamily="34" charset="0"/>
              </a:rPr>
              <a:t>Etiket</a:t>
            </a:r>
            <a:endParaRPr lang="en-US" sz="2800" b="1" dirty="0">
              <a:solidFill>
                <a:srgbClr val="C00000"/>
              </a:solidFill>
              <a:latin typeface="Eras Demi ITC" panose="020B0805030504020804" pitchFamily="34" charset="0"/>
            </a:endParaRPr>
          </a:p>
          <a:p>
            <a:pPr>
              <a:buAutoNum type="arabicPeriod"/>
            </a:pPr>
            <a:r>
              <a:rPr lang="en-US" sz="2800" b="1" dirty="0" err="1">
                <a:solidFill>
                  <a:srgbClr val="C00000"/>
                </a:solidFill>
                <a:latin typeface="Eras Demi ITC" panose="020B0805030504020804" pitchFamily="34" charset="0"/>
              </a:rPr>
              <a:t>Mendapatkan</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pemahaman</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tentang</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definisi</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Etika</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Administrasi</a:t>
            </a:r>
            <a:r>
              <a:rPr lang="en-US" sz="2800" b="1" dirty="0">
                <a:solidFill>
                  <a:srgbClr val="C00000"/>
                </a:solidFill>
                <a:latin typeface="Eras Demi ITC" panose="020B0805030504020804" pitchFamily="34" charset="0"/>
              </a:rPr>
              <a:t> </a:t>
            </a:r>
            <a:r>
              <a:rPr lang="en-US" sz="2800" b="1" dirty="0" err="1">
                <a:solidFill>
                  <a:srgbClr val="C00000"/>
                </a:solidFill>
                <a:latin typeface="Eras Demi ITC" panose="020B0805030504020804" pitchFamily="34" charset="0"/>
              </a:rPr>
              <a:t>Publik</a:t>
            </a:r>
            <a:endParaRPr lang="en-US" sz="2800" b="1" dirty="0">
              <a:solidFill>
                <a:srgbClr val="C00000"/>
              </a:solidFill>
              <a:latin typeface="Eras Demi ITC" panose="020B0805030504020804" pitchFamily="34" charset="0"/>
            </a:endParaRPr>
          </a:p>
          <a:p>
            <a:pPr>
              <a:buAutoNum type="arabicPeriod"/>
            </a:pPr>
            <a:endParaRPr lang="en-US" sz="2000" b="1" dirty="0"/>
          </a:p>
          <a:p>
            <a:endParaRPr lang="en-US" dirty="0"/>
          </a:p>
        </p:txBody>
      </p:sp>
    </p:spTree>
    <p:extLst>
      <p:ext uri="{BB962C8B-B14F-4D97-AF65-F5344CB8AC3E}">
        <p14:creationId xmlns:p14="http://schemas.microsoft.com/office/powerpoint/2010/main" val="3318768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11A56-A7B9-474C-A504-82C2BAF2EFF2}"/>
              </a:ext>
            </a:extLst>
          </p:cNvPr>
          <p:cNvSpPr>
            <a:spLocks noGrp="1"/>
          </p:cNvSpPr>
          <p:nvPr>
            <p:ph type="title"/>
          </p:nvPr>
        </p:nvSpPr>
        <p:spPr>
          <a:xfrm>
            <a:off x="385590" y="170763"/>
            <a:ext cx="10851615" cy="666520"/>
          </a:xfrm>
        </p:spPr>
        <p:txBody>
          <a:bodyPr>
            <a:noAutofit/>
          </a:bodyPr>
          <a:lstStyle/>
          <a:p>
            <a:r>
              <a:rPr lang="en-US" dirty="0" err="1">
                <a:solidFill>
                  <a:srgbClr val="C00000"/>
                </a:solidFill>
                <a:latin typeface="Eras Demi ITC" panose="020B0805030504020804" pitchFamily="34" charset="0"/>
              </a:rPr>
              <a:t>Definisi-Definisi</a:t>
            </a:r>
            <a:r>
              <a:rPr lang="en-US" dirty="0">
                <a:solidFill>
                  <a:srgbClr val="C00000"/>
                </a:solidFill>
                <a:latin typeface="Eras Demi ITC" panose="020B0805030504020804" pitchFamily="34" charset="0"/>
              </a:rPr>
              <a:t> yang </a:t>
            </a:r>
            <a:r>
              <a:rPr lang="en-US" dirty="0" err="1">
                <a:solidFill>
                  <a:srgbClr val="C00000"/>
                </a:solidFill>
                <a:latin typeface="Eras Demi ITC" panose="020B0805030504020804" pitchFamily="34" charset="0"/>
              </a:rPr>
              <a:t>berhubungan</a:t>
            </a:r>
            <a:r>
              <a:rPr lang="en-US" dirty="0">
                <a:solidFill>
                  <a:srgbClr val="C00000"/>
                </a:solidFill>
                <a:latin typeface="Eras Demi ITC" panose="020B0805030504020804" pitchFamily="34" charset="0"/>
              </a:rPr>
              <a:t> </a:t>
            </a:r>
            <a:r>
              <a:rPr lang="en-US" dirty="0" err="1">
                <a:solidFill>
                  <a:srgbClr val="C00000"/>
                </a:solidFill>
                <a:latin typeface="Eras Demi ITC" panose="020B0805030504020804" pitchFamily="34" charset="0"/>
              </a:rPr>
              <a:t>dengan</a:t>
            </a:r>
            <a:r>
              <a:rPr lang="en-US" dirty="0">
                <a:solidFill>
                  <a:srgbClr val="C00000"/>
                </a:solidFill>
                <a:latin typeface="Eras Demi ITC" panose="020B0805030504020804" pitchFamily="34" charset="0"/>
              </a:rPr>
              <a:t> </a:t>
            </a:r>
            <a:r>
              <a:rPr lang="en-US" dirty="0" err="1">
                <a:solidFill>
                  <a:srgbClr val="C00000"/>
                </a:solidFill>
                <a:latin typeface="Eras Demi ITC" panose="020B0805030504020804" pitchFamily="34" charset="0"/>
              </a:rPr>
              <a:t>Etika</a:t>
            </a:r>
            <a:endParaRPr lang="en-US" dirty="0">
              <a:solidFill>
                <a:srgbClr val="C00000"/>
              </a:solidFill>
              <a:latin typeface="Eras Demi ITC" panose="020B0805030504020804" pitchFamily="34" charset="0"/>
            </a:endParaRPr>
          </a:p>
        </p:txBody>
      </p:sp>
      <p:sp>
        <p:nvSpPr>
          <p:cNvPr id="3" name="Content Placeholder 2">
            <a:extLst>
              <a:ext uri="{FF2B5EF4-FFF2-40B4-BE49-F238E27FC236}">
                <a16:creationId xmlns:a16="http://schemas.microsoft.com/office/drawing/2014/main" id="{72107BEA-F5A3-48CC-AE9D-139DCDF82F53}"/>
              </a:ext>
            </a:extLst>
          </p:cNvPr>
          <p:cNvSpPr>
            <a:spLocks noGrp="1"/>
          </p:cNvSpPr>
          <p:nvPr>
            <p:ph idx="1"/>
          </p:nvPr>
        </p:nvSpPr>
        <p:spPr>
          <a:xfrm>
            <a:off x="385590" y="936434"/>
            <a:ext cx="10020044" cy="5750803"/>
          </a:xfrm>
        </p:spPr>
        <p:txBody>
          <a:bodyPr>
            <a:normAutofit lnSpcReduction="10000"/>
          </a:bodyPr>
          <a:lstStyle/>
          <a:p>
            <a:pPr marL="0" indent="0">
              <a:buNone/>
            </a:pPr>
            <a:r>
              <a:rPr lang="en-US" sz="2000" dirty="0" err="1">
                <a:solidFill>
                  <a:srgbClr val="FF0000"/>
                </a:solidFill>
                <a:latin typeface="Eras Demi ITC" panose="020B0805030504020804" pitchFamily="34" charset="0"/>
              </a:rPr>
              <a:t>Sebelum</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menjelaskan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pengertian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istilah</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Etika</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Administrasi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Publik</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akan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dijelaskan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terlebih</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dahulu</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tentang</a:t>
            </a:r>
            <a:r>
              <a:rPr lang="en-US" sz="2000" dirty="0">
                <a:solidFill>
                  <a:srgbClr val="FF0000"/>
                </a:solidFill>
                <a:latin typeface="Eras Demi ITC" panose="020B0805030504020804" pitchFamily="34" charset="0"/>
              </a:rPr>
              <a:t> </a:t>
            </a:r>
            <a:r>
              <a:rPr lang="en-US" sz="2000" dirty="0" err="1">
                <a:solidFill>
                  <a:srgbClr val="0070C0"/>
                </a:solidFill>
                <a:latin typeface="Eras Demi ITC" panose="020B0805030504020804" pitchFamily="34" charset="0"/>
              </a:rPr>
              <a:t>Etika</a:t>
            </a:r>
            <a:r>
              <a:rPr lang="en-US" sz="2000" dirty="0">
                <a:solidFill>
                  <a:srgbClr val="0070C0"/>
                </a:solidFill>
                <a:latin typeface="Eras Demi ITC" panose="020B0805030504020804" pitchFamily="34" charset="0"/>
              </a:rPr>
              <a:t> dan Moral</a:t>
            </a:r>
          </a:p>
          <a:p>
            <a:r>
              <a:rPr lang="en-US" sz="2000" dirty="0" err="1">
                <a:solidFill>
                  <a:schemeClr val="tx1"/>
                </a:solidFill>
                <a:latin typeface="Eras Demi ITC" panose="020B0805030504020804" pitchFamily="34" charset="0"/>
              </a:rPr>
              <a:t>Etika</a:t>
            </a:r>
            <a:r>
              <a:rPr lang="en-US" sz="2000" dirty="0">
                <a:solidFill>
                  <a:schemeClr val="tx1"/>
                </a:solidFill>
                <a:latin typeface="Eras Demi ITC" panose="020B0805030504020804" pitchFamily="34" charset="0"/>
              </a:rPr>
              <a:t> </a:t>
            </a:r>
            <a:r>
              <a:rPr lang="en-US" sz="2000" dirty="0" err="1">
                <a:solidFill>
                  <a:srgbClr val="C00000"/>
                </a:solidFill>
                <a:latin typeface="Eras Demi ITC" panose="020B0805030504020804" pitchFamily="34" charset="0"/>
              </a:rPr>
              <a:t>berasal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Bahasa Yunani </a:t>
            </a:r>
            <a:r>
              <a:rPr lang="en-US" sz="2000" i="1" dirty="0">
                <a:solidFill>
                  <a:srgbClr val="00B050"/>
                </a:solidFill>
                <a:latin typeface="Eras Demi ITC" panose="020B0805030504020804" pitchFamily="34" charset="0"/>
              </a:rPr>
              <a:t>Ethos</a:t>
            </a:r>
            <a:r>
              <a:rPr lang="en-US" sz="2000" dirty="0">
                <a:solidFill>
                  <a:srgbClr val="00B050"/>
                </a:solidFill>
                <a:latin typeface="Eras Demi ITC" panose="020B0805030504020804" pitchFamily="34" charset="0"/>
              </a:rPr>
              <a:t>,</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artinya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kebiasaan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watak</a:t>
            </a:r>
            <a:endParaRPr lang="en-US" sz="2000" dirty="0">
              <a:solidFill>
                <a:srgbClr val="C00000"/>
              </a:solidFill>
              <a:latin typeface="Eras Demi ITC" panose="020B0805030504020804" pitchFamily="34" charset="0"/>
            </a:endParaRPr>
          </a:p>
          <a:p>
            <a:r>
              <a:rPr lang="en-US" sz="2000" dirty="0" err="1">
                <a:solidFill>
                  <a:srgbClr val="C00000"/>
                </a:solidFill>
                <a:latin typeface="Eras Demi ITC" panose="020B0805030504020804" pitchFamily="34" charset="0"/>
              </a:rPr>
              <a:t>Sedangkan</a:t>
            </a:r>
            <a:r>
              <a:rPr lang="en-US" sz="2000" dirty="0">
                <a:solidFill>
                  <a:srgbClr val="C00000"/>
                </a:solidFill>
                <a:latin typeface="Eras Demi ITC" panose="020B0805030504020804" pitchFamily="34" charset="0"/>
              </a:rPr>
              <a:t> </a:t>
            </a:r>
            <a:r>
              <a:rPr lang="en-US" sz="2000" dirty="0">
                <a:solidFill>
                  <a:schemeClr val="tx1"/>
                </a:solidFill>
                <a:latin typeface="Eras Demi ITC" panose="020B0805030504020804" pitchFamily="34" charset="0"/>
              </a:rPr>
              <a:t>Moral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berasal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bahasa</a:t>
            </a:r>
            <a:r>
              <a:rPr lang="en-US" sz="2000" dirty="0">
                <a:solidFill>
                  <a:srgbClr val="C00000"/>
                </a:solidFill>
                <a:latin typeface="Eras Demi ITC" panose="020B0805030504020804" pitchFamily="34" charset="0"/>
              </a:rPr>
              <a:t> Latin </a:t>
            </a:r>
            <a:r>
              <a:rPr lang="en-US" sz="2000" i="1" dirty="0" err="1">
                <a:solidFill>
                  <a:srgbClr val="00B050"/>
                </a:solidFill>
                <a:latin typeface="Eras Demi ITC" panose="020B0805030504020804" pitchFamily="34" charset="0"/>
              </a:rPr>
              <a:t>mos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jamak:mores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artinya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hidup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kebiasaan</a:t>
            </a:r>
            <a:endParaRPr lang="en-US" sz="2000" dirty="0">
              <a:solidFill>
                <a:srgbClr val="C00000"/>
              </a:solidFill>
              <a:latin typeface="Eras Demi ITC" panose="020B0805030504020804" pitchFamily="34" charset="0"/>
            </a:endParaRPr>
          </a:p>
          <a:p>
            <a:pPr marL="0" indent="0">
              <a:buNone/>
            </a:pPr>
            <a:r>
              <a:rPr lang="en-US" sz="2000" dirty="0">
                <a:solidFill>
                  <a:srgbClr val="00B050"/>
                </a:solidFill>
                <a:latin typeface="Eras Demi ITC" panose="020B0805030504020804" pitchFamily="34" charset="0"/>
              </a:rPr>
              <a:t>Dari </a:t>
            </a:r>
            <a:r>
              <a:rPr lang="en-US" sz="2000" dirty="0" err="1">
                <a:solidFill>
                  <a:srgbClr val="00B050"/>
                </a:solidFill>
                <a:latin typeface="Eras Demi ITC" panose="020B0805030504020804" pitchFamily="34" charset="0"/>
              </a:rPr>
              <a:t>istilah</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ini</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muncul</a:t>
            </a:r>
            <a:r>
              <a:rPr lang="en-US" sz="2000" dirty="0">
                <a:solidFill>
                  <a:srgbClr val="00B050"/>
                </a:solidFill>
                <a:latin typeface="Eras Demi ITC" panose="020B0805030504020804" pitchFamily="34" charset="0"/>
              </a:rPr>
              <a:t> pula </a:t>
            </a:r>
            <a:r>
              <a:rPr lang="en-US" sz="2000" dirty="0" err="1">
                <a:solidFill>
                  <a:srgbClr val="00B050"/>
                </a:solidFill>
                <a:latin typeface="Eras Demi ITC" panose="020B0805030504020804" pitchFamily="34" charset="0"/>
              </a:rPr>
              <a:t>istilah</a:t>
            </a:r>
            <a:r>
              <a:rPr lang="en-US" sz="2000" dirty="0">
                <a:solidFill>
                  <a:srgbClr val="00B050"/>
                </a:solidFill>
                <a:latin typeface="Eras Demi ITC" panose="020B0805030504020804" pitchFamily="34" charset="0"/>
              </a:rPr>
              <a:t> </a:t>
            </a:r>
            <a:r>
              <a:rPr lang="en-US" sz="2000" i="1" dirty="0">
                <a:solidFill>
                  <a:srgbClr val="00B050"/>
                </a:solidFill>
                <a:latin typeface="Eras Demi ITC" panose="020B0805030504020804" pitchFamily="34" charset="0"/>
              </a:rPr>
              <a:t>morale </a:t>
            </a:r>
            <a:r>
              <a:rPr lang="en-US" sz="2000" i="1" dirty="0" err="1">
                <a:solidFill>
                  <a:srgbClr val="00B050"/>
                </a:solidFill>
                <a:latin typeface="Eras Demi ITC" panose="020B0805030504020804" pitchFamily="34" charset="0"/>
              </a:rPr>
              <a:t>atau</a:t>
            </a:r>
            <a:r>
              <a:rPr lang="en-US" sz="2000" i="1" dirty="0">
                <a:solidFill>
                  <a:srgbClr val="00B050"/>
                </a:solidFill>
                <a:latin typeface="Eras Demi ITC" panose="020B0805030504020804" pitchFamily="34" charset="0"/>
              </a:rPr>
              <a:t> </a:t>
            </a:r>
            <a:r>
              <a:rPr lang="en-US" sz="2000" i="1" dirty="0" err="1">
                <a:solidFill>
                  <a:srgbClr val="00B050"/>
                </a:solidFill>
                <a:latin typeface="Eras Demi ITC" panose="020B0805030504020804" pitchFamily="34" charset="0"/>
              </a:rPr>
              <a:t>moril</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tetapi</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artinya</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sdh</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jauh</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sekali</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dari</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pengertian</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asalnya</a:t>
            </a:r>
            <a:r>
              <a:rPr lang="en-US" sz="2000" dirty="0">
                <a:solidFill>
                  <a:srgbClr val="00B050"/>
                </a:solidFill>
                <a:latin typeface="Eras Demi ITC" panose="020B0805030504020804" pitchFamily="34" charset="0"/>
              </a:rPr>
              <a:t>.</a:t>
            </a:r>
          </a:p>
          <a:p>
            <a:r>
              <a:rPr lang="en-US" sz="2000" dirty="0" err="1">
                <a:solidFill>
                  <a:srgbClr val="C00000"/>
                </a:solidFill>
                <a:latin typeface="Eras Demi ITC" panose="020B0805030504020804" pitchFamily="34" charset="0"/>
              </a:rPr>
              <a:t>Moril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bisa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berarti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semangat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dorongan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batin</a:t>
            </a:r>
            <a:endParaRPr lang="en-US" sz="2000" dirty="0">
              <a:solidFill>
                <a:srgbClr val="C00000"/>
              </a:solidFill>
              <a:latin typeface="Eras Demi ITC" panose="020B0805030504020804" pitchFamily="34" charset="0"/>
            </a:endParaRPr>
          </a:p>
          <a:p>
            <a:pPr marL="0" indent="0">
              <a:buNone/>
            </a:pPr>
            <a:r>
              <a:rPr lang="en-US" sz="2000" dirty="0" err="1">
                <a:solidFill>
                  <a:srgbClr val="00B050"/>
                </a:solidFill>
                <a:latin typeface="Eras Demi ITC" panose="020B0805030504020804" pitchFamily="34" charset="0"/>
              </a:rPr>
              <a:t>Disamping</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itu</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ada</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istilah</a:t>
            </a:r>
            <a:r>
              <a:rPr lang="en-US" sz="2000" dirty="0">
                <a:solidFill>
                  <a:srgbClr val="00B050"/>
                </a:solidFill>
                <a:latin typeface="Eras Demi ITC" panose="020B0805030504020804" pitchFamily="34" charset="0"/>
              </a:rPr>
              <a:t> :</a:t>
            </a:r>
          </a:p>
          <a:p>
            <a:r>
              <a:rPr lang="en-US" sz="2000" dirty="0">
                <a:solidFill>
                  <a:schemeClr val="tx1"/>
                </a:solidFill>
                <a:latin typeface="Eras Demi ITC" panose="020B0805030504020804" pitchFamily="34" charset="0"/>
              </a:rPr>
              <a:t>Norma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berasal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Bahasa Latin  (</a:t>
            </a:r>
            <a:r>
              <a:rPr lang="en-US" sz="2000" dirty="0" err="1">
                <a:solidFill>
                  <a:srgbClr val="C00000"/>
                </a:solidFill>
                <a:latin typeface="Eras Demi ITC" panose="020B0805030504020804" pitchFamily="34" charset="0"/>
              </a:rPr>
              <a:t>norma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penyiku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pengukur</a:t>
            </a:r>
            <a:r>
              <a:rPr lang="en-US" sz="2000" dirty="0">
                <a:solidFill>
                  <a:srgbClr val="C00000"/>
                </a:solidFill>
                <a:latin typeface="Eras Demi ITC" panose="020B0805030504020804" pitchFamily="34" charset="0"/>
              </a:rPr>
              <a:t>)</a:t>
            </a:r>
          </a:p>
          <a:p>
            <a:r>
              <a:rPr lang="en-US" sz="2000" dirty="0">
                <a:solidFill>
                  <a:srgbClr val="C00000"/>
                </a:solidFill>
                <a:latin typeface="Eras Demi ITC" panose="020B0805030504020804" pitchFamily="34" charset="0"/>
              </a:rPr>
              <a:t>Norma,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Bahasa </a:t>
            </a:r>
            <a:r>
              <a:rPr lang="en-US" sz="2000" dirty="0" err="1">
                <a:solidFill>
                  <a:srgbClr val="C00000"/>
                </a:solidFill>
                <a:latin typeface="Eras Demi ITC" panose="020B0805030504020804" pitchFamily="34" charset="0"/>
              </a:rPr>
              <a:t>Inggris</a:t>
            </a:r>
            <a:r>
              <a:rPr lang="en-US" sz="2000" dirty="0">
                <a:solidFill>
                  <a:srgbClr val="C00000"/>
                </a:solidFill>
                <a:latin typeface="Eras Demi ITC" panose="020B0805030504020804" pitchFamily="34" charset="0"/>
              </a:rPr>
              <a:t> </a:t>
            </a:r>
            <a:r>
              <a:rPr lang="en-US" sz="2000" i="1" dirty="0">
                <a:solidFill>
                  <a:srgbClr val="00B050"/>
                </a:solidFill>
                <a:latin typeface="Eras Demi ITC" panose="020B0805030504020804" pitchFamily="34" charset="0"/>
              </a:rPr>
              <a:t>norm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berarti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kaidah</a:t>
            </a:r>
            <a:endParaRPr lang="en-US" sz="2000" dirty="0">
              <a:solidFill>
                <a:srgbClr val="C00000"/>
              </a:solidFill>
              <a:latin typeface="Eras Demi ITC" panose="020B0805030504020804" pitchFamily="34" charset="0"/>
            </a:endParaRPr>
          </a:p>
          <a:p>
            <a:pPr marL="0" indent="0">
              <a:buNone/>
            </a:pPr>
            <a:r>
              <a:rPr lang="en-US" sz="2000" dirty="0" err="1">
                <a:solidFill>
                  <a:srgbClr val="00B050"/>
                </a:solidFill>
                <a:latin typeface="Eras Demi ITC" panose="020B0805030504020804" pitchFamily="34" charset="0"/>
              </a:rPr>
              <a:t>Kaitannya</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dlm</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perilaku</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manusia</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norma</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digunakan</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sbg</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pedoman</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atau</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haluan</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bagi</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perilaku</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yg</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seharusnya</a:t>
            </a:r>
            <a:r>
              <a:rPr lang="en-US" sz="2000" dirty="0">
                <a:solidFill>
                  <a:srgbClr val="0070C0"/>
                </a:solidFill>
                <a:latin typeface="Eras Demi ITC" panose="020B0805030504020804" pitchFamily="34" charset="0"/>
              </a:rPr>
              <a:t> dan juga </a:t>
            </a:r>
            <a:r>
              <a:rPr lang="en-US" sz="2000" dirty="0" err="1">
                <a:solidFill>
                  <a:srgbClr val="0070C0"/>
                </a:solidFill>
                <a:latin typeface="Eras Demi ITC" panose="020B0805030504020804" pitchFamily="34" charset="0"/>
              </a:rPr>
              <a:t>untuk</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menakar</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atau</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menilai</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sebelum</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ia</a:t>
            </a:r>
            <a:r>
              <a:rPr lang="en-US" sz="2000" dirty="0">
                <a:solidFill>
                  <a:srgbClr val="0070C0"/>
                </a:solidFill>
                <a:latin typeface="Eras Demi ITC" panose="020B0805030504020804" pitchFamily="34" charset="0"/>
              </a:rPr>
              <a:t> </a:t>
            </a:r>
            <a:r>
              <a:rPr lang="en-US" sz="2000" dirty="0" err="1">
                <a:solidFill>
                  <a:srgbClr val="0070C0"/>
                </a:solidFill>
                <a:latin typeface="Eras Demi ITC" panose="020B0805030504020804" pitchFamily="34" charset="0"/>
              </a:rPr>
              <a:t>lakukan</a:t>
            </a:r>
            <a:r>
              <a:rPr lang="en-US" sz="2000" dirty="0">
                <a:solidFill>
                  <a:srgbClr val="0070C0"/>
                </a:solidFill>
                <a:latin typeface="Eras Demi ITC" panose="020B0805030504020804" pitchFamily="34" charset="0"/>
              </a:rPr>
              <a:t> </a:t>
            </a:r>
          </a:p>
          <a:p>
            <a:r>
              <a:rPr lang="en-US" sz="2000" dirty="0">
                <a:solidFill>
                  <a:srgbClr val="0070C0"/>
                </a:solidFill>
                <a:latin typeface="Eras Demi ITC" panose="020B0805030504020804" pitchFamily="34" charset="0"/>
              </a:rPr>
              <a:t>Nilai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Bahasa </a:t>
            </a:r>
            <a:r>
              <a:rPr lang="en-US" sz="2000" dirty="0" err="1">
                <a:solidFill>
                  <a:srgbClr val="C00000"/>
                </a:solidFill>
                <a:latin typeface="Eras Demi ITC" panose="020B0805030504020804" pitchFamily="34" charset="0"/>
              </a:rPr>
              <a:t>Inggris</a:t>
            </a:r>
            <a:r>
              <a:rPr lang="en-US" sz="2000" dirty="0">
                <a:solidFill>
                  <a:srgbClr val="C00000"/>
                </a:solidFill>
                <a:latin typeface="Eras Demi ITC" panose="020B0805030504020804" pitchFamily="34" charset="0"/>
              </a:rPr>
              <a:t> </a:t>
            </a:r>
            <a:r>
              <a:rPr lang="en-US" sz="2000" i="1" dirty="0">
                <a:solidFill>
                  <a:srgbClr val="00B050"/>
                </a:solidFill>
                <a:latin typeface="Eras Demi ITC" panose="020B0805030504020804" pitchFamily="34" charset="0"/>
              </a:rPr>
              <a:t>value</a:t>
            </a:r>
            <a:r>
              <a:rPr lang="en-US" sz="2000" dirty="0">
                <a:solidFill>
                  <a:srgbClr val="00B050"/>
                </a:solidFill>
                <a:latin typeface="Eras Demi ITC" panose="020B0805030504020804" pitchFamily="34" charset="0"/>
              </a:rPr>
              <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berarti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konsep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tentang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buruk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berkenaan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proses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hasil</a:t>
            </a:r>
            <a:endParaRPr lang="en-US" sz="2000" dirty="0">
              <a:solidFill>
                <a:srgbClr val="C00000"/>
              </a:solidFill>
              <a:latin typeface="Eras Demi ITC" panose="020B0805030504020804" pitchFamily="34" charset="0"/>
            </a:endParaRPr>
          </a:p>
          <a:p>
            <a:endParaRPr lang="en-US" dirty="0">
              <a:solidFill>
                <a:srgbClr val="C00000"/>
              </a:solidFill>
            </a:endParaRPr>
          </a:p>
          <a:p>
            <a:endParaRPr lang="en-US" dirty="0"/>
          </a:p>
        </p:txBody>
      </p:sp>
    </p:spTree>
    <p:extLst>
      <p:ext uri="{BB962C8B-B14F-4D97-AF65-F5344CB8AC3E}">
        <p14:creationId xmlns:p14="http://schemas.microsoft.com/office/powerpoint/2010/main" val="1858810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9850B-64B3-4AC5-8E38-46845E840393}"/>
              </a:ext>
            </a:extLst>
          </p:cNvPr>
          <p:cNvSpPr>
            <a:spLocks noGrp="1"/>
          </p:cNvSpPr>
          <p:nvPr>
            <p:ph type="title"/>
          </p:nvPr>
        </p:nvSpPr>
        <p:spPr>
          <a:xfrm>
            <a:off x="264405" y="242371"/>
            <a:ext cx="9009597" cy="738130"/>
          </a:xfrm>
        </p:spPr>
        <p:txBody>
          <a:bodyPr>
            <a:normAutofit/>
          </a:bodyPr>
          <a:lstStyle/>
          <a:p>
            <a:r>
              <a:rPr lang="en-US" sz="4000" b="1" dirty="0" err="1">
                <a:solidFill>
                  <a:srgbClr val="C00000"/>
                </a:solidFill>
                <a:latin typeface="Eras Demi ITC" panose="020B0805030504020804" pitchFamily="34" charset="0"/>
              </a:rPr>
              <a:t>Pengertian</a:t>
            </a:r>
            <a:r>
              <a:rPr lang="en-US" sz="4000" b="1" dirty="0">
                <a:solidFill>
                  <a:srgbClr val="C00000"/>
                </a:solidFill>
                <a:latin typeface="Eras Demi ITC" panose="020B0805030504020804" pitchFamily="34" charset="0"/>
              </a:rPr>
              <a:t> </a:t>
            </a:r>
            <a:r>
              <a:rPr lang="en-US" sz="4000" b="1" dirty="0" err="1">
                <a:solidFill>
                  <a:srgbClr val="C00000"/>
                </a:solidFill>
                <a:latin typeface="Eras Demi ITC" panose="020B0805030504020804" pitchFamily="34" charset="0"/>
              </a:rPr>
              <a:t>Etika</a:t>
            </a:r>
            <a:endParaRPr lang="en-US" sz="4000" b="1" dirty="0">
              <a:solidFill>
                <a:srgbClr val="C00000"/>
              </a:solidFill>
              <a:latin typeface="Eras Demi ITC" panose="020B0805030504020804" pitchFamily="34" charset="0"/>
            </a:endParaRPr>
          </a:p>
        </p:txBody>
      </p:sp>
      <p:sp>
        <p:nvSpPr>
          <p:cNvPr id="3" name="Content Placeholder 2">
            <a:extLst>
              <a:ext uri="{FF2B5EF4-FFF2-40B4-BE49-F238E27FC236}">
                <a16:creationId xmlns:a16="http://schemas.microsoft.com/office/drawing/2014/main" id="{7E996372-7EB6-4413-AA3F-8A0DBDAA0471}"/>
              </a:ext>
            </a:extLst>
          </p:cNvPr>
          <p:cNvSpPr>
            <a:spLocks noGrp="1"/>
          </p:cNvSpPr>
          <p:nvPr>
            <p:ph idx="1"/>
          </p:nvPr>
        </p:nvSpPr>
        <p:spPr>
          <a:xfrm>
            <a:off x="264405" y="1079653"/>
            <a:ext cx="10917715" cy="5618602"/>
          </a:xfrm>
        </p:spPr>
        <p:txBody>
          <a:bodyPr>
            <a:normAutofit fontScale="92500" lnSpcReduction="20000"/>
          </a:bodyPr>
          <a:lstStyle/>
          <a:p>
            <a:pPr marL="0" indent="0">
              <a:buNone/>
            </a:pPr>
            <a:r>
              <a:rPr lang="en-US" sz="2600" dirty="0" err="1">
                <a:solidFill>
                  <a:schemeClr val="accent4"/>
                </a:solidFill>
                <a:latin typeface="Eras Demi ITC" panose="020B0805030504020804" pitchFamily="34" charset="0"/>
              </a:rPr>
              <a:t>Etika</a:t>
            </a:r>
            <a:r>
              <a:rPr lang="en-US" sz="2600" dirty="0">
                <a:solidFill>
                  <a:schemeClr val="accent4"/>
                </a:solidFill>
                <a:latin typeface="Eras Demi ITC" panose="020B0805030504020804" pitchFamily="34" charset="0"/>
              </a:rPr>
              <a:t> </a:t>
            </a:r>
            <a:r>
              <a:rPr lang="en-US" sz="2600" dirty="0" err="1">
                <a:solidFill>
                  <a:schemeClr val="accent4"/>
                </a:solidFill>
                <a:latin typeface="Eras Demi ITC" panose="020B0805030504020804" pitchFamily="34" charset="0"/>
              </a:rPr>
              <a:t>mempunyai</a:t>
            </a:r>
            <a:r>
              <a:rPr lang="en-US" sz="2600" dirty="0">
                <a:solidFill>
                  <a:schemeClr val="accent4"/>
                </a:solidFill>
                <a:latin typeface="Eras Demi ITC" panose="020B0805030504020804" pitchFamily="34" charset="0"/>
              </a:rPr>
              <a:t> </a:t>
            </a:r>
            <a:r>
              <a:rPr lang="en-US" sz="2600" dirty="0" err="1">
                <a:solidFill>
                  <a:schemeClr val="accent4"/>
                </a:solidFill>
                <a:latin typeface="Eras Demi ITC" panose="020B0805030504020804" pitchFamily="34" charset="0"/>
              </a:rPr>
              <a:t>dua</a:t>
            </a:r>
            <a:r>
              <a:rPr lang="en-US" sz="2600" dirty="0">
                <a:solidFill>
                  <a:schemeClr val="accent4"/>
                </a:solidFill>
                <a:latin typeface="Eras Demi ITC" panose="020B0805030504020804" pitchFamily="34" charset="0"/>
              </a:rPr>
              <a:t> </a:t>
            </a:r>
            <a:r>
              <a:rPr lang="en-US" sz="2600" dirty="0" err="1">
                <a:solidFill>
                  <a:schemeClr val="accent4"/>
                </a:solidFill>
                <a:latin typeface="Eras Demi ITC" panose="020B0805030504020804" pitchFamily="34" charset="0"/>
              </a:rPr>
              <a:t>makna</a:t>
            </a:r>
            <a:r>
              <a:rPr lang="en-US" sz="2600" dirty="0">
                <a:solidFill>
                  <a:schemeClr val="accent4"/>
                </a:solidFill>
                <a:latin typeface="Eras Demi ITC" panose="020B0805030504020804" pitchFamily="34" charset="0"/>
              </a:rPr>
              <a:t> </a:t>
            </a:r>
            <a:r>
              <a:rPr lang="en-US" sz="2600" dirty="0" err="1">
                <a:solidFill>
                  <a:schemeClr val="accent4"/>
                </a:solidFill>
                <a:latin typeface="Eras Demi ITC" panose="020B0805030504020804" pitchFamily="34" charset="0"/>
              </a:rPr>
              <a:t>yaitu</a:t>
            </a:r>
            <a:r>
              <a:rPr lang="en-US" sz="2600" dirty="0">
                <a:solidFill>
                  <a:schemeClr val="accent4"/>
                </a:solidFill>
                <a:latin typeface="Eras Demi ITC" panose="020B0805030504020804" pitchFamily="34" charset="0"/>
              </a:rPr>
              <a:t> :</a:t>
            </a:r>
          </a:p>
          <a:p>
            <a:pPr marL="0" indent="0">
              <a:buNone/>
            </a:pPr>
            <a:r>
              <a:rPr lang="en-US" sz="2600" dirty="0" err="1">
                <a:solidFill>
                  <a:schemeClr val="accent4"/>
                </a:solidFill>
                <a:latin typeface="Eras Demi ITC" panose="020B0805030504020804" pitchFamily="34" charset="0"/>
              </a:rPr>
              <a:t>Pengertian</a:t>
            </a:r>
            <a:r>
              <a:rPr lang="en-US" sz="2600" dirty="0">
                <a:solidFill>
                  <a:schemeClr val="accent4"/>
                </a:solidFill>
                <a:latin typeface="Eras Demi ITC" panose="020B0805030504020804" pitchFamily="34" charset="0"/>
              </a:rPr>
              <a:t> </a:t>
            </a:r>
            <a:r>
              <a:rPr lang="en-US" sz="2600" dirty="0" err="1">
                <a:solidFill>
                  <a:schemeClr val="accent4"/>
                </a:solidFill>
                <a:latin typeface="Eras Demi ITC" panose="020B0805030504020804" pitchFamily="34" charset="0"/>
              </a:rPr>
              <a:t>Etik</a:t>
            </a:r>
            <a:r>
              <a:rPr lang="en-US" sz="2600" dirty="0">
                <a:solidFill>
                  <a:schemeClr val="accent4"/>
                </a:solidFill>
                <a:latin typeface="Eras Demi ITC" panose="020B0805030504020804" pitchFamily="34" charset="0"/>
              </a:rPr>
              <a:t> yang </a:t>
            </a:r>
            <a:r>
              <a:rPr lang="en-US" sz="2600" dirty="0" err="1">
                <a:solidFill>
                  <a:schemeClr val="accent4"/>
                </a:solidFill>
                <a:latin typeface="Eras Demi ITC" panose="020B0805030504020804" pitchFamily="34" charset="0"/>
              </a:rPr>
              <a:t>pertama</a:t>
            </a:r>
            <a:endParaRPr lang="en-US" sz="2600" dirty="0">
              <a:solidFill>
                <a:schemeClr val="accent4"/>
              </a:solidFill>
              <a:latin typeface="Eras Demi ITC" panose="020B0805030504020804" pitchFamily="34" charset="0"/>
            </a:endParaRPr>
          </a:p>
          <a:p>
            <a:pPr marL="285750" indent="-285750">
              <a:buFont typeface="+mj-lt"/>
              <a:buAutoNum type="arabicPeriod"/>
            </a:pPr>
            <a:r>
              <a:rPr lang="en-US" sz="2600" dirty="0" err="1">
                <a:solidFill>
                  <a:schemeClr val="accent5"/>
                </a:solidFill>
                <a:latin typeface="Eras Demi ITC" panose="020B0805030504020804" pitchFamily="34" charset="0"/>
              </a:rPr>
              <a:t>Etika</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berasal</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dari</a:t>
            </a:r>
            <a:r>
              <a:rPr lang="en-US" sz="2600" dirty="0">
                <a:solidFill>
                  <a:schemeClr val="accent5"/>
                </a:solidFill>
                <a:latin typeface="Eras Demi ITC" panose="020B0805030504020804" pitchFamily="34" charset="0"/>
              </a:rPr>
              <a:t> Bahasa Yunani, </a:t>
            </a:r>
            <a:r>
              <a:rPr lang="en-US" sz="2600" i="1" dirty="0">
                <a:solidFill>
                  <a:schemeClr val="accent5"/>
                </a:solidFill>
                <a:latin typeface="Eras Demi ITC" panose="020B0805030504020804" pitchFamily="34" charset="0"/>
              </a:rPr>
              <a:t>ethos</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tunggal</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atau</a:t>
            </a:r>
            <a:r>
              <a:rPr lang="en-US" sz="2600" dirty="0">
                <a:solidFill>
                  <a:schemeClr val="accent5"/>
                </a:solidFill>
                <a:latin typeface="Eras Demi ITC" panose="020B0805030504020804" pitchFamily="34" charset="0"/>
              </a:rPr>
              <a:t> </a:t>
            </a:r>
            <a:r>
              <a:rPr lang="en-US" sz="2600" i="1" dirty="0">
                <a:solidFill>
                  <a:schemeClr val="accent5"/>
                </a:solidFill>
                <a:latin typeface="Eras Demi ITC" panose="020B0805030504020804" pitchFamily="34" charset="0"/>
              </a:rPr>
              <a:t>ta </a:t>
            </a:r>
            <a:r>
              <a:rPr lang="en-US" sz="2600" i="1" dirty="0" err="1">
                <a:solidFill>
                  <a:schemeClr val="accent5"/>
                </a:solidFill>
                <a:latin typeface="Eras Demi ITC" panose="020B0805030504020804" pitchFamily="34" charset="0"/>
              </a:rPr>
              <a:t>etha</a:t>
            </a:r>
            <a:r>
              <a:rPr lang="en-US" sz="2600" i="1" dirty="0">
                <a:solidFill>
                  <a:schemeClr val="accent5"/>
                </a:solidFill>
                <a:latin typeface="Eras Demi ITC" panose="020B0805030504020804" pitchFamily="34" charset="0"/>
              </a:rPr>
              <a:t> </a:t>
            </a:r>
            <a:r>
              <a:rPr lang="en-US" sz="2600" dirty="0">
                <a:solidFill>
                  <a:schemeClr val="accent5"/>
                </a:solidFill>
                <a:latin typeface="Eras Demi ITC" panose="020B0805030504020804" pitchFamily="34" charset="0"/>
              </a:rPr>
              <a:t>(</a:t>
            </a:r>
            <a:r>
              <a:rPr lang="en-US" sz="2600" dirty="0" err="1">
                <a:solidFill>
                  <a:schemeClr val="accent5"/>
                </a:solidFill>
                <a:latin typeface="Eras Demi ITC" panose="020B0805030504020804" pitchFamily="34" charset="0"/>
              </a:rPr>
              <a:t>jamak</a:t>
            </a:r>
            <a:r>
              <a:rPr lang="en-US" sz="2600" dirty="0">
                <a:solidFill>
                  <a:schemeClr val="accent5"/>
                </a:solidFill>
                <a:latin typeface="Eras Demi ITC" panose="020B0805030504020804" pitchFamily="34" charset="0"/>
              </a:rPr>
              <a:t>) yang </a:t>
            </a:r>
            <a:r>
              <a:rPr lang="en-US" sz="2600" dirty="0" err="1">
                <a:solidFill>
                  <a:schemeClr val="accent5"/>
                </a:solidFill>
                <a:latin typeface="Eras Demi ITC" panose="020B0805030504020804" pitchFamily="34" charset="0"/>
              </a:rPr>
              <a:t>berarti</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watak</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kebiasaan</a:t>
            </a:r>
            <a:r>
              <a:rPr lang="en-US" sz="2600" dirty="0">
                <a:solidFill>
                  <a:schemeClr val="accent5"/>
                </a:solidFill>
                <a:latin typeface="Eras Demi ITC" panose="020B0805030504020804" pitchFamily="34" charset="0"/>
              </a:rPr>
              <a:t> dan </a:t>
            </a:r>
            <a:r>
              <a:rPr lang="en-US" sz="2600" dirty="0" err="1">
                <a:solidFill>
                  <a:schemeClr val="accent5"/>
                </a:solidFill>
                <a:latin typeface="Eras Demi ITC" panose="020B0805030504020804" pitchFamily="34" charset="0"/>
              </a:rPr>
              <a:t>adat</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istiadat</a:t>
            </a:r>
            <a:r>
              <a:rPr lang="en-US" sz="2600" dirty="0">
                <a:solidFill>
                  <a:schemeClr val="accent5"/>
                </a:solidFill>
                <a:latin typeface="Eras Demi ITC" panose="020B0805030504020804" pitchFamily="34" charset="0"/>
              </a:rPr>
              <a:t>.</a:t>
            </a:r>
          </a:p>
          <a:p>
            <a:pPr marL="0" indent="0">
              <a:buNone/>
              <a:tabLst>
                <a:tab pos="628650" algn="l"/>
              </a:tabLst>
            </a:pPr>
            <a:r>
              <a:rPr lang="en-US" sz="2600" dirty="0">
                <a:solidFill>
                  <a:schemeClr val="accent5"/>
                </a:solidFill>
                <a:latin typeface="Eras Demi ITC" panose="020B0805030504020804" pitchFamily="34" charset="0"/>
              </a:rPr>
              <a:t>     &gt; </a:t>
            </a:r>
            <a:r>
              <a:rPr lang="en-US" sz="2600" dirty="0" err="1">
                <a:solidFill>
                  <a:schemeClr val="accent5"/>
                </a:solidFill>
                <a:latin typeface="Eras Demi ITC" panose="020B0805030504020804" pitchFamily="34" charset="0"/>
              </a:rPr>
              <a:t>berkaitan</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dengan</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kebiasaan</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hidup</a:t>
            </a:r>
            <a:r>
              <a:rPr lang="en-US" sz="2600" dirty="0">
                <a:solidFill>
                  <a:schemeClr val="accent5"/>
                </a:solidFill>
                <a:latin typeface="Eras Demi ITC" panose="020B0805030504020804" pitchFamily="34" charset="0"/>
              </a:rPr>
              <a:t> yang </a:t>
            </a:r>
            <a:r>
              <a:rPr lang="en-US" sz="2600" dirty="0" err="1">
                <a:solidFill>
                  <a:schemeClr val="accent5"/>
                </a:solidFill>
                <a:latin typeface="Eras Demi ITC" panose="020B0805030504020804" pitchFamily="34" charset="0"/>
              </a:rPr>
              <a:t>baik</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baik</a:t>
            </a:r>
            <a:r>
              <a:rPr lang="en-US" sz="2600" dirty="0">
                <a:solidFill>
                  <a:schemeClr val="accent5"/>
                </a:solidFill>
                <a:latin typeface="Eras Demi ITC" panose="020B0805030504020804" pitchFamily="34" charset="0"/>
              </a:rPr>
              <a:t> pada </a:t>
            </a:r>
            <a:r>
              <a:rPr lang="en-US" sz="2600" dirty="0" err="1">
                <a:solidFill>
                  <a:schemeClr val="accent5"/>
                </a:solidFill>
                <a:latin typeface="Eras Demi ITC" panose="020B0805030504020804" pitchFamily="34" charset="0"/>
              </a:rPr>
              <a:t>diri</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seseorang</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maupun</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suatu</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masyarakat</a:t>
            </a:r>
            <a:r>
              <a:rPr lang="en-US" sz="2600" dirty="0">
                <a:solidFill>
                  <a:schemeClr val="accent5"/>
                </a:solidFill>
                <a:latin typeface="Eras Demi ITC" panose="020B0805030504020804" pitchFamily="34" charset="0"/>
              </a:rPr>
              <a:t> yang </a:t>
            </a:r>
            <a:r>
              <a:rPr lang="en-US" sz="2600" dirty="0" err="1">
                <a:solidFill>
                  <a:schemeClr val="accent5"/>
                </a:solidFill>
                <a:latin typeface="Eras Demi ITC" panose="020B0805030504020804" pitchFamily="34" charset="0"/>
              </a:rPr>
              <a:t>diwariskan</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dari</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suatu</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generasi</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ke</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generasi</a:t>
            </a:r>
            <a:r>
              <a:rPr lang="en-US" sz="2600" dirty="0">
                <a:solidFill>
                  <a:schemeClr val="accent5"/>
                </a:solidFill>
                <a:latin typeface="Eras Demi ITC" panose="020B0805030504020804" pitchFamily="34" charset="0"/>
              </a:rPr>
              <a:t> yang lain</a:t>
            </a:r>
          </a:p>
          <a:p>
            <a:pPr marL="0" indent="0">
              <a:buNone/>
            </a:pPr>
            <a:r>
              <a:rPr lang="en-US" sz="2600" dirty="0">
                <a:solidFill>
                  <a:schemeClr val="accent5"/>
                </a:solidFill>
                <a:latin typeface="Eras Demi ITC" panose="020B0805030504020804" pitchFamily="34" charset="0"/>
              </a:rPr>
              <a:t>     &gt; </a:t>
            </a:r>
            <a:r>
              <a:rPr lang="en-US" sz="2600" dirty="0" err="1">
                <a:solidFill>
                  <a:schemeClr val="accent5"/>
                </a:solidFill>
                <a:latin typeface="Eras Demi ITC" panose="020B0805030504020804" pitchFamily="34" charset="0"/>
              </a:rPr>
              <a:t>Indentik</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dengan</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pengertian</a:t>
            </a:r>
            <a:r>
              <a:rPr lang="en-US" sz="2600" dirty="0">
                <a:solidFill>
                  <a:schemeClr val="accent5"/>
                </a:solidFill>
                <a:latin typeface="Eras Demi ITC" panose="020B0805030504020804" pitchFamily="34" charset="0"/>
              </a:rPr>
              <a:t> </a:t>
            </a:r>
            <a:r>
              <a:rPr lang="en-US" sz="2600" dirty="0" err="1">
                <a:solidFill>
                  <a:schemeClr val="accent5"/>
                </a:solidFill>
                <a:latin typeface="Eras Demi ITC" panose="020B0805030504020804" pitchFamily="34" charset="0"/>
              </a:rPr>
              <a:t>moralitas</a:t>
            </a:r>
            <a:endParaRPr lang="en-US" sz="2600" dirty="0">
              <a:solidFill>
                <a:schemeClr val="accent5"/>
              </a:solidFill>
              <a:latin typeface="Eras Demi ITC" panose="020B0805030504020804" pitchFamily="34" charset="0"/>
            </a:endParaRPr>
          </a:p>
          <a:p>
            <a:pPr marL="0" indent="0">
              <a:buNone/>
              <a:tabLst>
                <a:tab pos="628650" algn="l"/>
              </a:tabLst>
            </a:pPr>
            <a:r>
              <a:rPr lang="en-US" sz="2600" dirty="0">
                <a:solidFill>
                  <a:srgbClr val="C00000"/>
                </a:solidFill>
                <a:latin typeface="Eras Demi ITC" panose="020B0805030504020804" pitchFamily="34" charset="0"/>
              </a:rPr>
              <a:t>     &gt; </a:t>
            </a:r>
            <a:r>
              <a:rPr lang="en-US" sz="2600" dirty="0" err="1">
                <a:solidFill>
                  <a:srgbClr val="C00000"/>
                </a:solidFill>
                <a:latin typeface="Eras Demi ITC" panose="020B0805030504020804" pitchFamily="34" charset="0"/>
              </a:rPr>
              <a:t>Moralitas</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berasal</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dari</a:t>
            </a:r>
            <a:r>
              <a:rPr lang="en-US" sz="2600" dirty="0">
                <a:solidFill>
                  <a:srgbClr val="C00000"/>
                </a:solidFill>
                <a:latin typeface="Eras Demi ITC" panose="020B0805030504020804" pitchFamily="34" charset="0"/>
              </a:rPr>
              <a:t> Bahasa </a:t>
            </a:r>
            <a:r>
              <a:rPr lang="en-US" sz="2600" dirty="0" err="1">
                <a:solidFill>
                  <a:srgbClr val="C00000"/>
                </a:solidFill>
                <a:latin typeface="Eras Demi ITC" panose="020B0805030504020804" pitchFamily="34" charset="0"/>
              </a:rPr>
              <a:t>latin</a:t>
            </a:r>
            <a:r>
              <a:rPr lang="en-US" sz="2600" dirty="0">
                <a:solidFill>
                  <a:srgbClr val="C00000"/>
                </a:solidFill>
                <a:latin typeface="Eras Demi ITC" panose="020B0805030504020804" pitchFamily="34" charset="0"/>
              </a:rPr>
              <a:t>, </a:t>
            </a:r>
            <a:r>
              <a:rPr lang="en-US" sz="2600" i="1" dirty="0" err="1">
                <a:solidFill>
                  <a:srgbClr val="C00000"/>
                </a:solidFill>
                <a:latin typeface="Eras Demi ITC" panose="020B0805030504020804" pitchFamily="34" charset="0"/>
              </a:rPr>
              <a:t>mos</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tunggal</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atau</a:t>
            </a:r>
            <a:r>
              <a:rPr lang="en-US" sz="2600" dirty="0">
                <a:solidFill>
                  <a:srgbClr val="C00000"/>
                </a:solidFill>
                <a:latin typeface="Eras Demi ITC" panose="020B0805030504020804" pitchFamily="34" charset="0"/>
              </a:rPr>
              <a:t> </a:t>
            </a:r>
            <a:r>
              <a:rPr lang="en-US" sz="2600" i="1" dirty="0">
                <a:solidFill>
                  <a:srgbClr val="C00000"/>
                </a:solidFill>
                <a:latin typeface="Eras Demi ITC" panose="020B0805030504020804" pitchFamily="34" charset="0"/>
              </a:rPr>
              <a:t>mores</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jamak</a:t>
            </a:r>
            <a:r>
              <a:rPr lang="en-US" sz="2600" dirty="0">
                <a:solidFill>
                  <a:srgbClr val="C00000"/>
                </a:solidFill>
                <a:latin typeface="Eras Demi ITC" panose="020B0805030504020804" pitchFamily="34" charset="0"/>
              </a:rPr>
              <a:t>) yang </a:t>
            </a:r>
            <a:r>
              <a:rPr lang="en-US" sz="2600" dirty="0" err="1">
                <a:solidFill>
                  <a:srgbClr val="C00000"/>
                </a:solidFill>
                <a:latin typeface="Eras Demi ITC" panose="020B0805030504020804" pitchFamily="34" charset="0"/>
              </a:rPr>
              <a:t>berarti</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adat</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istiadat</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atau</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kebiasaan</a:t>
            </a:r>
            <a:r>
              <a:rPr lang="en-US" sz="2600" dirty="0">
                <a:solidFill>
                  <a:srgbClr val="C00000"/>
                </a:solidFill>
                <a:latin typeface="Eras Demi ITC" panose="020B0805030504020804" pitchFamily="34" charset="0"/>
              </a:rPr>
              <a:t>.</a:t>
            </a:r>
          </a:p>
          <a:p>
            <a:pPr marL="0" indent="0">
              <a:buNone/>
              <a:tabLst>
                <a:tab pos="628650" algn="l"/>
              </a:tabLst>
            </a:pPr>
            <a:r>
              <a:rPr lang="en-US" sz="2600" dirty="0">
                <a:solidFill>
                  <a:srgbClr val="C00000"/>
                </a:solidFill>
                <a:latin typeface="Eras Demi ITC" panose="020B0805030504020804" pitchFamily="34" charset="0"/>
              </a:rPr>
              <a:t>     &gt; </a:t>
            </a:r>
            <a:r>
              <a:rPr lang="en-US" sz="2600" dirty="0" err="1">
                <a:solidFill>
                  <a:srgbClr val="C00000"/>
                </a:solidFill>
                <a:latin typeface="Eras Demi ITC" panose="020B0805030504020804" pitchFamily="34" charset="0"/>
              </a:rPr>
              <a:t>Jadi</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Etika</a:t>
            </a:r>
            <a:r>
              <a:rPr lang="en-US" sz="2600" dirty="0">
                <a:solidFill>
                  <a:srgbClr val="C00000"/>
                </a:solidFill>
                <a:latin typeface="Eras Demi ITC" panose="020B0805030504020804" pitchFamily="34" charset="0"/>
              </a:rPr>
              <a:t> dan </a:t>
            </a:r>
            <a:r>
              <a:rPr lang="en-US" sz="2600" dirty="0" err="1">
                <a:solidFill>
                  <a:srgbClr val="C00000"/>
                </a:solidFill>
                <a:latin typeface="Eras Demi ITC" panose="020B0805030504020804" pitchFamily="34" charset="0"/>
              </a:rPr>
              <a:t>Moralitas</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mempunyai</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arti</a:t>
            </a:r>
            <a:r>
              <a:rPr lang="en-US" sz="2600" dirty="0">
                <a:solidFill>
                  <a:srgbClr val="C00000"/>
                </a:solidFill>
                <a:latin typeface="Eras Demi ITC" panose="020B0805030504020804" pitchFamily="34" charset="0"/>
              </a:rPr>
              <a:t> yang </a:t>
            </a:r>
            <a:r>
              <a:rPr lang="en-US" sz="2600" dirty="0" err="1">
                <a:solidFill>
                  <a:srgbClr val="C00000"/>
                </a:solidFill>
                <a:latin typeface="Eras Demi ITC" panose="020B0805030504020804" pitchFamily="34" charset="0"/>
              </a:rPr>
              <a:t>sama</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sebagai</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sistem</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nilai</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tentang</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bagaimana</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manusia</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harus</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hidup</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baik</a:t>
            </a:r>
            <a:r>
              <a:rPr lang="en-US" sz="2600" dirty="0">
                <a:solidFill>
                  <a:srgbClr val="C00000"/>
                </a:solidFill>
                <a:latin typeface="Eras Demi ITC" panose="020B0805030504020804" pitchFamily="34" charset="0"/>
              </a:rPr>
              <a:t> yang </a:t>
            </a:r>
            <a:r>
              <a:rPr lang="en-US" sz="2600" dirty="0" err="1">
                <a:solidFill>
                  <a:srgbClr val="C00000"/>
                </a:solidFill>
                <a:latin typeface="Eras Demi ITC" panose="020B0805030504020804" pitchFamily="34" charset="0"/>
              </a:rPr>
              <a:t>kemudian</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terwujud</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dalam</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pola</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perilaku</a:t>
            </a:r>
            <a:r>
              <a:rPr lang="en-US" sz="2600" dirty="0">
                <a:solidFill>
                  <a:srgbClr val="C00000"/>
                </a:solidFill>
                <a:latin typeface="Eras Demi ITC" panose="020B0805030504020804" pitchFamily="34" charset="0"/>
              </a:rPr>
              <a:t> yang </a:t>
            </a:r>
            <a:r>
              <a:rPr lang="en-US" sz="2600" dirty="0" err="1">
                <a:solidFill>
                  <a:srgbClr val="C00000"/>
                </a:solidFill>
                <a:latin typeface="Eras Demi ITC" panose="020B0805030504020804" pitchFamily="34" charset="0"/>
              </a:rPr>
              <a:t>konstan</a:t>
            </a:r>
            <a:r>
              <a:rPr lang="en-US" sz="2600" dirty="0">
                <a:solidFill>
                  <a:srgbClr val="C00000"/>
                </a:solidFill>
                <a:latin typeface="Eras Demi ITC" panose="020B0805030504020804" pitchFamily="34" charset="0"/>
              </a:rPr>
              <a:t> dan </a:t>
            </a:r>
            <a:r>
              <a:rPr lang="en-US" sz="2600" dirty="0" err="1">
                <a:solidFill>
                  <a:srgbClr val="C00000"/>
                </a:solidFill>
                <a:latin typeface="Eras Demi ITC" panose="020B0805030504020804" pitchFamily="34" charset="0"/>
              </a:rPr>
              <a:t>terulang</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dalam</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kurun</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waktu</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sehingga</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menjadi</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sebuah</a:t>
            </a:r>
            <a:r>
              <a:rPr lang="en-US" sz="2600" dirty="0">
                <a:solidFill>
                  <a:srgbClr val="C00000"/>
                </a:solidFill>
                <a:latin typeface="Eras Demi ITC" panose="020B0805030504020804" pitchFamily="34" charset="0"/>
              </a:rPr>
              <a:t> </a:t>
            </a:r>
            <a:r>
              <a:rPr lang="en-US" sz="2600" dirty="0" err="1">
                <a:solidFill>
                  <a:srgbClr val="C00000"/>
                </a:solidFill>
                <a:latin typeface="Eras Demi ITC" panose="020B0805030504020804" pitchFamily="34" charset="0"/>
              </a:rPr>
              <a:t>kebiasaan</a:t>
            </a:r>
            <a:r>
              <a:rPr lang="en-US" sz="2600" dirty="0">
                <a:solidFill>
                  <a:srgbClr val="C00000"/>
                </a:solidFill>
                <a:latin typeface="Eras Demi ITC" panose="020B0805030504020804" pitchFamily="34" charset="0"/>
              </a:rPr>
              <a:t>.</a:t>
            </a:r>
          </a:p>
          <a:p>
            <a:pPr marL="0" indent="0">
              <a:buNone/>
            </a:pPr>
            <a:r>
              <a:rPr lang="en-US" sz="2600" dirty="0"/>
              <a:t> </a:t>
            </a:r>
          </a:p>
          <a:p>
            <a:pPr marL="514350" indent="-514350">
              <a:buFont typeface="+mj-lt"/>
              <a:buAutoNum type="arabicPeriod"/>
            </a:pPr>
            <a:endParaRPr lang="en-US" sz="2800" dirty="0"/>
          </a:p>
        </p:txBody>
      </p:sp>
    </p:spTree>
    <p:extLst>
      <p:ext uri="{BB962C8B-B14F-4D97-AF65-F5344CB8AC3E}">
        <p14:creationId xmlns:p14="http://schemas.microsoft.com/office/powerpoint/2010/main" val="898402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D1880-DC42-45E0-905F-7894689A06D7}"/>
              </a:ext>
            </a:extLst>
          </p:cNvPr>
          <p:cNvSpPr>
            <a:spLocks noGrp="1"/>
          </p:cNvSpPr>
          <p:nvPr>
            <p:ph type="title"/>
          </p:nvPr>
        </p:nvSpPr>
        <p:spPr>
          <a:xfrm>
            <a:off x="677333" y="892365"/>
            <a:ext cx="9920893" cy="5321147"/>
          </a:xfrm>
        </p:spPr>
        <p:txBody>
          <a:bodyPr>
            <a:noAutofit/>
          </a:bodyPr>
          <a:lstStyle/>
          <a:p>
            <a:pPr>
              <a:tabLst>
                <a:tab pos="285750" algn="l"/>
                <a:tab pos="517525" algn="l"/>
              </a:tabLst>
            </a:pPr>
            <a:r>
              <a:rPr lang="en-US" sz="2400" dirty="0" err="1">
                <a:solidFill>
                  <a:srgbClr val="FF0000"/>
                </a:solidFill>
                <a:latin typeface="Eras Demi ITC" panose="020B0805030504020804" pitchFamily="34" charset="0"/>
              </a:rPr>
              <a:t>Pengertian</a:t>
            </a:r>
            <a:r>
              <a:rPr lang="en-US" sz="2400" dirty="0">
                <a:solidFill>
                  <a:srgbClr val="FF0000"/>
                </a:solidFill>
                <a:latin typeface="Eras Demi ITC" panose="020B0805030504020804" pitchFamily="34" charset="0"/>
              </a:rPr>
              <a:t> </a:t>
            </a:r>
            <a:r>
              <a:rPr lang="en-US" sz="2400" dirty="0" err="1">
                <a:solidFill>
                  <a:srgbClr val="FF0000"/>
                </a:solidFill>
                <a:latin typeface="Eras Demi ITC" panose="020B0805030504020804" pitchFamily="34" charset="0"/>
              </a:rPr>
              <a:t>Etika</a:t>
            </a:r>
            <a:r>
              <a:rPr lang="en-US" sz="2400" dirty="0">
                <a:solidFill>
                  <a:srgbClr val="FF0000"/>
                </a:solidFill>
                <a:latin typeface="Eras Demi ITC" panose="020B0805030504020804" pitchFamily="34" charset="0"/>
              </a:rPr>
              <a:t> yang </a:t>
            </a:r>
            <a:r>
              <a:rPr lang="en-US" sz="2400" dirty="0" err="1">
                <a:solidFill>
                  <a:srgbClr val="FF0000"/>
                </a:solidFill>
                <a:latin typeface="Eras Demi ITC" panose="020B0805030504020804" pitchFamily="34" charset="0"/>
              </a:rPr>
              <a:t>kedua</a:t>
            </a:r>
            <a:br>
              <a:rPr lang="en-US" sz="2400" dirty="0">
                <a:solidFill>
                  <a:srgbClr val="FF0000"/>
                </a:solidFill>
                <a:latin typeface="Eras Demi ITC" panose="020B0805030504020804" pitchFamily="34" charset="0"/>
              </a:rPr>
            </a:br>
            <a:br>
              <a:rPr lang="en-US" sz="2400" dirty="0">
                <a:solidFill>
                  <a:srgbClr val="FF0000"/>
                </a:solidFill>
                <a:latin typeface="Eras Demi ITC" panose="020B0805030504020804" pitchFamily="34" charset="0"/>
              </a:rPr>
            </a:br>
            <a:r>
              <a:rPr lang="en-US" sz="2400" dirty="0">
                <a:solidFill>
                  <a:srgbClr val="00B050"/>
                </a:solidFill>
                <a:latin typeface="Eras Demi ITC" panose="020B0805030504020804" pitchFamily="34" charset="0"/>
              </a:rPr>
              <a:t>2. </a:t>
            </a:r>
            <a:r>
              <a:rPr lang="en-US" sz="2400" dirty="0" err="1">
                <a:solidFill>
                  <a:srgbClr val="C00000"/>
                </a:solidFill>
                <a:latin typeface="Eras Demi ITC" panose="020B0805030504020804" pitchFamily="34" charset="0"/>
              </a:rPr>
              <a:t>Pengertian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kedua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berbeda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dengan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Moralitas</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	&gt;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dipahami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sebagai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filsafat</a:t>
            </a:r>
            <a:r>
              <a:rPr lang="en-US" sz="2400" dirty="0">
                <a:solidFill>
                  <a:srgbClr val="C00000"/>
                </a:solidFill>
                <a:latin typeface="Eras Demi ITC" panose="020B0805030504020804" pitchFamily="34" charset="0"/>
              </a:rPr>
              <a:t> moral </a:t>
            </a:r>
            <a:r>
              <a:rPr lang="en-US" sz="2400" dirty="0" err="1">
                <a:solidFill>
                  <a:srgbClr val="C00000"/>
                </a:solidFill>
                <a:latin typeface="Eras Demi ITC" panose="020B0805030504020804" pitchFamily="34" charset="0"/>
              </a:rPr>
              <a:t>atau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ilmu</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menekankan</a:t>
            </a:r>
            <a:r>
              <a:rPr lang="en-US" sz="2400" dirty="0">
                <a:solidFill>
                  <a:srgbClr val="C00000"/>
                </a:solidFill>
                <a:latin typeface="Eras Demi ITC" panose="020B0805030504020804" pitchFamily="34" charset="0"/>
              </a:rPr>
              <a:t> pada </a:t>
            </a:r>
            <a:r>
              <a:rPr lang="en-US" sz="2400" dirty="0" err="1">
                <a:solidFill>
                  <a:srgbClr val="C00000"/>
                </a:solidFill>
                <a:latin typeface="Eras Demi ITC" panose="020B0805030504020804" pitchFamily="34" charset="0"/>
              </a:rPr>
              <a:t>pendekatan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kritis</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melihat</a:t>
            </a:r>
            <a:r>
              <a:rPr lang="en-US" sz="2400" dirty="0">
                <a:solidFill>
                  <a:srgbClr val="C00000"/>
                </a:solidFill>
                <a:latin typeface="Eras Demi ITC" panose="020B0805030504020804" pitchFamily="34" charset="0"/>
              </a:rPr>
              <a:t> dan 					</a:t>
            </a:r>
            <a:r>
              <a:rPr lang="en-US" sz="2400" dirty="0" err="1">
                <a:solidFill>
                  <a:srgbClr val="C00000"/>
                </a:solidFill>
                <a:latin typeface="Eras Demi ITC" panose="020B0805030504020804" pitchFamily="34" charset="0"/>
              </a:rPr>
              <a:t>memahami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nilai</a:t>
            </a:r>
            <a:r>
              <a:rPr lang="en-US" sz="2400" dirty="0">
                <a:solidFill>
                  <a:srgbClr val="C00000"/>
                </a:solidFill>
                <a:latin typeface="Eras Demi ITC" panose="020B0805030504020804" pitchFamily="34" charset="0"/>
              </a:rPr>
              <a:t> dan </a:t>
            </a:r>
            <a:r>
              <a:rPr lang="en-US" sz="2400" dirty="0" err="1">
                <a:solidFill>
                  <a:srgbClr val="C00000"/>
                </a:solidFill>
                <a:latin typeface="Eras Demi ITC" panose="020B0805030504020804" pitchFamily="34" charset="0"/>
              </a:rPr>
              <a:t>norma</a:t>
            </a:r>
            <a:r>
              <a:rPr lang="en-US" sz="2400" dirty="0">
                <a:solidFill>
                  <a:srgbClr val="C00000"/>
                </a:solidFill>
                <a:latin typeface="Eras Demi ITC" panose="020B0805030504020804" pitchFamily="34" charset="0"/>
              </a:rPr>
              <a:t> moral </a:t>
            </a:r>
            <a:r>
              <a:rPr lang="en-US" sz="2400" dirty="0" err="1">
                <a:solidFill>
                  <a:srgbClr val="C00000"/>
                </a:solidFill>
                <a:latin typeface="Eras Demi ITC" panose="020B0805030504020804" pitchFamily="34" charset="0"/>
              </a:rPr>
              <a:t>serta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permasalahan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permasalahan</a:t>
            </a:r>
            <a:r>
              <a:rPr lang="en-US" sz="2400" dirty="0">
                <a:solidFill>
                  <a:srgbClr val="C00000"/>
                </a:solidFill>
                <a:latin typeface="Eras Demi ITC" panose="020B0805030504020804" pitchFamily="34" charset="0"/>
              </a:rPr>
              <a:t> moral yang </a:t>
            </a:r>
            <a:r>
              <a:rPr lang="en-US" sz="2400" dirty="0" err="1">
                <a:solidFill>
                  <a:srgbClr val="C00000"/>
                </a:solidFill>
                <a:latin typeface="Eras Demi ITC" panose="020B0805030504020804" pitchFamily="34" charset="0"/>
              </a:rPr>
              <a:t>timbul</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kehidupan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bermasyarakat</a:t>
            </a:r>
            <a:r>
              <a:rPr lang="en-US" sz="2400" dirty="0">
                <a:solidFill>
                  <a:srgbClr val="C00000"/>
                </a:solidFill>
                <a:latin typeface="Eras Demi ITC" panose="020B0805030504020804" pitchFamily="34" charset="0"/>
              </a:rPr>
              <a:t>.</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	&gt; </a:t>
            </a:r>
            <a:r>
              <a:rPr lang="en-US" sz="2400" dirty="0" err="1">
                <a:solidFill>
                  <a:srgbClr val="C00000"/>
                </a:solidFill>
                <a:latin typeface="Eras Demi ITC" panose="020B0805030504020804" pitchFamily="34" charset="0"/>
              </a:rPr>
              <a:t>Pengertian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kedua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tidak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berisikan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nilai</a:t>
            </a:r>
            <a:r>
              <a:rPr lang="en-US" sz="2400" dirty="0">
                <a:solidFill>
                  <a:srgbClr val="C00000"/>
                </a:solidFill>
                <a:latin typeface="Eras Demi ITC" panose="020B0805030504020804" pitchFamily="34" charset="0"/>
              </a:rPr>
              <a:t> dan </a:t>
            </a:r>
            <a:r>
              <a:rPr lang="en-US" sz="2400" dirty="0" err="1">
                <a:solidFill>
                  <a:srgbClr val="C00000"/>
                </a:solidFill>
                <a:latin typeface="Eras Demi ITC" panose="020B0805030504020804" pitchFamily="34" charset="0"/>
              </a:rPr>
              <a:t>norma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norma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kongkret</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menjadi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pedoman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hidup</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manusia</a:t>
            </a:r>
            <a:br>
              <a:rPr lang="en-US" sz="2400" dirty="0">
                <a:solidFill>
                  <a:srgbClr val="FF0000"/>
                </a:solidFill>
                <a:latin typeface="Eras Demi ITC" panose="020B0805030504020804" pitchFamily="34" charset="0"/>
              </a:rPr>
            </a:br>
            <a:endParaRPr lang="en-US" sz="2400" dirty="0">
              <a:solidFill>
                <a:srgbClr val="FF0000"/>
              </a:solidFill>
              <a:latin typeface="Eras Demi ITC" panose="020B0805030504020804" pitchFamily="34" charset="0"/>
            </a:endParaRPr>
          </a:p>
        </p:txBody>
      </p:sp>
    </p:spTree>
    <p:extLst>
      <p:ext uri="{BB962C8B-B14F-4D97-AF65-F5344CB8AC3E}">
        <p14:creationId xmlns:p14="http://schemas.microsoft.com/office/powerpoint/2010/main" val="1407491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3439B-A097-46EC-93BF-BC323B5A9066}"/>
              </a:ext>
            </a:extLst>
          </p:cNvPr>
          <p:cNvSpPr>
            <a:spLocks noGrp="1"/>
          </p:cNvSpPr>
          <p:nvPr>
            <p:ph type="title"/>
          </p:nvPr>
        </p:nvSpPr>
        <p:spPr>
          <a:xfrm>
            <a:off x="677334" y="304799"/>
            <a:ext cx="8596668" cy="631635"/>
          </a:xfrm>
        </p:spPr>
        <p:txBody>
          <a:bodyPr>
            <a:normAutofit fontScale="90000"/>
          </a:bodyPr>
          <a:lstStyle/>
          <a:p>
            <a:r>
              <a:rPr lang="en-US" dirty="0" err="1">
                <a:solidFill>
                  <a:srgbClr val="FF0000"/>
                </a:solidFill>
                <a:latin typeface="Eras Demi ITC" panose="020B0805030504020804" pitchFamily="34" charset="0"/>
              </a:rPr>
              <a:t>Pengertian</a:t>
            </a:r>
            <a:r>
              <a:rPr lang="en-US" dirty="0">
                <a:solidFill>
                  <a:srgbClr val="FF0000"/>
                </a:solidFill>
                <a:latin typeface="Eras Demi ITC" panose="020B0805030504020804" pitchFamily="34" charset="0"/>
              </a:rPr>
              <a:t> </a:t>
            </a:r>
            <a:r>
              <a:rPr lang="en-US" dirty="0" err="1">
                <a:solidFill>
                  <a:srgbClr val="FF0000"/>
                </a:solidFill>
                <a:latin typeface="Eras Demi ITC" panose="020B0805030504020804" pitchFamily="34" charset="0"/>
              </a:rPr>
              <a:t>Etika</a:t>
            </a:r>
            <a:endParaRPr lang="en-US" dirty="0">
              <a:solidFill>
                <a:srgbClr val="FF0000"/>
              </a:solidFill>
              <a:latin typeface="Eras Demi ITC" panose="020B0805030504020804" pitchFamily="34" charset="0"/>
            </a:endParaRPr>
          </a:p>
        </p:txBody>
      </p:sp>
      <p:sp>
        <p:nvSpPr>
          <p:cNvPr id="3" name="Content Placeholder 2">
            <a:extLst>
              <a:ext uri="{FF2B5EF4-FFF2-40B4-BE49-F238E27FC236}">
                <a16:creationId xmlns:a16="http://schemas.microsoft.com/office/drawing/2014/main" id="{21AB8738-3E72-4BA2-94DB-447EF10598DF}"/>
              </a:ext>
            </a:extLst>
          </p:cNvPr>
          <p:cNvSpPr>
            <a:spLocks noGrp="1"/>
          </p:cNvSpPr>
          <p:nvPr>
            <p:ph idx="1"/>
          </p:nvPr>
        </p:nvSpPr>
        <p:spPr>
          <a:xfrm>
            <a:off x="677334" y="1024569"/>
            <a:ext cx="10508826" cy="5528632"/>
          </a:xfrm>
        </p:spPr>
        <p:txBody>
          <a:bodyPr>
            <a:normAutofit fontScale="92500" lnSpcReduction="10000"/>
          </a:bodyPr>
          <a:lstStyle/>
          <a:p>
            <a:r>
              <a:rPr lang="en-US" sz="2200" dirty="0" err="1">
                <a:solidFill>
                  <a:srgbClr val="C00000"/>
                </a:solidFill>
                <a:latin typeface="Eras Demi ITC" panose="020B0805030504020804" pitchFamily="34" charset="0"/>
              </a:rPr>
              <a:t>Menurut</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Kamus</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Besar</a:t>
            </a:r>
            <a:r>
              <a:rPr lang="en-US" sz="2200" dirty="0">
                <a:solidFill>
                  <a:srgbClr val="C00000"/>
                </a:solidFill>
                <a:latin typeface="Eras Demi ITC" panose="020B0805030504020804" pitchFamily="34" charset="0"/>
              </a:rPr>
              <a:t> Bahasa Indonesia, </a:t>
            </a:r>
            <a:r>
              <a:rPr lang="en-US" sz="2200" dirty="0" err="1">
                <a:solidFill>
                  <a:srgbClr val="00B050"/>
                </a:solidFill>
                <a:latin typeface="Eras Demi ITC" panose="020B0805030504020804" pitchFamily="34" charset="0"/>
              </a:rPr>
              <a:t>Etika</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adalah</a:t>
            </a:r>
            <a:r>
              <a:rPr lang="en-US" sz="2200" dirty="0">
                <a:solidFill>
                  <a:srgbClr val="C00000"/>
                </a:solidFill>
                <a:latin typeface="Eras Demi ITC" panose="020B0805030504020804" pitchFamily="34" charset="0"/>
              </a:rPr>
              <a:t> Nilai </a:t>
            </a:r>
            <a:r>
              <a:rPr lang="en-US" sz="2200" dirty="0" err="1">
                <a:solidFill>
                  <a:srgbClr val="C00000"/>
                </a:solidFill>
                <a:latin typeface="Eras Demi ITC" panose="020B0805030504020804" pitchFamily="34" charset="0"/>
              </a:rPr>
              <a:t>mengenai</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benar</a:t>
            </a:r>
            <a:r>
              <a:rPr lang="en-US" sz="2200" dirty="0">
                <a:solidFill>
                  <a:srgbClr val="C00000"/>
                </a:solidFill>
                <a:latin typeface="Eras Demi ITC" panose="020B0805030504020804" pitchFamily="34" charset="0"/>
              </a:rPr>
              <a:t> dan salah yang </a:t>
            </a:r>
            <a:r>
              <a:rPr lang="en-US" sz="2200" dirty="0" err="1">
                <a:solidFill>
                  <a:srgbClr val="C00000"/>
                </a:solidFill>
                <a:latin typeface="Eras Demi ITC" panose="020B0805030504020804" pitchFamily="34" charset="0"/>
              </a:rPr>
              <a:t>dianut</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suatu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golongan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atau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masyarakat</a:t>
            </a:r>
            <a:r>
              <a:rPr lang="en-US" sz="2200" dirty="0">
                <a:solidFill>
                  <a:srgbClr val="C00000"/>
                </a:solidFill>
                <a:latin typeface="Eras Demi ITC" panose="020B0805030504020804" pitchFamily="34" charset="0"/>
              </a:rPr>
              <a:t>.</a:t>
            </a:r>
          </a:p>
          <a:p>
            <a:pPr marL="0" indent="0">
              <a:buNone/>
            </a:pPr>
            <a:r>
              <a:rPr lang="en-US" sz="2200" dirty="0" err="1">
                <a:solidFill>
                  <a:srgbClr val="C00000"/>
                </a:solidFill>
                <a:latin typeface="Eras Demi ITC" panose="020B0805030504020804" pitchFamily="34" charset="0"/>
              </a:rPr>
              <a:t>Dalam</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ensiklopedi</a:t>
            </a:r>
            <a:r>
              <a:rPr lang="en-US" sz="2200" dirty="0">
                <a:solidFill>
                  <a:srgbClr val="C00000"/>
                </a:solidFill>
                <a:latin typeface="Eras Demi ITC" panose="020B0805030504020804" pitchFamily="34" charset="0"/>
              </a:rPr>
              <a:t> Indonesia, </a:t>
            </a:r>
            <a:r>
              <a:rPr lang="en-US" sz="2200" dirty="0" err="1">
                <a:solidFill>
                  <a:srgbClr val="00B050"/>
                </a:solidFill>
                <a:latin typeface="Eras Demi ITC" panose="020B0805030504020804" pitchFamily="34" charset="0"/>
              </a:rPr>
              <a:t>Etika</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disebut</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sebagai</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ilmu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kesusilaan</a:t>
            </a:r>
            <a:r>
              <a:rPr lang="en-US" sz="2200" dirty="0">
                <a:solidFill>
                  <a:srgbClr val="C00000"/>
                </a:solidFill>
                <a:latin typeface="Eras Demi ITC" panose="020B0805030504020804" pitchFamily="34" charset="0"/>
              </a:rPr>
              <a:t> yang </a:t>
            </a:r>
            <a:r>
              <a:rPr lang="en-US" sz="2200" dirty="0" err="1">
                <a:solidFill>
                  <a:srgbClr val="C00000"/>
                </a:solidFill>
                <a:latin typeface="Eras Demi ITC" panose="020B0805030504020804" pitchFamily="34" charset="0"/>
              </a:rPr>
              <a:t>menentukan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bagaimna</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sepatutnya</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manusia</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hidup</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dalam</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masyarakat</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apa</a:t>
            </a:r>
            <a:r>
              <a:rPr lang="en-US" sz="2200" dirty="0">
                <a:solidFill>
                  <a:srgbClr val="C00000"/>
                </a:solidFill>
                <a:latin typeface="Eras Demi ITC" panose="020B0805030504020804" pitchFamily="34" charset="0"/>
              </a:rPr>
              <a:t> yang </a:t>
            </a:r>
            <a:r>
              <a:rPr lang="en-US" sz="2200" dirty="0" err="1">
                <a:solidFill>
                  <a:srgbClr val="C00000"/>
                </a:solidFill>
                <a:latin typeface="Eras Demi ITC" panose="020B0805030504020804" pitchFamily="34" charset="0"/>
              </a:rPr>
              <a:t>baik</a:t>
            </a:r>
            <a:r>
              <a:rPr lang="en-US" sz="2200" dirty="0">
                <a:solidFill>
                  <a:srgbClr val="C00000"/>
                </a:solidFill>
                <a:latin typeface="Eras Demi ITC" panose="020B0805030504020804" pitchFamily="34" charset="0"/>
              </a:rPr>
              <a:t> dan </a:t>
            </a:r>
            <a:r>
              <a:rPr lang="en-US" sz="2200" dirty="0" err="1">
                <a:solidFill>
                  <a:srgbClr val="C00000"/>
                </a:solidFill>
                <a:latin typeface="Eras Demi ITC" panose="020B0805030504020804" pitchFamily="34" charset="0"/>
              </a:rPr>
              <a:t>apa</a:t>
            </a:r>
            <a:r>
              <a:rPr lang="en-US" sz="2200" dirty="0">
                <a:solidFill>
                  <a:srgbClr val="C00000"/>
                </a:solidFill>
                <a:latin typeface="Eras Demi ITC" panose="020B0805030504020804" pitchFamily="34" charset="0"/>
              </a:rPr>
              <a:t> yang </a:t>
            </a:r>
            <a:r>
              <a:rPr lang="en-US" sz="2200" dirty="0" err="1">
                <a:solidFill>
                  <a:srgbClr val="C00000"/>
                </a:solidFill>
                <a:latin typeface="Eras Demi ITC" panose="020B0805030504020804" pitchFamily="34" charset="0"/>
              </a:rPr>
              <a:t>buruk</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Sedangkan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secara</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etimologis</a:t>
            </a:r>
            <a:r>
              <a:rPr lang="en-US" sz="2200" dirty="0">
                <a:solidFill>
                  <a:srgbClr val="00B050"/>
                </a:solidFill>
                <a:latin typeface="Eras Demi ITC" panose="020B0805030504020804" pitchFamily="34" charset="0"/>
              </a:rPr>
              <a:t>, </a:t>
            </a:r>
            <a:r>
              <a:rPr lang="en-US" sz="2200" dirty="0" err="1">
                <a:solidFill>
                  <a:srgbClr val="00B050"/>
                </a:solidFill>
                <a:latin typeface="Eras Demi ITC" panose="020B0805030504020804" pitchFamily="34" charset="0"/>
              </a:rPr>
              <a:t>Etika</a:t>
            </a:r>
            <a:r>
              <a:rPr lang="en-US" sz="2200" dirty="0">
                <a:solidFill>
                  <a:srgbClr val="00B050"/>
                </a:solidFill>
                <a:latin typeface="Eras Demi ITC" panose="020B0805030504020804" pitchFamily="34" charset="0"/>
              </a:rPr>
              <a:t> </a:t>
            </a:r>
            <a:r>
              <a:rPr lang="en-US" sz="2200" dirty="0" err="1">
                <a:solidFill>
                  <a:srgbClr val="C00000"/>
                </a:solidFill>
                <a:latin typeface="Eras Demi ITC" panose="020B0805030504020804" pitchFamily="34" charset="0"/>
              </a:rPr>
              <a:t>berasal</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dari</a:t>
            </a:r>
            <a:r>
              <a:rPr lang="en-US" sz="2200" dirty="0">
                <a:solidFill>
                  <a:srgbClr val="C00000"/>
                </a:solidFill>
                <a:latin typeface="Eras Demi ITC" panose="020B0805030504020804" pitchFamily="34" charset="0"/>
              </a:rPr>
              <a:t> ethos (Bahasa Yunani) yang </a:t>
            </a:r>
            <a:r>
              <a:rPr lang="en-US" sz="2200" dirty="0" err="1">
                <a:solidFill>
                  <a:srgbClr val="C00000"/>
                </a:solidFill>
                <a:latin typeface="Eras Demi ITC" panose="020B0805030504020804" pitchFamily="34" charset="0"/>
              </a:rPr>
              <a:t>berarti</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kebiasaaan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atau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watak</a:t>
            </a:r>
            <a:r>
              <a:rPr lang="en-US" sz="2200" dirty="0">
                <a:solidFill>
                  <a:srgbClr val="C00000"/>
                </a:solidFill>
                <a:latin typeface="Eras Demi ITC" panose="020B0805030504020804" pitchFamily="34" charset="0"/>
              </a:rPr>
              <a:t>.</a:t>
            </a:r>
          </a:p>
          <a:p>
            <a:r>
              <a:rPr lang="en-US" sz="2200" dirty="0" err="1">
                <a:solidFill>
                  <a:srgbClr val="00B050"/>
                </a:solidFill>
                <a:latin typeface="Eras Demi ITC" panose="020B0805030504020804" pitchFamily="34" charset="0"/>
              </a:rPr>
              <a:t>Etika</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adalah</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Ilmu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tentang</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apa</a:t>
            </a:r>
            <a:r>
              <a:rPr lang="en-US" sz="2200" dirty="0">
                <a:solidFill>
                  <a:srgbClr val="C00000"/>
                </a:solidFill>
                <a:latin typeface="Eras Demi ITC" panose="020B0805030504020804" pitchFamily="34" charset="0"/>
              </a:rPr>
              <a:t> yang </a:t>
            </a:r>
            <a:r>
              <a:rPr lang="en-US" sz="2200" dirty="0" err="1">
                <a:solidFill>
                  <a:srgbClr val="C00000"/>
                </a:solidFill>
                <a:latin typeface="Eras Demi ITC" panose="020B0805030504020804" pitchFamily="34" charset="0"/>
              </a:rPr>
              <a:t>baik</a:t>
            </a:r>
            <a:r>
              <a:rPr lang="en-US" sz="2200" dirty="0">
                <a:solidFill>
                  <a:srgbClr val="C00000"/>
                </a:solidFill>
                <a:latin typeface="Eras Demi ITC" panose="020B0805030504020804" pitchFamily="34" charset="0"/>
              </a:rPr>
              <a:t> dan yang </a:t>
            </a:r>
            <a:r>
              <a:rPr lang="en-US" sz="2200" dirty="0" err="1">
                <a:solidFill>
                  <a:srgbClr val="C00000"/>
                </a:solidFill>
                <a:latin typeface="Eras Demi ITC" panose="020B0805030504020804" pitchFamily="34" charset="0"/>
              </a:rPr>
              <a:t>buruk</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tentang</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hak</a:t>
            </a:r>
            <a:r>
              <a:rPr lang="en-US" sz="2200" dirty="0">
                <a:solidFill>
                  <a:srgbClr val="C00000"/>
                </a:solidFill>
                <a:latin typeface="Eras Demi ITC" panose="020B0805030504020804" pitchFamily="34" charset="0"/>
              </a:rPr>
              <a:t> dan </a:t>
            </a:r>
            <a:r>
              <a:rPr lang="en-US" sz="2200" dirty="0" err="1">
                <a:solidFill>
                  <a:srgbClr val="C00000"/>
                </a:solidFill>
                <a:latin typeface="Eras Demi ITC" panose="020B0805030504020804" pitchFamily="34" charset="0"/>
              </a:rPr>
              <a:t>kewajiban</a:t>
            </a:r>
            <a:r>
              <a:rPr lang="en-US" sz="2200" dirty="0">
                <a:solidFill>
                  <a:srgbClr val="C00000"/>
                </a:solidFill>
                <a:latin typeface="Eras Demi ITC" panose="020B0805030504020804" pitchFamily="34" charset="0"/>
              </a:rPr>
              <a:t> moral.</a:t>
            </a:r>
          </a:p>
          <a:p>
            <a:pPr marL="0" indent="0">
              <a:buNone/>
            </a:pPr>
            <a:r>
              <a:rPr lang="en-US" sz="2200" dirty="0" err="1">
                <a:solidFill>
                  <a:srgbClr val="C00000"/>
                </a:solidFill>
                <a:latin typeface="Eras Demi ITC" panose="020B0805030504020804" pitchFamily="34" charset="0"/>
              </a:rPr>
              <a:t>Mengutip</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pendapat</a:t>
            </a:r>
            <a:r>
              <a:rPr lang="en-US" sz="2200" dirty="0">
                <a:solidFill>
                  <a:srgbClr val="C00000"/>
                </a:solidFill>
                <a:latin typeface="Eras Demi ITC" panose="020B0805030504020804" pitchFamily="34" charset="0"/>
              </a:rPr>
              <a:t> </a:t>
            </a:r>
            <a:r>
              <a:rPr lang="en-US" sz="2200" i="1" dirty="0" err="1">
                <a:solidFill>
                  <a:srgbClr val="C00000"/>
                </a:solidFill>
                <a:latin typeface="Eras Demi ITC" panose="020B0805030504020804" pitchFamily="34" charset="0"/>
              </a:rPr>
              <a:t>Bertens</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dalam</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Pasolong</a:t>
            </a:r>
            <a:r>
              <a:rPr lang="en-US" sz="2200" dirty="0">
                <a:solidFill>
                  <a:srgbClr val="C00000"/>
                </a:solidFill>
                <a:latin typeface="Eras Demi ITC" panose="020B0805030504020804" pitchFamily="34" charset="0"/>
              </a:rPr>
              <a:t>, 2000:190), </a:t>
            </a:r>
            <a:r>
              <a:rPr lang="en-US" sz="2200" dirty="0" err="1">
                <a:solidFill>
                  <a:srgbClr val="00B050"/>
                </a:solidFill>
                <a:latin typeface="Eras Demi ITC" panose="020B0805030504020804" pitchFamily="34" charset="0"/>
              </a:rPr>
              <a:t>Etika</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adalah</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kebiasaan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adat</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atau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ahlak</a:t>
            </a:r>
            <a:r>
              <a:rPr lang="en-US" sz="2200" dirty="0">
                <a:solidFill>
                  <a:srgbClr val="C00000"/>
                </a:solidFill>
                <a:latin typeface="Eras Demi ITC" panose="020B0805030504020804" pitchFamily="34" charset="0"/>
              </a:rPr>
              <a:t>, dan </a:t>
            </a:r>
            <a:r>
              <a:rPr lang="en-US" sz="2200" dirty="0" err="1">
                <a:solidFill>
                  <a:srgbClr val="C00000"/>
                </a:solidFill>
                <a:latin typeface="Eras Demi ITC" panose="020B0805030504020804" pitchFamily="34" charset="0"/>
              </a:rPr>
              <a:t>watak</a:t>
            </a:r>
            <a:r>
              <a:rPr lang="en-US" sz="2200" dirty="0">
                <a:solidFill>
                  <a:srgbClr val="C00000"/>
                </a:solidFill>
                <a:latin typeface="Eras Demi ITC" panose="020B0805030504020804" pitchFamily="34" charset="0"/>
              </a:rPr>
              <a:t>. Dari </a:t>
            </a:r>
            <a:r>
              <a:rPr lang="en-US" sz="2200" dirty="0" err="1">
                <a:solidFill>
                  <a:srgbClr val="C00000"/>
                </a:solidFill>
                <a:latin typeface="Eras Demi ITC" panose="020B0805030504020804" pitchFamily="34" charset="0"/>
              </a:rPr>
              <a:t>definisi</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tersebut</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dapat</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disimpulkan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bahwa</a:t>
            </a:r>
            <a:r>
              <a:rPr lang="en-US" sz="2200" dirty="0">
                <a:solidFill>
                  <a:srgbClr val="C00000"/>
                </a:solidFill>
                <a:latin typeface="Eras Demi ITC" panose="020B0805030504020804" pitchFamily="34" charset="0"/>
              </a:rPr>
              <a:t>:</a:t>
            </a:r>
          </a:p>
          <a:p>
            <a:pPr marL="0" indent="0">
              <a:buNone/>
            </a:pPr>
            <a:r>
              <a:rPr lang="en-US" sz="2200" dirty="0">
                <a:solidFill>
                  <a:srgbClr val="C00000"/>
                </a:solidFill>
                <a:latin typeface="Eras Demi ITC" panose="020B0805030504020804" pitchFamily="34" charset="0"/>
              </a:rPr>
              <a:t>     1. </a:t>
            </a:r>
            <a:r>
              <a:rPr lang="en-US" sz="2200" dirty="0" err="1">
                <a:solidFill>
                  <a:srgbClr val="C00000"/>
                </a:solidFill>
                <a:latin typeface="Eras Demi ITC" panose="020B0805030504020804" pitchFamily="34" charset="0"/>
              </a:rPr>
              <a:t>Etika</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selalu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berhubungan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dengan</a:t>
            </a:r>
            <a:r>
              <a:rPr lang="en-US" sz="2200" dirty="0">
                <a:solidFill>
                  <a:srgbClr val="C00000"/>
                </a:solidFill>
                <a:latin typeface="Eras Demi ITC" panose="020B0805030504020804" pitchFamily="34" charset="0"/>
              </a:rPr>
              <a:t> </a:t>
            </a:r>
            <a:r>
              <a:rPr lang="en-US" sz="2200" dirty="0" err="1">
                <a:solidFill>
                  <a:srgbClr val="00B050"/>
                </a:solidFill>
                <a:latin typeface="Eras Demi ITC" panose="020B0805030504020804" pitchFamily="34" charset="0"/>
              </a:rPr>
              <a:t>kebiasaan</a:t>
            </a:r>
            <a:r>
              <a:rPr lang="en-US" sz="2200" dirty="0">
                <a:solidFill>
                  <a:srgbClr val="00B050"/>
                </a:solidFill>
                <a:latin typeface="Eras Demi ITC" panose="020B0805030504020804" pitchFamily="34" charset="0"/>
              </a:rPr>
              <a:t> </a:t>
            </a:r>
            <a:r>
              <a:rPr lang="en-US" sz="2200" dirty="0" err="1">
                <a:solidFill>
                  <a:srgbClr val="00B050"/>
                </a:solidFill>
                <a:latin typeface="Eras Demi ITC" panose="020B0805030504020804" pitchFamily="34" charset="0"/>
              </a:rPr>
              <a:t>atau</a:t>
            </a:r>
            <a:r>
              <a:rPr lang="en-US" sz="2200" dirty="0">
                <a:solidFill>
                  <a:srgbClr val="00B050"/>
                </a:solidFill>
                <a:latin typeface="Eras Demi ITC" panose="020B0805030504020804" pitchFamily="34" charset="0"/>
              </a:rPr>
              <a:t> </a:t>
            </a:r>
            <a:r>
              <a:rPr lang="en-US" sz="2200" dirty="0" err="1">
                <a:solidFill>
                  <a:srgbClr val="00B050"/>
                </a:solidFill>
                <a:latin typeface="Eras Demi ITC" panose="020B0805030504020804" pitchFamily="34" charset="0"/>
              </a:rPr>
              <a:t>watak</a:t>
            </a:r>
            <a:r>
              <a:rPr lang="en-US" sz="2200" dirty="0">
                <a:solidFill>
                  <a:srgbClr val="00B050"/>
                </a:solidFill>
                <a:latin typeface="Eras Demi ITC" panose="020B0805030504020804" pitchFamily="34" charset="0"/>
              </a:rPr>
              <a:t> </a:t>
            </a:r>
            <a:r>
              <a:rPr lang="en-US" sz="2200" dirty="0" err="1">
                <a:solidFill>
                  <a:srgbClr val="00B050"/>
                </a:solidFill>
                <a:latin typeface="Eras Demi ITC" panose="020B0805030504020804" pitchFamily="34" charset="0"/>
              </a:rPr>
              <a:t>manusia</a:t>
            </a:r>
            <a:r>
              <a:rPr lang="en-US" sz="2200" dirty="0">
                <a:solidFill>
                  <a:srgbClr val="00B050"/>
                </a:solidFill>
                <a:latin typeface="Eras Demi ITC" panose="020B0805030504020804" pitchFamily="34" charset="0"/>
              </a:rPr>
              <a:t> </a:t>
            </a:r>
            <a:r>
              <a:rPr lang="en-US" sz="2200" dirty="0">
                <a:solidFill>
                  <a:srgbClr val="C00000"/>
                </a:solidFill>
                <a:latin typeface="Eras Demi ITC" panose="020B0805030504020804" pitchFamily="34" charset="0"/>
              </a:rPr>
              <a:t>(</a:t>
            </a:r>
            <a:r>
              <a:rPr lang="en-US" sz="2200" dirty="0" err="1">
                <a:solidFill>
                  <a:srgbClr val="C00000"/>
                </a:solidFill>
                <a:latin typeface="Eras Demi ITC" panose="020B0805030504020804" pitchFamily="34" charset="0"/>
              </a:rPr>
              <a:t>sebagai</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individu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atau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dlm</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kedudukan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tertentu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baik</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kebiasaan</a:t>
            </a:r>
            <a:r>
              <a:rPr lang="en-US" sz="2200" dirty="0">
                <a:solidFill>
                  <a:srgbClr val="C00000"/>
                </a:solidFill>
                <a:latin typeface="Eras Demi ITC" panose="020B0805030504020804" pitchFamily="34" charset="0"/>
              </a:rPr>
              <a:t>/</a:t>
            </a:r>
            <a:r>
              <a:rPr lang="en-US" sz="2200" dirty="0" err="1">
                <a:solidFill>
                  <a:srgbClr val="C00000"/>
                </a:solidFill>
                <a:latin typeface="Eras Demi ITC" panose="020B0805030504020804" pitchFamily="34" charset="0"/>
              </a:rPr>
              <a:t>watak</a:t>
            </a:r>
            <a:r>
              <a:rPr lang="en-US" sz="2200" dirty="0">
                <a:solidFill>
                  <a:srgbClr val="C00000"/>
                </a:solidFill>
                <a:latin typeface="Eras Demi ITC" panose="020B0805030504020804" pitchFamily="34" charset="0"/>
              </a:rPr>
              <a:t> yang </a:t>
            </a:r>
            <a:r>
              <a:rPr lang="en-US" sz="2200" dirty="0" err="1">
                <a:solidFill>
                  <a:srgbClr val="C00000"/>
                </a:solidFill>
                <a:latin typeface="Eras Demi ITC" panose="020B0805030504020804" pitchFamily="34" charset="0"/>
              </a:rPr>
              <a:t>baik</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maupun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kebiasaan</a:t>
            </a:r>
            <a:r>
              <a:rPr lang="en-US" sz="2200" dirty="0">
                <a:solidFill>
                  <a:srgbClr val="C00000"/>
                </a:solidFill>
                <a:latin typeface="Eras Demi ITC" panose="020B0805030504020804" pitchFamily="34" charset="0"/>
              </a:rPr>
              <a:t>/</a:t>
            </a:r>
            <a:r>
              <a:rPr lang="en-US" sz="2200" dirty="0" err="1">
                <a:solidFill>
                  <a:srgbClr val="C00000"/>
                </a:solidFill>
                <a:latin typeface="Eras Demi ITC" panose="020B0805030504020804" pitchFamily="34" charset="0"/>
              </a:rPr>
              <a:t>watak</a:t>
            </a:r>
            <a:r>
              <a:rPr lang="en-US" sz="2200" dirty="0">
                <a:solidFill>
                  <a:srgbClr val="C00000"/>
                </a:solidFill>
                <a:latin typeface="Eras Demi ITC" panose="020B0805030504020804" pitchFamily="34" charset="0"/>
              </a:rPr>
              <a:t> yang </a:t>
            </a:r>
            <a:r>
              <a:rPr lang="en-US" sz="2200" dirty="0" err="1">
                <a:solidFill>
                  <a:srgbClr val="C00000"/>
                </a:solidFill>
                <a:latin typeface="Eras Demi ITC" panose="020B0805030504020804" pitchFamily="34" charset="0"/>
              </a:rPr>
              <a:t>buruk</a:t>
            </a:r>
            <a:r>
              <a:rPr lang="en-US" sz="2200" dirty="0">
                <a:solidFill>
                  <a:srgbClr val="C00000"/>
                </a:solidFill>
                <a:latin typeface="Eras Demi ITC" panose="020B0805030504020804" pitchFamily="34" charset="0"/>
              </a:rPr>
              <a:t>;</a:t>
            </a:r>
          </a:p>
          <a:p>
            <a:pPr marL="0" indent="0">
              <a:buNone/>
            </a:pPr>
            <a:r>
              <a:rPr lang="en-US" sz="2200" dirty="0">
                <a:solidFill>
                  <a:srgbClr val="C00000"/>
                </a:solidFill>
                <a:latin typeface="Eras Demi ITC" panose="020B0805030504020804" pitchFamily="34" charset="0"/>
              </a:rPr>
              <a:t>     2. </a:t>
            </a:r>
            <a:r>
              <a:rPr lang="en-US" sz="2200" dirty="0" err="1">
                <a:solidFill>
                  <a:srgbClr val="00B050"/>
                </a:solidFill>
                <a:latin typeface="Eras Demi ITC" panose="020B0805030504020804" pitchFamily="34" charset="0"/>
              </a:rPr>
              <a:t>Watak</a:t>
            </a:r>
            <a:r>
              <a:rPr lang="en-US" sz="2200" dirty="0">
                <a:solidFill>
                  <a:srgbClr val="00B050"/>
                </a:solidFill>
                <a:latin typeface="Eras Demi ITC" panose="020B0805030504020804" pitchFamily="34" charset="0"/>
              </a:rPr>
              <a:t> </a:t>
            </a:r>
            <a:r>
              <a:rPr lang="en-US" sz="2200" dirty="0" err="1">
                <a:solidFill>
                  <a:srgbClr val="00B050"/>
                </a:solidFill>
                <a:latin typeface="Eras Demi ITC" panose="020B0805030504020804" pitchFamily="34" charset="0"/>
              </a:rPr>
              <a:t>baik</a:t>
            </a:r>
            <a:r>
              <a:rPr lang="en-US" sz="2200" dirty="0">
                <a:solidFill>
                  <a:srgbClr val="00B050"/>
                </a:solidFill>
                <a:latin typeface="Eras Demi ITC" panose="020B0805030504020804" pitchFamily="34" charset="0"/>
              </a:rPr>
              <a:t> </a:t>
            </a:r>
            <a:r>
              <a:rPr lang="en-US" sz="2200" dirty="0">
                <a:solidFill>
                  <a:srgbClr val="C00000"/>
                </a:solidFill>
                <a:latin typeface="Eras Demi ITC" panose="020B0805030504020804" pitchFamily="34" charset="0"/>
              </a:rPr>
              <a:t>yang </a:t>
            </a:r>
            <a:r>
              <a:rPr lang="en-US" sz="2200" dirty="0" err="1">
                <a:solidFill>
                  <a:srgbClr val="C00000"/>
                </a:solidFill>
                <a:latin typeface="Eras Demi ITC" panose="020B0805030504020804" pitchFamily="34" charset="0"/>
              </a:rPr>
              <a:t>termanifestasikan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dalam</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perilaku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baik</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sering</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dikatakan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sebagai</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sesuatu</a:t>
            </a:r>
            <a:r>
              <a:rPr lang="en-US" sz="2200" dirty="0">
                <a:solidFill>
                  <a:srgbClr val="C00000"/>
                </a:solidFill>
                <a:latin typeface="Eras Demi ITC" panose="020B0805030504020804" pitchFamily="34" charset="0"/>
              </a:rPr>
              <a:t> yang </a:t>
            </a:r>
            <a:r>
              <a:rPr lang="en-US" sz="2200" dirty="0" err="1">
                <a:solidFill>
                  <a:srgbClr val="C00000"/>
                </a:solidFill>
                <a:latin typeface="Eras Demi ITC" panose="020B0805030504020804" pitchFamily="34" charset="0"/>
              </a:rPr>
              <a:t>patut</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atau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sepatutnya</a:t>
            </a:r>
            <a:r>
              <a:rPr lang="en-US" sz="2200" dirty="0">
                <a:solidFill>
                  <a:srgbClr val="C00000"/>
                </a:solidFill>
                <a:latin typeface="Eras Demi ITC" panose="020B0805030504020804" pitchFamily="34" charset="0"/>
              </a:rPr>
              <a:t>. ;</a:t>
            </a:r>
          </a:p>
          <a:p>
            <a:pPr marL="0" indent="0">
              <a:buNone/>
            </a:pPr>
            <a:r>
              <a:rPr lang="en-US" sz="2200" dirty="0">
                <a:solidFill>
                  <a:srgbClr val="C00000"/>
                </a:solidFill>
                <a:latin typeface="Eras Demi ITC" panose="020B0805030504020804" pitchFamily="34" charset="0"/>
              </a:rPr>
              <a:t>     3. </a:t>
            </a:r>
            <a:r>
              <a:rPr lang="en-US" sz="2200" dirty="0" err="1">
                <a:solidFill>
                  <a:srgbClr val="C00000"/>
                </a:solidFill>
                <a:latin typeface="Eras Demi ITC" panose="020B0805030504020804" pitchFamily="34" charset="0"/>
              </a:rPr>
              <a:t>sedangkan</a:t>
            </a:r>
            <a:r>
              <a:rPr lang="en-US" sz="2200" dirty="0">
                <a:solidFill>
                  <a:srgbClr val="C00000"/>
                </a:solidFill>
                <a:latin typeface="Eras Demi ITC" panose="020B0805030504020804" pitchFamily="34" charset="0"/>
              </a:rPr>
              <a:t> </a:t>
            </a:r>
            <a:r>
              <a:rPr lang="en-US" sz="2200" dirty="0" err="1">
                <a:solidFill>
                  <a:srgbClr val="00B050"/>
                </a:solidFill>
                <a:latin typeface="Eras Demi ITC" panose="020B0805030504020804" pitchFamily="34" charset="0"/>
              </a:rPr>
              <a:t>watak</a:t>
            </a:r>
            <a:r>
              <a:rPr lang="en-US" sz="2200" dirty="0">
                <a:solidFill>
                  <a:srgbClr val="00B050"/>
                </a:solidFill>
                <a:latin typeface="Eras Demi ITC" panose="020B0805030504020804" pitchFamily="34" charset="0"/>
              </a:rPr>
              <a:t> </a:t>
            </a:r>
            <a:r>
              <a:rPr lang="en-US" sz="2200" dirty="0" err="1">
                <a:solidFill>
                  <a:srgbClr val="00B050"/>
                </a:solidFill>
                <a:latin typeface="Eras Demi ITC" panose="020B0805030504020804" pitchFamily="34" charset="0"/>
              </a:rPr>
              <a:t>buruk</a:t>
            </a:r>
            <a:r>
              <a:rPr lang="en-US" sz="2200" dirty="0">
                <a:solidFill>
                  <a:srgbClr val="00B050"/>
                </a:solidFill>
                <a:latin typeface="Eras Demi ITC" panose="020B0805030504020804" pitchFamily="34" charset="0"/>
              </a:rPr>
              <a:t> </a:t>
            </a:r>
            <a:r>
              <a:rPr lang="en-US" sz="2200" dirty="0">
                <a:solidFill>
                  <a:srgbClr val="C00000"/>
                </a:solidFill>
                <a:latin typeface="Eras Demi ITC" panose="020B0805030504020804" pitchFamily="34" charset="0"/>
              </a:rPr>
              <a:t>yang </a:t>
            </a:r>
            <a:r>
              <a:rPr lang="en-US" sz="2200" dirty="0" err="1">
                <a:solidFill>
                  <a:srgbClr val="C00000"/>
                </a:solidFill>
                <a:latin typeface="Eras Demi ITC" panose="020B0805030504020804" pitchFamily="34" charset="0"/>
              </a:rPr>
              <a:t>termanifestasikan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dalam</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perilaku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buruk</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sering</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dikatakan</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sebagai</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sesuatu</a:t>
            </a:r>
            <a:r>
              <a:rPr lang="en-US" sz="2200" dirty="0">
                <a:solidFill>
                  <a:srgbClr val="C00000"/>
                </a:solidFill>
                <a:latin typeface="Eras Demi ITC" panose="020B0805030504020804" pitchFamily="34" charset="0"/>
              </a:rPr>
              <a:t> yang </a:t>
            </a:r>
            <a:r>
              <a:rPr lang="en-US" sz="2200" dirty="0" err="1">
                <a:solidFill>
                  <a:srgbClr val="C00000"/>
                </a:solidFill>
                <a:latin typeface="Eras Demi ITC" panose="020B0805030504020804" pitchFamily="34" charset="0"/>
              </a:rPr>
              <a:t>tidak</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patut</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atau</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tidak</a:t>
            </a:r>
            <a:r>
              <a:rPr lang="en-US" sz="2200" dirty="0">
                <a:solidFill>
                  <a:srgbClr val="C00000"/>
                </a:solidFill>
                <a:latin typeface="Eras Demi ITC" panose="020B0805030504020804" pitchFamily="34" charset="0"/>
              </a:rPr>
              <a:t> </a:t>
            </a:r>
            <a:r>
              <a:rPr lang="en-US" sz="2200" dirty="0" err="1">
                <a:solidFill>
                  <a:srgbClr val="C00000"/>
                </a:solidFill>
                <a:latin typeface="Eras Demi ITC" panose="020B0805030504020804" pitchFamily="34" charset="0"/>
              </a:rPr>
              <a:t>sepatutnya</a:t>
            </a:r>
            <a:r>
              <a:rPr lang="en-US" sz="2200" dirty="0">
                <a:solidFill>
                  <a:srgbClr val="C00000"/>
                </a:solidFill>
                <a:latin typeface="Eras Demi ITC" panose="020B0805030504020804" pitchFamily="34" charset="0"/>
              </a:rPr>
              <a:t>.</a:t>
            </a:r>
          </a:p>
          <a:p>
            <a:pPr>
              <a:buFont typeface="+mj-lt"/>
              <a:buAutoNum type="arabicPeriod"/>
            </a:pPr>
            <a:endParaRPr lang="en-US" dirty="0"/>
          </a:p>
          <a:p>
            <a:pPr>
              <a:buFont typeface="+mj-lt"/>
              <a:buAutoNum type="arabicPeriod"/>
            </a:pPr>
            <a:endParaRPr lang="en-US" dirty="0"/>
          </a:p>
        </p:txBody>
      </p:sp>
    </p:spTree>
    <p:extLst>
      <p:ext uri="{BB962C8B-B14F-4D97-AF65-F5344CB8AC3E}">
        <p14:creationId xmlns:p14="http://schemas.microsoft.com/office/powerpoint/2010/main" val="178000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3439B-A097-46EC-93BF-BC323B5A9066}"/>
              </a:ext>
            </a:extLst>
          </p:cNvPr>
          <p:cNvSpPr>
            <a:spLocks noGrp="1"/>
          </p:cNvSpPr>
          <p:nvPr>
            <p:ph type="title"/>
          </p:nvPr>
        </p:nvSpPr>
        <p:spPr>
          <a:xfrm>
            <a:off x="677334" y="528809"/>
            <a:ext cx="8596668" cy="804232"/>
          </a:xfrm>
        </p:spPr>
        <p:txBody>
          <a:bodyPr>
            <a:normAutofit/>
          </a:bodyPr>
          <a:lstStyle/>
          <a:p>
            <a:r>
              <a:rPr lang="en-US" dirty="0" err="1">
                <a:solidFill>
                  <a:srgbClr val="FF0000"/>
                </a:solidFill>
                <a:latin typeface="Eras Demi ITC" panose="020B0805030504020804" pitchFamily="34" charset="0"/>
              </a:rPr>
              <a:t>Pengertian</a:t>
            </a:r>
            <a:r>
              <a:rPr lang="en-US" dirty="0">
                <a:solidFill>
                  <a:srgbClr val="FF0000"/>
                </a:solidFill>
                <a:latin typeface="Eras Demi ITC" panose="020B0805030504020804" pitchFamily="34" charset="0"/>
              </a:rPr>
              <a:t> </a:t>
            </a:r>
            <a:r>
              <a:rPr lang="en-US" dirty="0" err="1">
                <a:solidFill>
                  <a:srgbClr val="FF0000"/>
                </a:solidFill>
                <a:latin typeface="Eras Demi ITC" panose="020B0805030504020804" pitchFamily="34" charset="0"/>
              </a:rPr>
              <a:t>Etika</a:t>
            </a:r>
            <a:endParaRPr lang="en-US" dirty="0">
              <a:solidFill>
                <a:srgbClr val="FF0000"/>
              </a:solidFill>
              <a:latin typeface="Eras Demi ITC" panose="020B0805030504020804" pitchFamily="34" charset="0"/>
            </a:endParaRPr>
          </a:p>
        </p:txBody>
      </p:sp>
      <p:sp>
        <p:nvSpPr>
          <p:cNvPr id="3" name="Content Placeholder 2">
            <a:extLst>
              <a:ext uri="{FF2B5EF4-FFF2-40B4-BE49-F238E27FC236}">
                <a16:creationId xmlns:a16="http://schemas.microsoft.com/office/drawing/2014/main" id="{21AB8738-3E72-4BA2-94DB-447EF10598DF}"/>
              </a:ext>
            </a:extLst>
          </p:cNvPr>
          <p:cNvSpPr>
            <a:spLocks noGrp="1"/>
          </p:cNvSpPr>
          <p:nvPr>
            <p:ph idx="1"/>
          </p:nvPr>
        </p:nvSpPr>
        <p:spPr>
          <a:xfrm>
            <a:off x="677334" y="1432193"/>
            <a:ext cx="10328517" cy="5121008"/>
          </a:xfrm>
        </p:spPr>
        <p:txBody>
          <a:bodyPr/>
          <a:lstStyle/>
          <a:p>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Maryani</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Ludigdo</a:t>
            </a:r>
            <a:r>
              <a:rPr lang="en-US" sz="2000" dirty="0">
                <a:solidFill>
                  <a:srgbClr val="C00000"/>
                </a:solidFill>
                <a:latin typeface="Eras Demi ITC" panose="020B0805030504020804" pitchFamily="34" charset="0"/>
              </a:rPr>
              <a:t> (2001)</a:t>
            </a:r>
            <a:r>
              <a:rPr lang="en-US" sz="2000" dirty="0">
                <a:solidFill>
                  <a:srgbClr val="00B050"/>
                </a:solidFill>
                <a:latin typeface="Eras Demi ITC" panose="020B0805030504020804" pitchFamily="34" charset="0"/>
              </a:rPr>
              <a:t> </a:t>
            </a:r>
            <a:r>
              <a:rPr lang="en-US" sz="2000" dirty="0" err="1">
                <a:solidFill>
                  <a:srgbClr val="00B050"/>
                </a:solidFill>
                <a:latin typeface="Eras Demi ITC" panose="020B0805030504020804" pitchFamily="34" charset="0"/>
              </a:rPr>
              <a:t>Etika</a:t>
            </a:r>
            <a:r>
              <a:rPr lang="en-US" sz="2000" dirty="0">
                <a:solidFill>
                  <a:srgbClr val="00B05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seperangkat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norma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pedoman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mengatur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perilaku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manusia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harus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maupun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harus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ditinggalkan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dianut</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sekelompok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segolongan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profesi</a:t>
            </a:r>
            <a:r>
              <a:rPr lang="en-US" sz="2000" dirty="0">
                <a:solidFill>
                  <a:srgbClr val="C00000"/>
                </a:solidFill>
                <a:latin typeface="Eras Demi ITC" panose="020B0805030504020804" pitchFamily="34" charset="0"/>
              </a:rPr>
              <a:t>.</a:t>
            </a:r>
          </a:p>
          <a:p>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Des Vos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Mukmin</a:t>
            </a:r>
            <a:r>
              <a:rPr lang="en-US" sz="2000" dirty="0">
                <a:solidFill>
                  <a:srgbClr val="C00000"/>
                </a:solidFill>
                <a:latin typeface="Eras Demi ITC" panose="020B0805030504020804" pitchFamily="34" charset="0"/>
              </a:rPr>
              <a:t> Muhammad (2017:18) </a:t>
            </a:r>
            <a:r>
              <a:rPr lang="en-US" sz="2000" dirty="0" err="1">
                <a:solidFill>
                  <a:srgbClr val="C00000"/>
                </a:solidFill>
                <a:latin typeface="Eras Demi ITC" panose="020B0805030504020804" pitchFamily="34" charset="0"/>
              </a:rPr>
              <a:t>mengatakan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bahwa</a:t>
            </a:r>
            <a:r>
              <a:rPr lang="en-US" sz="2000" dirty="0">
                <a:solidFill>
                  <a:srgbClr val="C00000"/>
                </a:solidFill>
                <a:latin typeface="Eras Demi ITC" panose="020B0805030504020804" pitchFamily="34" charset="0"/>
              </a:rPr>
              <a:t> </a:t>
            </a:r>
            <a:r>
              <a:rPr lang="en-US" sz="2000" dirty="0" err="1">
                <a:solidFill>
                  <a:srgbClr val="00B05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ilmu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pengetahuan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tentang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kesusilaan</a:t>
            </a:r>
            <a:r>
              <a:rPr lang="en-US" sz="2000" dirty="0">
                <a:solidFill>
                  <a:srgbClr val="C00000"/>
                </a:solidFill>
                <a:latin typeface="Eras Demi ITC" panose="020B0805030504020804" pitchFamily="34" charset="0"/>
              </a:rPr>
              <a:t> dan moral. </a:t>
            </a:r>
          </a:p>
          <a:p>
            <a:r>
              <a:rPr lang="en-US" sz="2000" dirty="0" err="1">
                <a:solidFill>
                  <a:srgbClr val="C00000"/>
                </a:solidFill>
                <a:latin typeface="Eras Demi ITC" panose="020B0805030504020804" pitchFamily="34" charset="0"/>
              </a:rPr>
              <a:t>Sedangkan</a:t>
            </a:r>
            <a:r>
              <a:rPr lang="en-US" sz="2000" dirty="0">
                <a:solidFill>
                  <a:srgbClr val="C00000"/>
                </a:solidFill>
                <a:latin typeface="Eras Demi ITC" panose="020B0805030504020804" pitchFamily="34" charset="0"/>
              </a:rPr>
              <a:t> moral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hal-hal</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mendorong</a:t>
            </a:r>
            <a:r>
              <a:rPr lang="en-US" sz="2000" dirty="0">
                <a:solidFill>
                  <a:srgbClr val="C00000"/>
                </a:solidFill>
                <a:latin typeface="Eras Demi ITC" panose="020B0805030504020804" pitchFamily="34" charset="0"/>
              </a:rPr>
              <a:t> orang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tindakan-tindakan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kewajiban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norma</a:t>
            </a:r>
            <a:r>
              <a:rPr lang="en-US" sz="2000" dirty="0">
                <a:solidFill>
                  <a:srgbClr val="C00000"/>
                </a:solidFill>
                <a:latin typeface="Eras Demi ITC" panose="020B0805030504020804" pitchFamily="34" charset="0"/>
              </a:rPr>
              <a:t>.</a:t>
            </a:r>
          </a:p>
          <a:p>
            <a:r>
              <a:rPr lang="en-US" sz="2000" dirty="0" err="1">
                <a:solidFill>
                  <a:srgbClr val="C00000"/>
                </a:solidFill>
                <a:latin typeface="Eras Demi ITC" panose="020B0805030504020804" pitchFamily="34" charset="0"/>
              </a:rPr>
              <a:t>Kemudian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istilah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moralitas</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dimaksudkan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menentukan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sampai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sejauhmana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seseorang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mempunyai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dorongan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melaksanakan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tindakan-tindakan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sesuai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prinsip</a:t>
            </a:r>
            <a:r>
              <a:rPr lang="en-US" sz="2000" dirty="0">
                <a:solidFill>
                  <a:srgbClr val="C00000"/>
                </a:solidFill>
                <a:latin typeface="Eras Demi ITC" panose="020B0805030504020804" pitchFamily="34" charset="0"/>
              </a:rPr>
              <a:t>=</a:t>
            </a:r>
            <a:r>
              <a:rPr lang="en-US" sz="2000" dirty="0" err="1">
                <a:solidFill>
                  <a:srgbClr val="C00000"/>
                </a:solidFill>
                <a:latin typeface="Eras Demi ITC" panose="020B0805030504020804" pitchFamily="34" charset="0"/>
              </a:rPr>
              <a:t>prinsip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dan moral.</a:t>
            </a:r>
          </a:p>
          <a:p>
            <a:r>
              <a:rPr lang="en-US" sz="2000" dirty="0" err="1">
                <a:solidFill>
                  <a:srgbClr val="C00000"/>
                </a:solidFill>
                <a:latin typeface="Eras Demi ITC" panose="020B0805030504020804" pitchFamily="34" charset="0"/>
              </a:rPr>
              <a:t>Jadi</a:t>
            </a:r>
            <a:r>
              <a:rPr lang="en-US" sz="2000" dirty="0">
                <a:solidFill>
                  <a:srgbClr val="C00000"/>
                </a:solidFill>
                <a:latin typeface="Eras Demi ITC" panose="020B0805030504020804" pitchFamily="34" charset="0"/>
              </a:rPr>
              <a:t> Moral </a:t>
            </a:r>
            <a:r>
              <a:rPr lang="en-US" sz="2000" dirty="0" err="1">
                <a:solidFill>
                  <a:srgbClr val="C00000"/>
                </a:solidFill>
                <a:latin typeface="Eras Demi ITC" panose="020B0805030504020804" pitchFamily="34" charset="0"/>
              </a:rPr>
              <a:t>mendorong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perilaku-perilaku</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kewajiban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Perilaku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demikian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mengandung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moral yang </a:t>
            </a:r>
            <a:r>
              <a:rPr lang="en-US" sz="2000" dirty="0" err="1">
                <a:solidFill>
                  <a:srgbClr val="C00000"/>
                </a:solidFill>
                <a:latin typeface="Eras Demi ITC" panose="020B0805030504020804" pitchFamily="34" charset="0"/>
              </a:rPr>
              <a:t>bertanggung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jawab</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norma-norma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kebaikan</a:t>
            </a:r>
            <a:r>
              <a:rPr lang="en-US" sz="2000" dirty="0">
                <a:solidFill>
                  <a:srgbClr val="C00000"/>
                </a:solidFill>
                <a:latin typeface="Eras Demi ITC" panose="020B0805030504020804" pitchFamily="34" charset="0"/>
              </a:rPr>
              <a:t>.</a:t>
            </a:r>
          </a:p>
          <a:p>
            <a:pPr>
              <a:buFont typeface="+mj-lt"/>
              <a:buAutoNum type="arabicPeriod"/>
            </a:pPr>
            <a:endParaRPr lang="en-US" dirty="0"/>
          </a:p>
          <a:p>
            <a:pPr>
              <a:buFont typeface="+mj-lt"/>
              <a:buAutoNum type="arabicPeriod"/>
            </a:pPr>
            <a:endParaRPr lang="en-US" dirty="0"/>
          </a:p>
        </p:txBody>
      </p:sp>
    </p:spTree>
    <p:extLst>
      <p:ext uri="{BB962C8B-B14F-4D97-AF65-F5344CB8AC3E}">
        <p14:creationId xmlns:p14="http://schemas.microsoft.com/office/powerpoint/2010/main" val="3994073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EC761-18BF-4676-8618-6205C05084C8}"/>
              </a:ext>
            </a:extLst>
          </p:cNvPr>
          <p:cNvSpPr>
            <a:spLocks noGrp="1"/>
          </p:cNvSpPr>
          <p:nvPr>
            <p:ph type="title"/>
          </p:nvPr>
        </p:nvSpPr>
        <p:spPr>
          <a:xfrm>
            <a:off x="677334" y="995680"/>
            <a:ext cx="8596668" cy="711200"/>
          </a:xfrm>
        </p:spPr>
        <p:txBody>
          <a:bodyPr>
            <a:normAutofit/>
          </a:bodyPr>
          <a:lstStyle/>
          <a:p>
            <a:r>
              <a:rPr lang="en-US" sz="4000" dirty="0">
                <a:solidFill>
                  <a:srgbClr val="C00000"/>
                </a:solidFill>
                <a:latin typeface="Eras Demi ITC" panose="020B0805030504020804" pitchFamily="34" charset="0"/>
                <a:cs typeface="Arial" panose="020B0604020202020204" pitchFamily="34" charset="0"/>
              </a:rPr>
              <a:t>4 </a:t>
            </a:r>
            <a:r>
              <a:rPr lang="en-US" sz="4000" dirty="0" err="1">
                <a:solidFill>
                  <a:srgbClr val="C00000"/>
                </a:solidFill>
                <a:latin typeface="Eras Demi ITC" panose="020B0805030504020804" pitchFamily="34" charset="0"/>
                <a:cs typeface="Arial" panose="020B0604020202020204" pitchFamily="34" charset="0"/>
              </a:rPr>
              <a:t>Teori</a:t>
            </a:r>
            <a:r>
              <a:rPr lang="en-US" sz="4000" dirty="0">
                <a:solidFill>
                  <a:srgbClr val="C00000"/>
                </a:solidFill>
                <a:latin typeface="Eras Demi ITC" panose="020B0805030504020804" pitchFamily="34" charset="0"/>
                <a:cs typeface="Arial" panose="020B0604020202020204" pitchFamily="34" charset="0"/>
              </a:rPr>
              <a:t>/</a:t>
            </a:r>
            <a:r>
              <a:rPr lang="en-US" sz="4000" dirty="0" err="1">
                <a:solidFill>
                  <a:srgbClr val="C00000"/>
                </a:solidFill>
                <a:latin typeface="Eras Demi ITC" panose="020B0805030504020804" pitchFamily="34" charset="0"/>
                <a:cs typeface="Arial" panose="020B0604020202020204" pitchFamily="34" charset="0"/>
              </a:rPr>
              <a:t>Aliran</a:t>
            </a:r>
            <a:r>
              <a:rPr lang="en-US" sz="4000" dirty="0">
                <a:solidFill>
                  <a:srgbClr val="C00000"/>
                </a:solidFill>
                <a:latin typeface="Eras Demi ITC" panose="020B0805030504020804" pitchFamily="34" charset="0"/>
                <a:cs typeface="Arial" panose="020B0604020202020204" pitchFamily="34" charset="0"/>
              </a:rPr>
              <a:t> </a:t>
            </a:r>
            <a:r>
              <a:rPr lang="en-US" sz="4000" dirty="0" err="1">
                <a:solidFill>
                  <a:srgbClr val="C00000"/>
                </a:solidFill>
                <a:latin typeface="Eras Demi ITC" panose="020B0805030504020804" pitchFamily="34" charset="0"/>
                <a:cs typeface="Arial" panose="020B0604020202020204" pitchFamily="34" charset="0"/>
              </a:rPr>
              <a:t>pemikiran</a:t>
            </a:r>
            <a:r>
              <a:rPr lang="en-US" sz="4000" dirty="0">
                <a:solidFill>
                  <a:srgbClr val="C00000"/>
                </a:solidFill>
                <a:latin typeface="Eras Demi ITC" panose="020B0805030504020804" pitchFamily="34" charset="0"/>
                <a:cs typeface="Arial" panose="020B0604020202020204" pitchFamily="34" charset="0"/>
              </a:rPr>
              <a:t> </a:t>
            </a:r>
            <a:r>
              <a:rPr lang="en-US" sz="4000" dirty="0" err="1">
                <a:solidFill>
                  <a:srgbClr val="C00000"/>
                </a:solidFill>
                <a:latin typeface="Eras Demi ITC" panose="020B0805030504020804" pitchFamily="34" charset="0"/>
                <a:cs typeface="Arial" panose="020B0604020202020204" pitchFamily="34" charset="0"/>
              </a:rPr>
              <a:t>Etika</a:t>
            </a:r>
            <a:endParaRPr lang="en-US" sz="4000" dirty="0">
              <a:solidFill>
                <a:srgbClr val="C00000"/>
              </a:solidFill>
              <a:latin typeface="Eras Demi ITC" panose="020B08050305040208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84C7C36-55ED-4E92-A840-2FC4C5EE4C52}"/>
              </a:ext>
            </a:extLst>
          </p:cNvPr>
          <p:cNvSpPr>
            <a:spLocks noGrp="1"/>
          </p:cNvSpPr>
          <p:nvPr>
            <p:ph idx="1"/>
          </p:nvPr>
        </p:nvSpPr>
        <p:spPr>
          <a:xfrm>
            <a:off x="677334" y="1930400"/>
            <a:ext cx="10508826" cy="3749040"/>
          </a:xfrm>
        </p:spPr>
        <p:txBody>
          <a:bodyPr>
            <a:normAutofit fontScale="92500" lnSpcReduction="20000"/>
          </a:bodyPr>
          <a:lstStyle/>
          <a:p>
            <a:pPr>
              <a:buFont typeface="Wingdings" panose="05000000000000000000" pitchFamily="2" charset="2"/>
              <a:buChar char="q"/>
            </a:pPr>
            <a:r>
              <a:rPr lang="en-US" sz="2400" dirty="0" err="1">
                <a:solidFill>
                  <a:srgbClr val="0070C0"/>
                </a:solidFill>
                <a:latin typeface="Eras Demi ITC" panose="020B0805030504020804" pitchFamily="34" charset="0"/>
                <a:cs typeface="Arial" panose="020B0604020202020204" pitchFamily="34" charset="0"/>
              </a:rPr>
              <a:t>Teori</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Empiris</a:t>
            </a:r>
            <a:endParaRPr lang="en-US" sz="2400" dirty="0">
              <a:solidFill>
                <a:srgbClr val="0070C0"/>
              </a:solidFill>
              <a:latin typeface="Eras Demi ITC" panose="020B0805030504020804" pitchFamily="34" charset="0"/>
              <a:cs typeface="Arial" panose="020B0604020202020204" pitchFamily="34" charset="0"/>
            </a:endParaRPr>
          </a:p>
          <a:p>
            <a:pPr marL="0" indent="0">
              <a:buNone/>
              <a:tabLst>
                <a:tab pos="461963" algn="l"/>
              </a:tabLst>
            </a:pPr>
            <a:r>
              <a:rPr lang="en-US" sz="2400" dirty="0">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Etika</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diambil</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dari</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pengalaman</a:t>
            </a:r>
            <a:r>
              <a:rPr lang="en-US" sz="2400" dirty="0">
                <a:solidFill>
                  <a:srgbClr val="C00000"/>
                </a:solidFill>
                <a:latin typeface="Eras Demi ITC" panose="020B0805030504020804" pitchFamily="34" charset="0"/>
                <a:cs typeface="Arial" panose="020B0604020202020204" pitchFamily="34" charset="0"/>
              </a:rPr>
              <a:t> dan </a:t>
            </a:r>
            <a:r>
              <a:rPr lang="en-US" sz="2400" dirty="0" err="1">
                <a:solidFill>
                  <a:srgbClr val="C00000"/>
                </a:solidFill>
                <a:latin typeface="Eras Demi ITC" panose="020B0805030504020804" pitchFamily="34" charset="0"/>
                <a:cs typeface="Arial" panose="020B0604020202020204" pitchFamily="34" charset="0"/>
              </a:rPr>
              <a:t>dirumuskan</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sebagai</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kesepakatan</a:t>
            </a:r>
            <a:endParaRPr lang="en-US" sz="2400" dirty="0">
              <a:solidFill>
                <a:srgbClr val="C00000"/>
              </a:solidFill>
              <a:latin typeface="Eras Demi ITC" panose="020B0805030504020804" pitchFamily="34" charset="0"/>
              <a:cs typeface="Arial" panose="020B0604020202020204" pitchFamily="34" charset="0"/>
            </a:endParaRPr>
          </a:p>
          <a:p>
            <a:pPr>
              <a:buFont typeface="Wingdings" panose="05000000000000000000" pitchFamily="2" charset="2"/>
              <a:buChar char="q"/>
            </a:pPr>
            <a:r>
              <a:rPr lang="en-US" sz="2400" dirty="0" err="1">
                <a:solidFill>
                  <a:srgbClr val="0070C0"/>
                </a:solidFill>
                <a:latin typeface="Eras Demi ITC" panose="020B0805030504020804" pitchFamily="34" charset="0"/>
                <a:cs typeface="Arial" panose="020B0604020202020204" pitchFamily="34" charset="0"/>
              </a:rPr>
              <a:t>Teori</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Rasional</a:t>
            </a:r>
            <a:endParaRPr lang="en-US" sz="2400" dirty="0">
              <a:solidFill>
                <a:srgbClr val="0070C0"/>
              </a:solidFill>
              <a:latin typeface="Eras Demi ITC" panose="020B0805030504020804" pitchFamily="34" charset="0"/>
              <a:cs typeface="Arial" panose="020B0604020202020204" pitchFamily="34" charset="0"/>
            </a:endParaRPr>
          </a:p>
          <a:p>
            <a:pPr marL="0" indent="0">
              <a:buNone/>
            </a:pPr>
            <a:r>
              <a:rPr lang="en-US" sz="2400" dirty="0">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Manusia</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menentukan</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apa</a:t>
            </a:r>
            <a:r>
              <a:rPr lang="en-US" sz="2400" dirty="0">
                <a:solidFill>
                  <a:srgbClr val="C00000"/>
                </a:solidFill>
                <a:latin typeface="Eras Demi ITC" panose="020B0805030504020804" pitchFamily="34" charset="0"/>
                <a:cs typeface="Arial" panose="020B0604020202020204" pitchFamily="34" charset="0"/>
              </a:rPr>
              <a:t> yang </a:t>
            </a:r>
            <a:r>
              <a:rPr lang="en-US" sz="2400" dirty="0" err="1">
                <a:solidFill>
                  <a:srgbClr val="C00000"/>
                </a:solidFill>
                <a:latin typeface="Eras Demi ITC" panose="020B0805030504020804" pitchFamily="34" charset="0"/>
                <a:cs typeface="Arial" panose="020B0604020202020204" pitchFamily="34" charset="0"/>
              </a:rPr>
              <a:t>baik</a:t>
            </a:r>
            <a:r>
              <a:rPr lang="en-US" sz="2400" dirty="0">
                <a:solidFill>
                  <a:srgbClr val="C00000"/>
                </a:solidFill>
                <a:latin typeface="Eras Demi ITC" panose="020B0805030504020804" pitchFamily="34" charset="0"/>
                <a:cs typeface="Arial" panose="020B0604020202020204" pitchFamily="34" charset="0"/>
              </a:rPr>
              <a:t> dan </a:t>
            </a:r>
            <a:r>
              <a:rPr lang="en-US" sz="2400" dirty="0" err="1">
                <a:solidFill>
                  <a:srgbClr val="C00000"/>
                </a:solidFill>
                <a:latin typeface="Eras Demi ITC" panose="020B0805030504020804" pitchFamily="34" charset="0"/>
                <a:cs typeface="Arial" panose="020B0604020202020204" pitchFamily="34" charset="0"/>
              </a:rPr>
              <a:t>buruk</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berdasarkan</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penalaran</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atau</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logika</a:t>
            </a:r>
            <a:endParaRPr lang="en-US" sz="2400" dirty="0">
              <a:solidFill>
                <a:srgbClr val="C00000"/>
              </a:solidFill>
              <a:latin typeface="Eras Demi ITC" panose="020B0805030504020804" pitchFamily="34" charset="0"/>
              <a:cs typeface="Arial" panose="020B0604020202020204" pitchFamily="34" charset="0"/>
            </a:endParaRPr>
          </a:p>
          <a:p>
            <a:pPr>
              <a:buFont typeface="Wingdings" panose="05000000000000000000" pitchFamily="2" charset="2"/>
              <a:buChar char="q"/>
            </a:pPr>
            <a:r>
              <a:rPr lang="en-US" sz="2400" dirty="0" err="1">
                <a:solidFill>
                  <a:srgbClr val="0070C0"/>
                </a:solidFill>
                <a:latin typeface="Eras Demi ITC" panose="020B0805030504020804" pitchFamily="34" charset="0"/>
                <a:cs typeface="Arial" panose="020B0604020202020204" pitchFamily="34" charset="0"/>
              </a:rPr>
              <a:t>Teori</a:t>
            </a:r>
            <a:r>
              <a:rPr lang="en-US" sz="2400" dirty="0">
                <a:solidFill>
                  <a:srgbClr val="0070C0"/>
                </a:solidFill>
                <a:latin typeface="Eras Demi ITC" panose="020B0805030504020804" pitchFamily="34" charset="0"/>
                <a:cs typeface="Arial" panose="020B0604020202020204" pitchFamily="34" charset="0"/>
              </a:rPr>
              <a:t> </a:t>
            </a:r>
            <a:r>
              <a:rPr lang="en-US" sz="2400" dirty="0" err="1">
                <a:solidFill>
                  <a:srgbClr val="0070C0"/>
                </a:solidFill>
                <a:latin typeface="Eras Demi ITC" panose="020B0805030504020804" pitchFamily="34" charset="0"/>
                <a:cs typeface="Arial" panose="020B0604020202020204" pitchFamily="34" charset="0"/>
              </a:rPr>
              <a:t>Intuitif</a:t>
            </a:r>
            <a:endParaRPr lang="en-US" sz="2400" dirty="0">
              <a:solidFill>
                <a:srgbClr val="0070C0"/>
              </a:solidFill>
              <a:latin typeface="Eras Demi ITC" panose="020B0805030504020804" pitchFamily="34" charset="0"/>
              <a:cs typeface="Arial" panose="020B0604020202020204" pitchFamily="34" charset="0"/>
            </a:endParaRPr>
          </a:p>
          <a:p>
            <a:pPr marL="0" indent="0">
              <a:buNone/>
            </a:pPr>
            <a:r>
              <a:rPr lang="en-US" sz="2400" dirty="0">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Manusiaa</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secara</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naluriah</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atau</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otomatis</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mampu</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membedakan</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hal</a:t>
            </a:r>
            <a:r>
              <a:rPr lang="en-US" sz="2400" dirty="0">
                <a:solidFill>
                  <a:srgbClr val="C00000"/>
                </a:solidFill>
                <a:latin typeface="Eras Demi ITC" panose="020B0805030504020804" pitchFamily="34" charset="0"/>
                <a:cs typeface="Arial" panose="020B0604020202020204" pitchFamily="34" charset="0"/>
              </a:rPr>
              <a:t> yang 	</a:t>
            </a:r>
            <a:r>
              <a:rPr lang="en-US" sz="2400" dirty="0" err="1">
                <a:solidFill>
                  <a:srgbClr val="C00000"/>
                </a:solidFill>
                <a:latin typeface="Eras Demi ITC" panose="020B0805030504020804" pitchFamily="34" charset="0"/>
                <a:cs typeface="Arial" panose="020B0604020202020204" pitchFamily="34" charset="0"/>
              </a:rPr>
              <a:t>baik</a:t>
            </a:r>
            <a:r>
              <a:rPr lang="en-US" sz="2400" dirty="0">
                <a:solidFill>
                  <a:srgbClr val="C00000"/>
                </a:solidFill>
                <a:latin typeface="Eras Demi ITC" panose="020B0805030504020804" pitchFamily="34" charset="0"/>
                <a:cs typeface="Arial" panose="020B0604020202020204" pitchFamily="34" charset="0"/>
              </a:rPr>
              <a:t> dan </a:t>
            </a:r>
            <a:r>
              <a:rPr lang="en-US" sz="2400" dirty="0" err="1">
                <a:solidFill>
                  <a:srgbClr val="C00000"/>
                </a:solidFill>
                <a:latin typeface="Eras Demi ITC" panose="020B0805030504020804" pitchFamily="34" charset="0"/>
                <a:cs typeface="Arial" panose="020B0604020202020204" pitchFamily="34" charset="0"/>
              </a:rPr>
              <a:t>buruk</a:t>
            </a:r>
            <a:endParaRPr lang="en-US" sz="2400" dirty="0">
              <a:solidFill>
                <a:srgbClr val="C00000"/>
              </a:solidFill>
              <a:latin typeface="Eras Demi ITC" panose="020B0805030504020804" pitchFamily="34" charset="0"/>
              <a:cs typeface="Arial" panose="020B0604020202020204" pitchFamily="34" charset="0"/>
            </a:endParaRPr>
          </a:p>
          <a:p>
            <a:pPr>
              <a:buFont typeface="Wingdings" panose="05000000000000000000" pitchFamily="2" charset="2"/>
              <a:buChar char="q"/>
            </a:pPr>
            <a:r>
              <a:rPr lang="en-US" sz="2400" dirty="0" err="1">
                <a:solidFill>
                  <a:srgbClr val="0070C0"/>
                </a:solidFill>
                <a:latin typeface="Eras Demi ITC" panose="020B0805030504020804" pitchFamily="34" charset="0"/>
                <a:cs typeface="Arial" panose="020B0604020202020204" pitchFamily="34" charset="0"/>
              </a:rPr>
              <a:t>Teori</a:t>
            </a:r>
            <a:r>
              <a:rPr lang="en-US" sz="2400" dirty="0">
                <a:solidFill>
                  <a:srgbClr val="0070C0"/>
                </a:solidFill>
                <a:latin typeface="Eras Demi ITC" panose="020B0805030504020804" pitchFamily="34" charset="0"/>
                <a:cs typeface="Arial" panose="020B0604020202020204" pitchFamily="34" charset="0"/>
              </a:rPr>
              <a:t> Wahyu</a:t>
            </a:r>
          </a:p>
          <a:p>
            <a:pPr marL="0" indent="0">
              <a:buNone/>
            </a:pPr>
            <a:r>
              <a:rPr lang="en-US" sz="2400" dirty="0">
                <a:solidFill>
                  <a:srgbClr val="00206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Ketentuan</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baik</a:t>
            </a:r>
            <a:r>
              <a:rPr lang="en-US" sz="2400" dirty="0">
                <a:solidFill>
                  <a:srgbClr val="C00000"/>
                </a:solidFill>
                <a:latin typeface="Eras Demi ITC" panose="020B0805030504020804" pitchFamily="34" charset="0"/>
                <a:cs typeface="Arial" panose="020B0604020202020204" pitchFamily="34" charset="0"/>
              </a:rPr>
              <a:t> dan </a:t>
            </a:r>
            <a:r>
              <a:rPr lang="en-US" sz="2400" dirty="0" err="1">
                <a:solidFill>
                  <a:srgbClr val="C00000"/>
                </a:solidFill>
                <a:latin typeface="Eras Demi ITC" panose="020B0805030504020804" pitchFamily="34" charset="0"/>
                <a:cs typeface="Arial" panose="020B0604020202020204" pitchFamily="34" charset="0"/>
              </a:rPr>
              <a:t>buruk</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datang</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dari</a:t>
            </a:r>
            <a:r>
              <a:rPr lang="en-US" sz="2400" dirty="0">
                <a:solidFill>
                  <a:srgbClr val="C00000"/>
                </a:solidFill>
                <a:latin typeface="Eras Demi ITC" panose="020B0805030504020804" pitchFamily="34" charset="0"/>
                <a:cs typeface="Arial" panose="020B0604020202020204" pitchFamily="34" charset="0"/>
              </a:rPr>
              <a:t> Yang </a:t>
            </a:r>
            <a:r>
              <a:rPr lang="en-US" sz="2400" dirty="0" err="1">
                <a:solidFill>
                  <a:srgbClr val="C00000"/>
                </a:solidFill>
                <a:latin typeface="Eras Demi ITC" panose="020B0805030504020804" pitchFamily="34" charset="0"/>
                <a:cs typeface="Arial" panose="020B0604020202020204" pitchFamily="34" charset="0"/>
              </a:rPr>
              <a:t>Maha</a:t>
            </a:r>
            <a:r>
              <a:rPr lang="en-US" sz="2400" dirty="0">
                <a:solidFill>
                  <a:srgbClr val="C00000"/>
                </a:solidFill>
                <a:latin typeface="Eras Demi ITC" panose="020B0805030504020804" pitchFamily="34" charset="0"/>
                <a:cs typeface="Arial" panose="020B0604020202020204" pitchFamily="34" charset="0"/>
              </a:rPr>
              <a:t> </a:t>
            </a:r>
            <a:r>
              <a:rPr lang="en-US" sz="2400" dirty="0" err="1">
                <a:solidFill>
                  <a:srgbClr val="C00000"/>
                </a:solidFill>
                <a:latin typeface="Eras Demi ITC" panose="020B0805030504020804" pitchFamily="34" charset="0"/>
                <a:cs typeface="Arial" panose="020B0604020202020204" pitchFamily="34" charset="0"/>
              </a:rPr>
              <a:t>Kuasa</a:t>
            </a:r>
            <a:endParaRPr lang="en-US" sz="2400" dirty="0">
              <a:solidFill>
                <a:srgbClr val="C00000"/>
              </a:solidFill>
              <a:latin typeface="Eras Demi ITC" panose="020B08050305040208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169154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04FBE-F5B6-400C-AC0D-BEB45F91E2F7}"/>
              </a:ext>
            </a:extLst>
          </p:cNvPr>
          <p:cNvSpPr>
            <a:spLocks noGrp="1"/>
          </p:cNvSpPr>
          <p:nvPr>
            <p:ph type="title"/>
          </p:nvPr>
        </p:nvSpPr>
        <p:spPr>
          <a:xfrm>
            <a:off x="677334" y="1361440"/>
            <a:ext cx="8596668" cy="822960"/>
          </a:xfrm>
        </p:spPr>
        <p:txBody>
          <a:bodyPr>
            <a:noAutofit/>
          </a:bodyPr>
          <a:lstStyle/>
          <a:p>
            <a:pPr algn="ctr"/>
            <a:r>
              <a:rPr lang="en-US" sz="4800" dirty="0" err="1">
                <a:solidFill>
                  <a:srgbClr val="C00000"/>
                </a:solidFill>
                <a:latin typeface="Eras Demi ITC" panose="020B0805030504020804" pitchFamily="34" charset="0"/>
                <a:ea typeface="Segoe UI Black" panose="020B0A02040204020203" pitchFamily="34" charset="0"/>
              </a:rPr>
              <a:t>Pengertian</a:t>
            </a:r>
            <a:r>
              <a:rPr lang="en-US" sz="4800" dirty="0">
                <a:solidFill>
                  <a:srgbClr val="C00000"/>
                </a:solidFill>
                <a:latin typeface="Eras Demi ITC" panose="020B0805030504020804" pitchFamily="34" charset="0"/>
                <a:ea typeface="Segoe UI Black" panose="020B0A02040204020203" pitchFamily="34" charset="0"/>
              </a:rPr>
              <a:t> ETIKET</a:t>
            </a:r>
          </a:p>
        </p:txBody>
      </p:sp>
      <p:sp>
        <p:nvSpPr>
          <p:cNvPr id="3" name="Content Placeholder 2">
            <a:extLst>
              <a:ext uri="{FF2B5EF4-FFF2-40B4-BE49-F238E27FC236}">
                <a16:creationId xmlns:a16="http://schemas.microsoft.com/office/drawing/2014/main" id="{0C503935-7021-4CEF-8B11-A2021FE84230}"/>
              </a:ext>
            </a:extLst>
          </p:cNvPr>
          <p:cNvSpPr>
            <a:spLocks noGrp="1"/>
          </p:cNvSpPr>
          <p:nvPr>
            <p:ph idx="1"/>
          </p:nvPr>
        </p:nvSpPr>
        <p:spPr>
          <a:xfrm>
            <a:off x="677334" y="2539999"/>
            <a:ext cx="9436150" cy="2509521"/>
          </a:xfrm>
        </p:spPr>
        <p:txBody>
          <a:bodyPr>
            <a:normAutofit lnSpcReduction="10000"/>
          </a:bodyPr>
          <a:lstStyle/>
          <a:p>
            <a:r>
              <a:rPr lang="en-US" sz="3200" dirty="0" err="1">
                <a:solidFill>
                  <a:srgbClr val="C00000"/>
                </a:solidFill>
                <a:latin typeface="Eras Demi ITC" panose="020B0805030504020804" pitchFamily="34" charset="0"/>
              </a:rPr>
              <a:t>Dalam</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Kamus</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Umum</a:t>
            </a:r>
            <a:r>
              <a:rPr lang="en-US" sz="3200" dirty="0">
                <a:solidFill>
                  <a:srgbClr val="C00000"/>
                </a:solidFill>
                <a:latin typeface="Eras Demi ITC" panose="020B0805030504020804" pitchFamily="34" charset="0"/>
              </a:rPr>
              <a:t> Bahasa Indonesia “</a:t>
            </a:r>
            <a:r>
              <a:rPr lang="en-US" sz="3200" dirty="0" err="1">
                <a:solidFill>
                  <a:srgbClr val="C00000"/>
                </a:solidFill>
                <a:latin typeface="Eras Demi ITC" panose="020B0805030504020804" pitchFamily="34" charset="0"/>
              </a:rPr>
              <a:t>etiket</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yaitu</a:t>
            </a:r>
            <a:r>
              <a:rPr lang="en-US" sz="3200" dirty="0">
                <a:solidFill>
                  <a:srgbClr val="C00000"/>
                </a:solidFill>
                <a:latin typeface="Eras Demi ITC" panose="020B0805030504020804" pitchFamily="34" charset="0"/>
              </a:rPr>
              <a:t> : </a:t>
            </a:r>
            <a:r>
              <a:rPr lang="en-US" sz="3200" dirty="0" err="1">
                <a:solidFill>
                  <a:srgbClr val="C00000"/>
                </a:solidFill>
                <a:latin typeface="Eras Demi ITC" panose="020B0805030504020804" pitchFamily="34" charset="0"/>
              </a:rPr>
              <a:t>Etiket</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Perancis</a:t>
            </a:r>
            <a:r>
              <a:rPr lang="en-US" sz="3200" dirty="0">
                <a:solidFill>
                  <a:srgbClr val="C00000"/>
                </a:solidFill>
                <a:latin typeface="Eras Demi ITC" panose="020B0805030504020804" pitchFamily="34" charset="0"/>
              </a:rPr>
              <a:t>) : </a:t>
            </a:r>
            <a:r>
              <a:rPr lang="en-US" sz="3200" dirty="0" err="1">
                <a:solidFill>
                  <a:srgbClr val="C00000"/>
                </a:solidFill>
                <a:latin typeface="Eras Demi ITC" panose="020B0805030504020804" pitchFamily="34" charset="0"/>
              </a:rPr>
              <a:t>adat</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sopan</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santun</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atau</a:t>
            </a:r>
            <a:r>
              <a:rPr lang="en-US" sz="3200" dirty="0">
                <a:solidFill>
                  <a:srgbClr val="C00000"/>
                </a:solidFill>
                <a:latin typeface="Eras Demi ITC" panose="020B0805030504020804" pitchFamily="34" charset="0"/>
              </a:rPr>
              <a:t> tata krama yang </a:t>
            </a:r>
            <a:r>
              <a:rPr lang="en-US" sz="3200" dirty="0" err="1">
                <a:solidFill>
                  <a:srgbClr val="C00000"/>
                </a:solidFill>
                <a:latin typeface="Eras Demi ITC" panose="020B0805030504020804" pitchFamily="34" charset="0"/>
              </a:rPr>
              <a:t>perlu</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selalu</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diperhatikan</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dalam</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pergaulan</a:t>
            </a:r>
            <a:r>
              <a:rPr lang="en-US" sz="3200" dirty="0">
                <a:solidFill>
                  <a:srgbClr val="C00000"/>
                </a:solidFill>
                <a:latin typeface="Eras Demi ITC" panose="020B0805030504020804" pitchFamily="34" charset="0"/>
              </a:rPr>
              <a:t> agar </a:t>
            </a:r>
            <a:r>
              <a:rPr lang="en-US" sz="3200" dirty="0" err="1">
                <a:solidFill>
                  <a:srgbClr val="C00000"/>
                </a:solidFill>
                <a:latin typeface="Eras Demi ITC" panose="020B0805030504020804" pitchFamily="34" charset="0"/>
              </a:rPr>
              <a:t>hubungan</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selalu</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baik</a:t>
            </a:r>
            <a:r>
              <a:rPr lang="en-US" sz="3200" dirty="0">
                <a:solidFill>
                  <a:srgbClr val="C00000"/>
                </a:solidFill>
                <a:latin typeface="Eras Demi ITC" panose="020B0805030504020804" pitchFamily="34" charset="0"/>
              </a:rPr>
              <a:t>.</a:t>
            </a:r>
          </a:p>
        </p:txBody>
      </p:sp>
    </p:spTree>
    <p:extLst>
      <p:ext uri="{BB962C8B-B14F-4D97-AF65-F5344CB8AC3E}">
        <p14:creationId xmlns:p14="http://schemas.microsoft.com/office/powerpoint/2010/main" val="34785121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1395</TotalTime>
  <Words>1182</Words>
  <Application>Microsoft Office PowerPoint</Application>
  <PresentationFormat>Widescreen</PresentationFormat>
  <Paragraphs>88</Paragraphs>
  <Slides>18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Berlin Sans FB</vt:lpstr>
      <vt:lpstr>Berlin Sans FB Demi</vt:lpstr>
      <vt:lpstr>Eras Demi ITC</vt:lpstr>
      <vt:lpstr>Segoe UI Black</vt:lpstr>
      <vt:lpstr>Trebuchet MS</vt:lpstr>
      <vt:lpstr>Wingdings</vt:lpstr>
      <vt:lpstr>Wingdings 3</vt:lpstr>
      <vt:lpstr>Facet</vt:lpstr>
      <vt:lpstr>ETIKA ADMINISTRASI PUBLIK 2</vt:lpstr>
      <vt:lpstr>Tujuan Pembelajaran</vt:lpstr>
      <vt:lpstr>Definisi-Definisi yang berhubungan dengan Etika</vt:lpstr>
      <vt:lpstr>Pengertian Etika</vt:lpstr>
      <vt:lpstr>Pengertian Etika yang kedua  2. Pengertian etika yang kedua berbeda dengan Moralitas  &gt; Etika dipahami sebagai filsafat moral atau ilmu yang        menekankan pada pendekatan kritis dalam melihat dan      memahami nilai dan norma moral serta permasalahan-     permasalahan moral yang timbul dalam kehidupan       bermasyarakat.  &gt; Pengertian etika yang kedua, tidak berisikan nilai dan norma-   norma kongkret yang menjadi pedoman hidup manusia </vt:lpstr>
      <vt:lpstr>Pengertian Etika</vt:lpstr>
      <vt:lpstr>Pengertian Etika</vt:lpstr>
      <vt:lpstr>4 Teori/Aliran pemikiran Etika</vt:lpstr>
      <vt:lpstr>Pengertian ETIKET</vt:lpstr>
      <vt:lpstr>Perbedaan ETIKA DAN ETIKET</vt:lpstr>
      <vt:lpstr>2. Etiket hanya berlaku dalam situasi dimana kita tidak seorang  diri (ada orang lain disekitar kita). Bila tidak ada orang lain di  sekitar kita atau tidak ada saksi mata, maka etiket tidak  berlaku.       Misal : saya sedang makan Bersama sama teman sambil      meletakan kaki saya di atas meja makan, maka saya dianggap      melanggar etiket. Tetapi kalo saya sedang makan sendirian      (tidak ada orang lain), maka saya tidak melanggar etiket      jika saya makan dengan cara demikian </vt:lpstr>
      <vt:lpstr>3.  Etiket bersifat relative. Yang dianggap tidak sopan dalam      satu kebudayaan, bias saja dianggap sopan dalam       kebudayaan lain.        Misal : makan dengan tangan atau bersendawa waktu makan.</vt:lpstr>
      <vt:lpstr>4. Etiket memandang manusia dari segi lahiriah saja.      Orang yang berpegang pada etiket bias juga bersifat munafik.      Misal : bias saja orang tampil sebagai     “manusia berbulu ayam” dari luar sangat sopan dan       halus, tapi di dalam penuh kebusukan.</vt:lpstr>
      <vt:lpstr>Pengertian Etika Administrasi Publik</vt:lpstr>
      <vt:lpstr>Berdasarkan uraian diatas dapat disimpulkan bahwa etika bertalian erat dengan administrasi publik.  </vt:lpstr>
      <vt:lpstr>Urgensi Etika Administrasi Publik</vt:lpstr>
      <vt:lpstr>Konsep Etika Administrasi Publik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Administrasi Publik</dc:title>
  <dc:creator>user</dc:creator>
  <cp:lastModifiedBy>user</cp:lastModifiedBy>
  <cp:revision>80</cp:revision>
  <dcterms:created xsi:type="dcterms:W3CDTF">2020-10-14T09:11:29Z</dcterms:created>
  <dcterms:modified xsi:type="dcterms:W3CDTF">2021-09-02T03:30:17Z</dcterms:modified>
</cp:coreProperties>
</file>