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8" r:id="rId3"/>
    <p:sldId id="259" r:id="rId4"/>
    <p:sldId id="269" r:id="rId5"/>
    <p:sldId id="260" r:id="rId6"/>
    <p:sldId id="261" r:id="rId7"/>
    <p:sldId id="262" r:id="rId8"/>
    <p:sldId id="272" r:id="rId9"/>
    <p:sldId id="276" r:id="rId10"/>
    <p:sldId id="277" r:id="rId11"/>
    <p:sldId id="263" r:id="rId12"/>
    <p:sldId id="264" r:id="rId13"/>
    <p:sldId id="273" r:id="rId14"/>
    <p:sldId id="274" r:id="rId15"/>
    <p:sldId id="265" r:id="rId16"/>
    <p:sldId id="266" r:id="rId17"/>
    <p:sldId id="267" r:id="rId18"/>
    <p:sldId id="268" r:id="rId19"/>
    <p:sldId id="270"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93FD6-601E-4C88-8486-FA216B93D429}" type="datetimeFigureOut">
              <a:rPr lang="en-ID" smtClean="0"/>
              <a:t>14/03/2022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4A562-66ED-44C9-B3CB-26E9FB24E2A4}" type="slidenum">
              <a:rPr lang="en-ID" smtClean="0"/>
              <a:t>‹#›</a:t>
            </a:fld>
            <a:endParaRPr lang="en-ID"/>
          </a:p>
        </p:txBody>
      </p:sp>
    </p:spTree>
    <p:extLst>
      <p:ext uri="{BB962C8B-B14F-4D97-AF65-F5344CB8AC3E}">
        <p14:creationId xmlns:p14="http://schemas.microsoft.com/office/powerpoint/2010/main" val="324475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0DB5EC4-70A8-43E3-AEC1-88E38B02AA95}" type="slidenum">
              <a:rPr lang="id-ID" smtClean="0"/>
              <a:pPr/>
              <a:t>9</a:t>
            </a:fld>
            <a:endParaRPr lang="id-ID"/>
          </a:p>
        </p:txBody>
      </p:sp>
    </p:spTree>
    <p:extLst>
      <p:ext uri="{BB962C8B-B14F-4D97-AF65-F5344CB8AC3E}">
        <p14:creationId xmlns:p14="http://schemas.microsoft.com/office/powerpoint/2010/main" val="166568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80DB5EC4-70A8-43E3-AEC1-88E38B02AA95}" type="slidenum">
              <a:rPr lang="id-ID" smtClean="0"/>
              <a:pPr/>
              <a:t>10</a:t>
            </a:fld>
            <a:endParaRPr lang="id-ID"/>
          </a:p>
        </p:txBody>
      </p:sp>
    </p:spTree>
    <p:extLst>
      <p:ext uri="{BB962C8B-B14F-4D97-AF65-F5344CB8AC3E}">
        <p14:creationId xmlns:p14="http://schemas.microsoft.com/office/powerpoint/2010/main" val="1951689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a:xfrm>
            <a:off x="2692397" y="5037663"/>
            <a:ext cx="5214635" cy="279400"/>
          </a:xfrm>
        </p:spPr>
        <p:txBody>
          <a:bodyPr/>
          <a:lstStyle/>
          <a:p>
            <a:endParaRPr lang="id-ID"/>
          </a:p>
        </p:txBody>
      </p:sp>
      <p:sp>
        <p:nvSpPr>
          <p:cNvPr id="6" name="Slide Number Placeholder 5"/>
          <p:cNvSpPr>
            <a:spLocks noGrp="1"/>
          </p:cNvSpPr>
          <p:nvPr>
            <p:ph type="sldNum" sz="quarter" idx="12"/>
          </p:nvPr>
        </p:nvSpPr>
        <p:spPr>
          <a:xfrm>
            <a:off x="8956900" y="5037663"/>
            <a:ext cx="551167" cy="279400"/>
          </a:xfrm>
        </p:spPr>
        <p:txBody>
          <a:bodyPr/>
          <a:lstStyle/>
          <a:p>
            <a:fld id="{FCD8BBC4-CC70-43D0-A00C-7D1A101D184F}" type="slidenum">
              <a:rPr lang="id-ID" smtClean="0"/>
              <a:t>‹#›</a:t>
            </a:fld>
            <a:endParaRPr lang="id-ID"/>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00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9879E-CB3F-405E-86C7-22E63CC54471}" type="datetimeFigureOut">
              <a:rPr lang="id-ID" smtClean="0"/>
              <a:t>14/03/2022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D8BBC4-CC70-43D0-A00C-7D1A101D184F}" type="slidenum">
              <a:rPr lang="id-ID" smtClean="0"/>
              <a:t>‹#›</a:t>
            </a:fld>
            <a:endParaRPr lang="id-ID"/>
          </a:p>
        </p:txBody>
      </p:sp>
    </p:spTree>
    <p:extLst>
      <p:ext uri="{BB962C8B-B14F-4D97-AF65-F5344CB8AC3E}">
        <p14:creationId xmlns:p14="http://schemas.microsoft.com/office/powerpoint/2010/main" val="323688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0050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28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spTree>
    <p:extLst>
      <p:ext uri="{BB962C8B-B14F-4D97-AF65-F5344CB8AC3E}">
        <p14:creationId xmlns:p14="http://schemas.microsoft.com/office/powerpoint/2010/main" val="90301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43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7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18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51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spTree>
    <p:extLst>
      <p:ext uri="{BB962C8B-B14F-4D97-AF65-F5344CB8AC3E}">
        <p14:creationId xmlns:p14="http://schemas.microsoft.com/office/powerpoint/2010/main" val="300285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89879E-CB3F-405E-86C7-22E63CC54471}" type="datetimeFigureOut">
              <a:rPr lang="id-ID" smtClean="0"/>
              <a:t>14/03/2022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CD8BBC4-CC70-43D0-A00C-7D1A101D184F}" type="slidenum">
              <a:rPr lang="id-ID" smtClean="0"/>
              <a:t>‹#›</a:t>
            </a:fld>
            <a:endParaRPr lang="id-ID"/>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42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89879E-CB3F-405E-86C7-22E63CC54471}" type="datetimeFigureOut">
              <a:rPr lang="id-ID" smtClean="0"/>
              <a:t>14/03/2022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D8BBC4-CC70-43D0-A00C-7D1A101D184F}" type="slidenum">
              <a:rPr lang="id-ID" smtClean="0"/>
              <a:t>‹#›</a:t>
            </a:fld>
            <a:endParaRPr lang="id-ID"/>
          </a:p>
        </p:txBody>
      </p:sp>
    </p:spTree>
    <p:extLst>
      <p:ext uri="{BB962C8B-B14F-4D97-AF65-F5344CB8AC3E}">
        <p14:creationId xmlns:p14="http://schemas.microsoft.com/office/powerpoint/2010/main" val="199907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89879E-CB3F-405E-86C7-22E63CC54471}" type="datetimeFigureOut">
              <a:rPr lang="id-ID" smtClean="0"/>
              <a:t>14/03/2022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CD8BBC4-CC70-43D0-A00C-7D1A101D184F}" type="slidenum">
              <a:rPr lang="id-ID" smtClean="0"/>
              <a:t>‹#›</a:t>
            </a:fld>
            <a:endParaRPr lang="id-ID"/>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59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89879E-CB3F-405E-86C7-22E63CC54471}" type="datetimeFigureOut">
              <a:rPr lang="id-ID" smtClean="0"/>
              <a:t>14/03/2022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CD8BBC4-CC70-43D0-A00C-7D1A101D184F}" type="slidenum">
              <a:rPr lang="id-ID" smtClean="0"/>
              <a:t>‹#›</a:t>
            </a:fld>
            <a:endParaRPr lang="id-ID"/>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860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9879E-CB3F-405E-86C7-22E63CC54471}" type="datetimeFigureOut">
              <a:rPr lang="id-ID" smtClean="0"/>
              <a:t>14/03/2022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CD8BBC4-CC70-43D0-A00C-7D1A101D184F}" type="slidenum">
              <a:rPr lang="id-ID" smtClean="0"/>
              <a:t>‹#›</a:t>
            </a:fld>
            <a:endParaRPr lang="id-ID"/>
          </a:p>
        </p:txBody>
      </p:sp>
    </p:spTree>
    <p:extLst>
      <p:ext uri="{BB962C8B-B14F-4D97-AF65-F5344CB8AC3E}">
        <p14:creationId xmlns:p14="http://schemas.microsoft.com/office/powerpoint/2010/main" val="279170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9879E-CB3F-405E-86C7-22E63CC54471}" type="datetimeFigureOut">
              <a:rPr lang="id-ID" smtClean="0"/>
              <a:t>14/03/2022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D8BBC4-CC70-43D0-A00C-7D1A101D184F}" type="slidenum">
              <a:rPr lang="id-ID" smtClean="0"/>
              <a:t>‹#›</a:t>
            </a:fld>
            <a:endParaRPr lang="id-ID"/>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05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89879E-CB3F-405E-86C7-22E63CC54471}" type="datetimeFigureOut">
              <a:rPr lang="id-ID" smtClean="0"/>
              <a:t>14/03/2022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CD8BBC4-CC70-43D0-A00C-7D1A101D184F}" type="slidenum">
              <a:rPr lang="id-ID" smtClean="0"/>
              <a:t>‹#›</a:t>
            </a:fld>
            <a:endParaRPr lang="id-ID"/>
          </a:p>
        </p:txBody>
      </p:sp>
    </p:spTree>
    <p:extLst>
      <p:ext uri="{BB962C8B-B14F-4D97-AF65-F5344CB8AC3E}">
        <p14:creationId xmlns:p14="http://schemas.microsoft.com/office/powerpoint/2010/main" val="98670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89879E-CB3F-405E-86C7-22E63CC54471}" type="datetimeFigureOut">
              <a:rPr lang="id-ID" smtClean="0"/>
              <a:t>14/03/2022</a:t>
            </a:fld>
            <a:endParaRPr lang="id-ID"/>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CD8BBC4-CC70-43D0-A00C-7D1A101D184F}" type="slidenum">
              <a:rPr lang="id-ID" smtClean="0"/>
              <a:t>‹#›</a:t>
            </a:fld>
            <a:endParaRPr lang="id-ID"/>
          </a:p>
        </p:txBody>
      </p:sp>
    </p:spTree>
    <p:extLst>
      <p:ext uri="{BB962C8B-B14F-4D97-AF65-F5344CB8AC3E}">
        <p14:creationId xmlns:p14="http://schemas.microsoft.com/office/powerpoint/2010/main" val="3778966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id/url?sa=i&amp;rct=j&amp;q=&amp;esrc=s&amp;source=images&amp;cd=&amp;cad=rja&amp;uact=8&amp;ved=0ahUKEwjmr6_Fmp3PAhUBo48KHS8FDbEQjRwIBw&amp;url=http://www.algaterra.org/atdb/morphology/morphologymain.cfm&amp;psig=AFQjCNHtBn88TETbOZ48TmStFhs5EymssA&amp;ust=147443552089480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oogle.co.id/url?sa=i&amp;rct=j&amp;q=&amp;esrc=s&amp;source=images&amp;cd=&amp;cad=rja&amp;uact=8&amp;ved=&amp;url=http://www2.ac-lyon.fr/enseigne/biotech/galerie/procaryotes/tableau/procaryotes.html&amp;psig=AFQjCNEuITCwbPWeU7KPTVoQMzQeKv-mSg&amp;ust=1474435142655288"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55705"/>
            <a:ext cx="9144000" cy="1041288"/>
          </a:xfrm>
        </p:spPr>
        <p:txBody>
          <a:bodyPr/>
          <a:lstStyle/>
          <a:p>
            <a:r>
              <a:rPr lang="id-ID" dirty="0"/>
              <a:t>MIKROBA PENYUBUR TANAH</a:t>
            </a:r>
          </a:p>
        </p:txBody>
      </p:sp>
      <p:sp>
        <p:nvSpPr>
          <p:cNvPr id="3" name="Subtitle 2"/>
          <p:cNvSpPr>
            <a:spLocks noGrp="1"/>
          </p:cNvSpPr>
          <p:nvPr>
            <p:ph type="subTitle" idx="1"/>
          </p:nvPr>
        </p:nvSpPr>
        <p:spPr>
          <a:xfrm>
            <a:off x="1524000" y="4752304"/>
            <a:ext cx="9144000" cy="772733"/>
          </a:xfrm>
        </p:spPr>
        <p:txBody>
          <a:bodyPr>
            <a:normAutofit fontScale="92500" lnSpcReduction="20000"/>
          </a:bodyPr>
          <a:lstStyle/>
          <a:p>
            <a:r>
              <a:rPr lang="id-ID" dirty="0"/>
              <a:t>Bioteknologi Mikroba</a:t>
            </a:r>
          </a:p>
          <a:p>
            <a:r>
              <a:rPr lang="id-ID" dirty="0"/>
              <a:t>Kusuma Handayani </a:t>
            </a:r>
          </a:p>
          <a:p>
            <a:endParaRPr lang="id-ID" dirty="0"/>
          </a:p>
        </p:txBody>
      </p:sp>
    </p:spTree>
    <p:extLst>
      <p:ext uri="{BB962C8B-B14F-4D97-AF65-F5344CB8AC3E}">
        <p14:creationId xmlns:p14="http://schemas.microsoft.com/office/powerpoint/2010/main" val="147308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91635" y="510178"/>
            <a:ext cx="6963766" cy="461665"/>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id-ID" dirty="0">
                <a:latin typeface="Aharoni" pitchFamily="2" charset="-79"/>
                <a:cs typeface="Aharoni" pitchFamily="2" charset="-79"/>
              </a:rPr>
              <a:t>= </a:t>
            </a:r>
            <a:r>
              <a:rPr lang="id-ID" sz="2400" dirty="0">
                <a:latin typeface="Aharoni" pitchFamily="2" charset="-79"/>
                <a:cs typeface="Aharoni" pitchFamily="2" charset="-79"/>
              </a:rPr>
              <a:t>Mikroba autotrof (algae, bakteri fotosintetik)</a:t>
            </a:r>
          </a:p>
        </p:txBody>
      </p:sp>
      <p:sp>
        <p:nvSpPr>
          <p:cNvPr id="5" name="TextBox 4"/>
          <p:cNvSpPr txBox="1"/>
          <p:nvPr/>
        </p:nvSpPr>
        <p:spPr>
          <a:xfrm>
            <a:off x="2382519" y="4419600"/>
            <a:ext cx="6937668"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err="1"/>
              <a:t>Kedalaman</a:t>
            </a:r>
            <a:r>
              <a:rPr lang="en-US" sz="2400" dirty="0"/>
              <a:t> </a:t>
            </a:r>
            <a:r>
              <a:rPr lang="en-US" sz="2400" dirty="0" err="1"/>
              <a:t>tanah</a:t>
            </a:r>
            <a:r>
              <a:rPr lang="en-US" sz="2400" dirty="0"/>
              <a:t> </a:t>
            </a:r>
            <a:r>
              <a:rPr lang="en-US" sz="2400" dirty="0" err="1"/>
              <a:t>menentukan</a:t>
            </a:r>
            <a:r>
              <a:rPr lang="en-US" sz="2400" dirty="0"/>
              <a:t> </a:t>
            </a:r>
            <a:r>
              <a:rPr lang="en-US" sz="2400" dirty="0" err="1"/>
              <a:t>distribusi</a:t>
            </a:r>
            <a:r>
              <a:rPr lang="en-US" sz="2400" dirty="0"/>
              <a:t> </a:t>
            </a:r>
            <a:endParaRPr lang="id-ID" sz="2400" dirty="0"/>
          </a:p>
          <a:p>
            <a:r>
              <a:rPr lang="en-US" sz="2400" dirty="0" err="1"/>
              <a:t>mikroorganisme</a:t>
            </a:r>
            <a:r>
              <a:rPr lang="en-US" sz="2400" dirty="0"/>
              <a:t> --------&gt; </a:t>
            </a:r>
            <a:r>
              <a:rPr lang="en-US" sz="2400" dirty="0" err="1"/>
              <a:t>ketersediaan</a:t>
            </a:r>
            <a:r>
              <a:rPr lang="en-US" sz="2400" dirty="0"/>
              <a:t> </a:t>
            </a:r>
            <a:r>
              <a:rPr lang="en-US" sz="2400" dirty="0" err="1"/>
              <a:t>nutrien</a:t>
            </a:r>
            <a:r>
              <a:rPr lang="en-US" sz="2400" dirty="0"/>
              <a:t>, </a:t>
            </a:r>
            <a:r>
              <a:rPr lang="en-US" sz="2400" dirty="0" err="1"/>
              <a:t>oksigen</a:t>
            </a:r>
            <a:endParaRPr lang="id-ID" sz="2400" dirty="0"/>
          </a:p>
          <a:p>
            <a:r>
              <a:rPr lang="en-US" sz="2400" dirty="0"/>
              <a:t> </a:t>
            </a:r>
            <a:r>
              <a:rPr lang="en-US" sz="2400" dirty="0" err="1"/>
              <a:t>dan</a:t>
            </a:r>
            <a:r>
              <a:rPr lang="en-US" sz="2400" dirty="0"/>
              <a:t> </a:t>
            </a:r>
            <a:r>
              <a:rPr lang="en-US" sz="2400" dirty="0" err="1"/>
              <a:t>faktor</a:t>
            </a:r>
            <a:r>
              <a:rPr lang="en-US" sz="2400" dirty="0"/>
              <a:t> –</a:t>
            </a:r>
            <a:r>
              <a:rPr lang="en-US" sz="2400" dirty="0" err="1"/>
              <a:t>faktor</a:t>
            </a:r>
            <a:r>
              <a:rPr lang="en-US" sz="2400" dirty="0"/>
              <a:t>  </a:t>
            </a:r>
            <a:r>
              <a:rPr lang="en-US" sz="2400" dirty="0" err="1"/>
              <a:t>lingkugan</a:t>
            </a:r>
            <a:r>
              <a:rPr lang="en-US" sz="2400" dirty="0"/>
              <a:t> lain.</a:t>
            </a:r>
            <a:endParaRPr lang="id-ID" sz="2400" dirty="0"/>
          </a:p>
          <a:p>
            <a:endParaRPr lang="id-ID" dirty="0"/>
          </a:p>
        </p:txBody>
      </p:sp>
      <p:pic>
        <p:nvPicPr>
          <p:cNvPr id="6146" name="Picture 2" descr="Hasil gambar untuk algae morpholog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12" y="1447800"/>
            <a:ext cx="2308488"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148" name="Picture 4" descr="Hasil gambar untuk blue green algae morpholo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864" y="1447800"/>
            <a:ext cx="2247900" cy="2114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500" fill="hold"/>
                                        <p:tgtEl>
                                          <p:spTgt spid="6146"/>
                                        </p:tgtEl>
                                        <p:attrNameLst>
                                          <p:attrName>ppt_w</p:attrName>
                                        </p:attrNameLst>
                                      </p:cBhvr>
                                      <p:tavLst>
                                        <p:tav tm="0">
                                          <p:val>
                                            <p:fltVal val="0"/>
                                          </p:val>
                                        </p:tav>
                                        <p:tav tm="100000">
                                          <p:val>
                                            <p:strVal val="#ppt_w"/>
                                          </p:val>
                                        </p:tav>
                                      </p:tavLst>
                                    </p:anim>
                                    <p:anim calcmode="lin" valueType="num">
                                      <p:cBhvr>
                                        <p:cTn id="15" dur="500" fill="hold"/>
                                        <p:tgtEl>
                                          <p:spTgt spid="6146"/>
                                        </p:tgtEl>
                                        <p:attrNameLst>
                                          <p:attrName>ppt_h</p:attrName>
                                        </p:attrNameLst>
                                      </p:cBhvr>
                                      <p:tavLst>
                                        <p:tav tm="0">
                                          <p:val>
                                            <p:fltVal val="0"/>
                                          </p:val>
                                        </p:tav>
                                        <p:tav tm="100000">
                                          <p:val>
                                            <p:strVal val="#ppt_h"/>
                                          </p:val>
                                        </p:tav>
                                      </p:tavLst>
                                    </p:anim>
                                    <p:anim calcmode="lin" valueType="num">
                                      <p:cBhvr>
                                        <p:cTn id="16" dur="500" fill="hold"/>
                                        <p:tgtEl>
                                          <p:spTgt spid="6146"/>
                                        </p:tgtEl>
                                        <p:attrNameLst>
                                          <p:attrName>style.rotation</p:attrName>
                                        </p:attrNameLst>
                                      </p:cBhvr>
                                      <p:tavLst>
                                        <p:tav tm="0">
                                          <p:val>
                                            <p:fltVal val="360"/>
                                          </p:val>
                                        </p:tav>
                                        <p:tav tm="100000">
                                          <p:val>
                                            <p:fltVal val="0"/>
                                          </p:val>
                                        </p:tav>
                                      </p:tavLst>
                                    </p:anim>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 calcmode="lin" valueType="num">
                                      <p:cBhvr>
                                        <p:cTn id="22" dur="500" decel="50000" fill="hold">
                                          <p:stCondLst>
                                            <p:cond delay="0"/>
                                          </p:stCondLst>
                                        </p:cTn>
                                        <p:tgtEl>
                                          <p:spTgt spid="614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14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148"/>
                                        </p:tgtEl>
                                        <p:attrNameLst>
                                          <p:attrName>ppt_w</p:attrName>
                                        </p:attrNameLst>
                                      </p:cBhvr>
                                      <p:tavLst>
                                        <p:tav tm="0">
                                          <p:val>
                                            <p:strVal val="#ppt_w*.05"/>
                                          </p:val>
                                        </p:tav>
                                        <p:tav tm="100000">
                                          <p:val>
                                            <p:strVal val="#ppt_w"/>
                                          </p:val>
                                        </p:tav>
                                      </p:tavLst>
                                    </p:anim>
                                    <p:anim calcmode="lin" valueType="num">
                                      <p:cBhvr>
                                        <p:cTn id="25" dur="1000" fill="hold"/>
                                        <p:tgtEl>
                                          <p:spTgt spid="614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14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14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14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14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764704"/>
            <a:ext cx="7024744" cy="1143000"/>
          </a:xfrm>
        </p:spPr>
        <p:txBody>
          <a:bodyPr>
            <a:normAutofit fontScale="90000"/>
          </a:bodyPr>
          <a:lstStyle/>
          <a:p>
            <a:r>
              <a:rPr lang="id-ID" b="1" dirty="0">
                <a:latin typeface="Cambria" pitchFamily="18" charset="0"/>
              </a:rPr>
              <a:t>RHIZOSFER (Daerah Perakaran Tanaman)</a:t>
            </a:r>
          </a:p>
        </p:txBody>
      </p:sp>
      <p:sp>
        <p:nvSpPr>
          <p:cNvPr id="3" name="Content Placeholder 2"/>
          <p:cNvSpPr>
            <a:spLocks noGrp="1"/>
          </p:cNvSpPr>
          <p:nvPr>
            <p:ph idx="1"/>
          </p:nvPr>
        </p:nvSpPr>
        <p:spPr>
          <a:xfrm>
            <a:off x="1584101" y="2047741"/>
            <a:ext cx="8796271" cy="3973547"/>
          </a:xfrm>
        </p:spPr>
        <p:txBody>
          <a:bodyPr>
            <a:noAutofit/>
          </a:bodyPr>
          <a:lstStyle/>
          <a:p>
            <a:pPr algn="just"/>
            <a:r>
              <a:rPr lang="id-ID" dirty="0">
                <a:latin typeface="Cambria" pitchFamily="18" charset="0"/>
              </a:rPr>
              <a:t>Di antara semua lingkungan tanah, yang paling kompleks adalah rhizosfer.</a:t>
            </a:r>
          </a:p>
          <a:p>
            <a:pPr algn="just"/>
            <a:r>
              <a:rPr lang="id-ID" dirty="0">
                <a:latin typeface="Cambria" pitchFamily="18" charset="0"/>
              </a:rPr>
              <a:t>Lapisan tanah yang menempel pada akar</a:t>
            </a:r>
            <a:br>
              <a:rPr lang="id-ID" dirty="0">
                <a:latin typeface="Cambria" pitchFamily="18" charset="0"/>
              </a:rPr>
            </a:br>
            <a:r>
              <a:rPr lang="id-ID" dirty="0">
                <a:latin typeface="Cambria" pitchFamily="18" charset="0"/>
              </a:rPr>
              <a:t>dan dipengaruhi oleh aktivitas akar tanaman.</a:t>
            </a:r>
          </a:p>
          <a:p>
            <a:pPr algn="just"/>
            <a:r>
              <a:rPr lang="id-ID" dirty="0">
                <a:latin typeface="Cambria" pitchFamily="18" charset="0"/>
              </a:rPr>
              <a:t>Kaya akan energi dan nutrisi.</a:t>
            </a:r>
          </a:p>
          <a:p>
            <a:pPr algn="just"/>
            <a:r>
              <a:rPr lang="id-ID" dirty="0">
                <a:latin typeface="Cambria" pitchFamily="18" charset="0"/>
              </a:rPr>
              <a:t>Tempat disukai oleh sejumlah besar mikrobia</a:t>
            </a:r>
            <a:br>
              <a:rPr lang="id-ID" dirty="0">
                <a:latin typeface="Cambria" pitchFamily="18" charset="0"/>
              </a:rPr>
            </a:br>
            <a:r>
              <a:rPr lang="id-ID" dirty="0">
                <a:latin typeface="Cambria" pitchFamily="18" charset="0"/>
              </a:rPr>
              <a:t>yg menguntungkan, merugikan, atau netral.</a:t>
            </a:r>
          </a:p>
          <a:p>
            <a:pPr algn="just"/>
            <a:r>
              <a:rPr lang="id-ID" dirty="0">
                <a:latin typeface="Cambria" pitchFamily="18" charset="0"/>
              </a:rPr>
              <a:t>Bakteri yg hidup pd rhizosfer disebut RHIZOBAKTERIA.</a:t>
            </a:r>
          </a:p>
        </p:txBody>
      </p:sp>
    </p:spTree>
    <p:extLst>
      <p:ext uri="{BB962C8B-B14F-4D97-AF65-F5344CB8AC3E}">
        <p14:creationId xmlns:p14="http://schemas.microsoft.com/office/powerpoint/2010/main" val="64069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7492" y="1556793"/>
            <a:ext cx="7272924" cy="4275837"/>
          </a:xfrm>
        </p:spPr>
        <p:txBody>
          <a:bodyPr>
            <a:normAutofit/>
          </a:bodyPr>
          <a:lstStyle/>
          <a:p>
            <a:pPr algn="just"/>
            <a:r>
              <a:rPr lang="id-ID" dirty="0">
                <a:latin typeface="Cambria" pitchFamily="18" charset="0"/>
              </a:rPr>
              <a:t>Rhizosfer merupakan habitat yg baik untuk pertumbuhan mikroba</a:t>
            </a:r>
          </a:p>
          <a:p>
            <a:pPr algn="just"/>
            <a:r>
              <a:rPr lang="id-ID" dirty="0">
                <a:latin typeface="Cambria" pitchFamily="18" charset="0"/>
              </a:rPr>
              <a:t>Di daerah rhizosfer terdapat eksudat akar berupa: gula, asam amino, asam organik, vitamin, enzim, nukleotida, flavonon, faktor tumbuh, tannin, alkaloid, dan BO sisa jaringan akar.</a:t>
            </a:r>
          </a:p>
          <a:p>
            <a:pPr algn="just"/>
            <a:r>
              <a:rPr lang="id-ID" dirty="0">
                <a:latin typeface="Cambria" pitchFamily="18" charset="0"/>
              </a:rPr>
              <a:t>Nisbah jumlah mikroba di rhizosfer dibanding jumlah mikroba di tanah (R/S): 5-20</a:t>
            </a:r>
          </a:p>
          <a:p>
            <a:pPr algn="just"/>
            <a:r>
              <a:rPr lang="id-ID" dirty="0">
                <a:latin typeface="Cambria" pitchFamily="18" charset="0"/>
              </a:rPr>
              <a:t>Semakin subur tanah nilai R/S semakin kecil</a:t>
            </a:r>
          </a:p>
        </p:txBody>
      </p:sp>
    </p:spTree>
    <p:extLst>
      <p:ext uri="{BB962C8B-B14F-4D97-AF65-F5344CB8AC3E}">
        <p14:creationId xmlns:p14="http://schemas.microsoft.com/office/powerpoint/2010/main" val="312755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27279"/>
            <a:ext cx="9601196" cy="4948589"/>
          </a:xfrm>
        </p:spPr>
        <p:txBody>
          <a:bodyPr/>
          <a:lstStyle/>
          <a:p>
            <a:r>
              <a:rPr lang="id-ID" dirty="0"/>
              <a:t>Interaksi antara bakteri dan akar tanaman akan meningkatkan ketersediaan nutrien bagi keduanya.Permukaan akar tanaman disebut rhizoplane.Rhizosfer adalah selapis tanah yang menyelimuti permukaan akar tanaman yang masih dipengaruhi oleh aktivitas akar. Tebal tipisnya lapisan rhizosfer berbeda antara tanaman satu dg lainnya.Rhizosfer merupakan habitat yang sangat baik bagi pertumbuhan mikroba oleh karena akar tanaman menyediakan berbagai bahan organik yang umumnya menstimulir pertumbuhan mikroba</a:t>
            </a:r>
          </a:p>
          <a:p>
            <a:r>
              <a:rPr lang="id-ID" dirty="0"/>
              <a:t>Mikroba rhizosfer dapat memberi keuntungan bagi tanaman, karena Mikroba dapat melarutkan dan menyediakan mineral seperti N,P, Fe dan unsur lain. Mikroba dapat menghasilkan vitamin, asam amino, auxin dan giberelin yang dapat menstimulir pertumbuhan tanaman.</a:t>
            </a:r>
          </a:p>
        </p:txBody>
      </p:sp>
    </p:spTree>
    <p:extLst>
      <p:ext uri="{BB962C8B-B14F-4D97-AF65-F5344CB8AC3E}">
        <p14:creationId xmlns:p14="http://schemas.microsoft.com/office/powerpoint/2010/main" val="358241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82274"/>
          </a:xfrm>
        </p:spPr>
        <p:txBody>
          <a:bodyPr/>
          <a:lstStyle/>
          <a:p>
            <a:r>
              <a:rPr lang="id-ID" dirty="0"/>
              <a:t>Yang dikeluarkan oleh akar</a:t>
            </a:r>
          </a:p>
        </p:txBody>
      </p:sp>
      <p:sp>
        <p:nvSpPr>
          <p:cNvPr id="3" name="Content Placeholder 2"/>
          <p:cNvSpPr>
            <a:spLocks noGrp="1"/>
          </p:cNvSpPr>
          <p:nvPr>
            <p:ph idx="1"/>
          </p:nvPr>
        </p:nvSpPr>
        <p:spPr>
          <a:xfrm>
            <a:off x="1295401" y="1918952"/>
            <a:ext cx="9601196" cy="3956916"/>
          </a:xfrm>
        </p:spPr>
        <p:txBody>
          <a:bodyPr/>
          <a:lstStyle/>
          <a:p>
            <a:r>
              <a:rPr lang="id-ID" dirty="0"/>
              <a:t>1. Eksudat akar, bahan yang dikeluarkan dari aktivitas sel akar hidup ( gula, asam amino, asam organik, asam lemak dan sterol, faktor tumbuh, nukleotida, flavonon, enzim , dan miscellaneous)</a:t>
            </a:r>
          </a:p>
          <a:p>
            <a:r>
              <a:rPr lang="id-ID" dirty="0"/>
              <a:t>2. Sekresi akar, bahan yang dipompakan secara aktif keluar dari akar.</a:t>
            </a:r>
          </a:p>
          <a:p>
            <a:r>
              <a:rPr lang="id-ID" dirty="0"/>
              <a:t>3. Lisat akar, bahan yang dikeluarkan secara pasif saat autolisis sel akar.</a:t>
            </a:r>
          </a:p>
          <a:p>
            <a:r>
              <a:rPr lang="id-ID" dirty="0"/>
              <a:t>4. Musigel, bahan sekresi akar, sisa sel epidermis, sel tudung akar yang bercampur dengan sisa sel mikroba, produk metabolit, koloid organik dan koloid anorganik</a:t>
            </a:r>
            <a:r>
              <a:rPr lang="en-US" dirty="0"/>
              <a:t> </a:t>
            </a:r>
            <a:r>
              <a:rPr lang="id-ID" dirty="0"/>
              <a:t>Bahan yang dikeluarkan akar :</a:t>
            </a:r>
          </a:p>
        </p:txBody>
      </p:sp>
    </p:spTree>
    <p:extLst>
      <p:ext uri="{BB962C8B-B14F-4D97-AF65-F5344CB8AC3E}">
        <p14:creationId xmlns:p14="http://schemas.microsoft.com/office/powerpoint/2010/main" val="418240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836711"/>
            <a:ext cx="6025517" cy="51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13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592" y="695045"/>
            <a:ext cx="7272808" cy="542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85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latin typeface="Cambria" pitchFamily="18" charset="0"/>
              </a:rPr>
              <a:t>Keuntungan adanya mikroba di rhizosfer bagi tanaman</a:t>
            </a:r>
          </a:p>
        </p:txBody>
      </p:sp>
      <p:sp>
        <p:nvSpPr>
          <p:cNvPr id="3" name="Content Placeholder 2"/>
          <p:cNvSpPr>
            <a:spLocks noGrp="1"/>
          </p:cNvSpPr>
          <p:nvPr>
            <p:ph idx="1"/>
          </p:nvPr>
        </p:nvSpPr>
        <p:spPr/>
        <p:txBody>
          <a:bodyPr/>
          <a:lstStyle/>
          <a:p>
            <a:pPr algn="just"/>
            <a:r>
              <a:rPr lang="id-ID" dirty="0">
                <a:latin typeface="Cambria" pitchFamily="18" charset="0"/>
              </a:rPr>
              <a:t>Memineralisasi senyawa anorganik</a:t>
            </a:r>
          </a:p>
          <a:p>
            <a:pPr algn="just"/>
            <a:r>
              <a:rPr lang="id-ID" dirty="0">
                <a:latin typeface="Cambria" pitchFamily="18" charset="0"/>
              </a:rPr>
              <a:t>Melarutkan atau menyediakan unsur-unsur mineral</a:t>
            </a:r>
          </a:p>
          <a:p>
            <a:pPr algn="just"/>
            <a:r>
              <a:rPr lang="id-ID" dirty="0">
                <a:latin typeface="Cambria" pitchFamily="18" charset="0"/>
              </a:rPr>
              <a:t>Menghasilkan vitamin, asam amino, auxin, giberelin</a:t>
            </a:r>
          </a:p>
          <a:p>
            <a:pPr algn="just"/>
            <a:r>
              <a:rPr lang="id-ID" dirty="0">
                <a:latin typeface="Cambria" pitchFamily="18" charset="0"/>
              </a:rPr>
              <a:t>Menghambat pertumbuhan mikroba lain yg patogenik dengan menghasilkan antibiotik, siderofor, dan senyawa lain.</a:t>
            </a:r>
          </a:p>
        </p:txBody>
      </p:sp>
    </p:spTree>
    <p:extLst>
      <p:ext uri="{BB962C8B-B14F-4D97-AF65-F5344CB8AC3E}">
        <p14:creationId xmlns:p14="http://schemas.microsoft.com/office/powerpoint/2010/main" val="195215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latin typeface="Cambria" pitchFamily="18" charset="0"/>
              </a:rPr>
              <a:t>Jenis mikroba yang menguntungkan</a:t>
            </a:r>
          </a:p>
        </p:txBody>
      </p:sp>
      <p:sp>
        <p:nvSpPr>
          <p:cNvPr id="3" name="Content Placeholder 2"/>
          <p:cNvSpPr>
            <a:spLocks noGrp="1"/>
          </p:cNvSpPr>
          <p:nvPr>
            <p:ph idx="1"/>
          </p:nvPr>
        </p:nvSpPr>
        <p:spPr/>
        <p:txBody>
          <a:bodyPr>
            <a:normAutofit/>
          </a:bodyPr>
          <a:lstStyle/>
          <a:p>
            <a:pPr algn="just"/>
            <a:r>
              <a:rPr lang="id-ID" dirty="0">
                <a:latin typeface="Cambria" pitchFamily="18" charset="0"/>
              </a:rPr>
              <a:t>Mikroba perombak bahan organik</a:t>
            </a:r>
          </a:p>
          <a:p>
            <a:pPr algn="just"/>
            <a:r>
              <a:rPr lang="id-ID" dirty="0">
                <a:latin typeface="Cambria" pitchFamily="18" charset="0"/>
              </a:rPr>
              <a:t>Mikroba penambat nitrogen dan pengubah nitrogen</a:t>
            </a:r>
          </a:p>
          <a:p>
            <a:pPr algn="just"/>
            <a:r>
              <a:rPr lang="id-ID" dirty="0">
                <a:latin typeface="Cambria" pitchFamily="18" charset="0"/>
              </a:rPr>
              <a:t>Mikroba pelarut fosfat dan mikoriza</a:t>
            </a:r>
          </a:p>
          <a:p>
            <a:pPr algn="just"/>
            <a:r>
              <a:rPr lang="id-ID" dirty="0">
                <a:latin typeface="Cambria" pitchFamily="18" charset="0"/>
              </a:rPr>
              <a:t>Mikroba pengoksidasi sulfur</a:t>
            </a:r>
          </a:p>
          <a:p>
            <a:pPr algn="just"/>
            <a:endParaRPr lang="id-ID" dirty="0">
              <a:latin typeface="Cambria" pitchFamily="18" charset="0"/>
            </a:endParaRPr>
          </a:p>
        </p:txBody>
      </p:sp>
    </p:spTree>
    <p:extLst>
      <p:ext uri="{BB962C8B-B14F-4D97-AF65-F5344CB8AC3E}">
        <p14:creationId xmlns:p14="http://schemas.microsoft.com/office/powerpoint/2010/main" val="395313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65915"/>
            <a:ext cx="9601196" cy="4909953"/>
          </a:xfrm>
        </p:spPr>
        <p:txBody>
          <a:bodyPr>
            <a:normAutofit/>
          </a:bodyPr>
          <a:lstStyle/>
          <a:p>
            <a:r>
              <a:rPr lang="id-ID" dirty="0"/>
              <a:t>Enzim utama yang dihasilkan oleh akar adalah oksidoreduktase, hidrolase, liase, dan transferase.Enzim yang dihasilkan oleh mikroba di rhizosfer adalah selulase, dehidrogenase, urease, fosfatase dan sulfatase.Dengan adanya berbagai senyawa yang menstimulir pertumbuhan mikroba, menyebabkan jumlah mikroba di lingkungan rhizosfer sangat tinggi.Perbandingan jumlah mikroba dalam rhizosfer (R) dengan tanah bukan rhizosfer (S) yang disebut nisbah R/S, sering digunakan sebagai indeks kesuburan tanah.Semakin subur tanah, maka indeks R/S semakin kecil, yang menandakan nutrisi dalam tanah bukan rhizosfer juga tercukupi (subur). Sebaliknya semakin tidak subur tanah, maka indeks R/S semakin besar, yang menandakan nutrisi cukup hanya di lingkungan rhizosfer yang berasal dari bahan organik yang dikeluarkan akar, sedang di tanah non-rhizosfer nutrisi tidak mencukupi (tidak subur). Nilai R/S umumnya berkisar antara 5-20.</a:t>
            </a:r>
          </a:p>
        </p:txBody>
      </p:sp>
    </p:spTree>
    <p:extLst>
      <p:ext uri="{BB962C8B-B14F-4D97-AF65-F5344CB8AC3E}">
        <p14:creationId xmlns:p14="http://schemas.microsoft.com/office/powerpoint/2010/main" val="12290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latin typeface="Cambria" pitchFamily="18" charset="0"/>
              </a:rPr>
              <a:t>TANAH	</a:t>
            </a:r>
          </a:p>
        </p:txBody>
      </p:sp>
      <p:sp>
        <p:nvSpPr>
          <p:cNvPr id="3" name="Content Placeholder 2"/>
          <p:cNvSpPr>
            <a:spLocks noGrp="1"/>
          </p:cNvSpPr>
          <p:nvPr>
            <p:ph idx="1"/>
          </p:nvPr>
        </p:nvSpPr>
        <p:spPr/>
        <p:txBody>
          <a:bodyPr/>
          <a:lstStyle/>
          <a:p>
            <a:pPr algn="just"/>
            <a:r>
              <a:rPr lang="id-ID" dirty="0">
                <a:latin typeface="Cambria" pitchFamily="18" charset="0"/>
              </a:rPr>
              <a:t>Tanah merupakan habitat yang sangat heterogen. </a:t>
            </a:r>
          </a:p>
          <a:p>
            <a:pPr algn="just"/>
            <a:r>
              <a:rPr lang="id-ID" dirty="0">
                <a:latin typeface="Cambria" pitchFamily="18" charset="0"/>
              </a:rPr>
              <a:t>Penghuninya beragam (mikroflora, mesofauna, makrofauna) </a:t>
            </a:r>
          </a:p>
          <a:p>
            <a:pPr algn="just"/>
            <a:r>
              <a:rPr lang="id-ID" dirty="0">
                <a:latin typeface="Cambria" pitchFamily="18" charset="0"/>
              </a:rPr>
              <a:t>Persaingan untuk mendapatkan nutrisi, tempat hidup dan kelembaban, sangat tinggi </a:t>
            </a:r>
          </a:p>
        </p:txBody>
      </p:sp>
    </p:spTree>
    <p:extLst>
      <p:ext uri="{BB962C8B-B14F-4D97-AF65-F5344CB8AC3E}">
        <p14:creationId xmlns:p14="http://schemas.microsoft.com/office/powerpoint/2010/main" val="334184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33789"/>
          </a:xfrm>
        </p:spPr>
        <p:txBody>
          <a:bodyPr>
            <a:normAutofit fontScale="90000"/>
          </a:bodyPr>
          <a:lstStyle/>
          <a:p>
            <a:r>
              <a:rPr lang="fi-FI" b="1" dirty="0"/>
              <a:t>Metode Evaluasi Status Kesuburan Tanah</a:t>
            </a:r>
            <a:endParaRPr lang="id-ID" dirty="0"/>
          </a:p>
        </p:txBody>
      </p:sp>
      <p:sp>
        <p:nvSpPr>
          <p:cNvPr id="3" name="Content Placeholder 2"/>
          <p:cNvSpPr>
            <a:spLocks noGrp="1"/>
          </p:cNvSpPr>
          <p:nvPr>
            <p:ph idx="1"/>
          </p:nvPr>
        </p:nvSpPr>
        <p:spPr/>
        <p:txBody>
          <a:bodyPr>
            <a:normAutofit/>
          </a:bodyPr>
          <a:lstStyle/>
          <a:p>
            <a:r>
              <a:rPr lang="id-ID" sz="3200" dirty="0"/>
              <a:t>Kandungan unsur hara di dalam tanah sebagai gambaran status kesuburan tanah dapat dinilai dengan beberapa metode pendekatan yaitu : (1) Analisa contoh tanah, (2) Mengamati gejala-gejala (symptom) pertumbuhan tanaman, (3) Analisa contoh tanaman, (4) Percobaan pot di rumah kaca, dan (5) Percobaan lapangan.</a:t>
            </a:r>
          </a:p>
        </p:txBody>
      </p:sp>
    </p:spTree>
    <p:extLst>
      <p:ext uri="{BB962C8B-B14F-4D97-AF65-F5344CB8AC3E}">
        <p14:creationId xmlns:p14="http://schemas.microsoft.com/office/powerpoint/2010/main" val="224869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628" y="620688"/>
            <a:ext cx="7024744" cy="1143000"/>
          </a:xfrm>
        </p:spPr>
        <p:txBody>
          <a:bodyPr/>
          <a:lstStyle/>
          <a:p>
            <a:r>
              <a:rPr lang="id-ID" b="1" dirty="0">
                <a:latin typeface="Cambria" pitchFamily="18" charset="0"/>
              </a:rPr>
              <a:t>KOMPOSISI TANAH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41" y="1547345"/>
            <a:ext cx="7416284" cy="4613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E78C9875-9A1F-44DE-A130-9F97061DE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925" y="2242745"/>
            <a:ext cx="3383958" cy="270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2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2522" y="1043189"/>
            <a:ext cx="9601196" cy="4948589"/>
          </a:xfrm>
        </p:spPr>
        <p:txBody>
          <a:bodyPr>
            <a:normAutofit/>
          </a:bodyPr>
          <a:lstStyle/>
          <a:p>
            <a:r>
              <a:rPr lang="id-ID" sz="2800" dirty="0"/>
              <a:t>Secara ekologis tanah tersusun oleh tiga kelompok material, yaitu material hidup (faktor biotik) berupa biota (jasad hayati), fator abiotik berupa bahan organik dan faktor abiotik pasir (sand), debu (silt) dan liat (clay). </a:t>
            </a:r>
          </a:p>
          <a:p>
            <a:r>
              <a:rPr lang="id-ID" sz="2800" dirty="0"/>
              <a:t>Kesuburan tanah tidak hanya bergantung pada komposisi kimiawinya melainkan juga pada ciri alami mikroorganisme yang menghuninya. Mikroorganisme yang menghuni tanah dapat dikelompokkan menjadi bakteri, aktinomysetes, jamur, alga, dan protozoa </a:t>
            </a:r>
          </a:p>
        </p:txBody>
      </p:sp>
    </p:spTree>
    <p:extLst>
      <p:ext uri="{BB962C8B-B14F-4D97-AF65-F5344CB8AC3E}">
        <p14:creationId xmlns:p14="http://schemas.microsoft.com/office/powerpoint/2010/main" val="400686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764704"/>
            <a:ext cx="7024744" cy="1143000"/>
          </a:xfrm>
        </p:spPr>
        <p:txBody>
          <a:bodyPr>
            <a:normAutofit fontScale="90000"/>
          </a:bodyPr>
          <a:lstStyle/>
          <a:p>
            <a:r>
              <a:rPr lang="id-ID" b="1" dirty="0">
                <a:latin typeface="Cambria" pitchFamily="18" charset="0"/>
              </a:rPr>
              <a:t>SIFAT TANAH &amp; AKTIVITAS ORGANISME </a:t>
            </a:r>
          </a:p>
        </p:txBody>
      </p:sp>
      <p:sp>
        <p:nvSpPr>
          <p:cNvPr id="3" name="Content Placeholder 2"/>
          <p:cNvSpPr>
            <a:spLocks noGrp="1"/>
          </p:cNvSpPr>
          <p:nvPr>
            <p:ph idx="1"/>
          </p:nvPr>
        </p:nvSpPr>
        <p:spPr>
          <a:xfrm>
            <a:off x="1339402" y="1988840"/>
            <a:ext cx="9453093" cy="4248472"/>
          </a:xfrm>
        </p:spPr>
        <p:txBody>
          <a:bodyPr>
            <a:noAutofit/>
          </a:bodyPr>
          <a:lstStyle/>
          <a:p>
            <a:pPr algn="just"/>
            <a:r>
              <a:rPr lang="id-ID" sz="2200" dirty="0">
                <a:latin typeface="Cambria" pitchFamily="18" charset="0"/>
              </a:rPr>
              <a:t>Aktivitas dan pertumbuhan organisme tanah dipengaruhi: </a:t>
            </a:r>
          </a:p>
          <a:p>
            <a:pPr lvl="1" algn="just">
              <a:buFont typeface="Wingdings" pitchFamily="2" charset="2"/>
              <a:buChar char="Ø"/>
            </a:pPr>
            <a:r>
              <a:rPr lang="id-ID" dirty="0">
                <a:latin typeface="Cambria" pitchFamily="18" charset="0"/>
              </a:rPr>
              <a:t>Sifat sifat fisik, kimia, dan biologi tanah </a:t>
            </a:r>
          </a:p>
          <a:p>
            <a:pPr lvl="1" algn="just">
              <a:buFont typeface="Wingdings" pitchFamily="2" charset="2"/>
              <a:buChar char="Ø"/>
            </a:pPr>
            <a:r>
              <a:rPr lang="id-ID" dirty="0">
                <a:latin typeface="Cambria" pitchFamily="18" charset="0"/>
              </a:rPr>
              <a:t>Interaksi diantara komunitas para penghuni tanah </a:t>
            </a:r>
          </a:p>
          <a:p>
            <a:pPr lvl="1" algn="just">
              <a:buFont typeface="Wingdings" pitchFamily="2" charset="2"/>
              <a:buChar char="Ø"/>
            </a:pPr>
            <a:r>
              <a:rPr lang="id-ID" dirty="0">
                <a:latin typeface="Cambria" pitchFamily="18" charset="0"/>
              </a:rPr>
              <a:t>Interaksi antara komunitas penghuni tanah dengan akar tanaman (Rhizosfer) </a:t>
            </a:r>
          </a:p>
          <a:p>
            <a:pPr algn="just"/>
            <a:endParaRPr lang="id-ID" sz="2200" dirty="0">
              <a:latin typeface="Cambria" pitchFamily="18" charset="0"/>
            </a:endParaRPr>
          </a:p>
          <a:p>
            <a:pPr algn="just"/>
            <a:r>
              <a:rPr lang="id-ID" sz="2200" dirty="0">
                <a:latin typeface="Cambria" pitchFamily="18" charset="0"/>
              </a:rPr>
              <a:t>Relationship tersebut sangat kompleks dan bersifat timbal balik. Sifat tanah yang baik akan mendukung aktivitas organisme di dalamnya dan aktivitas organisme tanah berpengaruh positip terhadap perkembangan tanah dan pertumbuhan tanaman di atasnya. </a:t>
            </a:r>
          </a:p>
        </p:txBody>
      </p:sp>
    </p:spTree>
    <p:extLst>
      <p:ext uri="{BB962C8B-B14F-4D97-AF65-F5344CB8AC3E}">
        <p14:creationId xmlns:p14="http://schemas.microsoft.com/office/powerpoint/2010/main" val="42032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564" y="692696"/>
            <a:ext cx="7704856" cy="1143000"/>
          </a:xfrm>
        </p:spPr>
        <p:txBody>
          <a:bodyPr>
            <a:noAutofit/>
          </a:bodyPr>
          <a:lstStyle/>
          <a:p>
            <a:r>
              <a:rPr lang="id-ID" sz="3400" b="1" dirty="0">
                <a:latin typeface="Cambria" pitchFamily="18" charset="0"/>
              </a:rPr>
              <a:t>Faktor Lingkungan yang Mempengaruhi Aktivitas Organisme</a:t>
            </a:r>
          </a:p>
        </p:txBody>
      </p:sp>
      <p:sp>
        <p:nvSpPr>
          <p:cNvPr id="3" name="Content Placeholder 2"/>
          <p:cNvSpPr>
            <a:spLocks noGrp="1"/>
          </p:cNvSpPr>
          <p:nvPr>
            <p:ph idx="1"/>
          </p:nvPr>
        </p:nvSpPr>
        <p:spPr>
          <a:xfrm>
            <a:off x="2279576" y="1988841"/>
            <a:ext cx="7776864" cy="3843789"/>
          </a:xfrm>
        </p:spPr>
        <p:txBody>
          <a:bodyPr>
            <a:noAutofit/>
          </a:bodyPr>
          <a:lstStyle/>
          <a:p>
            <a:pPr algn="just"/>
            <a:r>
              <a:rPr lang="id-ID" dirty="0">
                <a:latin typeface="Cambria" pitchFamily="18" charset="0"/>
              </a:rPr>
              <a:t>Sifat fisik dan kimia tanah yg mempengaruhi</a:t>
            </a:r>
            <a:br>
              <a:rPr lang="id-ID" dirty="0">
                <a:latin typeface="Cambria" pitchFamily="18" charset="0"/>
              </a:rPr>
            </a:br>
            <a:r>
              <a:rPr lang="id-ID" dirty="0">
                <a:latin typeface="Cambria" pitchFamily="18" charset="0"/>
              </a:rPr>
              <a:t>aktivitas organisme tanah, antara lain: nutrisi, oksigen, air dan pH</a:t>
            </a:r>
          </a:p>
          <a:p>
            <a:pPr marL="68580" indent="0">
              <a:buNone/>
            </a:pPr>
            <a:endParaRPr lang="id-ID" dirty="0">
              <a:latin typeface="Cambria" pitchFamily="18" charset="0"/>
            </a:endParaRPr>
          </a:p>
          <a:p>
            <a:pPr marL="68580" indent="0">
              <a:buNone/>
            </a:pPr>
            <a:endParaRPr lang="id-ID" dirty="0">
              <a:latin typeface="Cambria" pitchFamily="18" charset="0"/>
            </a:endParaRPr>
          </a:p>
          <a:p>
            <a:pPr marL="525780" indent="-457200">
              <a:buAutoNum type="arabicPeriod"/>
            </a:pPr>
            <a:r>
              <a:rPr lang="id-ID" dirty="0">
                <a:latin typeface="Cambria" pitchFamily="18" charset="0"/>
              </a:rPr>
              <a:t>Nutrisi </a:t>
            </a:r>
            <a:r>
              <a:rPr lang="id-ID" dirty="0">
                <a:latin typeface="Cambria" pitchFamily="18" charset="0"/>
                <a:sym typeface="Wingdings" pitchFamily="2" charset="2"/>
              </a:rPr>
              <a:t> Bahan organik, NPK</a:t>
            </a:r>
          </a:p>
          <a:p>
            <a:pPr marL="525780" indent="-457200">
              <a:buAutoNum type="arabicPeriod"/>
            </a:pPr>
            <a:r>
              <a:rPr lang="id-ID" dirty="0">
                <a:latin typeface="Cambria" pitchFamily="18" charset="0"/>
                <a:sym typeface="Wingdings" pitchFamily="2" charset="2"/>
              </a:rPr>
              <a:t>Oksigen  Bahan organik, tekstur, struktur</a:t>
            </a:r>
          </a:p>
          <a:p>
            <a:pPr marL="525780" indent="-457200">
              <a:buAutoNum type="arabicPeriod"/>
            </a:pPr>
            <a:r>
              <a:rPr lang="id-ID" dirty="0">
                <a:latin typeface="Cambria" pitchFamily="18" charset="0"/>
                <a:sym typeface="Wingdings" pitchFamily="2" charset="2"/>
              </a:rPr>
              <a:t>Ketersediaan air  Bahan organik, struktur, tekstur</a:t>
            </a:r>
          </a:p>
          <a:p>
            <a:pPr marL="525780" indent="-457200">
              <a:buAutoNum type="arabicPeriod"/>
            </a:pPr>
            <a:r>
              <a:rPr lang="id-ID" dirty="0">
                <a:latin typeface="Cambria" pitchFamily="18" charset="0"/>
                <a:sym typeface="Wingdings" pitchFamily="2" charset="2"/>
              </a:rPr>
              <a:t>pH  Jenis tanah, kesehatan tanah</a:t>
            </a:r>
            <a:br>
              <a:rPr lang="id-ID" dirty="0">
                <a:latin typeface="Cambria" pitchFamily="18" charset="0"/>
              </a:rPr>
            </a:br>
            <a:endParaRPr lang="id-ID" dirty="0">
              <a:latin typeface="Cambria" pitchFamily="18" charset="0"/>
            </a:endParaRPr>
          </a:p>
        </p:txBody>
      </p:sp>
      <p:sp>
        <p:nvSpPr>
          <p:cNvPr id="4" name="Rounded Rectangular Callout 3"/>
          <p:cNvSpPr/>
          <p:nvPr/>
        </p:nvSpPr>
        <p:spPr>
          <a:xfrm>
            <a:off x="4583832" y="3284984"/>
            <a:ext cx="2880320" cy="504056"/>
          </a:xfrm>
          <a:prstGeom prst="wedgeRoundRectCallout">
            <a:avLst>
              <a:gd name="adj1" fmla="val -20833"/>
              <a:gd name="adj2" fmla="val 11087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2200" b="1" dirty="0">
                <a:latin typeface="Cambria" pitchFamily="18" charset="0"/>
              </a:rPr>
              <a:t>Dipengaruhi oleh:</a:t>
            </a:r>
          </a:p>
        </p:txBody>
      </p:sp>
    </p:spTree>
    <p:extLst>
      <p:ext uri="{BB962C8B-B14F-4D97-AF65-F5344CB8AC3E}">
        <p14:creationId xmlns:p14="http://schemas.microsoft.com/office/powerpoint/2010/main" val="62518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692696"/>
            <a:ext cx="7560958" cy="1143000"/>
          </a:xfrm>
        </p:spPr>
        <p:txBody>
          <a:bodyPr>
            <a:normAutofit/>
          </a:bodyPr>
          <a:lstStyle/>
          <a:p>
            <a:r>
              <a:rPr lang="id-ID" sz="3400" b="1" dirty="0">
                <a:latin typeface="Cambria" pitchFamily="18" charset="0"/>
              </a:rPr>
              <a:t>Peran mikrobia dalam pembentukan agregat</a:t>
            </a:r>
          </a:p>
        </p:txBody>
      </p:sp>
      <p:sp>
        <p:nvSpPr>
          <p:cNvPr id="3" name="Content Placeholder 2"/>
          <p:cNvSpPr>
            <a:spLocks noGrp="1"/>
          </p:cNvSpPr>
          <p:nvPr>
            <p:ph idx="1"/>
          </p:nvPr>
        </p:nvSpPr>
        <p:spPr>
          <a:xfrm>
            <a:off x="1300767" y="2400449"/>
            <a:ext cx="4507318" cy="3508977"/>
          </a:xfrm>
        </p:spPr>
        <p:txBody>
          <a:bodyPr>
            <a:normAutofit/>
          </a:bodyPr>
          <a:lstStyle/>
          <a:p>
            <a:r>
              <a:rPr lang="id-ID" dirty="0">
                <a:latin typeface="Cambria" pitchFamily="18" charset="0"/>
              </a:rPr>
              <a:t>Pasir, debu dan lempung saling berikatan karena bahan organik, bahan anorganik yang terendapkan, serta mikrobia yg berperan sebagai pengikat/perekat. Dalam agregat air mengelilingi ruangan udara.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034" y="1835696"/>
            <a:ext cx="4397499" cy="41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61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78794"/>
            <a:ext cx="9601196" cy="4897074"/>
          </a:xfrm>
        </p:spPr>
        <p:txBody>
          <a:bodyPr>
            <a:normAutofit/>
          </a:bodyPr>
          <a:lstStyle/>
          <a:p>
            <a:r>
              <a:rPr lang="id-ID" sz="2800" dirty="0"/>
              <a:t>Jumlah mikroba dalam tanah lebih banyak daripada dalam air ataupun udara.Bahan organik dan senyawa anorganik lebih tinggiLebih cocok untuk pertumbuhan mikroba heterotrof maupun autotrof MO dipengaruhi sifat kimia   dan fisika tanahDijumpai mikrokoloni ( mikroba heterotrof pengguna bahan organik maupun bakteri autotrof,dan bakteri aerob maupun anaerob.Untuk kehidupannya, setiap jenis mikroba mempunyai kemampuan untuk merubah satu senyawa menjadi senyawa lain dalam rangka mendapatkan energi dan nutrien.Adanya mikroba dalam tanah menyebabkan terjadinya daur unsur-unsur seperti karbon, nitrogen, fosfor dan unsur lain di alam.</a:t>
            </a:r>
          </a:p>
        </p:txBody>
      </p:sp>
    </p:spTree>
    <p:extLst>
      <p:ext uri="{BB962C8B-B14F-4D97-AF65-F5344CB8AC3E}">
        <p14:creationId xmlns:p14="http://schemas.microsoft.com/office/powerpoint/2010/main" val="190498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1" y="3657600"/>
            <a:ext cx="45719" cy="369332"/>
          </a:xfrm>
          <a:prstGeom prst="rect">
            <a:avLst/>
          </a:prstGeom>
          <a:noFill/>
        </p:spPr>
        <p:txBody>
          <a:bodyPr wrap="square" rtlCol="0">
            <a:spAutoFit/>
          </a:bodyPr>
          <a:lstStyle/>
          <a:p>
            <a:endParaRPr lang="id-ID" dirty="0"/>
          </a:p>
        </p:txBody>
      </p:sp>
      <p:sp>
        <p:nvSpPr>
          <p:cNvPr id="6" name="TextBox 5"/>
          <p:cNvSpPr txBox="1"/>
          <p:nvPr/>
        </p:nvSpPr>
        <p:spPr>
          <a:xfrm>
            <a:off x="2086252" y="304800"/>
            <a:ext cx="781235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id-ID" sz="2400" dirty="0">
                <a:latin typeface="Arial Rounded MT Bold" pitchFamily="34" charset="0"/>
              </a:rPr>
              <a:t>Mikroba tanah (aerob maupun anaerob):</a:t>
            </a:r>
          </a:p>
          <a:p>
            <a:r>
              <a:rPr lang="id-ID" sz="2400" dirty="0">
                <a:latin typeface="Arial Rounded MT Bold" pitchFamily="34" charset="0"/>
              </a:rPr>
              <a:t>=  mikroba heterotrof pengguna bahan organik: </a:t>
            </a:r>
          </a:p>
          <a:p>
            <a:endParaRPr lang="id-ID" sz="2400" dirty="0">
              <a:latin typeface="Arial Rounded MT Bold" pitchFamily="34" charset="0"/>
            </a:endParaRPr>
          </a:p>
        </p:txBody>
      </p:sp>
      <p:pic>
        <p:nvPicPr>
          <p:cNvPr id="3074" name="Picture 2" descr="Hasil gambar untuk keragaman bakteri  tanah.pd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3668" y="1405539"/>
            <a:ext cx="2082618" cy="1880733"/>
          </a:xfrm>
          <a:prstGeom prst="ellipse">
            <a:avLst/>
          </a:prstGeom>
          <a:ln w="381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asil gambar untuk keragaman fungi  tanah.pd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415" y="1488850"/>
            <a:ext cx="1932532" cy="17460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Hasil gambar untuk  protozoa tanah.p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92" y="3842267"/>
            <a:ext cx="1850571" cy="1850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2" name="Picture 10" descr="Hasil gambar untuk actinomycetes morphology">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1194"/>
          <a:stretch/>
        </p:blipFill>
        <p:spPr bwMode="auto">
          <a:xfrm>
            <a:off x="6340060" y="3904553"/>
            <a:ext cx="1932532" cy="1863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42566" y="3288268"/>
            <a:ext cx="798617" cy="369332"/>
          </a:xfrm>
          <a:prstGeom prst="rect">
            <a:avLst/>
          </a:prstGeom>
          <a:noFill/>
        </p:spPr>
        <p:txBody>
          <a:bodyPr wrap="none" rtlCol="0">
            <a:spAutoFit/>
          </a:bodyPr>
          <a:lstStyle/>
          <a:p>
            <a:r>
              <a:rPr lang="id-ID" dirty="0"/>
              <a:t>bakteri</a:t>
            </a:r>
          </a:p>
        </p:txBody>
      </p:sp>
      <p:sp>
        <p:nvSpPr>
          <p:cNvPr id="10" name="TextBox 9"/>
          <p:cNvSpPr txBox="1"/>
          <p:nvPr/>
        </p:nvSpPr>
        <p:spPr>
          <a:xfrm>
            <a:off x="6826102" y="3325296"/>
            <a:ext cx="771365" cy="369332"/>
          </a:xfrm>
          <a:prstGeom prst="rect">
            <a:avLst/>
          </a:prstGeom>
          <a:noFill/>
        </p:spPr>
        <p:txBody>
          <a:bodyPr wrap="none" rtlCol="0">
            <a:spAutoFit/>
          </a:bodyPr>
          <a:lstStyle/>
          <a:p>
            <a:r>
              <a:rPr lang="id-ID" dirty="0"/>
              <a:t>, fungi</a:t>
            </a:r>
          </a:p>
        </p:txBody>
      </p:sp>
      <p:sp>
        <p:nvSpPr>
          <p:cNvPr id="11" name="TextBox 10"/>
          <p:cNvSpPr txBox="1"/>
          <p:nvPr/>
        </p:nvSpPr>
        <p:spPr>
          <a:xfrm>
            <a:off x="3642565" y="5808533"/>
            <a:ext cx="1017010" cy="369332"/>
          </a:xfrm>
          <a:prstGeom prst="rect">
            <a:avLst/>
          </a:prstGeom>
          <a:noFill/>
        </p:spPr>
        <p:txBody>
          <a:bodyPr wrap="none" rtlCol="0">
            <a:spAutoFit/>
          </a:bodyPr>
          <a:lstStyle/>
          <a:p>
            <a:r>
              <a:rPr lang="id-ID" dirty="0"/>
              <a:t>protozoa</a:t>
            </a:r>
          </a:p>
        </p:txBody>
      </p:sp>
      <p:sp>
        <p:nvSpPr>
          <p:cNvPr id="12" name="TextBox 11"/>
          <p:cNvSpPr txBox="1"/>
          <p:nvPr/>
        </p:nvSpPr>
        <p:spPr>
          <a:xfrm>
            <a:off x="6811620" y="5854699"/>
            <a:ext cx="1441613" cy="646331"/>
          </a:xfrm>
          <a:prstGeom prst="rect">
            <a:avLst/>
          </a:prstGeom>
          <a:noFill/>
        </p:spPr>
        <p:txBody>
          <a:bodyPr wrap="none" rtlCol="0">
            <a:spAutoFit/>
          </a:bodyPr>
          <a:lstStyle/>
          <a:p>
            <a:r>
              <a:rPr lang="id-ID" dirty="0"/>
              <a:t>actinomycetes</a:t>
            </a:r>
          </a:p>
          <a:p>
            <a:endParaRPr lang="id-ID" dirty="0"/>
          </a:p>
        </p:txBody>
      </p:sp>
    </p:spTree>
    <p:extLst>
      <p:ext uri="{BB962C8B-B14F-4D97-AF65-F5344CB8AC3E}">
        <p14:creationId xmlns:p14="http://schemas.microsoft.com/office/powerpoint/2010/main" val="130490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wheel(1)">
                                      <p:cBhvr>
                                        <p:cTn id="23" dur="20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080"/>
                                        </p:tgtEl>
                                        <p:attrNameLst>
                                          <p:attrName>style.visibility</p:attrName>
                                        </p:attrNameLst>
                                      </p:cBhvr>
                                      <p:to>
                                        <p:strVal val="visible"/>
                                      </p:to>
                                    </p:set>
                                    <p:animEffect transition="in" filter="fade">
                                      <p:cBhvr>
                                        <p:cTn id="34" dur="1000"/>
                                        <p:tgtEl>
                                          <p:spTgt spid="3080"/>
                                        </p:tgtEl>
                                      </p:cBhvr>
                                    </p:animEffect>
                                    <p:anim calcmode="lin" valueType="num">
                                      <p:cBhvr>
                                        <p:cTn id="35" dur="1000" fill="hold"/>
                                        <p:tgtEl>
                                          <p:spTgt spid="3080"/>
                                        </p:tgtEl>
                                        <p:attrNameLst>
                                          <p:attrName>ppt_x</p:attrName>
                                        </p:attrNameLst>
                                      </p:cBhvr>
                                      <p:tavLst>
                                        <p:tav tm="0">
                                          <p:val>
                                            <p:strVal val="#ppt_x"/>
                                          </p:val>
                                        </p:tav>
                                        <p:tav tm="100000">
                                          <p:val>
                                            <p:strVal val="#ppt_x"/>
                                          </p:val>
                                        </p:tav>
                                      </p:tavLst>
                                    </p:anim>
                                    <p:anim calcmode="lin" valueType="num">
                                      <p:cBhvr>
                                        <p:cTn id="36"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82"/>
                                        </p:tgtEl>
                                        <p:attrNameLst>
                                          <p:attrName>style.visibility</p:attrName>
                                        </p:attrNameLst>
                                      </p:cBhvr>
                                      <p:to>
                                        <p:strVal val="visible"/>
                                      </p:to>
                                    </p:set>
                                    <p:animEffect transition="in" filter="wipe(down)">
                                      <p:cBhvr>
                                        <p:cTn id="47" dur="500"/>
                                        <p:tgtEl>
                                          <p:spTgt spid="308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236</TotalTime>
  <Words>1058</Words>
  <Application>Microsoft Office PowerPoint</Application>
  <PresentationFormat>Widescreen</PresentationFormat>
  <Paragraphs>71</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Aharoni</vt:lpstr>
      <vt:lpstr>Arial</vt:lpstr>
      <vt:lpstr>Arial Rounded MT Bold</vt:lpstr>
      <vt:lpstr>Calibri</vt:lpstr>
      <vt:lpstr>Cambria</vt:lpstr>
      <vt:lpstr>Garamond</vt:lpstr>
      <vt:lpstr>Wingdings</vt:lpstr>
      <vt:lpstr>Organic</vt:lpstr>
      <vt:lpstr>MIKROBA PENYUBUR TANAH</vt:lpstr>
      <vt:lpstr>TANAH </vt:lpstr>
      <vt:lpstr>KOMPOSISI TANAH</vt:lpstr>
      <vt:lpstr>PowerPoint Presentation</vt:lpstr>
      <vt:lpstr>SIFAT TANAH &amp; AKTIVITAS ORGANISME </vt:lpstr>
      <vt:lpstr>Faktor Lingkungan yang Mempengaruhi Aktivitas Organisme</vt:lpstr>
      <vt:lpstr>Peran mikrobia dalam pembentukan agregat</vt:lpstr>
      <vt:lpstr>PowerPoint Presentation</vt:lpstr>
      <vt:lpstr>PowerPoint Presentation</vt:lpstr>
      <vt:lpstr>PowerPoint Presentation</vt:lpstr>
      <vt:lpstr>RHIZOSFER (Daerah Perakaran Tanaman)</vt:lpstr>
      <vt:lpstr>PowerPoint Presentation</vt:lpstr>
      <vt:lpstr>PowerPoint Presentation</vt:lpstr>
      <vt:lpstr>Yang dikeluarkan oleh akar</vt:lpstr>
      <vt:lpstr>PowerPoint Presentation</vt:lpstr>
      <vt:lpstr>PowerPoint Presentation</vt:lpstr>
      <vt:lpstr>Keuntungan adanya mikroba di rhizosfer bagi tanaman</vt:lpstr>
      <vt:lpstr>Jenis mikroba yang menguntungkan</vt:lpstr>
      <vt:lpstr>PowerPoint Presentation</vt:lpstr>
      <vt:lpstr>Metode Evaluasi Status Kesuburan Tanah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MIKROBA PENYUBUR TANAMAN</dc:title>
  <dc:creator>User</dc:creator>
  <cp:lastModifiedBy>Kusuma Handayani</cp:lastModifiedBy>
  <cp:revision>15</cp:revision>
  <dcterms:created xsi:type="dcterms:W3CDTF">2021-04-29T02:14:24Z</dcterms:created>
  <dcterms:modified xsi:type="dcterms:W3CDTF">2022-03-14T01:09:41Z</dcterms:modified>
</cp:coreProperties>
</file>