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
  </p:notesMasterIdLst>
  <p:sldIdLst>
    <p:sldId id="257" r:id="rId2"/>
    <p:sldId id="26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000"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79"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80"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92A30-A071-41FC-B62E-EA04EA1C0C71}" type="datetimeFigureOut">
              <a:rPr lang="en-US" smtClean="0"/>
              <a:t>9/12/2021</a:t>
            </a:fld>
            <a:endParaRPr lang="en-US"/>
          </a:p>
        </p:txBody>
      </p:sp>
      <p:sp>
        <p:nvSpPr>
          <p:cNvPr id="1048781"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82"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83"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84"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4E97A-4BAB-4EED-9959-A41923FF5092}" type="slidenum">
              <a:rPr lang="en-US" smtClean="0"/>
              <a:t>‹#›</a:t>
            </a:fld>
            <a:endParaRPr lang="en-US"/>
          </a:p>
        </p:txBody>
      </p:sp>
    </p:spTree>
    <p:extLst>
      <p:ext uri="{BB962C8B-B14F-4D97-AF65-F5344CB8AC3E}">
        <p14:creationId xmlns:p14="http://schemas.microsoft.com/office/powerpoint/2010/main" val="921089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Tampungan Gambar Slide 1"/>
          <p:cNvSpPr>
            <a:spLocks noGrp="1" noRot="1" noChangeAspect="1"/>
          </p:cNvSpPr>
          <p:nvPr>
            <p:ph type="sldImg"/>
          </p:nvPr>
        </p:nvSpPr>
        <p:spPr/>
      </p:sp>
      <p:sp>
        <p:nvSpPr>
          <p:cNvPr id="1048626" name="Tampungan Catatan 2"/>
          <p:cNvSpPr>
            <a:spLocks noGrp="1"/>
          </p:cNvSpPr>
          <p:nvPr>
            <p:ph type="body" idx="1"/>
          </p:nvPr>
        </p:nvSpPr>
        <p:spPr/>
        <p:txBody>
          <a:bodyPr/>
          <a:lstStyle/>
          <a:p>
            <a:endParaRPr lang="id-ID" dirty="0"/>
          </a:p>
        </p:txBody>
      </p:sp>
      <p:sp>
        <p:nvSpPr>
          <p:cNvPr id="1048627" name="Tampungan Nomor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B1B4AEF8-05A6-4A4C-B76B-9474D5E89E38}"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pPr>
              <a:t>1</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1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56681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995887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58108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25653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66466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682787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00761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319892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258456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1431119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203778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E86FF4B-C79C-4F5A-B18A-42A4A9FF56E7}" type="datetimeFigureOut">
              <a:rPr lang="id-ID" smtClean="0">
                <a:solidFill>
                  <a:prstClr val="black">
                    <a:tint val="75000"/>
                  </a:prstClr>
                </a:solidFill>
              </a:rPr>
              <a:pPr defTabSz="685800"/>
              <a:t>12/09/2021</a:t>
            </a:fld>
            <a:endParaRPr lang="id-ID">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id-ID">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7DBB62D-3737-481D-BCF3-0DF4E4AF01E1}" type="slidenum">
              <a:rPr lang="id-ID" smtClean="0">
                <a:solidFill>
                  <a:prstClr val="black">
                    <a:tint val="75000"/>
                  </a:prstClr>
                </a:solidFill>
              </a:rPr>
              <a:pPr defTabSz="685800"/>
              <a:t>‹#›</a:t>
            </a:fld>
            <a:endParaRPr lang="id-ID">
              <a:solidFill>
                <a:prstClr val="black">
                  <a:tint val="75000"/>
                </a:prstClr>
              </a:solidFill>
            </a:endParaRPr>
          </a:p>
        </p:txBody>
      </p:sp>
    </p:spTree>
    <p:extLst>
      <p:ext uri="{BB962C8B-B14F-4D97-AF65-F5344CB8AC3E}">
        <p14:creationId xmlns:p14="http://schemas.microsoft.com/office/powerpoint/2010/main" val="5159538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kbbi.kemdikbud.go.id/"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97162" name="Gambar 5"/>
          <p:cNvPicPr>
            <a:picLocks noChangeAspect="1"/>
          </p:cNvPicPr>
          <p:nvPr/>
        </p:nvPicPr>
        <p:blipFill>
          <a:blip r:embed="rId4" cstate="print"/>
          <a:stretch>
            <a:fillRect/>
          </a:stretch>
        </p:blipFill>
        <p:spPr>
          <a:xfrm>
            <a:off x="1724023" y="4094909"/>
            <a:ext cx="2024744" cy="1347510"/>
          </a:xfrm>
          <a:prstGeom prst="rect">
            <a:avLst/>
          </a:prstGeom>
        </p:spPr>
      </p:pic>
      <p:pic>
        <p:nvPicPr>
          <p:cNvPr id="2097164" name="Gambar 4"/>
          <p:cNvPicPr>
            <a:picLocks noChangeAspect="1"/>
          </p:cNvPicPr>
          <p:nvPr/>
        </p:nvPicPr>
        <p:blipFill>
          <a:blip r:embed="rId5" cstate="print">
            <a:duotone>
              <a:schemeClr val="accent2">
                <a:shade val="45000"/>
                <a:satMod val="135000"/>
              </a:schemeClr>
              <a:prstClr val="white"/>
            </a:duotone>
          </a:blip>
          <a:stretch>
            <a:fillRect/>
          </a:stretch>
        </p:blipFill>
        <p:spPr>
          <a:xfrm>
            <a:off x="-225762" y="74907"/>
            <a:ext cx="6592160" cy="2780228"/>
          </a:xfrm>
          <a:prstGeom prst="rect">
            <a:avLst/>
          </a:prstGeom>
        </p:spPr>
      </p:pic>
      <p:pic>
        <p:nvPicPr>
          <p:cNvPr id="2097165" name="Gambar 6"/>
          <p:cNvPicPr>
            <a:picLocks noChangeAspect="1"/>
          </p:cNvPicPr>
          <p:nvPr/>
        </p:nvPicPr>
        <p:blipFill>
          <a:blip r:embed="rId6" cstate="print"/>
          <a:stretch>
            <a:fillRect/>
          </a:stretch>
        </p:blipFill>
        <p:spPr>
          <a:xfrm>
            <a:off x="1217839" y="2998971"/>
            <a:ext cx="2530928" cy="2705830"/>
          </a:xfrm>
          <a:prstGeom prst="rect">
            <a:avLst/>
          </a:prstGeom>
        </p:spPr>
      </p:pic>
      <p:sp>
        <p:nvSpPr>
          <p:cNvPr id="1048624" name="TextBox 1048623"/>
          <p:cNvSpPr txBox="1"/>
          <p:nvPr/>
        </p:nvSpPr>
        <p:spPr>
          <a:xfrm>
            <a:off x="443358" y="900767"/>
            <a:ext cx="4586072" cy="1348739"/>
          </a:xfrm>
          <a:prstGeom prst="rect">
            <a:avLst/>
          </a:prstGeom>
        </p:spPr>
        <p:txBody>
          <a:bodyPr wrap="square" rtlCol="0">
            <a:spAutoFit/>
          </a:bodyPr>
          <a:lstStyle/>
          <a:p>
            <a:pPr algn="ctr"/>
            <a:r>
              <a:rPr lang="en-US" sz="2800" b="1">
                <a:solidFill>
                  <a:srgbClr val="000000"/>
                </a:solidFill>
              </a:rPr>
              <a:t>SEJARAH PEDESAAN</a:t>
            </a:r>
            <a:endParaRPr lang="x-none" sz="2800" b="1">
              <a:solidFill>
                <a:srgbClr val="000000"/>
              </a:solidFill>
            </a:endParaRPr>
          </a:p>
          <a:p>
            <a:pPr algn="ctr"/>
            <a:r>
              <a:rPr lang="en-US" sz="2800" b="1">
                <a:solidFill>
                  <a:srgbClr val="000000"/>
                </a:solidFill>
              </a:rPr>
              <a:t>( Sistem Religi, Seni, dan Teknologi Masyarakat Desa) </a:t>
            </a:r>
            <a:endParaRPr lang="x-none" sz="2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97164"/>
                                        </p:tgtEl>
                                        <p:attrNameLst>
                                          <p:attrName>style.visibility</p:attrName>
                                        </p:attrNameLst>
                                      </p:cBhvr>
                                      <p:to>
                                        <p:strVal val="visible"/>
                                      </p:to>
                                    </p:set>
                                    <p:animEffect transition="in" filter="fade">
                                      <p:cBhvr>
                                        <p:cTn id="7" dur="500"/>
                                        <p:tgtEl>
                                          <p:spTgt spid="209716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97162"/>
                                        </p:tgtEl>
                                        <p:attrNameLst>
                                          <p:attrName>style.visibility</p:attrName>
                                        </p:attrNameLst>
                                      </p:cBhvr>
                                      <p:to>
                                        <p:strVal val="visible"/>
                                      </p:to>
                                    </p:set>
                                    <p:anim calcmode="lin" valueType="num">
                                      <p:cBhvr>
                                        <p:cTn id="11" dur="500" fill="hold"/>
                                        <p:tgtEl>
                                          <p:spTgt spid="2097162"/>
                                        </p:tgtEl>
                                        <p:attrNameLst>
                                          <p:attrName>ppt_w</p:attrName>
                                        </p:attrNameLst>
                                      </p:cBhvr>
                                      <p:tavLst>
                                        <p:tav tm="0">
                                          <p:val>
                                            <p:fltVal val="0"/>
                                          </p:val>
                                        </p:tav>
                                        <p:tav tm="100000">
                                          <p:val>
                                            <p:strVal val="#ppt_w"/>
                                          </p:val>
                                        </p:tav>
                                      </p:tavLst>
                                    </p:anim>
                                    <p:anim calcmode="lin" valueType="num">
                                      <p:cBhvr>
                                        <p:cTn id="12" dur="500" fill="hold"/>
                                        <p:tgtEl>
                                          <p:spTgt spid="2097162"/>
                                        </p:tgtEl>
                                        <p:attrNameLst>
                                          <p:attrName>ppt_h</p:attrName>
                                        </p:attrNameLst>
                                      </p:cBhvr>
                                      <p:tavLst>
                                        <p:tav tm="0">
                                          <p:val>
                                            <p:fltVal val="0"/>
                                          </p:val>
                                        </p:tav>
                                        <p:tav tm="100000">
                                          <p:val>
                                            <p:strVal val="#ppt_h"/>
                                          </p:val>
                                        </p:tav>
                                      </p:tavLst>
                                    </p:anim>
                                    <p:animEffect transition="in" filter="fade">
                                      <p:cBhvr>
                                        <p:cTn id="13" dur="500"/>
                                        <p:tgtEl>
                                          <p:spTgt spid="2097162"/>
                                        </p:tgtEl>
                                      </p:cBhvr>
                                    </p:animEffect>
                                  </p:childTnLst>
                                </p:cTn>
                              </p:par>
                            </p:childTnLst>
                          </p:cTn>
                        </p:par>
                        <p:par>
                          <p:cTn id="14" fill="hold">
                            <p:stCondLst>
                              <p:cond delay="1000"/>
                            </p:stCondLst>
                            <p:childTnLst>
                              <p:par>
                                <p:cTn id="15" presetID="19" presetClass="entr" presetSubtype="10" fill="hold" nodeType="afterEffect">
                                  <p:stCondLst>
                                    <p:cond delay="0"/>
                                  </p:stCondLst>
                                  <p:childTnLst>
                                    <p:set>
                                      <p:cBhvr>
                                        <p:cTn id="16" dur="1" fill="hold">
                                          <p:stCondLst>
                                            <p:cond delay="0"/>
                                          </p:stCondLst>
                                        </p:cTn>
                                        <p:tgtEl>
                                          <p:spTgt spid="2097165"/>
                                        </p:tgtEl>
                                        <p:attrNameLst>
                                          <p:attrName>style.visibility</p:attrName>
                                        </p:attrNameLst>
                                      </p:cBhvr>
                                      <p:to>
                                        <p:strVal val="visible"/>
                                      </p:to>
                                    </p:set>
                                    <p:anim calcmode="lin" valueType="num">
                                      <p:cBhvr>
                                        <p:cTn id="17" dur="5000" fill="hold"/>
                                        <p:tgtEl>
                                          <p:spTgt spid="2097165"/>
                                        </p:tgtEl>
                                        <p:attrNameLst>
                                          <p:attrName>ppt_w</p:attrName>
                                        </p:attrNameLst>
                                      </p:cBhvr>
                                      <p:tavLst>
                                        <p:tav tm="0" fmla="#ppt_w*sin(2.5*pi*$)">
                                          <p:val>
                                            <p:fltVal val="0"/>
                                          </p:val>
                                        </p:tav>
                                        <p:tav tm="100000">
                                          <p:val>
                                            <p:fltVal val="1"/>
                                          </p:val>
                                        </p:tav>
                                      </p:tavLst>
                                    </p:anim>
                                    <p:anim calcmode="lin" valueType="num">
                                      <p:cBhvr>
                                        <p:cTn id="18" dur="5000" fill="hold"/>
                                        <p:tgtEl>
                                          <p:spTgt spid="20971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9" name="Subtitle 2"/>
          <p:cNvSpPr>
            <a:spLocks noGrp="1"/>
          </p:cNvSpPr>
          <p:nvPr>
            <p:ph type="subTitle" idx="1"/>
          </p:nvPr>
        </p:nvSpPr>
        <p:spPr/>
        <p:txBody>
          <a:bodyPr>
            <a:normAutofit fontScale="88889" lnSpcReduction="10000"/>
          </a:bodyPr>
          <a:lstStyle/>
          <a:p>
            <a:pPr marL="285750" indent="-285750">
              <a:buFont typeface="Arial" panose="020B0604020202020204" pitchFamily="34" charset="0"/>
              <a:buChar char="•"/>
            </a:pPr>
            <a:r>
              <a:rPr lang="en-US" dirty="0" err="1" smtClean="0"/>
              <a:t>Badan</a:t>
            </a:r>
            <a:r>
              <a:rPr lang="en-US" dirty="0" smtClean="0"/>
              <a:t> </a:t>
            </a:r>
            <a:r>
              <a:rPr lang="en-US" dirty="0" err="1" smtClean="0"/>
              <a:t>pengembangan</a:t>
            </a:r>
            <a:r>
              <a:rPr lang="en-US" dirty="0" smtClean="0"/>
              <a:t> </a:t>
            </a:r>
            <a:r>
              <a:rPr lang="en-US" dirty="0" err="1" smtClean="0"/>
              <a:t>dan</a:t>
            </a:r>
            <a:r>
              <a:rPr lang="en-US" dirty="0" smtClean="0"/>
              <a:t> </a:t>
            </a:r>
            <a:r>
              <a:rPr lang="en-US" dirty="0" err="1" smtClean="0"/>
              <a:t>alat</a:t>
            </a:r>
            <a:r>
              <a:rPr lang="en-US" dirty="0" smtClean="0"/>
              <a:t> </a:t>
            </a:r>
            <a:r>
              <a:rPr lang="en-US" dirty="0" err="1" smtClean="0"/>
              <a:t>pembinaan</a:t>
            </a:r>
            <a:r>
              <a:rPr lang="en-US" dirty="0" smtClean="0"/>
              <a:t> Bahasa. 2016.kamus </a:t>
            </a:r>
            <a:r>
              <a:rPr lang="en-US" dirty="0" err="1" smtClean="0"/>
              <a:t>besar</a:t>
            </a:r>
            <a:r>
              <a:rPr lang="en-US" dirty="0" smtClean="0"/>
              <a:t> </a:t>
            </a:r>
            <a:r>
              <a:rPr lang="en-US" dirty="0" err="1" smtClean="0"/>
              <a:t>bahasa</a:t>
            </a:r>
            <a:r>
              <a:rPr lang="en-US" dirty="0" smtClean="0"/>
              <a:t> Indonesia daring </a:t>
            </a:r>
          </a:p>
          <a:p>
            <a:r>
              <a:rPr lang="en-US" dirty="0" smtClean="0">
                <a:hlinkClick r:id="rId2"/>
              </a:rPr>
              <a:t>https://kbbi.kemdikbud.go.id</a:t>
            </a:r>
            <a:endParaRPr lang="en-US" dirty="0" smtClean="0"/>
          </a:p>
          <a:p>
            <a:pPr marL="285750" indent="-285750">
              <a:buFont typeface="Arial" panose="020B0604020202020204" pitchFamily="34" charset="0"/>
              <a:buChar char="•"/>
            </a:pPr>
            <a:r>
              <a:rPr lang="en-US" dirty="0" smtClean="0"/>
              <a:t>Sabri,alisuf.2012. </a:t>
            </a:r>
            <a:r>
              <a:rPr lang="en-US" dirty="0" err="1" smtClean="0"/>
              <a:t>Pendidikan</a:t>
            </a:r>
            <a:r>
              <a:rPr lang="en-US" dirty="0" smtClean="0"/>
              <a:t> Pancasila </a:t>
            </a:r>
            <a:r>
              <a:rPr lang="en-US" dirty="0" err="1" smtClean="0"/>
              <a:t>Jakarta:pedoman</a:t>
            </a:r>
            <a:r>
              <a:rPr lang="en-US" dirty="0" smtClean="0"/>
              <a:t> </a:t>
            </a:r>
            <a:r>
              <a:rPr lang="en-US" dirty="0" err="1" smtClean="0"/>
              <a:t>ilmu</a:t>
            </a:r>
            <a:r>
              <a:rPr lang="en-US" dirty="0" smtClean="0"/>
              <a:t> </a:t>
            </a:r>
            <a:r>
              <a:rPr lang="en-US" dirty="0" err="1" smtClean="0"/>
              <a:t>jaya</a:t>
            </a:r>
            <a:endParaRPr lang="en-US" dirty="0" smtClean="0"/>
          </a:p>
          <a:p>
            <a:pPr marL="285750" indent="-285750">
              <a:buFont typeface="Arial" panose="020B0604020202020204" pitchFamily="34" charset="0"/>
              <a:buChar char="•"/>
            </a:pPr>
            <a:r>
              <a:rPr lang="en-US" dirty="0" smtClean="0"/>
              <a:t>Sadulloh,uyoh.2012. </a:t>
            </a:r>
            <a:r>
              <a:rPr lang="en-US" dirty="0" err="1" smtClean="0"/>
              <a:t>pengantar</a:t>
            </a:r>
            <a:r>
              <a:rPr lang="en-US" dirty="0" smtClean="0"/>
              <a:t> </a:t>
            </a:r>
            <a:r>
              <a:rPr lang="en-US" dirty="0" err="1" smtClean="0"/>
              <a:t>filsafat</a:t>
            </a:r>
            <a:r>
              <a:rPr lang="en-US" dirty="0" smtClean="0"/>
              <a:t> </a:t>
            </a:r>
            <a:r>
              <a:rPr lang="en-US" dirty="0" err="1" smtClean="0"/>
              <a:t>pendidikan</a:t>
            </a:r>
            <a:r>
              <a:rPr lang="en-US" dirty="0" smtClean="0"/>
              <a:t> </a:t>
            </a:r>
            <a:r>
              <a:rPr lang="en-US" dirty="0" err="1" smtClean="0"/>
              <a:t>pancasila</a:t>
            </a:r>
            <a:r>
              <a:rPr lang="en-US" dirty="0" smtClean="0"/>
              <a:t> </a:t>
            </a:r>
            <a:r>
              <a:rPr lang="en-US" dirty="0" err="1" smtClean="0"/>
              <a:t>untuk</a:t>
            </a:r>
            <a:r>
              <a:rPr lang="en-US" dirty="0" smtClean="0"/>
              <a:t> </a:t>
            </a:r>
            <a:r>
              <a:rPr lang="en-US" dirty="0" err="1" smtClean="0"/>
              <a:t>perguruan</a:t>
            </a:r>
            <a:r>
              <a:rPr lang="en-US" dirty="0" smtClean="0"/>
              <a:t> </a:t>
            </a:r>
            <a:r>
              <a:rPr lang="en-US" dirty="0" err="1" smtClean="0"/>
              <a:t>tinggi</a:t>
            </a:r>
            <a:r>
              <a:rPr lang="en-US" dirty="0" smtClean="0"/>
              <a:t>.</a:t>
            </a:r>
          </a:p>
          <a:p>
            <a:pPr marL="285750" indent="-285750">
              <a:buFont typeface="Arial" panose="020B0604020202020204" pitchFamily="34" charset="0"/>
              <a:buChar char="•"/>
            </a:pPr>
            <a:endParaRPr lang="en-US" dirty="0"/>
          </a:p>
        </p:txBody>
      </p:sp>
      <p:sp>
        <p:nvSpPr>
          <p:cNvPr id="1048791" name="Title 1"/>
          <p:cNvSpPr txBox="1"/>
          <p:nvPr/>
        </p:nvSpPr>
        <p:spPr>
          <a:xfrm>
            <a:off x="1149531" y="-228600"/>
            <a:ext cx="6858000" cy="23876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dirty="0" err="1" smtClean="0"/>
              <a:t>Daftar</a:t>
            </a:r>
            <a:r>
              <a:rPr lang="en-US" dirty="0" smtClean="0"/>
              <a:t> </a:t>
            </a:r>
            <a:r>
              <a:rPr lang="en-US" dirty="0" err="1" smtClean="0"/>
              <a:t>pustaka</a:t>
            </a:r>
            <a:r>
              <a:rPr lang="en-US" dirty="0" smtClean="0"/>
              <a:t>:</a:t>
            </a:r>
            <a:endParaRPr lang="en-US" dirty="0"/>
          </a:p>
        </p:txBody>
      </p:sp>
      <p:sp>
        <p:nvSpPr>
          <p:cNvPr id="1048793" name="Subtitle 2"/>
          <p:cNvSpPr txBox="1"/>
          <p:nvPr/>
        </p:nvSpPr>
        <p:spPr>
          <a:xfrm>
            <a:off x="1295400" y="3754438"/>
            <a:ext cx="6858000" cy="1655762"/>
          </a:xfrm>
          <a:prstGeom prst="rect">
            <a:avLst/>
          </a:prstGeom>
        </p:spPr>
        <p:txBody>
          <a:bodyPr vert="horz" lIns="91440" tIns="45720" rIns="91440" bIns="45720" rtlCol="0">
            <a:normAutofit fontScale="88889"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pPr>
            <a:r>
              <a:rPr lang="en-US" dirty="0" err="1" smtClean="0"/>
              <a:t>Badan</a:t>
            </a:r>
            <a:r>
              <a:rPr lang="en-US" dirty="0" smtClean="0"/>
              <a:t> </a:t>
            </a:r>
            <a:r>
              <a:rPr lang="en-US" dirty="0" err="1" smtClean="0"/>
              <a:t>pengembangan</a:t>
            </a:r>
            <a:r>
              <a:rPr lang="en-US" dirty="0" smtClean="0"/>
              <a:t> </a:t>
            </a:r>
            <a:r>
              <a:rPr lang="en-US" dirty="0" err="1" smtClean="0"/>
              <a:t>dan</a:t>
            </a:r>
            <a:r>
              <a:rPr lang="en-US" dirty="0" smtClean="0"/>
              <a:t> </a:t>
            </a:r>
            <a:r>
              <a:rPr lang="en-US" dirty="0" err="1" smtClean="0"/>
              <a:t>alat</a:t>
            </a:r>
            <a:r>
              <a:rPr lang="en-US" dirty="0" smtClean="0"/>
              <a:t> </a:t>
            </a:r>
            <a:r>
              <a:rPr lang="en-US" dirty="0" err="1" smtClean="0"/>
              <a:t>pembinaan</a:t>
            </a:r>
            <a:r>
              <a:rPr lang="en-US" dirty="0" smtClean="0"/>
              <a:t> Bahasa. 2016.kamus </a:t>
            </a:r>
            <a:r>
              <a:rPr lang="en-US" dirty="0" err="1" smtClean="0"/>
              <a:t>besar</a:t>
            </a:r>
            <a:r>
              <a:rPr lang="en-US" dirty="0" smtClean="0"/>
              <a:t> </a:t>
            </a:r>
            <a:r>
              <a:rPr lang="en-US" dirty="0" err="1" smtClean="0"/>
              <a:t>bahasa</a:t>
            </a:r>
            <a:r>
              <a:rPr lang="en-US" dirty="0" smtClean="0"/>
              <a:t> Indonesia daring </a:t>
            </a:r>
          </a:p>
          <a:p>
            <a:r>
              <a:rPr lang="en-US" dirty="0" smtClean="0">
                <a:hlinkClick r:id="rId2"/>
              </a:rPr>
              <a:t>https://kbbi.kemdikbud.go.id</a:t>
            </a:r>
            <a:endParaRPr lang="en-US" dirty="0" smtClean="0"/>
          </a:p>
          <a:p>
            <a:pPr marL="285750" indent="-285750">
              <a:buFont typeface="Arial" panose="020B0604020202020204" pitchFamily="34" charset="0"/>
              <a:buChar char="•"/>
            </a:pPr>
            <a:r>
              <a:rPr lang="en-US" dirty="0" smtClean="0"/>
              <a:t>Sabri,alisuf.2012. </a:t>
            </a:r>
            <a:r>
              <a:rPr lang="en-US" dirty="0" err="1" smtClean="0"/>
              <a:t>Pendidikan</a:t>
            </a:r>
            <a:r>
              <a:rPr lang="en-US" dirty="0" smtClean="0"/>
              <a:t> Pancasila </a:t>
            </a:r>
            <a:r>
              <a:rPr lang="en-US" dirty="0" err="1" smtClean="0"/>
              <a:t>Jakarta:pedoman</a:t>
            </a:r>
            <a:r>
              <a:rPr lang="en-US" dirty="0" smtClean="0"/>
              <a:t> </a:t>
            </a:r>
            <a:r>
              <a:rPr lang="en-US" dirty="0" err="1" smtClean="0"/>
              <a:t>ilmu</a:t>
            </a:r>
            <a:r>
              <a:rPr lang="en-US" dirty="0" smtClean="0"/>
              <a:t> </a:t>
            </a:r>
            <a:r>
              <a:rPr lang="en-US" dirty="0" err="1" smtClean="0"/>
              <a:t>jaya</a:t>
            </a:r>
            <a:endParaRPr lang="en-US" dirty="0" smtClean="0"/>
          </a:p>
          <a:p>
            <a:pPr marL="285750" indent="-285750">
              <a:buFont typeface="Arial" panose="020B0604020202020204" pitchFamily="34" charset="0"/>
              <a:buChar char="•"/>
            </a:pPr>
            <a:r>
              <a:rPr lang="en-US" dirty="0" smtClean="0"/>
              <a:t>Sadulloh,uyoh.2012. </a:t>
            </a:r>
            <a:r>
              <a:rPr lang="en-US" dirty="0" err="1" smtClean="0"/>
              <a:t>pengantar</a:t>
            </a:r>
            <a:r>
              <a:rPr lang="en-US" dirty="0" smtClean="0"/>
              <a:t> </a:t>
            </a:r>
            <a:r>
              <a:rPr lang="en-US" dirty="0" err="1" smtClean="0"/>
              <a:t>filsafat</a:t>
            </a:r>
            <a:r>
              <a:rPr lang="en-US" dirty="0" smtClean="0"/>
              <a:t> </a:t>
            </a:r>
            <a:r>
              <a:rPr lang="en-US" dirty="0" err="1" smtClean="0"/>
              <a:t>pendidikan</a:t>
            </a:r>
            <a:r>
              <a:rPr lang="en-US" dirty="0" smtClean="0"/>
              <a:t> </a:t>
            </a:r>
            <a:r>
              <a:rPr lang="en-US" dirty="0" err="1" smtClean="0"/>
              <a:t>pancasila</a:t>
            </a:r>
            <a:r>
              <a:rPr lang="en-US" dirty="0" smtClean="0"/>
              <a:t> </a:t>
            </a:r>
            <a:r>
              <a:rPr lang="en-US" dirty="0" err="1" smtClean="0"/>
              <a:t>untuk</a:t>
            </a:r>
            <a:r>
              <a:rPr lang="en-US" dirty="0" smtClean="0"/>
              <a:t> </a:t>
            </a:r>
            <a:r>
              <a:rPr lang="en-US" dirty="0" err="1" smtClean="0"/>
              <a:t>perguruan</a:t>
            </a:r>
            <a:r>
              <a:rPr lang="en-US" dirty="0" smtClean="0"/>
              <a:t> </a:t>
            </a:r>
            <a:r>
              <a:rPr lang="en-US" dirty="0" err="1" smtClean="0"/>
              <a:t>tinggi</a:t>
            </a:r>
            <a:r>
              <a:rPr lang="en-US" dirty="0" smtClean="0"/>
              <a:t>.</a:t>
            </a:r>
          </a:p>
          <a:p>
            <a:pPr marL="285750" indent="-285750">
              <a:buFont typeface="Arial" panose="020B0604020202020204" pitchFamily="34" charset="0"/>
              <a:buChar char="•"/>
            </a:pPr>
            <a:endParaRPr lang="en-US" dirty="0"/>
          </a:p>
        </p:txBody>
      </p:sp>
      <p:pic>
        <p:nvPicPr>
          <p:cNvPr id="2097170" name="Picture 7"/>
          <p:cNvPicPr>
            <a:picLocks noChangeAspect="1"/>
          </p:cNvPicPr>
          <p:nvPr/>
        </p:nvPicPr>
        <p:blipFill>
          <a:blip r:embed="rId3"/>
          <a:stretch>
            <a:fillRect/>
          </a:stretch>
        </p:blipFill>
        <p:spPr>
          <a:xfrm>
            <a:off x="0" y="0"/>
            <a:ext cx="9144000" cy="6858000"/>
          </a:xfrm>
          <a:prstGeom prst="rect">
            <a:avLst/>
          </a:prstGeom>
        </p:spPr>
      </p:pic>
      <p:sp>
        <p:nvSpPr>
          <p:cNvPr id="1048795" name="TextBox 1048794"/>
          <p:cNvSpPr txBox="1"/>
          <p:nvPr/>
        </p:nvSpPr>
        <p:spPr>
          <a:xfrm>
            <a:off x="1519402" y="965199"/>
            <a:ext cx="5435843" cy="510540"/>
          </a:xfrm>
          <a:prstGeom prst="rect">
            <a:avLst/>
          </a:prstGeom>
        </p:spPr>
        <p:txBody>
          <a:bodyPr wrap="square" rtlCol="0">
            <a:spAutoFit/>
          </a:bodyPr>
          <a:lstStyle/>
          <a:p>
            <a:pPr marL="0" indent="0" algn="ctr">
              <a:buNone/>
            </a:pPr>
            <a:r>
              <a:rPr lang="en-US" sz="2800" b="1">
                <a:solidFill>
                  <a:srgbClr val="000000"/>
                </a:solidFill>
              </a:rPr>
              <a:t>Sistem Seni Desa</a:t>
            </a:r>
            <a:endParaRPr lang="x-none" sz="2800">
              <a:solidFill>
                <a:srgbClr val="000000"/>
              </a:solidFill>
            </a:endParaRPr>
          </a:p>
        </p:txBody>
      </p:sp>
      <p:sp>
        <p:nvSpPr>
          <p:cNvPr id="1048819" name="TextBox 1048818"/>
          <p:cNvSpPr txBox="1"/>
          <p:nvPr/>
        </p:nvSpPr>
        <p:spPr>
          <a:xfrm>
            <a:off x="1579273" y="1460817"/>
            <a:ext cx="6574126" cy="4282440"/>
          </a:xfrm>
          <a:prstGeom prst="rect">
            <a:avLst/>
          </a:prstGeom>
        </p:spPr>
        <p:txBody>
          <a:bodyPr wrap="square" rtlCol="0">
            <a:spAutoFit/>
          </a:bodyPr>
          <a:lstStyle/>
          <a:p>
            <a:r>
              <a:rPr lang="x-none" sz="2800">
                <a:solidFill>
                  <a:srgbClr val="000000"/>
                </a:solidFill>
              </a:rPr>
              <a:t>Sistem seni desa pada dasarnya dapat dilihat sebagai identitas kultural masyarakat pendukungnya, yang berfungsi secara sosial dan ritual. Kesenian tradisional ini juga dipercaya masyarakat pendukung tidak sekadar sebagai hiburan yang menciptakan kegembiraan, namun ia juga menjadi media yang mampu memfasilitasi doa dan harapan mereka.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132</Words>
  <Application>Microsoft Office PowerPoint</Application>
  <PresentationFormat>On-screen Show (4:3)</PresentationFormat>
  <Paragraphs>14</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YUSUF</cp:lastModifiedBy>
  <cp:revision>5</cp:revision>
  <dcterms:created xsi:type="dcterms:W3CDTF">2020-10-04T02:02:59Z</dcterms:created>
  <dcterms:modified xsi:type="dcterms:W3CDTF">2021-09-12T08:55:05Z</dcterms:modified>
</cp:coreProperties>
</file>