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72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AD026-486C-489D-8612-217D36B20181}" type="datetimeFigureOut">
              <a:rPr lang="id-ID" smtClean="0"/>
              <a:t>15/09/2020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B1743-4E64-45D8-B6ED-DB2A133E678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226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052EB-58D1-4F47-9D21-01BDD3C95E5B}" type="slidenum">
              <a:rPr lang="en-US">
                <a:latin typeface="Arial" pitchFamily="34" charset="0"/>
              </a:rPr>
              <a:pPr/>
              <a:t>9</a:t>
            </a:fld>
            <a:endParaRPr lang="en-US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4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04365" y="1129553"/>
            <a:ext cx="9964270" cy="4537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PB KE-7: KEGIATAN </a:t>
            </a:r>
            <a:r>
              <a:rPr lang="id-ID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 DALAM PENYALURAN </a:t>
            </a: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id-ID" sz="28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Pengertian </a:t>
            </a:r>
            <a:r>
              <a:rPr lang="id-ID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unsur- unsur kredit dan </a:t>
            </a: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Prinsip- </a:t>
            </a:r>
            <a:r>
              <a:rPr lang="id-ID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 dalam pemberian </a:t>
            </a: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Jaminan </a:t>
            </a:r>
            <a:r>
              <a:rPr lang="id-ID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 pemberian </a:t>
            </a: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Larangan </a:t>
            </a:r>
            <a:r>
              <a:rPr lang="id-ID" sz="28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 pemberian </a:t>
            </a: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id-ID" sz="28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Jenis dan kualitas kredit </a:t>
            </a:r>
            <a:endParaRPr lang="id-ID" sz="28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>
              <a:lnSpc>
                <a:spcPct val="107000"/>
              </a:lnSpc>
              <a:spcAft>
                <a:spcPts val="800"/>
              </a:spcAft>
            </a:pPr>
            <a:r>
              <a:rPr lang="id-ID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d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633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1504" y="332656"/>
            <a:ext cx="8352928" cy="63367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5.  </a:t>
            </a:r>
            <a:r>
              <a:rPr lang="id-ID" sz="2400" b="1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JENIS DAN KUALITAS KREDIT </a:t>
            </a:r>
          </a:p>
          <a:p>
            <a:endParaRPr lang="id-ID" sz="2400" dirty="0" smtClean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A.  JENIS-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JENIS </a:t>
            </a:r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</a:t>
            </a: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Dilihat dari SEGI KEGUNAAN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Investasi 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Modal Kerja</a:t>
            </a:r>
          </a:p>
          <a:p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b.  Dilihat dari SEGI TUJUAN KREDIT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produktif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Konsumtif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Perdagangan </a:t>
            </a:r>
          </a:p>
          <a:p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c.  Dilihat dari SEGI JANGKA WAKTU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JANGKA PENDEK (paling lama 1 tahun)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JANGKA MENENGAH: ( 1 sd 3 tahun)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JANGKA PANJANG (diatas 3 atau 5 tahun)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d</a:t>
            </a: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.  Dilihat dari SEGI JAMINAN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: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DENGAN JAMINAN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TANPA JAMINAN 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9277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B.  KUALITAS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KREDIT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Kredit LANCAR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Kredit DLM PERHATIAN KHUSUS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Kkredit KURANG LANCAR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Kredit DIRAGUKAN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Kredit MACET</a:t>
            </a:r>
          </a:p>
          <a:p>
            <a:pPr marL="457200" indent="-457200">
              <a:buAutoNum type="arabicParenR"/>
            </a:pPr>
            <a:endParaRPr lang="id-ID" sz="24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KETERANGAN: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Kredit LANCAR adalah: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Pembayaran angsuran pokok/ bunga tepat waktu;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Memiliki mutasi rekening yg aktis;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Bagian dari kredit yg dijamin dg agunan tunai;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28013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LANJUTAN---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  <a:sym typeface="Wingdings" pitchFamily="2" charset="2"/>
              </a:rPr>
              <a:t>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KUALITAS KREDIT</a:t>
            </a:r>
          </a:p>
          <a:p>
            <a:pPr marL="457200" indent="-457200">
              <a:buAutoNum type="arabicParenR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KREDIT dlm perhatian khusus:</a:t>
            </a: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a.  Ada tunggakan angsuran pokok dan/ atau bunga tp blm melampaui wkt 90 hari;;</a:t>
            </a: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b.  Jarang terjadi pelanggaran thdp kontrak yag diperjanjikan;</a:t>
            </a: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c.  Mutasi rekening relatif aktif;</a:t>
            </a:r>
          </a:p>
          <a:p>
            <a:pPr marL="457200" indent="-457200">
              <a:buAutoNum type="alphaLcPeriod" startAt="4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Didukung adanya pinjaman baru</a:t>
            </a:r>
          </a:p>
          <a:p>
            <a:pPr marL="457200" indent="-457200">
              <a:buAutoNum type="alphaLcPeriod" startAt="4"/>
            </a:pPr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3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Kredit KURANG LANCAR: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Terdapat tunggakan angsuran pokok dan/ atau bunga telah melampaui waktu 90 hari;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Terjadi pelanggaran thdp kontrak;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Frekuensi trnsaksi rekening relatif rendah;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Terdpt indikasi masalah keuangan yg dihadapi debitur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Dokumen pinjaman yang lemah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281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KUALITAS KREDIT-----lanjutan..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4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Kredit DIRAGUKAN:</a:t>
            </a: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a.  Terdpt angsuran pokok dan/atau bunga yg telah melampaui wkt 180 hari;</a:t>
            </a:r>
          </a:p>
          <a:p>
            <a:pPr marL="457200" indent="-457200">
              <a:buAutoNum type="alphaLcPeriod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Terjadi wanprestasi lebih dari 180 hari;</a:t>
            </a:r>
          </a:p>
          <a:p>
            <a:pPr marL="457200" indent="-457200">
              <a:buAutoNum type="alphaLcPeriod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Terjadi kapitalisasi bunga;</a:t>
            </a:r>
          </a:p>
          <a:p>
            <a:pPr marL="457200" indent="-457200">
              <a:buAutoNum type="alphaLcPeriod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Dokumen hukum yang lemah, baik utk perjanjian maupun perjanjian pengikatan jaminan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5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Kredit MACET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Terdpt tunggakan angsuran pokokdan/atau bunga yang telah melampaui 270 hari;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Kerugian oprasional ditutup dg pinjaman baru;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Dari segi hukum dan kondisi pasar , jaminan tdk dpt dicairkan pada nilai yang wajar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4587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PENYEBAB KREDIT MACET: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Dari PIHAK BANK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kurang cermat dlm melakukan analisis;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Bisa juga karena kolusi</a:t>
            </a:r>
          </a:p>
          <a:p>
            <a:pPr marL="342900" indent="-342900">
              <a:buFontTx/>
              <a:buChar char="-"/>
            </a:pPr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Pihak Nasabah Debitur: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Karena kesengajaan atau lalai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Karena keadaan memaksa (overmacht)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UPAYA PENYELAMATAN KREDIT MACET: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Recheduling;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Reconditioning;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Restructuring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Kombinasi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Penyitaan jaminan</a:t>
            </a:r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96462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UPAYA PENYELAMATAN KREDIT MACET: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Recheduling;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Memperpanjang jangka wkt kredit;</a:t>
            </a:r>
          </a:p>
          <a:p>
            <a:pPr marL="457200" indent="-457200">
              <a:buAutoNum type="alphaLcPeriod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Memperpanjang jangka waktu angsuran</a:t>
            </a:r>
          </a:p>
          <a:p>
            <a:endParaRPr lang="id-ID" sz="2400" i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2)  Reconditioning;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Kapitalisasi bunga, yi bunga dijadikan utang pokok;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Penundaan pembayaran bunga smp wkt yg ditentukan;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Penurunan suku bunga;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Pembebasan bunga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3"/>
            </a:pPr>
            <a:r>
              <a:rPr lang="id-ID" sz="2400" i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Restructuring: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Menambah jumlah kredit;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Menambah equity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4) Kombinasi : dari tiga cara di atas</a:t>
            </a:r>
          </a:p>
          <a:p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5)  Penyitaan Jaminan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564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9536" y="332656"/>
            <a:ext cx="8352928" cy="63367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r>
              <a:rPr lang="id-ID" sz="2400" b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PENGERTIAN DAN UNSUR- UNSUR </a:t>
            </a:r>
            <a:r>
              <a:rPr lang="id-ID" sz="2400" b="1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 DAN PEMBIAYAAN</a:t>
            </a:r>
          </a:p>
          <a:p>
            <a:endParaRPr lang="id-ID" sz="2400" b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A.  KREDIT </a:t>
            </a: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Berdasarkan arti kata: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</a:t>
            </a:r>
            <a:r>
              <a:rPr lang="id-ID" sz="2400" i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credere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(Bhs Latin) : artinya PERCAYA, artinya: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BANK sbg PEMBERI kredit PERCAYA bhw peminjam akan mengembalikan pinjamannya sesuai PERJANJIAN;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PENERIMA kredit adalah PENERIMA KEPERCAYAAN, shg memiliki KEWAJIBAN UTK MEMBAYAR sesuai PERJANJIAN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b.  Pengertian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Kredit: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lihat ketentuan Ps 1 angka (11) UUPB No.10 tahun 1998 ....&gt; lihat perbedaannya dg PEMBIAYAAN dlm  Ps 1 angka (12) UU PB No.10 / 1998</a:t>
            </a: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088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9536" y="332656"/>
            <a:ext cx="8352928" cy="63367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Lanjutan....&gt;PENGERTIAN DAN UNSUR- UNSUR KREDIT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c. Unsur- unsur Kredit: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kepercayaan;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kesepakatan;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Jangka waktu;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Risiko</a:t>
            </a: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Balas jasa</a:t>
            </a: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6691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b="1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2.  PRINSIP- </a:t>
            </a:r>
            <a:r>
              <a:rPr lang="id-ID" sz="2400" b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PRINSIP  DLM PEMBERIAN KREDIT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PRINSIP 5 C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Character</a:t>
            </a:r>
            <a:r>
              <a:rPr lang="id-ID" sz="2400" dirty="0">
                <a:solidFill>
                  <a:srgbClr val="00B050"/>
                </a:solidFill>
                <a:latin typeface="Aharoni" pitchFamily="2" charset="-79"/>
                <a:cs typeface="Aharoni" pitchFamily="2" charset="-79"/>
              </a:rPr>
              <a:t> :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 menyangkut kemauan membayar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2"/>
            </a:pPr>
            <a:r>
              <a:rPr lang="id-ID" sz="2400" i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Capacity  :  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kemampuan nasabah dlm bidang bisnis 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Pendidikannya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(kemampuan dlm memanfaatkan kredit yg disalurkan)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3"/>
            </a:pPr>
            <a:r>
              <a:rPr lang="id-ID" sz="2400" i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Capital  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melihat efektifitas penggunaan modal 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sumber modal yg digunakan saat ini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i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4)  </a:t>
            </a:r>
            <a:r>
              <a:rPr lang="id-ID" sz="2400" i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Collateral : 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melihat segi jaminan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Fisik , non fisik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nilai jaminan, hrs &gt; nilai kredit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Keabsahan jaminan</a:t>
            </a:r>
          </a:p>
          <a:p>
            <a:r>
              <a:rPr lang="id-ID" sz="2400" i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5)  </a:t>
            </a:r>
            <a:r>
              <a:rPr lang="id-ID" sz="2400" i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condition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Kondisi  pol dan ekonomi skrang dan yad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Kondisi / prospek usaha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40504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PRINSIP- PRINSIP  KREDIT</a:t>
            </a: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PRINSIP 7 P</a:t>
            </a:r>
          </a:p>
          <a:p>
            <a:pPr marL="457200" indent="-457200">
              <a:buAutoNum type="arabicParenR"/>
            </a:pP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Personality</a:t>
            </a: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: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 menyangkut kepribadian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2"/>
            </a:pP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Party: 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Penggolongan nasabah utk mendpt fasilitas kredit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3"/>
            </a:pP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Perpose: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melihat pd tujuan pengambilan kredit</a:t>
            </a:r>
            <a:endParaRPr lang="id-ID" sz="2400" i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 startAt="4"/>
            </a:pP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Prospect  </a:t>
            </a:r>
          </a:p>
          <a:p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    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melihat usaha nasabah dimasa mendatang</a:t>
            </a:r>
          </a:p>
          <a:p>
            <a:r>
              <a:rPr lang="id-ID" sz="2400" i="1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5)  </a:t>
            </a: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Payment</a:t>
            </a:r>
            <a:r>
              <a:rPr lang="id-ID" sz="2400" i="1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 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Melihat pd sumber dana pengembalian kredit</a:t>
            </a:r>
          </a:p>
          <a:p>
            <a:pPr marL="457200" indent="-457200">
              <a:buAutoNum type="arabicParenR" startAt="6"/>
            </a:pPr>
            <a:r>
              <a:rPr lang="id-ID" sz="2400" i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Profitability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: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     melihat kemampuan nasabah dlm mencarai laba</a:t>
            </a:r>
          </a:p>
          <a:p>
            <a:pPr marL="457200" indent="-457200">
              <a:buAutoNum type="arabicParenR" startAt="6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Protection: 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menjaga agar usaha dan brg jaminan mendapat perlindungan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5000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19" y="116632"/>
            <a:ext cx="9869633" cy="67413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3.  </a:t>
            </a:r>
            <a:r>
              <a:rPr lang="id-ID" sz="2400" b="1" dirty="0" smtClean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 DALAM PEMBERIAN KREDIT</a:t>
            </a:r>
            <a:endParaRPr lang="id-ID" sz="2400" b="1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eriod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Pengertian: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Dlm SE BI No.23/ 69/KEP/DIR , 28 Januari 1991, JAMINAN adlh: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Suatu keyakinan bank;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atas kesanggupan debitur;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utk mengembalikan kredit sesuai perjanjian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Dlm UU PB No 10/ 1998 (Ps 1 angka 23):AGUNAN adlh: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tambahan;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Yang diserahkan nasabah debitur kpd bank;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Dlm rangka pemberian fasilitas kredit atau pembiayaan berdasarkan Prinsip Syariah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5058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5520" y="116632"/>
            <a:ext cx="8784976" cy="674136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 startAt="3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eriod" startAt="2"/>
            </a:pP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Macam Jaminan Kredit;</a:t>
            </a:r>
          </a:p>
          <a:p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Jaminan Perorangan: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seorang pihak ketiga;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Utk menjamin dipenuhinya kewajiban2 debitur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2)  </a:t>
            </a:r>
            <a:r>
              <a:rPr lang="id-ID" sz="24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Jaminan kebendaan</a:t>
            </a: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Umum: (ketentuan Ps 1131 dan 1132 KUHPdt)</a:t>
            </a:r>
          </a:p>
          <a:p>
            <a:pPr marL="342900" indent="-342900">
              <a:buFontTx/>
              <a:buChar char="-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Khusus:</a:t>
            </a:r>
          </a:p>
          <a:p>
            <a:pPr marL="457200" indent="-457200">
              <a:buAutoNum type="alphaL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benda berwujud, baik bergerak maupun tidak berwujud</a:t>
            </a:r>
          </a:p>
          <a:p>
            <a:pPr marL="457200" indent="-457200">
              <a:buAutoNum type="alphaLcParenR"/>
            </a:pPr>
            <a:r>
              <a:rPr lang="id-ID" sz="2400" dirty="0">
                <a:solidFill>
                  <a:sysClr val="windowText" lastClr="000000"/>
                </a:solidFill>
                <a:latin typeface="Aharoni" pitchFamily="2" charset="-79"/>
                <a:cs typeface="Aharoni" pitchFamily="2" charset="-79"/>
              </a:rPr>
              <a:t>Jaminan benda tak berwujud, berupa surat- surat piutang atau surat- surat berharga dan atau surat yang mempunyai harga  (misal: saham, obligasi, sertifikat deposito dll) </a:t>
            </a: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arenR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rabicPeriod"/>
            </a:pPr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  <a:p>
            <a:endParaRPr lang="id-ID" sz="2400" dirty="0">
              <a:solidFill>
                <a:sysClr val="windowText" lastClr="000000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0520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0235" y="1129553"/>
            <a:ext cx="97356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id-ID" sz="2800" dirty="0" smtClean="0">
                <a:latin typeface="Arial Black" panose="020B0A04020102020204" pitchFamily="34" charset="0"/>
              </a:rPr>
              <a:t>LARANGAN dan BATASAN DALAM PEMBERIAN KREDIT</a:t>
            </a:r>
          </a:p>
          <a:p>
            <a:endParaRPr lang="id-ID" sz="2800" dirty="0" smtClean="0">
              <a:latin typeface="Arial Black" panose="020B0A04020102020204" pitchFamily="34" charset="0"/>
            </a:endParaRPr>
          </a:p>
          <a:p>
            <a:pPr marL="514350" indent="-514350">
              <a:buAutoNum type="alphaUcPeriod"/>
            </a:pPr>
            <a:r>
              <a:rPr lang="id-ID" sz="2800" dirty="0" smtClean="0">
                <a:latin typeface="Arial Black" panose="020B0A04020102020204" pitchFamily="34" charset="0"/>
              </a:rPr>
              <a:t>Bank dilarang memberikan kredit diatas BATAS Maksimum Pemberian Kredit (BMPK)</a:t>
            </a:r>
          </a:p>
          <a:p>
            <a:pPr marL="514350" indent="-514350">
              <a:buAutoNum type="alphaUcPeriod"/>
            </a:pPr>
            <a:r>
              <a:rPr lang="id-ID" sz="2800" dirty="0" smtClean="0">
                <a:latin typeface="Arial Black" panose="020B0A04020102020204" pitchFamily="34" charset="0"/>
              </a:rPr>
              <a:t>BMPK diatur dalam UU Perbankan</a:t>
            </a:r>
          </a:p>
          <a:p>
            <a:endParaRPr lang="id-ID" sz="2800" dirty="0">
              <a:latin typeface="Arial Black" panose="020B0A04020102020204" pitchFamily="34" charset="0"/>
            </a:endParaRPr>
          </a:p>
          <a:p>
            <a:endParaRPr lang="id-ID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731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Pembatasan Penyaluran Kredit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 Black" panose="020B0A04020102020204" pitchFamily="34" charset="0"/>
              </a:rPr>
              <a:t>Batas </a:t>
            </a:r>
            <a:r>
              <a:rPr lang="en-US" sz="2400" dirty="0" err="1" smtClean="0">
                <a:latin typeface="Arial Black" panose="020B0A04020102020204" pitchFamily="34" charset="0"/>
              </a:rPr>
              <a:t>maksimum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pemberian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kredit</a:t>
            </a:r>
            <a:r>
              <a:rPr lang="en-US" sz="2400" dirty="0" smtClean="0">
                <a:latin typeface="Arial Black" panose="020B0A04020102020204" pitchFamily="34" charset="0"/>
              </a:rPr>
              <a:t> (legal lending limit) </a:t>
            </a:r>
            <a:r>
              <a:rPr lang="en-US" sz="2400" dirty="0" err="1" smtClean="0">
                <a:latin typeface="Arial Black" panose="020B0A04020102020204" pitchFamily="34" charset="0"/>
              </a:rPr>
              <a:t>secara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keseluruhan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atau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kepada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satu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sektor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usaha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tertentu</a:t>
            </a:r>
            <a:r>
              <a:rPr lang="en-US" sz="2400" dirty="0" smtClean="0">
                <a:latin typeface="Arial Black" panose="020B0A040201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Arial Black" panose="020B0A04020102020204" pitchFamily="34" charset="0"/>
              </a:rPr>
              <a:t>Mengurangi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risiko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terjadinya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kredit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bermasalah</a:t>
            </a:r>
            <a:r>
              <a:rPr lang="en-US" sz="2400" dirty="0" smtClean="0">
                <a:latin typeface="Arial Black" panose="020B0A040201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Arial Black" panose="020B0A04020102020204" pitchFamily="34" charset="0"/>
              </a:rPr>
              <a:t>Rasio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perbandingan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antara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jumlah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deposito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dan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kredit</a:t>
            </a:r>
            <a:r>
              <a:rPr lang="en-US" sz="2400" dirty="0" smtClean="0">
                <a:latin typeface="Arial Black" panose="020B0A04020102020204" pitchFamily="34" charset="0"/>
              </a:rPr>
              <a:t> yang </a:t>
            </a:r>
            <a:r>
              <a:rPr lang="en-US" sz="2400" dirty="0" err="1" smtClean="0">
                <a:latin typeface="Arial Black" panose="020B0A04020102020204" pitchFamily="34" charset="0"/>
              </a:rPr>
              <a:t>disalurkan</a:t>
            </a:r>
            <a:r>
              <a:rPr lang="en-US" sz="2400" dirty="0" smtClean="0">
                <a:latin typeface="Arial Black" panose="020B0A04020102020204" pitchFamily="34" charset="0"/>
              </a:rPr>
              <a:t> (loan to deposit ratio / liquid ratio).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Arial Black" panose="020B0A04020102020204" pitchFamily="34" charset="0"/>
              </a:rPr>
              <a:t>Pembatasan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jumlah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maksimum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en-US" sz="2400" dirty="0" err="1" smtClean="0">
                <a:latin typeface="Arial Black" panose="020B0A04020102020204" pitchFamily="34" charset="0"/>
              </a:rPr>
              <a:t>kredit</a:t>
            </a:r>
            <a:endParaRPr lang="en-US" sz="2400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0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908</Words>
  <Application>Microsoft Office PowerPoint</Application>
  <PresentationFormat>Widescreen</PresentationFormat>
  <Paragraphs>350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Aharoni</vt:lpstr>
      <vt:lpstr>Arial</vt:lpstr>
      <vt:lpstr>Arial Black</vt:lpstr>
      <vt:lpstr>Calibri</vt:lpstr>
      <vt:lpstr>Century Gothic</vt:lpstr>
      <vt:lpstr>Tahoma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Pembatasan Penyaluran Kredit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</cp:revision>
  <dcterms:created xsi:type="dcterms:W3CDTF">2020-08-26T13:59:29Z</dcterms:created>
  <dcterms:modified xsi:type="dcterms:W3CDTF">2020-09-15T15:25:16Z</dcterms:modified>
</cp:coreProperties>
</file>