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72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3AD026-486C-489D-8612-217D36B20181}" type="datetimeFigureOut">
              <a:rPr lang="id-ID" smtClean="0"/>
              <a:t>15/09/2020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5B1743-4E64-45D8-B6ED-DB2A133E67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52261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A052EB-58D1-4F47-9D21-01BDD3C95E5B}" type="slidenum">
              <a:rPr lang="en-US">
                <a:latin typeface="Arial" pitchFamily="34" charset="0"/>
              </a:rPr>
              <a:pPr/>
              <a:t>9</a:t>
            </a:fld>
            <a:endParaRPr lang="en-US">
              <a:latin typeface="Arial" pitchFamily="34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146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04365" y="1129553"/>
            <a:ext cx="9964270" cy="4537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id-ID" sz="2800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PB KE-7: KEGIATAN </a:t>
            </a:r>
            <a:r>
              <a:rPr lang="id-ID" sz="28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BANK DALAM PENYALURAN </a:t>
            </a:r>
            <a:r>
              <a:rPr lang="id-ID" sz="2800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id-ID" sz="2800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lvl="0" indent="-514350">
              <a:lnSpc>
                <a:spcPct val="107000"/>
              </a:lnSpc>
              <a:spcAft>
                <a:spcPts val="0"/>
              </a:spcAft>
              <a:buAutoNum type="arabicPeriod"/>
            </a:pPr>
            <a:r>
              <a:rPr lang="id-ID" sz="2800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Pengertian </a:t>
            </a:r>
            <a:r>
              <a:rPr lang="id-ID" sz="28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 unsur- unsur kredit dan </a:t>
            </a:r>
            <a:r>
              <a:rPr lang="id-ID" sz="2800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pembiayaan</a:t>
            </a:r>
          </a:p>
          <a:p>
            <a:pPr marL="514350" lvl="0" indent="-514350">
              <a:lnSpc>
                <a:spcPct val="107000"/>
              </a:lnSpc>
              <a:spcAft>
                <a:spcPts val="0"/>
              </a:spcAft>
              <a:buAutoNum type="arabicPeriod"/>
            </a:pPr>
            <a:r>
              <a:rPr lang="id-ID" sz="2800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Prinsip- </a:t>
            </a:r>
            <a:r>
              <a:rPr lang="id-ID" sz="28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prinsip dalam pemberian </a:t>
            </a:r>
            <a:r>
              <a:rPr lang="id-ID" sz="2800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</a:t>
            </a:r>
          </a:p>
          <a:p>
            <a:pPr marL="514350" lvl="0" indent="-514350">
              <a:lnSpc>
                <a:spcPct val="107000"/>
              </a:lnSpc>
              <a:spcAft>
                <a:spcPts val="0"/>
              </a:spcAft>
              <a:buAutoNum type="arabicPeriod"/>
            </a:pPr>
            <a:r>
              <a:rPr lang="id-ID" sz="2800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Jaminan </a:t>
            </a:r>
            <a:r>
              <a:rPr lang="id-ID" sz="28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 pemberian </a:t>
            </a:r>
            <a:r>
              <a:rPr lang="id-ID" sz="2800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</a:t>
            </a:r>
          </a:p>
          <a:p>
            <a:pPr marL="514350" lvl="0" indent="-514350">
              <a:lnSpc>
                <a:spcPct val="107000"/>
              </a:lnSpc>
              <a:spcAft>
                <a:spcPts val="0"/>
              </a:spcAft>
              <a:buAutoNum type="arabicPeriod"/>
            </a:pPr>
            <a:r>
              <a:rPr lang="id-ID" sz="2800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Larangan </a:t>
            </a:r>
            <a:r>
              <a:rPr lang="id-ID" sz="28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 pemberian </a:t>
            </a:r>
            <a:r>
              <a:rPr lang="id-ID" sz="2800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</a:t>
            </a:r>
          </a:p>
          <a:p>
            <a:pPr marL="514350" lvl="0" indent="-514350">
              <a:lnSpc>
                <a:spcPct val="107000"/>
              </a:lnSpc>
              <a:spcAft>
                <a:spcPts val="0"/>
              </a:spcAft>
              <a:buAutoNum type="arabicPeriod"/>
            </a:pPr>
            <a:r>
              <a:rPr lang="id-ID" sz="2800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Jenis dan kualitas kredit </a:t>
            </a:r>
            <a:endParaRPr lang="id-ID" sz="2800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>
              <a:lnSpc>
                <a:spcPct val="107000"/>
              </a:lnSpc>
              <a:spcAft>
                <a:spcPts val="800"/>
              </a:spcAft>
            </a:pPr>
            <a:r>
              <a:rPr lang="id-ID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d-ID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6331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31504" y="332656"/>
            <a:ext cx="8352928" cy="63367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id-ID" sz="2400" dirty="0" smtClean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5.  </a:t>
            </a:r>
            <a:r>
              <a:rPr lang="id-ID" sz="2400" b="1" dirty="0" smtClean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JENIS DAN KUALITAS KREDIT </a:t>
            </a:r>
          </a:p>
          <a:p>
            <a:endParaRPr lang="id-ID" sz="2400" dirty="0" smtClean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id-ID" sz="2400" dirty="0" smtClean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A.  JENIS- </a:t>
            </a: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JENIS </a:t>
            </a:r>
            <a:r>
              <a:rPr lang="id-ID" sz="2400" dirty="0" smtClean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KREDIT</a:t>
            </a: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Dilihat dari SEGI KEGUNAAN</a:t>
            </a: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Kredit Investasi </a:t>
            </a: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Kredit Modal Kerja</a:t>
            </a:r>
          </a:p>
          <a:p>
            <a:r>
              <a:rPr lang="id-ID" sz="24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b.  Dilihat dari SEGI TUJUAN KREDIT</a:t>
            </a: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Kredit produktif</a:t>
            </a: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Kredit Konsumtif</a:t>
            </a: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Kredit Perdagangan </a:t>
            </a:r>
          </a:p>
          <a:p>
            <a:r>
              <a:rPr lang="id-ID" sz="24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c.  Dilihat dari SEGI JANGKA WAKTU</a:t>
            </a: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Kredit JANGKA PENDEK (paling lama 1 tahun)</a:t>
            </a: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Kredit JANGKA MENENGAH: ( 1 sd 3 tahun)</a:t>
            </a: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Kredit JANGKA PANJANG (diatas 3 atau 5 tahun)</a:t>
            </a:r>
          </a:p>
          <a:p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d</a:t>
            </a:r>
            <a:r>
              <a:rPr lang="id-ID" sz="24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.  Dilihat dari SEGI JAMINAN </a:t>
            </a: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:</a:t>
            </a: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Kredit DENGAN JAMINAN</a:t>
            </a: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Kredit TANPA JAMINAN </a:t>
            </a: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92774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5520" y="116632"/>
            <a:ext cx="8784976" cy="674136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id-ID" sz="24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B.  KUALITAS </a:t>
            </a: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KREDIT</a:t>
            </a: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Kredit LANCAR</a:t>
            </a: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Kredit DLM PERHATIAN KHUSUS</a:t>
            </a: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Kkredit KURANG LANCAR</a:t>
            </a: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Kredit DIRAGUKAN</a:t>
            </a: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Kredit MACET</a:t>
            </a:r>
          </a:p>
          <a:p>
            <a:pPr marL="457200" indent="-457200">
              <a:buAutoNum type="arabicParenR"/>
            </a:pPr>
            <a:endParaRPr lang="id-ID" sz="2400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KETERANGAN:</a:t>
            </a: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Kredit LANCAR adalah:</a:t>
            </a: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Pembayaran angsuran pokok/ bunga tepat waktu;</a:t>
            </a: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Memiliki mutasi rekening yg aktis;</a:t>
            </a: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Bagian dari kredit yg dijamin dg agunan tunai;</a:t>
            </a: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28013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5520" y="116632"/>
            <a:ext cx="8784976" cy="674136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LANJUTAN---</a:t>
            </a: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  <a:sym typeface="Wingdings" pitchFamily="2" charset="2"/>
              </a:rPr>
              <a:t></a:t>
            </a: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KUALITAS KREDIT</a:t>
            </a:r>
          </a:p>
          <a:p>
            <a:pPr marL="457200" indent="-457200">
              <a:buAutoNum type="arabicParenR" startAt="2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KREDIT dlm perhatian khusus:</a:t>
            </a:r>
          </a:p>
          <a:p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a.  Ada tunggakan angsuran pokok dan/ atau bunga tp blm melampaui wkt 90 hari;;</a:t>
            </a:r>
          </a:p>
          <a:p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b.  Jarang terjadi pelanggaran thdp kontrak yag diperjanjikan;</a:t>
            </a:r>
          </a:p>
          <a:p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c.  Mutasi rekening relatif aktif;</a:t>
            </a:r>
          </a:p>
          <a:p>
            <a:pPr marL="457200" indent="-457200">
              <a:buAutoNum type="alphaLcPeriod" startAt="4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Didukung adanya pinjaman baru</a:t>
            </a:r>
          </a:p>
          <a:p>
            <a:pPr marL="457200" indent="-457200">
              <a:buAutoNum type="alphaLcPeriod" startAt="4"/>
            </a:pPr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 startAt="3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Kredit KURANG LANCAR:</a:t>
            </a: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Terdapat tunggakan angsuran pokok dan/ atau bunga telah melampaui waktu 90 hari;</a:t>
            </a: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Terjadi pelanggaran thdp kontrak;</a:t>
            </a: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Frekuensi trnsaksi rekening relatif rendah;</a:t>
            </a: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Terdpt indikasi masalah keuangan yg dihadapi debitur</a:t>
            </a: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Dokumen pinjaman yang lemah</a:t>
            </a: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2814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5520" y="116632"/>
            <a:ext cx="8784976" cy="674136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KUALITAS KREDIT-----lanjutan..</a:t>
            </a: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 startAt="4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Kredit DIRAGUKAN:</a:t>
            </a:r>
          </a:p>
          <a:p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a.  Terdpt angsuran pokok dan/atau bunga yg telah melampaui wkt 180 hari;</a:t>
            </a:r>
          </a:p>
          <a:p>
            <a:pPr marL="457200" indent="-457200">
              <a:buAutoNum type="alphaLcPeriod" startAt="2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Terjadi wanprestasi lebih dari 180 hari;</a:t>
            </a:r>
          </a:p>
          <a:p>
            <a:pPr marL="457200" indent="-457200">
              <a:buAutoNum type="alphaLcPeriod" startAt="2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Terjadi kapitalisasi bunga;</a:t>
            </a:r>
          </a:p>
          <a:p>
            <a:pPr marL="457200" indent="-457200">
              <a:buAutoNum type="alphaLcPeriod" startAt="2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Dokumen hukum yang lemah, baik utk perjanjian maupun perjanjian pengikatan jaminan</a:t>
            </a: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 startAt="5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Kredit MACET</a:t>
            </a: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Terdpt tunggakan angsuran pokokdan/atau bunga yang telah melampaui 270 hari;</a:t>
            </a: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Kerugian oprasional ditutup dg pinjaman baru;</a:t>
            </a: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Dari segi hukum dan kondisi pasar , jaminan tdk dpt dicairkan pada nilai yang wajar</a:t>
            </a: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45879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5520" y="116632"/>
            <a:ext cx="8784976" cy="674136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PENYEBAB KREDIT MACET:</a:t>
            </a: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Dari PIHAK BANK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kurang cermat dlm melakukan analisis;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Bisa juga karena kolusi</a:t>
            </a:r>
          </a:p>
          <a:p>
            <a:pPr marL="342900" indent="-342900">
              <a:buFontTx/>
              <a:buChar char="-"/>
            </a:pPr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 startAt="2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Pihak Nasabah Debitur: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Karena kesengajaan atau lalai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Karena keadaan memaksa (overmacht)</a:t>
            </a: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UPAYA PENYELAMATAN KREDIT MACET:</a:t>
            </a:r>
          </a:p>
          <a:p>
            <a:pPr marL="457200" indent="-457200">
              <a:buAutoNum type="arabicParenR"/>
            </a:pPr>
            <a:r>
              <a:rPr lang="id-ID" sz="2400" i="1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Recheduling;</a:t>
            </a:r>
          </a:p>
          <a:p>
            <a:pPr marL="457200" indent="-457200">
              <a:buAutoNum type="arabicParenR"/>
            </a:pPr>
            <a:r>
              <a:rPr lang="id-ID" sz="2400" i="1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Reconditioning;</a:t>
            </a:r>
          </a:p>
          <a:p>
            <a:pPr marL="457200" indent="-457200">
              <a:buAutoNum type="arabicParenR"/>
            </a:pPr>
            <a:r>
              <a:rPr lang="id-ID" sz="2400" i="1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Restructuring</a:t>
            </a:r>
          </a:p>
          <a:p>
            <a:pPr marL="457200" indent="-457200">
              <a:buAutoNum type="arabicParenR"/>
            </a:pPr>
            <a:r>
              <a:rPr lang="id-ID" sz="2400" i="1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Kombinasi</a:t>
            </a:r>
          </a:p>
          <a:p>
            <a:pPr marL="457200" indent="-457200">
              <a:buAutoNum type="arabicParenR"/>
            </a:pPr>
            <a:r>
              <a:rPr lang="id-ID" sz="2400" i="1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Penyitaan jaminan</a:t>
            </a:r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96462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5520" y="116632"/>
            <a:ext cx="8784976" cy="674136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UPAYA PENYELAMATAN KREDIT MACET:</a:t>
            </a:r>
          </a:p>
          <a:p>
            <a:pPr marL="457200" indent="-457200">
              <a:buAutoNum type="arabicParenR"/>
            </a:pPr>
            <a:r>
              <a:rPr lang="id-ID" sz="2400" i="1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Recheduling;</a:t>
            </a: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Memperpanjang jangka wkt kredit;</a:t>
            </a:r>
          </a:p>
          <a:p>
            <a:pPr marL="457200" indent="-457200">
              <a:buAutoNum type="alphaLcPeriod"/>
            </a:pPr>
            <a:r>
              <a:rPr lang="id-ID" sz="2400" i="1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Memperpanjang jangka waktu angsuran</a:t>
            </a:r>
          </a:p>
          <a:p>
            <a:endParaRPr lang="id-ID" sz="2400" i="1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id-ID" sz="2400" i="1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2)  Reconditioning;</a:t>
            </a: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Kapitalisasi bunga, yi bunga dijadikan utang pokok;</a:t>
            </a: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Penundaan pembayaran bunga smp wkt yg ditentukan;</a:t>
            </a: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Penurunan suku bunga;</a:t>
            </a: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Pembebasan bunga</a:t>
            </a: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 startAt="3"/>
            </a:pPr>
            <a:r>
              <a:rPr lang="id-ID" sz="2400" i="1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Restructuring:</a:t>
            </a: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Menambah jumlah kredit;</a:t>
            </a: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Menambah equity</a:t>
            </a: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4) Kombinasi : dari tiga cara di atas</a:t>
            </a:r>
          </a:p>
          <a:p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5)  Penyitaan Jaminan</a:t>
            </a: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35644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19536" y="332656"/>
            <a:ext cx="8352928" cy="63367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/>
            </a:pPr>
            <a:r>
              <a:rPr lang="id-ID" sz="2400" b="1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PENGERTIAN DAN UNSUR- UNSUR </a:t>
            </a:r>
            <a:r>
              <a:rPr lang="id-ID" sz="2400" b="1" dirty="0" smtClean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KREDIT DAN PEMBIAYAAN</a:t>
            </a:r>
          </a:p>
          <a:p>
            <a:endParaRPr lang="id-ID" sz="2400" b="1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id-ID" sz="2400" dirty="0" smtClean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A.  KREDIT </a:t>
            </a: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Berdasarkan arti kata:</a:t>
            </a:r>
          </a:p>
          <a:p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      </a:t>
            </a:r>
            <a:r>
              <a:rPr lang="id-ID" sz="2400" i="1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credere </a:t>
            </a: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(Bhs Latin) : artinya PERCAYA, artinya: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BANK sbg PEMBERI kredit PERCAYA bhw peminjam akan mengembalikan pinjamannya sesuai PERJANJIAN;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PENERIMA kredit adalah PENERIMA KEPERCAYAAN, shg memiliki KEWAJIBAN UTK MEMBAYAR sesuai PERJANJIAN</a:t>
            </a: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id-ID" sz="2400" dirty="0" smtClean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b.  Pengertian </a:t>
            </a: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Kredit: </a:t>
            </a:r>
          </a:p>
          <a:p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lihat ketentuan Ps 1 angka (11) UUPB No.10 tahun 1998 ....&gt; lihat perbedaannya dg PEMBIAYAAN dlm  Ps 1 angka (12) UU PB No.10 / 1998</a:t>
            </a:r>
          </a:p>
          <a:p>
            <a:pPr marL="457200" indent="-457200">
              <a:buAutoNum type="arabicPeriod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740880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19536" y="332656"/>
            <a:ext cx="8352928" cy="63367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Lanjutan....&gt;PENGERTIAN DAN UNSUR- UNSUR KREDIT</a:t>
            </a: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c. Unsur- unsur Kredit:</a:t>
            </a: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kepercayaan;</a:t>
            </a: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kesepakatan;</a:t>
            </a: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Jangka waktu;</a:t>
            </a: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Risiko</a:t>
            </a: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Balas jasa</a:t>
            </a:r>
          </a:p>
          <a:p>
            <a:pPr marL="457200" indent="-457200">
              <a:buAutoNum type="arabicParenR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66918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5520" y="116632"/>
            <a:ext cx="8784976" cy="67413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id-ID" sz="2400" b="1" dirty="0" smtClean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2.  PRINSIP- </a:t>
            </a:r>
            <a:r>
              <a:rPr lang="id-ID" sz="2400" b="1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PRINSIP  DLM PEMBERIAN KREDIT</a:t>
            </a: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PRINSIP 5 C</a:t>
            </a:r>
          </a:p>
          <a:p>
            <a:pPr marL="457200" indent="-457200">
              <a:buAutoNum type="arabicParenR"/>
            </a:pPr>
            <a:r>
              <a:rPr lang="id-ID" sz="2400" i="1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Character</a:t>
            </a:r>
            <a:r>
              <a:rPr lang="id-ID" sz="2400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 : </a:t>
            </a:r>
          </a:p>
          <a:p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       menyangkut kemauan membayar</a:t>
            </a:r>
            <a:endParaRPr lang="id-ID" sz="2400" i="1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 startAt="2"/>
            </a:pPr>
            <a:r>
              <a:rPr lang="id-ID" sz="2400" i="1" dirty="0">
                <a:solidFill>
                  <a:schemeClr val="accent1"/>
                </a:solidFill>
                <a:latin typeface="Aharoni" pitchFamily="2" charset="-79"/>
                <a:cs typeface="Aharoni" pitchFamily="2" charset="-79"/>
              </a:rPr>
              <a:t>Capacity  :  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kemampuan nasabah dlm bidang bisnis 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Pendidikannya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(kemampuan dlm memanfaatkan kredit yg disalurkan)</a:t>
            </a:r>
            <a:endParaRPr lang="id-ID" sz="2400" i="1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 startAt="3"/>
            </a:pPr>
            <a:r>
              <a:rPr lang="id-ID" sz="2400" i="1" dirty="0">
                <a:solidFill>
                  <a:schemeClr val="accent1"/>
                </a:solidFill>
                <a:latin typeface="Aharoni" pitchFamily="2" charset="-79"/>
                <a:cs typeface="Aharoni" pitchFamily="2" charset="-79"/>
              </a:rPr>
              <a:t>Capital  :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melihat efektifitas penggunaan modal 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sumber modal yg digunakan saat ini</a:t>
            </a:r>
            <a:endParaRPr lang="id-ID" sz="2400" i="1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id-ID" sz="2400" i="1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4)  </a:t>
            </a:r>
            <a:r>
              <a:rPr lang="id-ID" sz="2400" i="1" dirty="0">
                <a:solidFill>
                  <a:schemeClr val="accent1"/>
                </a:solidFill>
                <a:latin typeface="Aharoni" pitchFamily="2" charset="-79"/>
                <a:cs typeface="Aharoni" pitchFamily="2" charset="-79"/>
              </a:rPr>
              <a:t>Collateral :  </a:t>
            </a: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melihat segi jaminan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Fisik , non fisik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nilai jaminan, hrs &gt; nilai kredit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Keabsahan jaminan</a:t>
            </a:r>
          </a:p>
          <a:p>
            <a:r>
              <a:rPr lang="id-ID" sz="2400" i="1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5)  </a:t>
            </a:r>
            <a:r>
              <a:rPr lang="id-ID" sz="2400" i="1" dirty="0">
                <a:solidFill>
                  <a:schemeClr val="accent1"/>
                </a:solidFill>
                <a:latin typeface="Aharoni" pitchFamily="2" charset="-79"/>
                <a:cs typeface="Aharoni" pitchFamily="2" charset="-79"/>
              </a:rPr>
              <a:t>condition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Kondisi  pol dan ekonomi skrang dan yad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Kondisi / prospek usaha</a:t>
            </a: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40504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5520" y="116632"/>
            <a:ext cx="8784976" cy="674136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PRINSIP- PRINSIP  KREDIT</a:t>
            </a: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PRINSIP 7 P</a:t>
            </a:r>
          </a:p>
          <a:p>
            <a:pPr marL="457200" indent="-457200">
              <a:buAutoNum type="arabicParenR"/>
            </a:pPr>
            <a:r>
              <a:rPr lang="id-ID" sz="2400" i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Personality</a:t>
            </a:r>
            <a:r>
              <a:rPr lang="id-ID" sz="24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: </a:t>
            </a:r>
          </a:p>
          <a:p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       menyangkut kepribadian</a:t>
            </a:r>
            <a:endParaRPr lang="id-ID" sz="2400" i="1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 startAt="2"/>
            </a:pPr>
            <a:r>
              <a:rPr lang="id-ID" sz="2400" i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Party:  </a:t>
            </a:r>
          </a:p>
          <a:p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      Penggolongan nasabah utk mendpt fasilitas kredit</a:t>
            </a:r>
            <a:endParaRPr lang="id-ID" sz="2400" i="1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 startAt="3"/>
            </a:pPr>
            <a:r>
              <a:rPr lang="id-ID" sz="2400" i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Perpose:</a:t>
            </a:r>
          </a:p>
          <a:p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      melihat pd tujuan pengambilan kredit</a:t>
            </a:r>
            <a:endParaRPr lang="id-ID" sz="2400" i="1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 startAt="4"/>
            </a:pPr>
            <a:r>
              <a:rPr lang="id-ID" sz="2400" i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Prospect  </a:t>
            </a:r>
          </a:p>
          <a:p>
            <a:r>
              <a:rPr lang="id-ID" sz="2400" i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      </a:t>
            </a: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melihat usaha nasabah dimasa mendatang</a:t>
            </a:r>
          </a:p>
          <a:p>
            <a:r>
              <a:rPr lang="id-ID" sz="2400" i="1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5)  </a:t>
            </a:r>
            <a:r>
              <a:rPr lang="id-ID" sz="2400" i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Payment</a:t>
            </a:r>
            <a:r>
              <a:rPr lang="id-ID" sz="2400" i="1" dirty="0">
                <a:solidFill>
                  <a:schemeClr val="accent1"/>
                </a:solidFill>
                <a:latin typeface="Aharoni" pitchFamily="2" charset="-79"/>
                <a:cs typeface="Aharoni" pitchFamily="2" charset="-79"/>
              </a:rPr>
              <a:t> ;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Melihat pd sumber dana pengembalian kredit</a:t>
            </a:r>
          </a:p>
          <a:p>
            <a:pPr marL="457200" indent="-457200">
              <a:buAutoNum type="arabicParenR" startAt="6"/>
            </a:pPr>
            <a:r>
              <a:rPr lang="id-ID" sz="2400" i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Profitability </a:t>
            </a: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: </a:t>
            </a:r>
          </a:p>
          <a:p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      melihat kemampuan nasabah dlm mencarai laba</a:t>
            </a:r>
          </a:p>
          <a:p>
            <a:pPr marL="457200" indent="-457200">
              <a:buAutoNum type="arabicParenR" startAt="6"/>
            </a:pPr>
            <a:r>
              <a:rPr lang="id-ID" sz="24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Protection: </a:t>
            </a: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menjaga agar usaha dan brg jaminan mendapat perlindungan</a:t>
            </a: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50006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5519" y="116632"/>
            <a:ext cx="9869633" cy="674136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id-ID" sz="2400" dirty="0" smtClean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3.  </a:t>
            </a:r>
            <a:r>
              <a:rPr lang="id-ID" sz="2400" b="1" dirty="0" smtClean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JAMINAN  DALAM PEMBERIAN KREDIT</a:t>
            </a:r>
            <a:endParaRPr lang="id-ID" sz="2400" b="1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lphaLcPeriod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Pengertian:</a:t>
            </a:r>
          </a:p>
          <a:p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Dlm SE BI No.23/ 69/KEP/DIR , 28 Januari 1991, JAMINAN adlh: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Suatu keyakinan bank;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atas kesanggupan debitur;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 utk mengembalikan kredit sesuai perjanjian</a:t>
            </a: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Dlm UU PB No 10/ 1998 (Ps 1 angka 23):AGUNAN adlh: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jaminan tambahan;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Yang diserahkan nasabah debitur kpd bank;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Dlm rangka pemberian fasilitas kredit atau pembiayaan berdasarkan Prinsip Syariah</a:t>
            </a: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50584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5520" y="116632"/>
            <a:ext cx="8784976" cy="674136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lphaLcPeriod" startAt="2"/>
            </a:pPr>
            <a:r>
              <a:rPr lang="id-ID" sz="24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Macam Jaminan Kredit;</a:t>
            </a:r>
          </a:p>
          <a:p>
            <a:endParaRPr lang="id-ID" sz="24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/>
            </a:pPr>
            <a:r>
              <a:rPr lang="id-ID" sz="24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Jaminan Perorangan: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Jaminan seorang pihak ketiga;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Utk menjamin dipenuhinya kewajiban2 debitur</a:t>
            </a:r>
          </a:p>
          <a:p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 </a:t>
            </a:r>
          </a:p>
          <a:p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2)  </a:t>
            </a:r>
            <a:r>
              <a:rPr lang="id-ID" sz="24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Jaminan kebendaan</a:t>
            </a: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Jaminan Umum: (ketentuan Ps 1131 dan 1132 KUHPdt)</a:t>
            </a:r>
          </a:p>
          <a:p>
            <a:pPr marL="342900" indent="-342900">
              <a:buFontTx/>
              <a:buChar char="-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Jaminan Khusus:</a:t>
            </a:r>
          </a:p>
          <a:p>
            <a:pPr marL="457200" indent="-457200">
              <a:buAutoNum type="alphaLcParenR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Jaminan benda berwujud, baik bergerak maupun tidak berwujud</a:t>
            </a:r>
          </a:p>
          <a:p>
            <a:pPr marL="457200" indent="-457200">
              <a:buAutoNum type="alphaLcParenR"/>
            </a:pPr>
            <a:r>
              <a:rPr lang="id-ID" sz="2400" dirty="0">
                <a:solidFill>
                  <a:sysClr val="windowText" lastClr="000000"/>
                </a:solidFill>
                <a:latin typeface="Aharoni" pitchFamily="2" charset="-79"/>
                <a:cs typeface="Aharoni" pitchFamily="2" charset="-79"/>
              </a:rPr>
              <a:t>Jaminan benda tak berwujud, berupa surat- surat piutang atau surat- surat berharga dan atau surat yang mempunyai harga  (misal: saham, obligasi, sertifikat deposito dll) </a:t>
            </a: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arenR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/>
            </a:pPr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  <a:p>
            <a:endParaRPr lang="id-ID" sz="2400" dirty="0">
              <a:solidFill>
                <a:sysClr val="windowText" lastClr="000000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05203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0235" y="1129553"/>
            <a:ext cx="973567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4"/>
            </a:pPr>
            <a:r>
              <a:rPr lang="id-ID" sz="2800" dirty="0" smtClean="0">
                <a:latin typeface="Arial Black" panose="020B0A04020102020204" pitchFamily="34" charset="0"/>
              </a:rPr>
              <a:t>LARANGAN dan BATASAN DALAM PEMBERIAN KREDIT</a:t>
            </a:r>
          </a:p>
          <a:p>
            <a:endParaRPr lang="id-ID" sz="2800" dirty="0" smtClean="0">
              <a:latin typeface="Arial Black" panose="020B0A04020102020204" pitchFamily="34" charset="0"/>
            </a:endParaRPr>
          </a:p>
          <a:p>
            <a:pPr marL="514350" indent="-514350">
              <a:buAutoNum type="alphaUcPeriod"/>
            </a:pPr>
            <a:r>
              <a:rPr lang="id-ID" sz="2800" dirty="0" smtClean="0">
                <a:latin typeface="Arial Black" panose="020B0A04020102020204" pitchFamily="34" charset="0"/>
              </a:rPr>
              <a:t>Bank dilarang memberikan kredit diatas BATAS Maksimum Pemberian Kredit (BMPK)</a:t>
            </a:r>
          </a:p>
          <a:p>
            <a:pPr marL="514350" indent="-514350">
              <a:buAutoNum type="alphaUcPeriod"/>
            </a:pPr>
            <a:r>
              <a:rPr lang="id-ID" sz="2800" dirty="0" smtClean="0">
                <a:latin typeface="Arial Black" panose="020B0A04020102020204" pitchFamily="34" charset="0"/>
              </a:rPr>
              <a:t>BMPK diatur dalam UU Perbankan</a:t>
            </a:r>
          </a:p>
          <a:p>
            <a:endParaRPr lang="id-ID" sz="2800" dirty="0">
              <a:latin typeface="Arial Black" panose="020B0A04020102020204" pitchFamily="34" charset="0"/>
            </a:endParaRPr>
          </a:p>
          <a:p>
            <a:endParaRPr lang="id-ID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731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Pembatasan Penyaluran Kredit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Arial Black" panose="020B0A04020102020204" pitchFamily="34" charset="0"/>
              </a:rPr>
              <a:t>Batas </a:t>
            </a:r>
            <a:r>
              <a:rPr lang="en-US" sz="2400" dirty="0" err="1" smtClean="0">
                <a:latin typeface="Arial Black" panose="020B0A04020102020204" pitchFamily="34" charset="0"/>
              </a:rPr>
              <a:t>maksimum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pemberian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kredit</a:t>
            </a:r>
            <a:r>
              <a:rPr lang="en-US" sz="2400" dirty="0" smtClean="0">
                <a:latin typeface="Arial Black" panose="020B0A04020102020204" pitchFamily="34" charset="0"/>
              </a:rPr>
              <a:t> (legal lending limit) </a:t>
            </a:r>
            <a:r>
              <a:rPr lang="en-US" sz="2400" dirty="0" err="1" smtClean="0">
                <a:latin typeface="Arial Black" panose="020B0A04020102020204" pitchFamily="34" charset="0"/>
              </a:rPr>
              <a:t>secara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keseluruhan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atau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kepada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satu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sektor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usaha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tertentu</a:t>
            </a:r>
            <a:r>
              <a:rPr lang="en-US" sz="2400" dirty="0" smtClean="0">
                <a:latin typeface="Arial Black" panose="020B0A0402010202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err="1" smtClean="0">
                <a:latin typeface="Arial Black" panose="020B0A04020102020204" pitchFamily="34" charset="0"/>
              </a:rPr>
              <a:t>Mengurangi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risiko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terjadinya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kredit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bermasalah</a:t>
            </a:r>
            <a:r>
              <a:rPr lang="en-US" sz="2400" dirty="0" smtClean="0">
                <a:latin typeface="Arial Black" panose="020B0A0402010202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err="1" smtClean="0">
                <a:latin typeface="Arial Black" panose="020B0A04020102020204" pitchFamily="34" charset="0"/>
              </a:rPr>
              <a:t>Rasio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perbandingan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antara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jumlah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deposito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dan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kredit</a:t>
            </a:r>
            <a:r>
              <a:rPr lang="en-US" sz="2400" dirty="0" smtClean="0">
                <a:latin typeface="Arial Black" panose="020B0A04020102020204" pitchFamily="34" charset="0"/>
              </a:rPr>
              <a:t> yang </a:t>
            </a:r>
            <a:r>
              <a:rPr lang="en-US" sz="2400" dirty="0" err="1" smtClean="0">
                <a:latin typeface="Arial Black" panose="020B0A04020102020204" pitchFamily="34" charset="0"/>
              </a:rPr>
              <a:t>disalurkan</a:t>
            </a:r>
            <a:r>
              <a:rPr lang="en-US" sz="2400" dirty="0" smtClean="0">
                <a:latin typeface="Arial Black" panose="020B0A04020102020204" pitchFamily="34" charset="0"/>
              </a:rPr>
              <a:t> (loan to deposit ratio / liquid ratio).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err="1" smtClean="0">
                <a:latin typeface="Arial Black" panose="020B0A04020102020204" pitchFamily="34" charset="0"/>
              </a:rPr>
              <a:t>Pembatasan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jumlah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maksimum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kredit</a:t>
            </a:r>
            <a:endParaRPr lang="en-US" sz="2400" dirty="0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00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</TotalTime>
  <Words>908</Words>
  <Application>Microsoft Office PowerPoint</Application>
  <PresentationFormat>Widescreen</PresentationFormat>
  <Paragraphs>350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Aharoni</vt:lpstr>
      <vt:lpstr>Arial</vt:lpstr>
      <vt:lpstr>Arial Black</vt:lpstr>
      <vt:lpstr>Calibri</vt:lpstr>
      <vt:lpstr>Century Gothic</vt:lpstr>
      <vt:lpstr>Tahoma</vt:lpstr>
      <vt:lpstr>Times New Roman</vt:lpstr>
      <vt:lpstr>Wingdings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Pembatasan Penyaluran Kredit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5</cp:revision>
  <dcterms:created xsi:type="dcterms:W3CDTF">2020-08-26T13:59:29Z</dcterms:created>
  <dcterms:modified xsi:type="dcterms:W3CDTF">2020-09-15T15:25:16Z</dcterms:modified>
</cp:coreProperties>
</file>