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30"/>
  </p:notesMasterIdLst>
  <p:handoutMasterIdLst>
    <p:handoutMasterId r:id="rId31"/>
  </p:handoutMasterIdLst>
  <p:sldIdLst>
    <p:sldId id="277" r:id="rId3"/>
    <p:sldId id="278" r:id="rId4"/>
    <p:sldId id="256" r:id="rId5"/>
    <p:sldId id="290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0" r:id="rId15"/>
    <p:sldId id="271" r:id="rId16"/>
    <p:sldId id="272" r:id="rId17"/>
    <p:sldId id="273" r:id="rId18"/>
    <p:sldId id="275" r:id="rId19"/>
    <p:sldId id="276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7" r:id="rId28"/>
    <p:sldId id="288" r:id="rId29"/>
  </p:sldIdLst>
  <p:sldSz cx="9906000" cy="6858000" type="A4"/>
  <p:notesSz cx="6853238" cy="9871075"/>
  <p:defaultTextStyle>
    <a:defPPr>
      <a:defRPr lang="en-US"/>
    </a:defPPr>
    <a:lvl1pPr algn="ctr" rtl="0" fontAlgn="base">
      <a:lnSpc>
        <a:spcPct val="70000"/>
      </a:lnSpc>
      <a:spcBef>
        <a:spcPct val="0"/>
      </a:spcBef>
      <a:spcAft>
        <a:spcPct val="0"/>
      </a:spcAft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1pPr>
    <a:lvl2pPr marL="457200" algn="ctr" rtl="0" fontAlgn="base">
      <a:lnSpc>
        <a:spcPct val="70000"/>
      </a:lnSpc>
      <a:spcBef>
        <a:spcPct val="0"/>
      </a:spcBef>
      <a:spcAft>
        <a:spcPct val="0"/>
      </a:spcAft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2pPr>
    <a:lvl3pPr marL="914400" algn="ctr" rtl="0" fontAlgn="base">
      <a:lnSpc>
        <a:spcPct val="70000"/>
      </a:lnSpc>
      <a:spcBef>
        <a:spcPct val="0"/>
      </a:spcBef>
      <a:spcAft>
        <a:spcPct val="0"/>
      </a:spcAft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3pPr>
    <a:lvl4pPr marL="1371600" algn="ctr" rtl="0" fontAlgn="base">
      <a:lnSpc>
        <a:spcPct val="70000"/>
      </a:lnSpc>
      <a:spcBef>
        <a:spcPct val="0"/>
      </a:spcBef>
      <a:spcAft>
        <a:spcPct val="0"/>
      </a:spcAft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4pPr>
    <a:lvl5pPr marL="1828800" algn="ctr" rtl="0" fontAlgn="base">
      <a:lnSpc>
        <a:spcPct val="70000"/>
      </a:lnSpc>
      <a:spcBef>
        <a:spcPct val="0"/>
      </a:spcBef>
      <a:spcAft>
        <a:spcPct val="0"/>
      </a:spcAft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rgbClr val="CCFF66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FFCC00"/>
    <a:srgbClr val="FF6600"/>
    <a:srgbClr val="FFCCFF"/>
    <a:srgbClr val="336699"/>
    <a:srgbClr val="FF9933"/>
    <a:srgbClr val="CCFF66"/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 autoAdjust="0"/>
    <p:restoredTop sz="94660" autoAdjust="0"/>
  </p:normalViewPr>
  <p:slideViewPr>
    <p:cSldViewPr>
      <p:cViewPr varScale="1">
        <p:scale>
          <a:sx n="75" d="100"/>
          <a:sy n="75" d="100"/>
        </p:scale>
        <p:origin x="-1056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5.xml"/><Relationship Id="rId1" Type="http://schemas.openxmlformats.org/officeDocument/2006/relationships/slide" Target="slides/slide3.xml"/><Relationship Id="rId5" Type="http://schemas.openxmlformats.org/officeDocument/2006/relationships/slide" Target="slides/slide16.xml"/><Relationship Id="rId4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9702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377363"/>
            <a:ext cx="29702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5CA70E9-7276-4F15-8B64-242CD5B16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4063" y="739775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89475"/>
            <a:ext cx="5024438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702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377363"/>
            <a:ext cx="29702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9C9BDBF-DB47-463A-BC98-479D3D503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7FDB11-B58A-4DE9-A970-64476D8B385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C9BDBF-DB47-463A-BC98-479D3D50358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909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31384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endParaRPr kumimoji="1"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427038"/>
            <a:ext cx="69326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40250" y="1828800"/>
            <a:ext cx="4953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F54-581C-43C4-BD79-928E191E5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77FFA-5E2A-4A5D-9701-54D12F767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07350" y="609600"/>
            <a:ext cx="1651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54350" y="609600"/>
            <a:ext cx="4800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5252E-6C6D-4654-B897-4B2250ED0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906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906" y="6053328"/>
            <a:ext cx="2436876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5748" y="6044184"/>
            <a:ext cx="73502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59050" y="4038600"/>
            <a:ext cx="701675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59050" y="6050037"/>
            <a:ext cx="72644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2550" y="6068699"/>
            <a:ext cx="222885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259176" y="236539"/>
            <a:ext cx="635635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67750" y="228600"/>
            <a:ext cx="90805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5C97F54-581C-43C4-BD79-928E191E53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702" y="228600"/>
            <a:ext cx="883285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EB6274-5EB4-45D3-B272-8A17A96069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63702" y="1600200"/>
            <a:ext cx="883285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900" y="2743200"/>
            <a:ext cx="7716706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906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4033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485900" y="1600200"/>
            <a:ext cx="84201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1600200"/>
            <a:ext cx="8255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40335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FB9AE3-8635-4937-83FA-FB98FD2703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60400" y="1589567"/>
            <a:ext cx="421005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48643" y="1589567"/>
            <a:ext cx="421005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8C102003-A00F-4AF9-8D22-7E109F5E98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273050"/>
            <a:ext cx="883285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60400" y="2438400"/>
            <a:ext cx="421005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200650" y="2438400"/>
            <a:ext cx="421005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F715FD79-3E03-4EAE-A74D-39AE072AAE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60400" y="1752600"/>
            <a:ext cx="421005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5200650" y="1752600"/>
            <a:ext cx="421005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452E0BB-3741-4E82-A5CB-0926A29DC6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7785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C4D21F4-9F5B-43BD-B76E-12639B1C10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73050"/>
            <a:ext cx="87503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9AE8CBF-00DB-4053-B603-1EF4B665F0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0400" y="1752600"/>
            <a:ext cx="173355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559050" y="1752600"/>
            <a:ext cx="69342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6274-5EB4-45D3-B272-8A17A9606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3550" y="5486400"/>
            <a:ext cx="79248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906" y="4572000"/>
            <a:ext cx="9906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906" y="4663440"/>
            <a:ext cx="158496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674114" y="4654296"/>
            <a:ext cx="8231886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0" y="4648200"/>
            <a:ext cx="79248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568450" y="0"/>
            <a:ext cx="108966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769100" y="6248401"/>
            <a:ext cx="2889250" cy="365125"/>
          </a:xfrm>
        </p:spPr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56845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A92936D-7656-43B3-BEA6-F64CD03426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733550" y="6248207"/>
            <a:ext cx="4953000" cy="365125"/>
          </a:xfrm>
        </p:spPr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90624" y="0"/>
            <a:ext cx="8215376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77FFA-5E2A-4A5D-9701-54D12F767E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9300" y="609601"/>
            <a:ext cx="222885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609600"/>
            <a:ext cx="602615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99300" y="6248403"/>
            <a:ext cx="239395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5302" y="6248208"/>
            <a:ext cx="603794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604345" y="0"/>
            <a:ext cx="34671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653875" y="609600"/>
            <a:ext cx="24765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653875" y="0"/>
            <a:ext cx="24765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511000" y="134276"/>
            <a:ext cx="533400" cy="264849"/>
          </a:xfrm>
        </p:spPr>
        <p:txBody>
          <a:bodyPr/>
          <a:lstStyle/>
          <a:p>
            <a:pPr>
              <a:defRPr/>
            </a:pPr>
            <a:fld id="{60D5252E-6C6D-4654-B897-4B2250ED01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B9AE3-8635-4937-83FA-FB98FD270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4350" y="1981200"/>
            <a:ext cx="3225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2550" y="1981200"/>
            <a:ext cx="3225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02003-A00F-4AF9-8D22-7E109F5E9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5FD79-3E03-4EAE-A74D-39AE072AA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2E0BB-3741-4E82-A5CB-0926A29DC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21F4-9F5B-43BD-B76E-12639B1C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E8CBF-00DB-4053-B603-1EF4B665F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2936D-7656-43B3-BEA6-F64CD0342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31384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endParaRPr kumimoji="1" lang="en-US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54350" y="609600"/>
            <a:ext cx="660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54350" y="1981200"/>
            <a:ext cx="660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02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98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4876718-C30D-4639-A4FE-BAF5DF094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60400" y="228600"/>
            <a:ext cx="883285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63702" y="1600200"/>
            <a:ext cx="883285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604000" y="6248401"/>
            <a:ext cx="288925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60401" y="6248207"/>
            <a:ext cx="5872840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906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7785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39762" y="1280160"/>
            <a:ext cx="9266238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7785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4876718-C30D-4639-A4FE-BAF5DF0946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../STATISTIK%20YOUTUBE/STATISTICA.avi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HUMAN%20SAFETY/Lunna%20Hola%20Hoop.avi" TargetMode="External"/><Relationship Id="rId2" Type="http://schemas.openxmlformats.org/officeDocument/2006/relationships/hyperlink" Target="../../HUMAN%20SAFETY/youtube%20-%20helicopter%20crash!!!.avi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../../HUMAN%20SAFETY/youtube%20-%20plane%20crash%20lands%20in%20water.avi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../../MODUL%20INFORMASI/TRANSPORTASI.docx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105400" y="4191000"/>
            <a:ext cx="37338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TATAP MUKA 2</a:t>
            </a:r>
          </a:p>
        </p:txBody>
      </p:sp>
      <p:pic>
        <p:nvPicPr>
          <p:cNvPr id="5" name="Content Placeholder 4" descr="DISKUS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152400"/>
            <a:ext cx="4572000" cy="5943600"/>
          </a:xfrm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105400" y="5029200"/>
            <a:ext cx="449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Berlin Sans FB" pitchFamily="34" charset="0"/>
                <a:ea typeface="+mj-ea"/>
                <a:cs typeface="+mj-cs"/>
              </a:rPr>
              <a:t>KONSEP-KONSEP DALAM EKONOMETRIKA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1219200" y="1524000"/>
            <a:ext cx="7620000" cy="46482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title"/>
          </p:nvPr>
        </p:nvSpPr>
        <p:spPr>
          <a:xfrm>
            <a:off x="1403350" y="685800"/>
            <a:ext cx="6604000" cy="914400"/>
          </a:xfrm>
        </p:spPr>
        <p:txBody>
          <a:bodyPr/>
          <a:lstStyle/>
          <a:p>
            <a:pPr eaLnBrk="1" hangingPunct="1"/>
            <a:r>
              <a:rPr lang="en-US" sz="3600" b="0" smtClean="0">
                <a:latin typeface="Times New Roman" pitchFamily="18" charset="0"/>
              </a:rPr>
              <a:t>ANALISA REGRESI LINIER</a:t>
            </a:r>
          </a:p>
        </p:txBody>
      </p:sp>
      <p:sp>
        <p:nvSpPr>
          <p:cNvPr id="102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6604000" cy="4114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MENGUJI ADA ATAU TIDAKNYA </a:t>
            </a:r>
            <a:r>
              <a:rPr lang="en-US" i="1" dirty="0" smtClean="0">
                <a:solidFill>
                  <a:srgbClr val="FFFF00"/>
                </a:solidFill>
              </a:rPr>
              <a:t>PENGARUH</a:t>
            </a:r>
            <a:r>
              <a:rPr lang="en-US" dirty="0" smtClean="0">
                <a:solidFill>
                  <a:srgbClr val="FFFF00"/>
                </a:solidFill>
              </a:rPr>
              <a:t> VARIABEL X THD VARIABEL Y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MENGESTIMASI </a:t>
            </a:r>
            <a:r>
              <a:rPr lang="en-US" i="1" dirty="0" smtClean="0">
                <a:solidFill>
                  <a:srgbClr val="FFFF00"/>
                </a:solidFill>
              </a:rPr>
              <a:t>PERILAKU</a:t>
            </a:r>
            <a:r>
              <a:rPr lang="en-US" dirty="0" smtClean="0">
                <a:solidFill>
                  <a:srgbClr val="FFFF00"/>
                </a:solidFill>
              </a:rPr>
              <a:t> RATA2 VARIABEL Y DENGAN DASAR RATA2 VARIABEL X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SEBUAH ALAT UJI UNTUK DASAR </a:t>
            </a:r>
            <a:r>
              <a:rPr lang="en-US" i="1" dirty="0" smtClean="0">
                <a:solidFill>
                  <a:srgbClr val="FFFF00"/>
                </a:solidFill>
              </a:rPr>
              <a:t>MENGAMBIL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i="1" dirty="0" smtClean="0">
                <a:solidFill>
                  <a:srgbClr val="FFFF00"/>
                </a:solidFill>
              </a:rPr>
              <a:t>KEPUTUSAN</a:t>
            </a:r>
            <a:r>
              <a:rPr lang="en-US" dirty="0" smtClean="0">
                <a:solidFill>
                  <a:srgbClr val="FFFF00"/>
                </a:solidFill>
              </a:rPr>
              <a:t> EMPIRIS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1219200" y="1524000"/>
            <a:ext cx="7620000" cy="46482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chemeClr val="hlink"/>
              </a:solidFill>
              <a:latin typeface="Tahoma" pitchFamily="34" charset="0"/>
            </a:endParaRPr>
          </a:p>
        </p:txBody>
      </p:sp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485900" y="457200"/>
            <a:ext cx="6604000" cy="1143000"/>
          </a:xfrm>
        </p:spPr>
        <p:txBody>
          <a:bodyPr/>
          <a:lstStyle/>
          <a:p>
            <a:pPr eaLnBrk="1" hangingPunct="1"/>
            <a:r>
              <a:rPr lang="en-US" sz="3600" b="0" smtClean="0">
                <a:latin typeface="Times New Roman" pitchFamily="18" charset="0"/>
              </a:rPr>
              <a:t>STUDI KETERGANTUNGAN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7099300" cy="41148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rgbClr val="FFFF00"/>
                </a:solidFill>
              </a:rPr>
              <a:t>EXPERIENCE STUDI</a:t>
            </a:r>
            <a:r>
              <a:rPr lang="en-US" dirty="0" smtClean="0">
                <a:solidFill>
                  <a:srgbClr val="FFFF00"/>
                </a:solidFill>
              </a:rPr>
              <a:t> : TERJADINYA KETERGANTUNGAN KARENA DI DASARKAN PADA PENGALAMAN, BUKAN ANALISA</a:t>
            </a:r>
          </a:p>
          <a:p>
            <a:pPr eaLnBrk="1" hangingPunct="1"/>
            <a:r>
              <a:rPr lang="en-US" i="1" dirty="0" smtClean="0">
                <a:solidFill>
                  <a:srgbClr val="FFFF00"/>
                </a:solidFill>
              </a:rPr>
              <a:t>INFERENS STUDI</a:t>
            </a:r>
            <a:r>
              <a:rPr lang="en-US" dirty="0" smtClean="0">
                <a:solidFill>
                  <a:srgbClr val="FFFF00"/>
                </a:solidFill>
              </a:rPr>
              <a:t> : TERJADINYA KETERGANTUNGAN HANYA DI DASARKAN PADA ANALISA SECARA KUANTITATIF, BUKAN PENGALAMAN.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 autoUpdateAnimBg="0"/>
      <p:bldP spid="1229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1028"/>
          <p:cNvSpPr>
            <a:spLocks noChangeArrowheads="1"/>
          </p:cNvSpPr>
          <p:nvPr/>
        </p:nvSpPr>
        <p:spPr bwMode="auto">
          <a:xfrm>
            <a:off x="1219200" y="1524000"/>
            <a:ext cx="7620000" cy="46482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229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85900" y="533400"/>
            <a:ext cx="6604000" cy="990600"/>
          </a:xfrm>
        </p:spPr>
        <p:txBody>
          <a:bodyPr/>
          <a:lstStyle/>
          <a:p>
            <a:pPr eaLnBrk="1" hangingPunct="1"/>
            <a:r>
              <a:rPr lang="en-US" sz="3600" b="0" dirty="0" smtClean="0">
                <a:latin typeface="Tahoma" pitchFamily="34" charset="0"/>
                <a:cs typeface="Tahoma" pitchFamily="34" charset="0"/>
              </a:rPr>
              <a:t>STUDI REGRESI LINIER</a:t>
            </a:r>
          </a:p>
        </p:txBody>
      </p:sp>
      <p:sp>
        <p:nvSpPr>
          <p:cNvPr id="1229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143750" cy="4419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3399"/>
                </a:solidFill>
              </a:rPr>
              <a:t>TERJADINYA / MUNCULNYA SEBUAH KEJADIAN ATAU FENOMENA KARENA DISEBABKAN OLEH SEBUAH PROSES, DALAM HAL INI TERJADINYA ‘SEBAB-AKIBAT’ HARUS DIBUKTIKAN SECARA ILMIAH, BUKAN REKAYASA ATAU BUKAN PENGALAMAN ATAU BUKAN SECARA DESKRIPTIF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609600"/>
            <a:ext cx="6604000" cy="838200"/>
          </a:xfrm>
        </p:spPr>
        <p:txBody>
          <a:bodyPr/>
          <a:lstStyle/>
          <a:p>
            <a:pPr eaLnBrk="1" hangingPunct="1"/>
            <a:r>
              <a:rPr lang="en-US" sz="3600" b="0" dirty="0" smtClean="0">
                <a:latin typeface="Arial" pitchFamily="34" charset="0"/>
                <a:cs typeface="Arial" pitchFamily="34" charset="0"/>
              </a:rPr>
              <a:t>DATA SEKUNDER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924800" cy="4648200"/>
          </a:xfrm>
        </p:spPr>
        <p:txBody>
          <a:bodyPr/>
          <a:lstStyle/>
          <a:p>
            <a:pPr eaLnBrk="1" hangingPunct="1"/>
            <a:r>
              <a:rPr lang="id-ID" sz="3200" dirty="0" smtClean="0"/>
              <a:t>Merupakan sarana dan kegiatan pengumpulan data yang menggambarkan kondisi riel perusahaan tetapi melalui / lewat instansi lain yang dianggap berkompeten dibidang permasalahan yang sedang dibahas, merupakan penggalian fakta yang akan dijadikan alat dukung analisa dan pembahasan. Misal : BPS, Kadin, BI</a:t>
            </a:r>
            <a:endParaRPr lang="id-ID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0" dirty="0" smtClean="0">
                <a:latin typeface="Tahoma" pitchFamily="34" charset="0"/>
                <a:cs typeface="Tahoma" pitchFamily="34" charset="0"/>
              </a:rPr>
              <a:t>DATA PRIMER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991600" cy="4724400"/>
          </a:xfrm>
        </p:spPr>
        <p:txBody>
          <a:bodyPr/>
          <a:lstStyle/>
          <a:p>
            <a:pPr eaLnBrk="1" hangingPunct="1"/>
            <a:r>
              <a:rPr lang="id-ID" sz="3200" dirty="0" smtClean="0">
                <a:latin typeface="Tahoma" pitchFamily="34" charset="0"/>
                <a:cs typeface="Tahoma" pitchFamily="34" charset="0"/>
              </a:rPr>
              <a:t>Merupakan suatu kegiatan pembuktian bahwa apakah data sekunder yang telah diperoleh tsb benar2 mewakili kondisi yang sebenarnya, caranya adalah turun ke lapangan untuk tujuan wawancara /dialog sambil menyebarkan kuesioner kepada nara sumber yang telah ditunjuk. Cara ini dilakukan untuk menguji apakah data sekunder yang telah didapat tsb valid atau tidak.</a:t>
            </a:r>
            <a:endParaRPr lang="id-ID" sz="32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533400"/>
            <a:ext cx="8585200" cy="1143000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CCFF66"/>
                </a:solidFill>
                <a:latin typeface="Tahoma" pitchFamily="34" charset="0"/>
                <a:cs typeface="Tahoma" pitchFamily="34" charset="0"/>
              </a:rPr>
              <a:t>KAJIAN TENTANG HASIL ANALISA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577850" y="1676400"/>
            <a:ext cx="8997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3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(1) 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Data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Mendukung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Pernyataan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Hipotesa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Hasil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Analisa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Memenuhi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Harapan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teori</a:t>
            </a:r>
            <a:endParaRPr lang="en-US" sz="2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577850" y="2819400"/>
            <a:ext cx="9328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(2) Data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Mendukung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Pernyataan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Hipotesa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Namun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Hasil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Analisa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Kurang</a:t>
            </a:r>
            <a:r>
              <a:rPr lang="en-US" sz="28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Memenuhi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Harapan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teori</a:t>
            </a:r>
            <a:endParaRPr lang="en-US" sz="2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495300" y="3962400"/>
            <a:ext cx="94107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(3) Data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Mendukung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Pernyataan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Hipotesa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Namun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Hasil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Analisa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tidak</a:t>
            </a:r>
            <a:r>
              <a:rPr lang="en-US" sz="28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Memenuhi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Harapan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teori</a:t>
            </a:r>
            <a:endParaRPr lang="en-US" sz="2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577850" y="5029200"/>
            <a:ext cx="9328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(4) Data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Mendukung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Pernyataan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Hipotesa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Namun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Hasil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Analisa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Menyimpang</a:t>
            </a:r>
            <a:r>
              <a:rPr lang="en-US" sz="28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Jauh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/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tdk</a:t>
            </a:r>
            <a:r>
              <a:rPr lang="en-US" sz="2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konsisten</a:t>
            </a:r>
            <a:endParaRPr lang="en-US" sz="2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832850" cy="4876800"/>
          </a:xfrm>
        </p:spPr>
        <p:txBody>
          <a:bodyPr/>
          <a:lstStyle/>
          <a:p>
            <a:pPr algn="just" eaLnBrk="1" hangingPunct="1"/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</a:rPr>
              <a:t>DATA EMPIRIS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: data yang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menggambarkan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kondisi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/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keadaan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yang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sebenarnya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tdk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ada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unsur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rekayasa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di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dalamnya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sehingga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data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jenis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ini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dapat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dipertanggungjawabkan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.</a:t>
            </a:r>
          </a:p>
          <a:p>
            <a:pPr algn="just" eaLnBrk="1" hangingPunct="1"/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</a:rPr>
              <a:t>DATA NON EMPIRIS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: data yang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menggambarkan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kondisi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yang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tdk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sebenarnya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karena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penuh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subyektifitas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(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rekayasa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)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didalamnya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shg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tidak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bisa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dipertanggungjawabkan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dengan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alasan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FF66"/>
                </a:solidFill>
                <a:latin typeface="Times New Roman" pitchFamily="18" charset="0"/>
              </a:rPr>
              <a:t>apapun</a:t>
            </a:r>
            <a:r>
              <a:rPr lang="en-US" sz="3200" dirty="0" smtClean="0">
                <a:solidFill>
                  <a:srgbClr val="CCFF66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6858000" cy="685800"/>
          </a:xfrm>
        </p:spPr>
        <p:txBody>
          <a:bodyPr/>
          <a:lstStyle/>
          <a:p>
            <a:pPr eaLnBrk="1" hangingPunct="1"/>
            <a:r>
              <a:rPr lang="en-US" sz="4000" b="0" smtClean="0">
                <a:solidFill>
                  <a:srgbClr val="CCFF66"/>
                </a:solidFill>
                <a:latin typeface="Times New Roman" pitchFamily="18" charset="0"/>
              </a:rPr>
              <a:t>Alur Sistematika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762000"/>
            <a:ext cx="7092950" cy="6019800"/>
          </a:xfrm>
        </p:spPr>
        <p:txBody>
          <a:bodyPr/>
          <a:lstStyle/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Merumuskan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Latar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Belakang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Merumuskan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Masalah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Menyusun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Hipotesis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Rancangan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Penelitian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Tinjauan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Pustaka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</a:rPr>
              <a:t>Metode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</a:rPr>
              <a:t>Penelitian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</a:rPr>
              <a:t> /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</a:rPr>
              <a:t>Sistimatika</a:t>
            </a:r>
            <a:endParaRPr lang="en-US" sz="3200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Pembahasan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Hasil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Analisa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Kesimpulan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/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Uraian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Singkat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Hasil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Tindakan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/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Penerapan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Hasil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Evaluasi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/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Meninjau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Hasil</a:t>
            </a:r>
            <a:r>
              <a:rPr lang="en-US" sz="32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Times New Roman" pitchFamily="18" charset="0"/>
              </a:rPr>
              <a:t>Terapan</a:t>
            </a:r>
            <a:endParaRPr lang="en-US" sz="3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08050" y="457200"/>
            <a:ext cx="6604000" cy="762000"/>
          </a:xfrm>
        </p:spPr>
        <p:txBody>
          <a:bodyPr/>
          <a:lstStyle/>
          <a:p>
            <a:pPr eaLnBrk="1" hangingPunct="1"/>
            <a:r>
              <a:rPr lang="en-US" sz="4000" b="0" dirty="0" err="1" smtClean="0">
                <a:solidFill>
                  <a:srgbClr val="FFFF00"/>
                </a:solidFill>
                <a:latin typeface="Times New Roman" pitchFamily="18" charset="0"/>
              </a:rPr>
              <a:t>Metode</a:t>
            </a:r>
            <a:r>
              <a:rPr lang="en-US" sz="4000" b="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4000" b="0" dirty="0" err="1" smtClean="0">
                <a:solidFill>
                  <a:srgbClr val="FFFF00"/>
                </a:solidFill>
                <a:latin typeface="Times New Roman" pitchFamily="18" charset="0"/>
              </a:rPr>
              <a:t>Penelitian</a:t>
            </a:r>
            <a:endParaRPr lang="en-US" sz="4000" b="0" dirty="0" smtClean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7100" y="1219200"/>
            <a:ext cx="6946900" cy="5410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Variabel Penelitian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Definisi Operasional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Jenis Penelitian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Batasan Penelitian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Terminologi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Jenis Data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Teknik Pengumpulan Data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Model Analisa / Pengolahan Data</a:t>
            </a:r>
          </a:p>
          <a:p>
            <a:pPr eaLnBrk="1" hangingPunct="1">
              <a:lnSpc>
                <a:spcPct val="85000"/>
              </a:lnSpc>
            </a:pPr>
            <a:r>
              <a:rPr lang="en-US" sz="3600" smtClean="0">
                <a:solidFill>
                  <a:srgbClr val="CCFF66"/>
                </a:solidFill>
                <a:latin typeface="Times New Roman" pitchFamily="18" charset="0"/>
              </a:rPr>
              <a:t>Alat Uji Hipotesa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609600"/>
            <a:ext cx="4495800" cy="990600"/>
          </a:xfrm>
        </p:spPr>
        <p:txBody>
          <a:bodyPr/>
          <a:lstStyle/>
          <a:p>
            <a:r>
              <a:rPr lang="en-US" dirty="0" err="1" smtClean="0">
                <a:hlinkClick r:id="rId2" action="ppaction://hlinkfile"/>
              </a:rPr>
              <a:t>Pendalaman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Ilmu</a:t>
            </a:r>
            <a:endParaRPr lang="en-US" dirty="0">
              <a:hlinkClick r:id="rId2" action="ppaction://hlinkfi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3429000"/>
            <a:ext cx="2133600" cy="1077218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/>
              <a:t>Rasa </a:t>
            </a:r>
            <a:r>
              <a:rPr lang="en-US" sz="3200" dirty="0" err="1" smtClean="0"/>
              <a:t>Ingin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3429000"/>
            <a:ext cx="1905000" cy="1077218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Paham</a:t>
            </a:r>
            <a:r>
              <a:rPr lang="en-US" sz="3200" dirty="0" smtClean="0"/>
              <a:t> &amp; </a:t>
            </a:r>
            <a:r>
              <a:rPr lang="en-US" sz="3200" dirty="0" err="1" smtClean="0"/>
              <a:t>Bisa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0" y="1752600"/>
            <a:ext cx="2133600" cy="58477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Membaca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2971800"/>
            <a:ext cx="2133600" cy="64633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 smtClean="0"/>
              <a:t>Ngenet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4267200"/>
            <a:ext cx="2133600" cy="64633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 smtClean="0"/>
              <a:t>Chating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5602069"/>
            <a:ext cx="2133600" cy="646331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Library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2971800" y="3962400"/>
            <a:ext cx="38862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 bwMode="auto">
          <a:xfrm rot="5400000">
            <a:off x="4533900" y="2628106"/>
            <a:ext cx="533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 bwMode="auto">
          <a:xfrm rot="5400000" flipH="1" flipV="1">
            <a:off x="4687094" y="4152106"/>
            <a:ext cx="228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 rot="5400000">
            <a:off x="4685506" y="3771900"/>
            <a:ext cx="228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 rot="5400000" flipH="1" flipV="1">
            <a:off x="4534694" y="5295106"/>
            <a:ext cx="533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4800600" cy="1143000"/>
          </a:xfrm>
        </p:spPr>
        <p:txBody>
          <a:bodyPr/>
          <a:lstStyle/>
          <a:p>
            <a:r>
              <a:rPr lang="en-US" dirty="0" smtClean="0">
                <a:hlinkClick r:id="rId2" action="ppaction://hlinkfile"/>
              </a:rPr>
              <a:t>EKONOMETRIKA</a:t>
            </a:r>
            <a:endParaRPr lang="en-US" dirty="0">
              <a:hlinkClick r:id="rId2" action="ppaction://hlinkfi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600200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Ekonometrik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dianggap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seni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pendekatan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persamaan</a:t>
            </a:r>
            <a:r>
              <a:rPr lang="en-US" dirty="0" smtClean="0">
                <a:solidFill>
                  <a:schemeClr val="tx1"/>
                </a:solidFill>
              </a:rPr>
              <a:t> model </a:t>
            </a:r>
            <a:r>
              <a:rPr lang="en-US" dirty="0" err="1" smtClean="0">
                <a:solidFill>
                  <a:schemeClr val="tx1"/>
                </a:solidFill>
              </a:rPr>
              <a:t>sebuah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fenomena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diungkap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kebenarannya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pendekatan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hipotesis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886200"/>
            <a:ext cx="731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Ekonometrika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dianggap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terapan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sistimatika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pemecahan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empiris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sampai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tahap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pengambilan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hlinkClick r:id="rId3" action="ppaction://hlinkfile"/>
          </p:cNvPr>
          <p:cNvSpPr/>
          <p:nvPr/>
        </p:nvSpPr>
        <p:spPr bwMode="auto">
          <a:xfrm>
            <a:off x="7620000" y="1600200"/>
            <a:ext cx="762000" cy="381000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rgbClr val="CCFF66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Rectangle 5">
            <a:hlinkClick r:id="rId4" action="ppaction://hlinkfile"/>
          </p:cNvPr>
          <p:cNvSpPr/>
          <p:nvPr/>
        </p:nvSpPr>
        <p:spPr bwMode="auto">
          <a:xfrm>
            <a:off x="1143000" y="4267200"/>
            <a:ext cx="1295400" cy="381000"/>
          </a:xfrm>
          <a:prstGeom prst="rect">
            <a:avLst/>
          </a:prstGeom>
          <a:noFill/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rgbClr val="CCFF66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hlinkfile"/>
              </a:rPr>
              <a:t>Solusi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Alternatif</a:t>
            </a:r>
            <a:endParaRPr lang="en-US" dirty="0">
              <a:hlinkClick r:id="rId2" action="ppaction://hlinkfi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066871"/>
            <a:ext cx="2895600" cy="1200329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 smtClean="0">
                <a:solidFill>
                  <a:srgbClr val="FFCC00"/>
                </a:solidFill>
              </a:rPr>
              <a:t>Kemacetan</a:t>
            </a:r>
            <a:r>
              <a:rPr lang="en-US" dirty="0" smtClean="0">
                <a:solidFill>
                  <a:srgbClr val="FFCC00"/>
                </a:solidFill>
              </a:rPr>
              <a:t> </a:t>
            </a:r>
            <a:r>
              <a:rPr lang="en-US" dirty="0" err="1" smtClean="0">
                <a:solidFill>
                  <a:srgbClr val="FFCC00"/>
                </a:solidFill>
              </a:rPr>
              <a:t>Lalu</a:t>
            </a:r>
            <a:r>
              <a:rPr lang="en-US" dirty="0" smtClean="0">
                <a:solidFill>
                  <a:srgbClr val="FFCC00"/>
                </a:solidFill>
              </a:rPr>
              <a:t> </a:t>
            </a:r>
            <a:r>
              <a:rPr lang="en-US" dirty="0" err="1" smtClean="0">
                <a:solidFill>
                  <a:srgbClr val="FFCC00"/>
                </a:solidFill>
              </a:rPr>
              <a:t>Lintas</a:t>
            </a:r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1828800"/>
            <a:ext cx="426720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FFCC00"/>
                </a:solidFill>
              </a:rPr>
              <a:t>Pembangunan Flyover</a:t>
            </a:r>
            <a:endParaRPr lang="en-US" sz="3200" dirty="0">
              <a:solidFill>
                <a:srgbClr val="FFCC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0600" y="2961382"/>
            <a:ext cx="4267200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>
                <a:solidFill>
                  <a:srgbClr val="FFCC00"/>
                </a:solidFill>
              </a:rPr>
              <a:t>Batasi</a:t>
            </a:r>
            <a:r>
              <a:rPr lang="en-US" sz="3200" dirty="0" smtClean="0">
                <a:solidFill>
                  <a:srgbClr val="FFCC00"/>
                </a:solidFill>
              </a:rPr>
              <a:t> </a:t>
            </a:r>
            <a:r>
              <a:rPr lang="en-US" sz="3200" dirty="0" err="1" smtClean="0">
                <a:solidFill>
                  <a:srgbClr val="FFCC00"/>
                </a:solidFill>
              </a:rPr>
              <a:t>Usia</a:t>
            </a:r>
            <a:r>
              <a:rPr lang="en-US" sz="3200" dirty="0" smtClean="0">
                <a:solidFill>
                  <a:srgbClr val="FFCC00"/>
                </a:solidFill>
              </a:rPr>
              <a:t> </a:t>
            </a:r>
            <a:r>
              <a:rPr lang="en-US" sz="3200" dirty="0" err="1" smtClean="0">
                <a:solidFill>
                  <a:srgbClr val="FFCC00"/>
                </a:solidFill>
              </a:rPr>
              <a:t>Kendaraan</a:t>
            </a:r>
            <a:endParaRPr lang="en-US" sz="3200" dirty="0">
              <a:solidFill>
                <a:srgbClr val="FFCC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4215825"/>
            <a:ext cx="426720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Pemisah</a:t>
            </a:r>
            <a:r>
              <a:rPr lang="en-US" sz="3200" dirty="0" smtClean="0"/>
              <a:t> </a:t>
            </a:r>
            <a:r>
              <a:rPr lang="en-US" sz="3200" dirty="0" err="1" smtClean="0"/>
              <a:t>Jalur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5029200"/>
            <a:ext cx="4267200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Pelebaran</a:t>
            </a:r>
            <a:r>
              <a:rPr lang="en-US" sz="3200" dirty="0" smtClean="0"/>
              <a:t> </a:t>
            </a:r>
            <a:r>
              <a:rPr lang="en-US" sz="3200" dirty="0" err="1" smtClean="0"/>
              <a:t>Jalan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2362200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Polusi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5000305"/>
            <a:ext cx="236220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Social Cost</a:t>
            </a:r>
            <a:endParaRPr 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rot="5400000">
            <a:off x="2476500" y="3695700"/>
            <a:ext cx="3276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>
            <a:off x="4114800" y="2057400"/>
            <a:ext cx="609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4114800" y="3656012"/>
            <a:ext cx="6858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4114800" y="4495800"/>
            <a:ext cx="609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>
            <a:off x="4114800" y="5334000"/>
            <a:ext cx="609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 rot="10800000">
            <a:off x="3505200" y="3657600"/>
            <a:ext cx="609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rot="5400000" flipH="1" flipV="1">
            <a:off x="1524000" y="2743200"/>
            <a:ext cx="609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rot="5400000">
            <a:off x="1485900" y="4609306"/>
            <a:ext cx="685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372350" cy="1143000"/>
          </a:xfrm>
        </p:spPr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50" y="1295400"/>
            <a:ext cx="720090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Identifikasi</a:t>
            </a:r>
            <a:r>
              <a:rPr lang="en-US" b="1" dirty="0" smtClean="0"/>
              <a:t> </a:t>
            </a:r>
            <a:r>
              <a:rPr lang="en-US" b="1" dirty="0" err="1" smtClean="0"/>
              <a:t>Keinginan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81400" y="1524000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Proses</a:t>
            </a:r>
            <a:r>
              <a:rPr lang="en-US" sz="3200" dirty="0" smtClean="0"/>
              <a:t> Ticketing </a:t>
            </a:r>
            <a:r>
              <a:rPr lang="en-US" sz="3200" dirty="0" err="1" smtClean="0"/>
              <a:t>Mudah</a:t>
            </a:r>
            <a:r>
              <a:rPr lang="en-US" sz="3200" dirty="0" smtClean="0"/>
              <a:t> &amp; </a:t>
            </a:r>
            <a:r>
              <a:rPr lang="en-US" sz="3200" dirty="0" err="1" smtClean="0"/>
              <a:t>Cepat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2234625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Berangkat</a:t>
            </a:r>
            <a:r>
              <a:rPr lang="en-US" sz="3200" dirty="0" smtClean="0"/>
              <a:t> &amp; </a:t>
            </a:r>
            <a:r>
              <a:rPr lang="en-US" sz="3200" dirty="0" err="1" smtClean="0"/>
              <a:t>Tiba</a:t>
            </a:r>
            <a:r>
              <a:rPr lang="en-US" sz="3200" dirty="0" smtClean="0"/>
              <a:t> </a:t>
            </a:r>
            <a:r>
              <a:rPr lang="en-US" sz="3200" dirty="0" err="1" smtClean="0"/>
              <a:t>Tepat</a:t>
            </a:r>
            <a:r>
              <a:rPr lang="en-US" sz="3200" dirty="0" smtClean="0"/>
              <a:t> </a:t>
            </a:r>
            <a:r>
              <a:rPr lang="en-US" sz="3200" dirty="0" err="1" smtClean="0"/>
              <a:t>Waktu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2920425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Sikap</a:t>
            </a:r>
            <a:r>
              <a:rPr lang="en-US" sz="3200" dirty="0" smtClean="0"/>
              <a:t> </a:t>
            </a:r>
            <a:r>
              <a:rPr lang="en-US" sz="3200" dirty="0" err="1" smtClean="0"/>
              <a:t>Pramugari</a:t>
            </a:r>
            <a:r>
              <a:rPr lang="en-US" sz="3200" dirty="0" smtClean="0"/>
              <a:t>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Ramah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606225"/>
            <a:ext cx="57912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 smtClean="0"/>
              <a:t>Pesawat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Terawat</a:t>
            </a:r>
            <a:r>
              <a:rPr lang="en-US" sz="2800" b="1" dirty="0" smtClean="0"/>
              <a:t> &amp; </a:t>
            </a:r>
            <a:r>
              <a:rPr lang="en-US" sz="2800" b="1" dirty="0" err="1" smtClean="0"/>
              <a:t>Layak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Terbang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81400" y="4292025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Pandai</a:t>
            </a:r>
            <a:r>
              <a:rPr lang="en-US" sz="3200" dirty="0" smtClean="0"/>
              <a:t> </a:t>
            </a:r>
            <a:r>
              <a:rPr lang="en-US" sz="3200" dirty="0" err="1" smtClean="0"/>
              <a:t>Mengendalikan</a:t>
            </a:r>
            <a:r>
              <a:rPr lang="en-US" sz="3200" dirty="0" smtClean="0"/>
              <a:t> </a:t>
            </a:r>
            <a:r>
              <a:rPr lang="en-US" sz="3200" dirty="0" err="1" smtClean="0"/>
              <a:t>Situasi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4977825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Keinginan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581400" y="5663625"/>
            <a:ext cx="5791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dirty="0" err="1" smtClean="0"/>
              <a:t>Komplain</a:t>
            </a:r>
            <a:r>
              <a:rPr lang="en-US" sz="3200" dirty="0" smtClean="0"/>
              <a:t> </a:t>
            </a:r>
            <a:r>
              <a:rPr lang="en-US" sz="3200" dirty="0" err="1" smtClean="0"/>
              <a:t>Ditangani</a:t>
            </a:r>
            <a:r>
              <a:rPr lang="en-US" sz="3200" dirty="0" smtClean="0"/>
              <a:t> </a:t>
            </a:r>
            <a:r>
              <a:rPr lang="en-US" sz="3200" dirty="0" err="1" smtClean="0"/>
              <a:t>Dgn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endParaRPr lang="en-US" sz="3200" dirty="0"/>
          </a:p>
        </p:txBody>
      </p:sp>
      <p:sp>
        <p:nvSpPr>
          <p:cNvPr id="11" name="Left Brace 10"/>
          <p:cNvSpPr/>
          <p:nvPr/>
        </p:nvSpPr>
        <p:spPr>
          <a:xfrm>
            <a:off x="3048000" y="1828800"/>
            <a:ext cx="381000" cy="4038600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04800" y="2895600"/>
            <a:ext cx="2590800" cy="1905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Kebutuhan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Konsumen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akan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pelayanan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penerbangan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0" y="228600"/>
            <a:ext cx="8832850" cy="990600"/>
          </a:xfrm>
        </p:spPr>
        <p:txBody>
          <a:bodyPr/>
          <a:lstStyle/>
          <a:p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81000" y="3276600"/>
            <a:ext cx="2362200" cy="10668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Kebutuhan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Konsumen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1524000"/>
            <a:ext cx="2971800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Semua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24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2438400"/>
            <a:ext cx="2971800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5-6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saja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yang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24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3353002"/>
            <a:ext cx="2971800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Hanya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sebagian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dgn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24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4274403"/>
            <a:ext cx="2971800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1-2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saja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24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5188803"/>
            <a:ext cx="2971800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Tidak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ada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yang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24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4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24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1676400"/>
            <a:ext cx="2971800" cy="40011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Sangat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Memuaskan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(5)</a:t>
            </a:r>
            <a:endParaRPr lang="en-US" sz="20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2571690"/>
            <a:ext cx="2971800" cy="40011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Memuaskan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(4)</a:t>
            </a:r>
            <a:endParaRPr lang="en-US" sz="20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3486090"/>
            <a:ext cx="2971800" cy="40011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Cukup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Memuaskan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(3)</a:t>
            </a:r>
            <a:endParaRPr lang="en-US" sz="20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29400" y="4400490"/>
            <a:ext cx="2971800" cy="40011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Tidak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Memuaskan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(2)</a:t>
            </a:r>
            <a:endParaRPr lang="en-US" sz="20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5238690"/>
            <a:ext cx="2971800" cy="40011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Buruk</a:t>
            </a:r>
            <a:r>
              <a:rPr lang="en-US" sz="20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(1)</a:t>
            </a:r>
            <a:endParaRPr lang="en-US" sz="20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019800" y="1905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019800" y="2817812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19800" y="3732212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019800" y="4646612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019800" y="5408612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3485448"/>
            <a:ext cx="2286000" cy="78175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1600200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Semua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berjalan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lancar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aman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19205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Semua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asset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nasabah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terjamin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secara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aman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22253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Kebutuhan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informasi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perbankan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terpenuhi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secara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rutin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2514600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yang accountable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28349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Tidak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terjadi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gangguan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dalam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proses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pelaksanaan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31397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berjalan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fleksibel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34445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Mesin-Mesin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berjalan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aman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37493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Mesin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dapat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dijalankan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setiap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waktu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40541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Aktivitas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transaksi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berjalan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aman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jujur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6600" y="43589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Setiap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komplain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ditangani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secara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profesional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600" y="46637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Penerapan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aturan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tidak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sepihak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4968554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Pelayanan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kpd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nasabah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merupakan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priorotas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tinggi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5257800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Teknologi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bank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selalu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terupdate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baik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6600" y="5562600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Privasi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nasabah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terjamin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keamanannya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6600" y="5867400"/>
            <a:ext cx="6096000" cy="289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Bank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dapat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diandalkan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sebagai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</a:t>
            </a:r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kerja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72600" y="1542568"/>
            <a:ext cx="381000" cy="2862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372600" y="18473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72600" y="21521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72600" y="24569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72600" y="27617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372600" y="30665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372600" y="33713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372600" y="36761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72600" y="39809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372600" y="42857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372600" y="45905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372600" y="48953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372600" y="52001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372600" y="55049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372600" y="5809768"/>
            <a:ext cx="381000" cy="2862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en-US" sz="1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85800" y="3581602"/>
            <a:ext cx="1765228" cy="6093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4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Kebutuhan</a:t>
            </a:r>
            <a:r>
              <a:rPr lang="en-US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24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Nasabah</a:t>
            </a:r>
            <a:endParaRPr lang="en-US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5" name="Left Brace 34"/>
          <p:cNvSpPr/>
          <p:nvPr/>
        </p:nvSpPr>
        <p:spPr>
          <a:xfrm>
            <a:off x="2819400" y="1752600"/>
            <a:ext cx="304800" cy="4191000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Spider Plot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endParaRPr lang="en-US" dirty="0"/>
          </a:p>
        </p:txBody>
      </p:sp>
      <p:sp>
        <p:nvSpPr>
          <p:cNvPr id="3" name="Flowchart: Connector 2"/>
          <p:cNvSpPr/>
          <p:nvPr/>
        </p:nvSpPr>
        <p:spPr>
          <a:xfrm>
            <a:off x="4495800" y="3810000"/>
            <a:ext cx="152400" cy="1524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rot="16200000" flipV="1">
            <a:off x="3429000" y="2667000"/>
            <a:ext cx="1676400" cy="6096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3733800" y="2971800"/>
            <a:ext cx="1752600" cy="76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" idx="7"/>
          </p:cNvCxnSpPr>
          <p:nvPr/>
        </p:nvCxnSpPr>
        <p:spPr>
          <a:xfrm rot="5400000" flipH="1" flipV="1">
            <a:off x="4282982" y="2628900"/>
            <a:ext cx="1546318" cy="86051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V="1">
            <a:off x="3284423" y="2598623"/>
            <a:ext cx="1304316" cy="1270838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2895600" y="3200400"/>
            <a:ext cx="1676400" cy="6858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2743200" y="3848100"/>
            <a:ext cx="1828800" cy="396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572000" y="3886200"/>
            <a:ext cx="1600200" cy="10668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3962400" y="4495800"/>
            <a:ext cx="1676400" cy="457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0" y="3886201"/>
            <a:ext cx="1905000" cy="45719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72000" y="2819400"/>
            <a:ext cx="1600200" cy="106680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543301" y="4533900"/>
            <a:ext cx="1676402" cy="38100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352801" y="4191000"/>
            <a:ext cx="1524002" cy="91440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2819400" y="3886200"/>
            <a:ext cx="1752600" cy="533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4419600" y="4038600"/>
            <a:ext cx="1447800" cy="11430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 flipV="1">
            <a:off x="3200400" y="3886200"/>
            <a:ext cx="1371600" cy="11430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572000" y="3581400"/>
            <a:ext cx="1905000" cy="30480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572000" y="2590800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 flipH="1">
            <a:off x="5066506" y="2858294"/>
            <a:ext cx="686594" cy="15160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486400" y="3276600"/>
            <a:ext cx="685800" cy="381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5791200" y="3886200"/>
            <a:ext cx="60960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5676900" y="4381500"/>
            <a:ext cx="457200" cy="2286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0800000">
            <a:off x="4876800" y="4267200"/>
            <a:ext cx="91440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4648200" y="4419600"/>
            <a:ext cx="381000" cy="76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4038600" y="4800600"/>
            <a:ext cx="914400" cy="6096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16200000" flipV="1">
            <a:off x="3810000" y="5181600"/>
            <a:ext cx="457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>
            <a:off x="3200400" y="5029200"/>
            <a:ext cx="685800" cy="76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 flipH="1" flipV="1">
            <a:off x="2971800" y="4419600"/>
            <a:ext cx="838200" cy="381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3543300" y="3924300"/>
            <a:ext cx="304800" cy="2286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16200000" flipV="1">
            <a:off x="3543300" y="3619500"/>
            <a:ext cx="38100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6200000" flipV="1">
            <a:off x="3276600" y="3124200"/>
            <a:ext cx="685800" cy="76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3581400" y="2592388"/>
            <a:ext cx="533400" cy="22701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14800" y="2590800"/>
            <a:ext cx="457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4648200" y="2286000"/>
            <a:ext cx="838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16200000" flipH="1">
            <a:off x="5295900" y="2476500"/>
            <a:ext cx="7620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H="1">
            <a:off x="5867400" y="3048000"/>
            <a:ext cx="53340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16200000" flipH="1">
            <a:off x="6057900" y="3924300"/>
            <a:ext cx="7620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0800000" flipV="1">
            <a:off x="5791200" y="4343400"/>
            <a:ext cx="6858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>
            <a:off x="5486400" y="4724400"/>
            <a:ext cx="3048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>
            <a:off x="4991100" y="5067300"/>
            <a:ext cx="5334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10800000">
            <a:off x="4191000" y="5562600"/>
            <a:ext cx="838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0800000">
            <a:off x="3657600" y="5410200"/>
            <a:ext cx="5334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10800000">
            <a:off x="3200400" y="5029200"/>
            <a:ext cx="4572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 flipH="1" flipV="1">
            <a:off x="2857500" y="4686300"/>
            <a:ext cx="685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16200000" flipV="1">
            <a:off x="2742406" y="3886994"/>
            <a:ext cx="457994" cy="4564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V="1">
            <a:off x="2743200" y="3352800"/>
            <a:ext cx="60960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5400000" flipH="1" flipV="1">
            <a:off x="3200400" y="2971800"/>
            <a:ext cx="5334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 flipH="1" flipV="1">
            <a:off x="3429000" y="2286000"/>
            <a:ext cx="685800" cy="3810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3962400" y="2133600"/>
            <a:ext cx="685800" cy="3048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7086600" y="2266890"/>
            <a:ext cx="1447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chemeClr val="tx1"/>
                </a:solidFill>
              </a:rPr>
              <a:t>Puas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086600" y="2724090"/>
            <a:ext cx="1447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C00000"/>
                </a:solidFill>
              </a:rPr>
              <a:t>Tdk</a:t>
            </a:r>
            <a:r>
              <a:rPr lang="en-US" sz="2000" b="1" dirty="0" smtClean="0">
                <a:solidFill>
                  <a:srgbClr val="C00000"/>
                </a:solidFill>
              </a:rPr>
              <a:t>. </a:t>
            </a:r>
            <a:r>
              <a:rPr lang="en-US" sz="2000" b="1" dirty="0" err="1" smtClean="0">
                <a:solidFill>
                  <a:srgbClr val="C00000"/>
                </a:solidFill>
              </a:rPr>
              <a:t>Puas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153" name="Straight Arrow Connector 152"/>
          <p:cNvCxnSpPr>
            <a:stCxn id="150" idx="1"/>
          </p:cNvCxnSpPr>
          <p:nvPr/>
        </p:nvCxnSpPr>
        <p:spPr>
          <a:xfrm rot="10800000" flipV="1">
            <a:off x="6019800" y="2466944"/>
            <a:ext cx="1066800" cy="7334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51" idx="1"/>
          </p:cNvCxnSpPr>
          <p:nvPr/>
        </p:nvCxnSpPr>
        <p:spPr>
          <a:xfrm rot="10800000" flipV="1">
            <a:off x="5867400" y="2924145"/>
            <a:ext cx="1219200" cy="50485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7162800" y="3657600"/>
            <a:ext cx="2209800" cy="2031325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Jika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standar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bank &gt;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penilaian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nasabah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puas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381000" y="1676400"/>
            <a:ext cx="2209800" cy="2419124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Jika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standar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bank &lt;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penilaian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nasabah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Sangat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puas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33400" y="4267200"/>
            <a:ext cx="2209800" cy="2031325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Jika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standar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bank =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penilaian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nasabah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: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Puas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80" name="Straight Connector 179"/>
          <p:cNvCxnSpPr/>
          <p:nvPr/>
        </p:nvCxnSpPr>
        <p:spPr>
          <a:xfrm flipV="1">
            <a:off x="3276600" y="2133600"/>
            <a:ext cx="685800" cy="4572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3962400" y="2133600"/>
            <a:ext cx="685800" cy="1588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4648200" y="2133600"/>
            <a:ext cx="838200" cy="1524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5486400" y="2286000"/>
            <a:ext cx="609600" cy="5334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6200000" flipH="1">
            <a:off x="5867400" y="3048000"/>
            <a:ext cx="762000" cy="3048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rot="5400000">
            <a:off x="6019800" y="4495800"/>
            <a:ext cx="609600" cy="3048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0800000" flipV="1">
            <a:off x="5486400" y="4953000"/>
            <a:ext cx="685800" cy="762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16200000" flipV="1">
            <a:off x="2705100" y="4533900"/>
            <a:ext cx="609600" cy="3810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5400000" flipH="1" flipV="1">
            <a:off x="2667000" y="4038600"/>
            <a:ext cx="533400" cy="2286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16200000" flipV="1">
            <a:off x="2628900" y="3467100"/>
            <a:ext cx="685800" cy="1524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 flipH="1" flipV="1">
            <a:off x="2781300" y="2705100"/>
            <a:ext cx="609600" cy="3810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5400000">
            <a:off x="4991100" y="5067300"/>
            <a:ext cx="533400" cy="4572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rot="10800000">
            <a:off x="4191000" y="5562600"/>
            <a:ext cx="838200" cy="1588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rot="16200000" flipV="1">
            <a:off x="3733800" y="5105400"/>
            <a:ext cx="762000" cy="1524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10800000" flipV="1">
            <a:off x="3200400" y="4800600"/>
            <a:ext cx="838200" cy="228600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>
            <a:off x="7086600" y="1809690"/>
            <a:ext cx="14478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 smtClean="0">
                <a:solidFill>
                  <a:srgbClr val="003399"/>
                </a:solidFill>
              </a:rPr>
              <a:t>Sgt. </a:t>
            </a:r>
            <a:r>
              <a:rPr lang="en-US" sz="2000" b="1" dirty="0" err="1" smtClean="0">
                <a:solidFill>
                  <a:srgbClr val="003399"/>
                </a:solidFill>
              </a:rPr>
              <a:t>Puas</a:t>
            </a:r>
            <a:endParaRPr lang="en-US" sz="2000" b="1" dirty="0">
              <a:solidFill>
                <a:srgbClr val="003399"/>
              </a:solidFill>
            </a:endParaRPr>
          </a:p>
        </p:txBody>
      </p:sp>
      <p:cxnSp>
        <p:nvCxnSpPr>
          <p:cNvPr id="214" name="Straight Arrow Connector 213"/>
          <p:cNvCxnSpPr>
            <a:stCxn id="211" idx="1"/>
          </p:cNvCxnSpPr>
          <p:nvPr/>
        </p:nvCxnSpPr>
        <p:spPr>
          <a:xfrm rot="10800000" flipV="1">
            <a:off x="5943600" y="2009744"/>
            <a:ext cx="1143000" cy="657255"/>
          </a:xfrm>
          <a:prstGeom prst="straightConnector1">
            <a:avLst/>
          </a:prstGeom>
          <a:ln>
            <a:solidFill>
              <a:srgbClr val="0033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04800"/>
            <a:ext cx="8229600" cy="6208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12800" y="381000"/>
            <a:ext cx="883285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Kepuasan Konsumen Produk Manufaktur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" y="1600200"/>
            <a:ext cx="8315325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403350" y="685800"/>
            <a:ext cx="6932613" cy="808038"/>
          </a:xfrm>
        </p:spPr>
        <p:txBody>
          <a:bodyPr/>
          <a:lstStyle/>
          <a:p>
            <a:pPr algn="ctr" eaLnBrk="1" hangingPunct="1"/>
            <a:r>
              <a:rPr lang="en-US" sz="3600" b="0" dirty="0" smtClean="0"/>
              <a:t>LINGKUP EKONOMETRIKA</a:t>
            </a: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>
            <a:off x="990600" y="18288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Analisa dan</a:t>
            </a:r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Uji hipotesa</a:t>
            </a:r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5410200" y="18288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Uji Asumsi</a:t>
            </a:r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Klasik</a:t>
            </a: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990600" y="30480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Korelasi </a:t>
            </a:r>
            <a:r>
              <a:rPr lang="en-US" sz="2400" b="1" i="1">
                <a:solidFill>
                  <a:srgbClr val="663300"/>
                </a:solidFill>
                <a:latin typeface="Arial" charset="0"/>
              </a:rPr>
              <a:t>dan</a:t>
            </a:r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Regresi</a:t>
            </a:r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5410200" y="30480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Uji Normalitas</a:t>
            </a:r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Data</a:t>
            </a:r>
          </a:p>
        </p:txBody>
      </p:sp>
      <p:sp>
        <p:nvSpPr>
          <p:cNvPr id="4119" name="AutoShape 23"/>
          <p:cNvSpPr>
            <a:spLocks noChangeArrowheads="1"/>
          </p:cNvSpPr>
          <p:nvPr/>
        </p:nvSpPr>
        <p:spPr bwMode="auto">
          <a:xfrm>
            <a:off x="5410200" y="42672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Uji Anova</a:t>
            </a:r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990600" y="42672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Uji Hipotesis</a:t>
            </a:r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990600" y="54864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 dirty="0" err="1" smtClean="0">
                <a:solidFill>
                  <a:srgbClr val="663300"/>
                </a:solidFill>
                <a:latin typeface="Tahoma" pitchFamily="34" charset="0"/>
              </a:rPr>
              <a:t>Validitas</a:t>
            </a:r>
            <a:r>
              <a:rPr lang="en-US" sz="2800" b="1" dirty="0" smtClean="0">
                <a:solidFill>
                  <a:srgbClr val="663300"/>
                </a:solidFill>
                <a:latin typeface="Tahoma" pitchFamily="34" charset="0"/>
              </a:rPr>
              <a:t> &amp; </a:t>
            </a:r>
          </a:p>
          <a:p>
            <a:pPr>
              <a:lnSpc>
                <a:spcPct val="100000"/>
              </a:lnSpc>
            </a:pPr>
            <a:r>
              <a:rPr lang="en-US" sz="2800" b="1" dirty="0" err="1" smtClean="0">
                <a:solidFill>
                  <a:srgbClr val="663300"/>
                </a:solidFill>
                <a:latin typeface="Tahoma" pitchFamily="34" charset="0"/>
              </a:rPr>
              <a:t>Reliabilitas</a:t>
            </a:r>
            <a:endParaRPr lang="en-US" sz="28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>
            <a:off x="5410200" y="5486400"/>
            <a:ext cx="3352800" cy="10668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663300"/>
                </a:solidFill>
                <a:latin typeface="Tahoma" pitchFamily="34" charset="0"/>
              </a:rPr>
              <a:t>Interpretasi</a:t>
            </a:r>
          </a:p>
        </p:txBody>
      </p:sp>
      <p:cxnSp>
        <p:nvCxnSpPr>
          <p:cNvPr id="12" name="Straight Connector 11"/>
          <p:cNvCxnSpPr>
            <a:stCxn id="4115" idx="3"/>
          </p:cNvCxnSpPr>
          <p:nvPr/>
        </p:nvCxnSpPr>
        <p:spPr bwMode="auto">
          <a:xfrm>
            <a:off x="4343400" y="2362200"/>
            <a:ext cx="4572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 rot="16200000" flipH="1">
            <a:off x="3048000" y="4114800"/>
            <a:ext cx="3581400" cy="76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>
            <a:off x="4800600" y="2667000"/>
            <a:ext cx="533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4117" idx="3"/>
          </p:cNvCxnSpPr>
          <p:nvPr/>
        </p:nvCxnSpPr>
        <p:spPr bwMode="auto">
          <a:xfrm rot="10800000">
            <a:off x="4343400" y="3581400"/>
            <a:ext cx="4572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4119" idx="1"/>
          </p:cNvCxnSpPr>
          <p:nvPr/>
        </p:nvCxnSpPr>
        <p:spPr bwMode="auto">
          <a:xfrm flipV="1">
            <a:off x="4876800" y="4800600"/>
            <a:ext cx="533400" cy="762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 rot="10800000">
            <a:off x="4419600" y="5943600"/>
            <a:ext cx="4572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00"/>
                            </p:stCondLst>
                            <p:childTnLst>
                              <p:par>
                                <p:cTn id="1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900"/>
                            </p:stCondLst>
                            <p:childTnLst>
                              <p:par>
                                <p:cTn id="3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100"/>
                            </p:stCondLst>
                            <p:childTnLst>
                              <p:par>
                                <p:cTn id="4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 autoUpdateAnimBg="0"/>
      <p:bldP spid="4116" grpId="0" animBg="1" autoUpdateAnimBg="0"/>
      <p:bldP spid="4117" grpId="0" animBg="1" autoUpdateAnimBg="0"/>
      <p:bldP spid="4118" grpId="0" animBg="1" autoUpdateAnimBg="0"/>
      <p:bldP spid="4119" grpId="0" animBg="1" autoUpdateAnimBg="0"/>
      <p:bldP spid="4120" grpId="0" animBg="1" autoUpdateAnimBg="0"/>
      <p:bldP spid="4121" grpId="0" animBg="1" autoUpdateAnimBg="0"/>
      <p:bldP spid="412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Dan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AutoShape 19"/>
          <p:cNvSpPr>
            <a:spLocks noChangeArrowheads="1"/>
          </p:cNvSpPr>
          <p:nvPr/>
        </p:nvSpPr>
        <p:spPr bwMode="auto">
          <a:xfrm>
            <a:off x="6096000" y="2057400"/>
            <a:ext cx="2971800" cy="990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Konsep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/ </a:t>
            </a: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Rencana</a:t>
            </a:r>
            <a:endParaRPr lang="en-US" sz="20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6096000" y="3200400"/>
            <a:ext cx="2971800" cy="990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Pemikiran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/</a:t>
            </a: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Konsep</a:t>
            </a:r>
            <a:endParaRPr lang="en-US" sz="2000" b="1" dirty="0" smtClean="0">
              <a:solidFill>
                <a:srgbClr val="663300"/>
              </a:solidFill>
              <a:latin typeface="Tahoma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Dasar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</a:t>
            </a: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Berpikir</a:t>
            </a:r>
            <a:endParaRPr lang="en-US" sz="20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5" name="AutoShape 19"/>
          <p:cNvSpPr>
            <a:spLocks noChangeArrowheads="1"/>
          </p:cNvSpPr>
          <p:nvPr/>
        </p:nvSpPr>
        <p:spPr bwMode="auto">
          <a:xfrm>
            <a:off x="6096000" y="4343400"/>
            <a:ext cx="29718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Persamaan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Model</a:t>
            </a:r>
            <a:endParaRPr lang="en-US" sz="20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6172200" y="5334000"/>
            <a:ext cx="2895600" cy="914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Variabel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– </a:t>
            </a: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Besaran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371600" y="5410200"/>
            <a:ext cx="2971800" cy="914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Berisi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</a:t>
            </a: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Nilai</a:t>
            </a:r>
            <a:r>
              <a:rPr lang="en-US" sz="2000" b="1" dirty="0" smtClean="0">
                <a:solidFill>
                  <a:srgbClr val="663300"/>
                </a:solidFill>
                <a:latin typeface="Tahoma" pitchFamily="34" charset="0"/>
              </a:rPr>
              <a:t> / </a:t>
            </a:r>
          </a:p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rgbClr val="663300"/>
                </a:solidFill>
                <a:latin typeface="Tahoma" pitchFamily="34" charset="0"/>
              </a:rPr>
              <a:t>Kekuatan</a:t>
            </a:r>
            <a:endParaRPr lang="en-US" sz="20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1066800" y="4267200"/>
            <a:ext cx="3657600" cy="990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b="1" dirty="0" err="1" smtClean="0">
                <a:solidFill>
                  <a:srgbClr val="663300"/>
                </a:solidFill>
                <a:latin typeface="Tahoma" pitchFamily="34" charset="0"/>
              </a:rPr>
              <a:t>Hubungan</a:t>
            </a:r>
            <a:r>
              <a:rPr lang="en-US" sz="1800" b="1" dirty="0" smtClean="0">
                <a:solidFill>
                  <a:srgbClr val="663300"/>
                </a:solidFill>
                <a:latin typeface="Tahoma" pitchFamily="34" charset="0"/>
              </a:rPr>
              <a:t>/</a:t>
            </a:r>
            <a:r>
              <a:rPr lang="en-US" sz="1800" b="1" dirty="0" err="1" smtClean="0">
                <a:solidFill>
                  <a:srgbClr val="663300"/>
                </a:solidFill>
                <a:latin typeface="Tahoma" pitchFamily="34" charset="0"/>
              </a:rPr>
              <a:t>Ketergantungan</a:t>
            </a:r>
            <a:r>
              <a:rPr lang="en-US" sz="1800" b="1" dirty="0" smtClean="0">
                <a:solidFill>
                  <a:srgbClr val="663300"/>
                </a:solidFill>
                <a:latin typeface="Tahoma" pitchFamily="34" charset="0"/>
              </a:rPr>
              <a:t>/</a:t>
            </a:r>
          </a:p>
          <a:p>
            <a:pPr>
              <a:lnSpc>
                <a:spcPct val="100000"/>
              </a:lnSpc>
            </a:pPr>
            <a:r>
              <a:rPr lang="en-US" sz="1800" b="1" dirty="0" err="1" smtClean="0">
                <a:solidFill>
                  <a:srgbClr val="663300"/>
                </a:solidFill>
                <a:latin typeface="Tahoma" pitchFamily="34" charset="0"/>
              </a:rPr>
              <a:t>Peran</a:t>
            </a:r>
            <a:r>
              <a:rPr lang="en-US" sz="1800" b="1" dirty="0" smtClean="0">
                <a:solidFill>
                  <a:srgbClr val="663300"/>
                </a:solidFill>
                <a:latin typeface="Tahoma" pitchFamily="34" charset="0"/>
              </a:rPr>
              <a:t>/</a:t>
            </a:r>
            <a:r>
              <a:rPr lang="en-US" sz="1800" b="1" dirty="0" err="1" smtClean="0">
                <a:solidFill>
                  <a:srgbClr val="663300"/>
                </a:solidFill>
                <a:latin typeface="Tahoma" pitchFamily="34" charset="0"/>
              </a:rPr>
              <a:t>Kontribusi</a:t>
            </a:r>
            <a:endParaRPr lang="en-US" sz="1800" b="1" dirty="0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9" name="AutoShape 19"/>
          <p:cNvSpPr>
            <a:spLocks noChangeArrowheads="1"/>
          </p:cNvSpPr>
          <p:nvPr/>
        </p:nvSpPr>
        <p:spPr bwMode="auto">
          <a:xfrm>
            <a:off x="914400" y="2819400"/>
            <a:ext cx="4191000" cy="1295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Terapi</a:t>
            </a:r>
            <a:r>
              <a:rPr lang="en-US" sz="2000" b="1" dirty="0" smtClean="0">
                <a:solidFill>
                  <a:schemeClr val="bg1"/>
                </a:solidFill>
                <a:latin typeface="Tahoma" pitchFamily="34" charset="0"/>
              </a:rPr>
              <a:t>/Treatment/</a:t>
            </a: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Keputusan</a:t>
            </a:r>
            <a:endParaRPr lang="en-US" sz="2000" b="1" dirty="0" smtClean="0">
              <a:solidFill>
                <a:schemeClr val="bg1"/>
              </a:solidFill>
              <a:latin typeface="Tahoma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b="1" dirty="0" smtClean="0">
                <a:solidFill>
                  <a:schemeClr val="bg1"/>
                </a:solidFill>
                <a:latin typeface="Tahoma" pitchFamily="34" charset="0"/>
              </a:rPr>
              <a:t>/</a:t>
            </a: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Tindakan</a:t>
            </a:r>
            <a:r>
              <a:rPr lang="en-US" sz="2000" b="1" dirty="0" smtClean="0">
                <a:solidFill>
                  <a:schemeClr val="bg1"/>
                </a:solidFill>
                <a:latin typeface="Tahoma" pitchFamily="34" charset="0"/>
              </a:rPr>
              <a:t>/</a:t>
            </a: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Solusi</a:t>
            </a:r>
            <a:endParaRPr lang="en-US" sz="20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457200" y="1524000"/>
            <a:ext cx="2667000" cy="11430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Masalah</a:t>
            </a:r>
            <a:r>
              <a:rPr lang="en-US" sz="2000" b="1" dirty="0" smtClean="0">
                <a:solidFill>
                  <a:schemeClr val="bg1"/>
                </a:solidFill>
                <a:latin typeface="Tahoma" pitchFamily="34" charset="0"/>
              </a:rPr>
              <a:t>/Problem</a:t>
            </a:r>
          </a:p>
          <a:p>
            <a:pPr>
              <a:lnSpc>
                <a:spcPct val="100000"/>
              </a:lnSpc>
            </a:pPr>
            <a:r>
              <a:rPr lang="en-US" sz="2000" b="1" dirty="0" err="1" smtClean="0">
                <a:solidFill>
                  <a:schemeClr val="bg1"/>
                </a:solidFill>
                <a:latin typeface="Tahoma" pitchFamily="34" charset="0"/>
              </a:rPr>
              <a:t>Hidup</a:t>
            </a:r>
            <a:endParaRPr lang="en-US" sz="2000" b="1" dirty="0">
              <a:solidFill>
                <a:schemeClr val="bg1"/>
              </a:solidFill>
              <a:latin typeface="Tahoma" pitchFamily="34" charset="0"/>
            </a:endParaRPr>
          </a:p>
        </p:txBody>
      </p:sp>
      <p:cxnSp>
        <p:nvCxnSpPr>
          <p:cNvPr id="21" name="Straight Arrow Connector 20"/>
          <p:cNvCxnSpPr>
            <a:stCxn id="6" idx="1"/>
          </p:cNvCxnSpPr>
          <p:nvPr/>
        </p:nvCxnSpPr>
        <p:spPr>
          <a:xfrm rot="10800000">
            <a:off x="4648200" y="57912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124200" y="2286000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00"/>
                            </p:stCondLst>
                            <p:childTnLst>
                              <p:par>
                                <p:cTn id="1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00"/>
                            </p:stCondLst>
                            <p:childTnLst>
                              <p:par>
                                <p:cTn id="1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400"/>
                            </p:stCondLst>
                            <p:childTnLst>
                              <p:par>
                                <p:cTn id="2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300"/>
                            </p:stCondLst>
                            <p:childTnLst>
                              <p:par>
                                <p:cTn id="3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400"/>
                            </p:stCondLst>
                            <p:childTnLst>
                              <p:par>
                                <p:cTn id="47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300"/>
                            </p:stCondLst>
                            <p:childTnLst>
                              <p:par>
                                <p:cTn id="54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nimBg="1" autoUpdateAnimBg="0"/>
      <p:bldP spid="5" grpId="0" animBg="1" autoUpdateAnimBg="0"/>
      <p:bldP spid="6" grpId="0" animBg="1" autoUpdateAnimBg="0"/>
      <p:bldP spid="7" grpId="0" animBg="1" autoUpdateAnimBg="0"/>
      <p:bldP spid="8" grpId="0" animBg="1" autoUpdateAnimBg="0"/>
      <p:bldP spid="9" grpId="0" animBg="1" autoUpdateAnimBg="0"/>
      <p:bldP spid="10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15"/>
          <p:cNvGrpSpPr>
            <a:grpSpLocks/>
          </p:cNvGrpSpPr>
          <p:nvPr/>
        </p:nvGrpSpPr>
        <p:grpSpPr bwMode="auto">
          <a:xfrm>
            <a:off x="7924800" y="609600"/>
            <a:ext cx="1638300" cy="2060575"/>
            <a:chOff x="3489" y="371"/>
            <a:chExt cx="608" cy="844"/>
          </a:xfrm>
        </p:grpSpPr>
        <p:pic>
          <p:nvPicPr>
            <p:cNvPr id="1036" name="Picture 1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89" y="371"/>
              <a:ext cx="608" cy="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7" name="Text Box 17"/>
            <p:cNvSpPr txBox="1">
              <a:spLocks noChangeArrowheads="1"/>
            </p:cNvSpPr>
            <p:nvPr/>
          </p:nvSpPr>
          <p:spPr bwMode="auto">
            <a:xfrm>
              <a:off x="3524" y="1103"/>
              <a:ext cx="347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0" hangingPunct="0">
                <a:lnSpc>
                  <a:spcPct val="100000"/>
                </a:lnSpc>
              </a:pPr>
              <a:r>
                <a:rPr lang="en-US" sz="1200" b="1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rPr>
                <a:t>Graduates</a:t>
              </a:r>
            </a:p>
          </p:txBody>
        </p:sp>
      </p:grpSp>
      <p:grpSp>
        <p:nvGrpSpPr>
          <p:cNvPr id="1029" name="Group 18"/>
          <p:cNvGrpSpPr>
            <a:grpSpLocks/>
          </p:cNvGrpSpPr>
          <p:nvPr/>
        </p:nvGrpSpPr>
        <p:grpSpPr bwMode="auto">
          <a:xfrm>
            <a:off x="271463" y="3505200"/>
            <a:ext cx="2624137" cy="2487613"/>
            <a:chOff x="240" y="1925"/>
            <a:chExt cx="1653" cy="1128"/>
          </a:xfrm>
        </p:grpSpPr>
        <p:sp>
          <p:nvSpPr>
            <p:cNvPr id="1032" name="AutoShape 19"/>
            <p:cNvSpPr>
              <a:spLocks noChangeArrowheads="1"/>
            </p:cNvSpPr>
            <p:nvPr/>
          </p:nvSpPr>
          <p:spPr bwMode="auto">
            <a:xfrm rot="-2478933">
              <a:off x="240" y="1925"/>
              <a:ext cx="1653" cy="1101"/>
            </a:xfrm>
            <a:prstGeom prst="rightArrow">
              <a:avLst>
                <a:gd name="adj1" fmla="val 75343"/>
                <a:gd name="adj2" fmla="val 54800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3" name="Group 20"/>
            <p:cNvGrpSpPr>
              <a:grpSpLocks/>
            </p:cNvGrpSpPr>
            <p:nvPr/>
          </p:nvGrpSpPr>
          <p:grpSpPr bwMode="auto">
            <a:xfrm>
              <a:off x="434" y="1988"/>
              <a:ext cx="1178" cy="1065"/>
              <a:chOff x="209" y="2136"/>
              <a:chExt cx="1178" cy="1065"/>
            </a:xfrm>
          </p:grpSpPr>
          <p:pic>
            <p:nvPicPr>
              <p:cNvPr id="1034" name="Picture 21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61" y="2544"/>
                <a:ext cx="721" cy="488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</p:pic>
          <p:graphicFrame>
            <p:nvGraphicFramePr>
              <p:cNvPr id="1026" name="Object 22"/>
              <p:cNvGraphicFramePr>
                <a:graphicFrameLocks noChangeAspect="1"/>
              </p:cNvGraphicFramePr>
              <p:nvPr/>
            </p:nvGraphicFramePr>
            <p:xfrm>
              <a:off x="638" y="2136"/>
              <a:ext cx="749" cy="499"/>
            </p:xfrm>
            <a:graphic>
              <a:graphicData uri="http://schemas.openxmlformats.org/presentationml/2006/ole">
                <p:oleObj spid="_x0000_s1026" name="Clip" r:id="rId6" imgW="3657600" imgH="2437560" progId="">
                  <p:embed/>
                </p:oleObj>
              </a:graphicData>
            </a:graphic>
          </p:graphicFrame>
          <p:sp>
            <p:nvSpPr>
              <p:cNvPr id="1035" name="Text Box 23"/>
              <p:cNvSpPr txBox="1">
                <a:spLocks noChangeArrowheads="1"/>
              </p:cNvSpPr>
              <p:nvPr/>
            </p:nvSpPr>
            <p:spPr bwMode="auto">
              <a:xfrm>
                <a:off x="209" y="2994"/>
                <a:ext cx="669" cy="207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100000"/>
                  </a:lnSpc>
                </a:pPr>
                <a:r>
                  <a:rPr lang="en-US" sz="1200" b="1">
                    <a:solidFill>
                      <a:srgbClr val="FFFFFF"/>
                    </a:solidFill>
                    <a:latin typeface="Tahoma" pitchFamily="34" charset="0"/>
                    <a:ea typeface="ＭＳ Ｐゴシック" pitchFamily="34" charset="-128"/>
                  </a:rPr>
                  <a:t>Academic</a:t>
                </a:r>
              </a:p>
              <a:p>
                <a:pPr eaLnBrk="0" hangingPunct="0">
                  <a:lnSpc>
                    <a:spcPct val="100000"/>
                  </a:lnSpc>
                </a:pPr>
                <a:r>
                  <a:rPr lang="en-US" sz="1200" b="1">
                    <a:solidFill>
                      <a:srgbClr val="FFFFFF"/>
                    </a:solidFill>
                    <a:latin typeface="Tahoma" pitchFamily="34" charset="0"/>
                    <a:ea typeface="ＭＳ Ｐゴシック" pitchFamily="34" charset="-128"/>
                  </a:rPr>
                  <a:t>Community</a:t>
                </a:r>
                <a:endParaRPr lang="en-US" sz="2400">
                  <a:solidFill>
                    <a:srgbClr val="FFFFFF"/>
                  </a:solidFill>
                  <a:latin typeface="Tahoma" pitchFamily="34" charset="0"/>
                  <a:ea typeface="ＭＳ Ｐゴシック" pitchFamily="34" charset="-128"/>
                </a:endParaRPr>
              </a:p>
            </p:txBody>
          </p:sp>
        </p:grpSp>
      </p:grpSp>
      <p:sp>
        <p:nvSpPr>
          <p:cNvPr id="1030" name="Rectangle 26"/>
          <p:cNvSpPr>
            <a:spLocks noChangeArrowheads="1"/>
          </p:cNvSpPr>
          <p:nvPr/>
        </p:nvSpPr>
        <p:spPr bwMode="auto">
          <a:xfrm>
            <a:off x="685800" y="533400"/>
            <a:ext cx="7010400" cy="2667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MENGAPA HARUS EKONOMETRIKA :</a:t>
            </a:r>
          </a:p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DALAM MENYIKAPI DAN MEMECAHKAN PERMASALAHAN</a:t>
            </a:r>
          </a:p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EMPIRIS (ILMIAH) MUDAH BINGUNG TERHADAP ALAT </a:t>
            </a:r>
          </a:p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APA YANG LAYAK DIGUNAKAN AGAR HASIL ANALISA</a:t>
            </a:r>
          </a:p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DAPAT DIJADIKAN MEDIA ALAT KEPUTUSAN DAN</a:t>
            </a:r>
          </a:p>
          <a:p>
            <a:pPr>
              <a:lnSpc>
                <a:spcPct val="85000"/>
              </a:lnSpc>
            </a:pPr>
            <a:r>
              <a:rPr lang="en-US" sz="2400" dirty="0">
                <a:solidFill>
                  <a:schemeClr val="tx1"/>
                </a:solidFill>
              </a:rPr>
              <a:t>HASILNYA DAPAT DITERIMA SECARA UMUM / LUAS</a:t>
            </a:r>
          </a:p>
        </p:txBody>
      </p:sp>
      <p:sp>
        <p:nvSpPr>
          <p:cNvPr id="1031" name="Rectangle 27"/>
          <p:cNvSpPr>
            <a:spLocks noChangeArrowheads="1"/>
          </p:cNvSpPr>
          <p:nvPr/>
        </p:nvSpPr>
        <p:spPr bwMode="auto">
          <a:xfrm>
            <a:off x="3581400" y="3352800"/>
            <a:ext cx="5791200" cy="2895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UMUMNYA MEDIA ANALISA DAPAT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BERWUJUD DESKRIPTIF DAN DAPAT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PULA BERWUJUD KUANTITATIF.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TERGANTUNG KONDISI, CARA MANA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YANG LEBIH LAYAK UNTUK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DIGUNAKAN SEBAGAI ALAT BANTU.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1066800" y="1752600"/>
            <a:ext cx="7239000" cy="46482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391400" cy="1295400"/>
          </a:xfrm>
        </p:spPr>
        <p:txBody>
          <a:bodyPr/>
          <a:lstStyle/>
          <a:p>
            <a:pPr eaLnBrk="1" hangingPunct="1"/>
            <a:r>
              <a:rPr lang="en-US" sz="3600" b="0" smtClean="0">
                <a:latin typeface="Times New Roman" pitchFamily="18" charset="0"/>
              </a:rPr>
              <a:t>FUNGSI EKONOMETRIKA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473200" y="2133600"/>
            <a:ext cx="66040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MENGUKUR PERILAKU ( Y ) DENGAN DASAR ( X )</a:t>
            </a:r>
          </a:p>
          <a:p>
            <a:pPr eaLnBrk="1" hangingPunct="1"/>
            <a:r>
              <a:rPr lang="en-US" dirty="0" smtClean="0"/>
              <a:t>MENGESTIMASI ( Y ) DENGAN DASAR ( X )</a:t>
            </a:r>
          </a:p>
          <a:p>
            <a:pPr eaLnBrk="1" hangingPunct="1"/>
            <a:r>
              <a:rPr lang="en-US" dirty="0" smtClean="0"/>
              <a:t>MENEMUKAN SOLUSI TERBAIK</a:t>
            </a:r>
          </a:p>
          <a:p>
            <a:pPr eaLnBrk="1" hangingPunct="1"/>
            <a:r>
              <a:rPr lang="en-US" dirty="0" smtClean="0"/>
              <a:t>MENENTUKAN SOLUSI DOMINAN</a:t>
            </a:r>
          </a:p>
          <a:p>
            <a:pPr eaLnBrk="1" hangingPunct="1"/>
            <a:r>
              <a:rPr lang="en-US" dirty="0" smtClean="0"/>
              <a:t>MENGKAJI SUATU KASUS PADA SATU LINGKUP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 autoUpdateAnimBg="0"/>
      <p:bldP spid="717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1143000" y="1752600"/>
            <a:ext cx="7315200" cy="39624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660400" y="685800"/>
            <a:ext cx="6604000" cy="1143000"/>
          </a:xfrm>
        </p:spPr>
        <p:txBody>
          <a:bodyPr/>
          <a:lstStyle/>
          <a:p>
            <a:pPr algn="ctr" eaLnBrk="1" hangingPunct="1"/>
            <a:r>
              <a:rPr lang="en-US" sz="4000" b="0" dirty="0" smtClean="0">
                <a:latin typeface="Tahoma" pitchFamily="34" charset="0"/>
                <a:cs typeface="Tahoma" pitchFamily="34" charset="0"/>
              </a:rPr>
              <a:t>DEFINISI VARIABEL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95400" y="1981200"/>
            <a:ext cx="7010400" cy="3733800"/>
          </a:xfrm>
        </p:spPr>
        <p:txBody>
          <a:bodyPr/>
          <a:lstStyle/>
          <a:p>
            <a:pPr algn="just" eaLnBrk="1" hangingPunct="1"/>
            <a:r>
              <a:rPr lang="en-US" dirty="0" smtClean="0"/>
              <a:t>VARIABEL BEBAS ( X )</a:t>
            </a:r>
          </a:p>
          <a:p>
            <a:pPr algn="just" eaLnBrk="1" hangingPunct="1"/>
            <a:r>
              <a:rPr lang="en-US" dirty="0" smtClean="0"/>
              <a:t>VARIABEL TIDAK BEBAS ( Y )</a:t>
            </a:r>
          </a:p>
          <a:p>
            <a:pPr algn="just" eaLnBrk="1" hangingPunct="1"/>
            <a:r>
              <a:rPr lang="en-US" dirty="0" smtClean="0"/>
              <a:t>YANG DIUKUR : HUBUNGAN &amp; PENGARUH</a:t>
            </a:r>
          </a:p>
          <a:p>
            <a:pPr algn="just" eaLnBrk="1" hangingPunct="1"/>
            <a:r>
              <a:rPr lang="en-US" dirty="0" smtClean="0"/>
              <a:t>YANG DI UJI : TARAF NYATA</a:t>
            </a:r>
          </a:p>
          <a:p>
            <a:pPr algn="just" eaLnBrk="1" hangingPunct="1"/>
            <a:r>
              <a:rPr lang="en-US" dirty="0" smtClean="0"/>
              <a:t>KONTRIBUSI ( X ) THD ( Y ) DILIHAT DARI DETERMINASI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1295400" y="1600200"/>
            <a:ext cx="7086600" cy="46482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title"/>
          </p:nvPr>
        </p:nvSpPr>
        <p:spPr>
          <a:xfrm>
            <a:off x="1568450" y="609600"/>
            <a:ext cx="6604000" cy="1143000"/>
          </a:xfrm>
        </p:spPr>
        <p:txBody>
          <a:bodyPr/>
          <a:lstStyle/>
          <a:p>
            <a:pPr eaLnBrk="1" hangingPunct="1"/>
            <a:r>
              <a:rPr lang="en-US" sz="3600" b="0" smtClean="0"/>
              <a:t>EFEKTIFITAS UJI REGRESI</a:t>
            </a:r>
          </a:p>
        </p:txBody>
      </p:sp>
      <p:sp>
        <p:nvSpPr>
          <p:cNvPr id="81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0" y="1828800"/>
            <a:ext cx="6604000" cy="4114800"/>
          </a:xfrm>
        </p:spPr>
        <p:txBody>
          <a:bodyPr/>
          <a:lstStyle/>
          <a:p>
            <a:pPr algn="just" eaLnBrk="1" hangingPunct="1"/>
            <a:r>
              <a:rPr lang="en-US" dirty="0" smtClean="0"/>
              <a:t>Agar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Normalitas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r>
              <a:rPr lang="en-US" dirty="0" smtClean="0"/>
              <a:t>.</a:t>
            </a:r>
          </a:p>
          <a:p>
            <a:pPr algn="just" eaLnBrk="1" hangingPunct="1"/>
            <a:r>
              <a:rPr lang="en-US" dirty="0" err="1" smtClean="0"/>
              <a:t>Ujilah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endParaRPr lang="en-US" dirty="0" smtClean="0"/>
          </a:p>
          <a:p>
            <a:pPr algn="just" eaLnBrk="1" hangingPunct="1"/>
            <a:r>
              <a:rPr lang="en-US" dirty="0" err="1" smtClean="0"/>
              <a:t>Usahakan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( X ) </a:t>
            </a:r>
            <a:r>
              <a:rPr lang="en-US" dirty="0" err="1" smtClean="0"/>
              <a:t>nya</a:t>
            </a:r>
            <a:r>
              <a:rPr lang="en-US" dirty="0" smtClean="0"/>
              <a:t> minimal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data </a:t>
            </a:r>
            <a:r>
              <a:rPr lang="en-US" dirty="0" err="1" smtClean="0"/>
              <a:t>amatan</a:t>
            </a:r>
            <a:r>
              <a:rPr lang="en-US" dirty="0" smtClean="0"/>
              <a:t> ( n )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minim, </a:t>
            </a:r>
            <a:r>
              <a:rPr lang="en-US" dirty="0" err="1" smtClean="0"/>
              <a:t>idealnya</a:t>
            </a:r>
            <a:r>
              <a:rPr lang="en-US" dirty="0" smtClean="0"/>
              <a:t> 30 </a:t>
            </a:r>
            <a:r>
              <a:rPr lang="en-US" dirty="0" err="1" smtClean="0"/>
              <a:t>observasi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1219200" y="1447800"/>
            <a:ext cx="7315200" cy="4114800"/>
          </a:xfrm>
          <a:prstGeom prst="roundRect">
            <a:avLst>
              <a:gd name="adj" fmla="val 11162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800" b="1">
              <a:solidFill>
                <a:srgbClr val="663300"/>
              </a:solidFill>
              <a:latin typeface="Tahoma" pitchFamily="34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>
          <a:xfrm>
            <a:off x="1320800" y="533400"/>
            <a:ext cx="6604000" cy="914400"/>
          </a:xfrm>
        </p:spPr>
        <p:txBody>
          <a:bodyPr/>
          <a:lstStyle/>
          <a:p>
            <a:pPr eaLnBrk="1" hangingPunct="1"/>
            <a:r>
              <a:rPr lang="en-US" sz="3600" b="0" smtClean="0">
                <a:latin typeface="Times New Roman" pitchFamily="18" charset="0"/>
              </a:rPr>
              <a:t>ANALISA KORELASI</a:t>
            </a: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675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UKURAN TINGKAT KELINIERAN ANTARA DUA ATAU LEBIH VARIABEL</a:t>
            </a:r>
          </a:p>
          <a:p>
            <a:pPr eaLnBrk="1" hangingPunct="1"/>
            <a:r>
              <a:rPr lang="en-US" dirty="0" smtClean="0"/>
              <a:t>UKURAN KEERATAN OPERASIONAL DUA VARIABEL ATAU LEBIH</a:t>
            </a:r>
          </a:p>
          <a:p>
            <a:pPr eaLnBrk="1" hangingPunct="1"/>
            <a:r>
              <a:rPr lang="en-US" dirty="0" smtClean="0"/>
              <a:t>UNTUK MENGUJI ADA ATAU TIDAKNYA HUBUNGAN ANTAR VARIABEL SECARA NYATA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 autoUpdateAnimBg="0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CCFF66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7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CCFF66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Settings\PUTU ARTAYA\Application Data\Microsoft\Templates\SENJA.pot</Template>
  <TotalTime>1273</TotalTime>
  <Words>959</Words>
  <Application>Microsoft PowerPoint 7.0</Application>
  <PresentationFormat>A4 Paper (210x297 mm)</PresentationFormat>
  <Paragraphs>195</Paragraphs>
  <Slides>27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Generic</vt:lpstr>
      <vt:lpstr>Median</vt:lpstr>
      <vt:lpstr>Clip</vt:lpstr>
      <vt:lpstr>TATAP MUKA 2</vt:lpstr>
      <vt:lpstr>EKONOMETRIKA</vt:lpstr>
      <vt:lpstr>LINGKUP EKONOMETRIKA</vt:lpstr>
      <vt:lpstr>Konsep, Apa Dan Untuk Apa ?</vt:lpstr>
      <vt:lpstr>Slide 5</vt:lpstr>
      <vt:lpstr>FUNGSI EKONOMETRIKA</vt:lpstr>
      <vt:lpstr>DEFINISI VARIABEL</vt:lpstr>
      <vt:lpstr>EFEKTIFITAS UJI REGRESI</vt:lpstr>
      <vt:lpstr>ANALISA KORELASI</vt:lpstr>
      <vt:lpstr>ANALISA REGRESI LINIER</vt:lpstr>
      <vt:lpstr>STUDI KETERGANTUNGAN</vt:lpstr>
      <vt:lpstr>STUDI REGRESI LINIER</vt:lpstr>
      <vt:lpstr>DATA SEKUNDER</vt:lpstr>
      <vt:lpstr>DATA PRIMER</vt:lpstr>
      <vt:lpstr>Slide 15</vt:lpstr>
      <vt:lpstr>Slide 16</vt:lpstr>
      <vt:lpstr>Alur Sistematika </vt:lpstr>
      <vt:lpstr>Metode Penelitian</vt:lpstr>
      <vt:lpstr>Pendalaman Ilmu</vt:lpstr>
      <vt:lpstr>Solusi Alternatif</vt:lpstr>
      <vt:lpstr>Cara Identifikasi Masalah</vt:lpstr>
      <vt:lpstr>Identifikasi Keinginan Konsumen</vt:lpstr>
      <vt:lpstr>Pengukuran Kepuasan Konsumen</vt:lpstr>
      <vt:lpstr>Identifikasi Kebutuhan</vt:lpstr>
      <vt:lpstr>Spider Plot Kepuasan Nasabah</vt:lpstr>
      <vt:lpstr>Slide 26</vt:lpstr>
      <vt:lpstr>Slide 27</vt:lpstr>
    </vt:vector>
  </TitlesOfParts>
  <Company>UNIVERSITAS NAROTAMA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</dc:title>
  <dc:creator>PUTU ARTAYA, SE, MM</dc:creator>
  <cp:lastModifiedBy>USER</cp:lastModifiedBy>
  <cp:revision>259</cp:revision>
  <cp:lastPrinted>1601-01-01T00:00:00Z</cp:lastPrinted>
  <dcterms:created xsi:type="dcterms:W3CDTF">2006-07-05T22:49:30Z</dcterms:created>
  <dcterms:modified xsi:type="dcterms:W3CDTF">2014-10-01T12:42:12Z</dcterms:modified>
</cp:coreProperties>
</file>