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0"/>
  </p:notes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9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nda Amalia"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6" autoAdjust="0"/>
    <p:restoredTop sz="94660"/>
  </p:normalViewPr>
  <p:slideViewPr>
    <p:cSldViewPr>
      <p:cViewPr varScale="1">
        <p:scale>
          <a:sx n="86" d="100"/>
          <a:sy n="86" d="100"/>
        </p:scale>
        <p:origin x="32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2-25T08:15:33.178" idx="1">
    <p:pos x="2931" y="2131"/>
    <p:text>Israel diterima sebagai anggota PBB tahun 1949 meskipun batas wilayahnya belum final dan masih banyak sengketa perbatasan dgn negara-negara tetangga. Bbrp negara memiliki klaim tumpang tindik atas kepulauan Spratly, Jepang, Korea, Rusia dan negara2 lain juga memiliki konflik perbatasn, mskpn dmkn tdk mempengaruhi status mereka sbg negara.</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F4A82D-F479-4847-AC89-E9D3EB1CB478}" type="datetimeFigureOut">
              <a:rPr lang="en-US" smtClean="0"/>
              <a:pPr/>
              <a:t>10/15/2021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5C12EE-1FBD-4B93-B01D-18A652076A45}" type="slidenum">
              <a:rPr lang="en-US" smtClean="0"/>
              <a:pPr/>
              <a:t>‹#›</a:t>
            </a:fld>
            <a:endParaRPr lang="en-US"/>
          </a:p>
        </p:txBody>
      </p:sp>
    </p:spTree>
    <p:extLst>
      <p:ext uri="{BB962C8B-B14F-4D97-AF65-F5344CB8AC3E}">
        <p14:creationId xmlns:p14="http://schemas.microsoft.com/office/powerpoint/2010/main" val="1078764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230A0D-C5F9-4B8A-BD4D-7BF651B5A92E}" type="slidenum">
              <a:rPr lang="id-ID" smtClean="0"/>
              <a:pPr/>
              <a:t>18</a:t>
            </a:fld>
            <a:endParaRPr lang="id-ID" smtClean="0"/>
          </a:p>
        </p:txBody>
      </p:sp>
    </p:spTree>
    <p:extLst>
      <p:ext uri="{BB962C8B-B14F-4D97-AF65-F5344CB8AC3E}">
        <p14:creationId xmlns:p14="http://schemas.microsoft.com/office/powerpoint/2010/main" val="4091369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8463735-936A-4638-94EE-C8136343D9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8" name="Slide Number Placeholder 7"/>
          <p:cNvSpPr>
            <a:spLocks noGrp="1"/>
          </p:cNvSpPr>
          <p:nvPr>
            <p:ph type="sldNum" sz="quarter" idx="11"/>
          </p:nvPr>
        </p:nvSpPr>
        <p:spPr/>
        <p:txBody>
          <a:bodyPr/>
          <a:lstStyle/>
          <a:p>
            <a:fld id="{58463735-936A-4638-94EE-C8136343D949}"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E00EF02-1028-4113-8023-D0D998B3B819}" type="datetimeFigureOut">
              <a:rPr lang="en-US" smtClean="0"/>
              <a:pPr/>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58463735-936A-4638-94EE-C8136343D9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E00EF02-1028-4113-8023-D0D998B3B819}" type="datetimeFigureOut">
              <a:rPr lang="en-US" smtClean="0"/>
              <a:pPr/>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E00EF02-1028-4113-8023-D0D998B3B819}" type="datetimeFigureOut">
              <a:rPr lang="en-US" smtClean="0"/>
              <a:pPr/>
              <a:t>10/15/2021</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8463735-936A-4638-94EE-C8136343D94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1" descr="Hasil gambar untuk palang merah internasional"/>
          <p:cNvPicPr>
            <a:picLocks noChangeAspect="1" noChangeArrowheads="1"/>
          </p:cNvPicPr>
          <p:nvPr/>
        </p:nvPicPr>
        <p:blipFill>
          <a:blip r:embed="rId2"/>
          <a:srcRect/>
          <a:stretch>
            <a:fillRect/>
          </a:stretch>
        </p:blipFill>
        <p:spPr bwMode="auto">
          <a:xfrm>
            <a:off x="7143750" y="5072063"/>
            <a:ext cx="1643063" cy="1643062"/>
          </a:xfrm>
          <a:prstGeom prst="rect">
            <a:avLst/>
          </a:prstGeom>
          <a:noFill/>
          <a:ln w="9525">
            <a:noFill/>
            <a:miter lim="800000"/>
            <a:headEnd/>
            <a:tailEnd/>
          </a:ln>
        </p:spPr>
      </p:pic>
      <p:pic>
        <p:nvPicPr>
          <p:cNvPr id="22531" name="Picture 10" descr="Hasil gambar untuk asean"/>
          <p:cNvPicPr>
            <a:picLocks noChangeAspect="1" noChangeArrowheads="1"/>
          </p:cNvPicPr>
          <p:nvPr/>
        </p:nvPicPr>
        <p:blipFill>
          <a:blip r:embed="rId3"/>
          <a:srcRect/>
          <a:stretch>
            <a:fillRect/>
          </a:stretch>
        </p:blipFill>
        <p:spPr bwMode="auto">
          <a:xfrm>
            <a:off x="6715125" y="2714625"/>
            <a:ext cx="2233613" cy="2376488"/>
          </a:xfrm>
          <a:prstGeom prst="rect">
            <a:avLst/>
          </a:prstGeom>
          <a:noFill/>
          <a:ln w="9525">
            <a:noFill/>
            <a:miter lim="800000"/>
            <a:headEnd/>
            <a:tailEnd/>
          </a:ln>
        </p:spPr>
      </p:pic>
      <p:sp>
        <p:nvSpPr>
          <p:cNvPr id="5" name="Title 4"/>
          <p:cNvSpPr>
            <a:spLocks noGrp="1"/>
          </p:cNvSpPr>
          <p:nvPr>
            <p:ph type="title"/>
          </p:nvPr>
        </p:nvSpPr>
        <p:spPr>
          <a:xfrm>
            <a:off x="301625" y="228600"/>
            <a:ext cx="8534400" cy="1271588"/>
          </a:xfrm>
        </p:spPr>
        <p:txBody>
          <a:bodyPr>
            <a:normAutofit fontScale="90000"/>
          </a:bodyPr>
          <a:lstStyle/>
          <a:p>
            <a:pPr eaLnBrk="1" fontAlgn="auto" hangingPunct="1">
              <a:spcAft>
                <a:spcPts val="0"/>
              </a:spcAft>
              <a:defRPr/>
            </a:pPr>
            <a:r>
              <a:rPr lang="id-ID" sz="3600" dirty="0" smtClean="0"/>
              <a:t>III</a:t>
            </a:r>
            <a:r>
              <a:rPr lang="en-US" sz="3600" dirty="0" smtClean="0"/>
              <a:t/>
            </a:r>
            <a:br>
              <a:rPr lang="en-US" sz="3600" dirty="0" smtClean="0"/>
            </a:br>
            <a:r>
              <a:rPr lang="id-ID" sz="3600" dirty="0" smtClean="0"/>
              <a:t>Subjek-subjek Hkm Internasional (montevideo 1933)</a:t>
            </a:r>
            <a:endParaRPr lang="en-US" sz="4000" dirty="0"/>
          </a:p>
        </p:txBody>
      </p:sp>
      <p:sp>
        <p:nvSpPr>
          <p:cNvPr id="2" name="Content Placeholder 1"/>
          <p:cNvSpPr>
            <a:spLocks noGrp="1"/>
          </p:cNvSpPr>
          <p:nvPr>
            <p:ph idx="1"/>
          </p:nvPr>
        </p:nvSpPr>
        <p:spPr>
          <a:xfrm>
            <a:off x="142875" y="1481138"/>
            <a:ext cx="8858250" cy="5019675"/>
          </a:xfrm>
        </p:spPr>
        <p:txBody>
          <a:bodyPr>
            <a:noAutofit/>
          </a:bodyPr>
          <a:lstStyle/>
          <a:p>
            <a:pPr marL="609600" indent="-609600" eaLnBrk="1" fontAlgn="auto" hangingPunct="1">
              <a:spcAft>
                <a:spcPts val="0"/>
              </a:spcAft>
              <a:buClr>
                <a:schemeClr val="accent3"/>
              </a:buClr>
              <a:buFont typeface="Georgia"/>
              <a:buNone/>
              <a:defRPr/>
            </a:pPr>
            <a:r>
              <a:rPr lang="en-US" sz="1600" b="1" dirty="0" smtClean="0"/>
              <a:t>A. </a:t>
            </a:r>
            <a:r>
              <a:rPr lang="id-ID" sz="1600" b="1" dirty="0" smtClean="0"/>
              <a:t>Subjek Hkm pada umumnya</a:t>
            </a:r>
          </a:p>
          <a:p>
            <a:pPr marL="609600" indent="-609600" eaLnBrk="1" fontAlgn="auto" hangingPunct="1">
              <a:spcAft>
                <a:spcPts val="0"/>
              </a:spcAft>
              <a:buClr>
                <a:schemeClr val="accent3"/>
              </a:buClr>
              <a:buFont typeface="Georgia"/>
              <a:buNone/>
              <a:defRPr/>
            </a:pPr>
            <a:r>
              <a:rPr lang="id-ID" sz="1600" dirty="0" smtClean="0"/>
              <a:t> </a:t>
            </a:r>
            <a:r>
              <a:rPr lang="en-US" sz="1600" dirty="0" smtClean="0"/>
              <a:t>	S</a:t>
            </a:r>
            <a:r>
              <a:rPr lang="id-ID" sz="1600" dirty="0" smtClean="0"/>
              <a:t>ubjek hukum adalah : pendukung hak dan pemikul kewajiban</a:t>
            </a:r>
            <a:endParaRPr lang="en-US" sz="1600" dirty="0" smtClean="0"/>
          </a:p>
          <a:p>
            <a:pPr marL="609600" indent="-609600" eaLnBrk="1" fontAlgn="auto" hangingPunct="1">
              <a:spcAft>
                <a:spcPts val="0"/>
              </a:spcAft>
              <a:buClr>
                <a:schemeClr val="accent3"/>
              </a:buClr>
              <a:buFontTx/>
              <a:buNone/>
              <a:defRPr/>
            </a:pPr>
            <a:r>
              <a:rPr lang="en-US" sz="1600" dirty="0" smtClean="0"/>
              <a:t>	1. </a:t>
            </a:r>
            <a:r>
              <a:rPr lang="en-US" sz="1600" dirty="0" err="1" smtClean="0"/>
              <a:t>individu</a:t>
            </a:r>
            <a:r>
              <a:rPr lang="id-ID" sz="1600" dirty="0" smtClean="0"/>
              <a:t> (naturlik person)</a:t>
            </a:r>
          </a:p>
          <a:p>
            <a:pPr marL="609600" indent="-609600" eaLnBrk="1" fontAlgn="auto" hangingPunct="1">
              <a:spcAft>
                <a:spcPts val="0"/>
              </a:spcAft>
              <a:buClr>
                <a:schemeClr val="accent3"/>
              </a:buClr>
              <a:buFontTx/>
              <a:buNone/>
              <a:defRPr/>
            </a:pPr>
            <a:r>
              <a:rPr lang="id-ID" sz="1600" dirty="0" smtClean="0"/>
              <a:t>		orang atau individu yg karena sifat alamiah dan sosialnya</a:t>
            </a:r>
            <a:endParaRPr lang="en-US" sz="1600" dirty="0" smtClean="0"/>
          </a:p>
          <a:p>
            <a:pPr marL="609600" indent="-609600" eaLnBrk="1" fontAlgn="auto" hangingPunct="1">
              <a:spcAft>
                <a:spcPts val="0"/>
              </a:spcAft>
              <a:buClr>
                <a:schemeClr val="accent3"/>
              </a:buClr>
              <a:buFontTx/>
              <a:buNone/>
              <a:defRPr/>
            </a:pPr>
            <a:r>
              <a:rPr lang="en-US" sz="1600" dirty="0" smtClean="0"/>
              <a:t>	2. </a:t>
            </a:r>
            <a:r>
              <a:rPr lang="en-US" sz="1600" dirty="0" err="1" smtClean="0"/>
              <a:t>badan</a:t>
            </a:r>
            <a:r>
              <a:rPr lang="en-US" sz="1600" dirty="0" smtClean="0"/>
              <a:t> hukum</a:t>
            </a:r>
            <a:r>
              <a:rPr lang="id-ID" sz="1600" dirty="0" smtClean="0"/>
              <a:t> (legal person)</a:t>
            </a:r>
          </a:p>
          <a:p>
            <a:pPr marL="609600" indent="-609600" eaLnBrk="1" fontAlgn="auto" hangingPunct="1">
              <a:spcAft>
                <a:spcPts val="0"/>
              </a:spcAft>
              <a:buClr>
                <a:schemeClr val="accent3"/>
              </a:buClr>
              <a:buFontTx/>
              <a:buNone/>
              <a:defRPr/>
            </a:pPr>
            <a:r>
              <a:rPr lang="id-ID" sz="1600" dirty="0" smtClean="0"/>
              <a:t>		suatu badan atau lembaga yang sengaja dibuat atau didirikan untuk suatu tujuan tertentu</a:t>
            </a:r>
          </a:p>
          <a:p>
            <a:pPr marL="623887" indent="-514350" eaLnBrk="1" fontAlgn="auto" hangingPunct="1">
              <a:spcAft>
                <a:spcPts val="0"/>
              </a:spcAft>
              <a:buFont typeface="Wingdings 2"/>
              <a:buNone/>
              <a:defRPr/>
            </a:pPr>
            <a:r>
              <a:rPr lang="en-US" sz="1600" b="1" dirty="0" smtClean="0"/>
              <a:t>B. </a:t>
            </a:r>
            <a:r>
              <a:rPr lang="en-US" sz="1600" b="1" dirty="0" err="1" smtClean="0"/>
              <a:t>Subjek</a:t>
            </a:r>
            <a:r>
              <a:rPr lang="en-US" sz="1600" b="1" dirty="0" smtClean="0"/>
              <a:t> Hukum </a:t>
            </a:r>
            <a:r>
              <a:rPr lang="en-US" sz="1600" b="1" dirty="0" err="1" smtClean="0"/>
              <a:t>Internasional</a:t>
            </a:r>
            <a:endParaRPr lang="en-US" sz="1600" b="1" dirty="0" smtClean="0"/>
          </a:p>
          <a:p>
            <a:pPr marL="623887" indent="-514350" eaLnBrk="1" fontAlgn="auto" hangingPunct="1">
              <a:spcAft>
                <a:spcPts val="0"/>
              </a:spcAft>
              <a:buFont typeface="+mj-lt"/>
              <a:buAutoNum type="arabicPeriod"/>
              <a:defRPr/>
            </a:pPr>
            <a:r>
              <a:rPr lang="en-US" sz="1600" dirty="0" smtClean="0"/>
              <a:t>Negara</a:t>
            </a:r>
          </a:p>
          <a:p>
            <a:pPr marL="623887" indent="-514350" eaLnBrk="1" fontAlgn="auto" hangingPunct="1">
              <a:spcAft>
                <a:spcPts val="0"/>
              </a:spcAft>
              <a:buFont typeface="+mj-lt"/>
              <a:buAutoNum type="arabicPeriod"/>
              <a:defRPr/>
            </a:pPr>
            <a:r>
              <a:rPr lang="en-US" sz="1600" dirty="0" err="1" smtClean="0"/>
              <a:t>Organisasi</a:t>
            </a:r>
            <a:r>
              <a:rPr lang="en-US" sz="1600" dirty="0" smtClean="0"/>
              <a:t> (</a:t>
            </a:r>
            <a:r>
              <a:rPr lang="en-US" sz="1600" dirty="0" err="1" smtClean="0"/>
              <a:t>Publik</a:t>
            </a:r>
            <a:r>
              <a:rPr lang="en-US" sz="1600" dirty="0" smtClean="0"/>
              <a:t>) </a:t>
            </a:r>
            <a:r>
              <a:rPr lang="en-US" sz="1600" dirty="0" err="1" smtClean="0"/>
              <a:t>Internasional</a:t>
            </a:r>
            <a:endParaRPr lang="en-US" sz="1600" dirty="0" smtClean="0"/>
          </a:p>
          <a:p>
            <a:pPr marL="623887" indent="-514350" eaLnBrk="1" fontAlgn="auto" hangingPunct="1">
              <a:spcAft>
                <a:spcPts val="0"/>
              </a:spcAft>
              <a:buFont typeface="+mj-lt"/>
              <a:buAutoNum type="arabicPeriod"/>
              <a:defRPr/>
            </a:pPr>
            <a:r>
              <a:rPr lang="en-US" sz="1600" i="1" dirty="0" smtClean="0"/>
              <a:t>International Non Government Organization </a:t>
            </a:r>
            <a:r>
              <a:rPr lang="en-US" sz="1600" dirty="0" smtClean="0"/>
              <a:t>(INGO)</a:t>
            </a:r>
          </a:p>
          <a:p>
            <a:pPr marL="623887" indent="-514350" eaLnBrk="1" fontAlgn="auto" hangingPunct="1">
              <a:spcAft>
                <a:spcPts val="0"/>
              </a:spcAft>
              <a:buFont typeface="+mj-lt"/>
              <a:buAutoNum type="arabicPeriod"/>
              <a:defRPr/>
            </a:pPr>
            <a:r>
              <a:rPr lang="en-US" sz="1600" dirty="0" err="1" smtClean="0"/>
              <a:t>Individu</a:t>
            </a:r>
            <a:r>
              <a:rPr lang="en-US" sz="1600" dirty="0" smtClean="0"/>
              <a:t> (</a:t>
            </a:r>
            <a:r>
              <a:rPr lang="en-US" sz="1600" i="1" dirty="0" smtClean="0"/>
              <a:t>Natural Person)</a:t>
            </a:r>
          </a:p>
          <a:p>
            <a:pPr marL="623887" indent="-514350" eaLnBrk="1" fontAlgn="auto" hangingPunct="1">
              <a:spcAft>
                <a:spcPts val="0"/>
              </a:spcAft>
              <a:buFont typeface="+mj-lt"/>
              <a:buAutoNum type="arabicPeriod"/>
              <a:defRPr/>
            </a:pPr>
            <a:r>
              <a:rPr lang="en-US" sz="1600" dirty="0" smtClean="0"/>
              <a:t>Perusahaan </a:t>
            </a:r>
            <a:r>
              <a:rPr lang="en-US" sz="1600" dirty="0" err="1" smtClean="0"/>
              <a:t>Transnasional</a:t>
            </a:r>
            <a:endParaRPr lang="en-US" sz="1600" dirty="0" smtClean="0"/>
          </a:p>
          <a:p>
            <a:pPr marL="623887" indent="-514350" eaLnBrk="1" fontAlgn="auto" hangingPunct="1">
              <a:spcAft>
                <a:spcPts val="0"/>
              </a:spcAft>
              <a:buFont typeface="+mj-lt"/>
              <a:buAutoNum type="arabicPeriod"/>
              <a:defRPr/>
            </a:pPr>
            <a:r>
              <a:rPr lang="en-US" sz="1600" dirty="0" smtClean="0"/>
              <a:t>ICRC (</a:t>
            </a:r>
            <a:r>
              <a:rPr lang="en-US" sz="1600" i="1" dirty="0" smtClean="0"/>
              <a:t>International Committee on the Red Cross</a:t>
            </a:r>
            <a:r>
              <a:rPr lang="en-US" sz="1600" dirty="0" smtClean="0"/>
              <a:t>)</a:t>
            </a:r>
          </a:p>
          <a:p>
            <a:pPr marL="623887" indent="-514350" eaLnBrk="1" fontAlgn="auto" hangingPunct="1">
              <a:spcAft>
                <a:spcPts val="0"/>
              </a:spcAft>
              <a:buFont typeface="+mj-lt"/>
              <a:buAutoNum type="arabicPeriod"/>
              <a:defRPr/>
            </a:pPr>
            <a:r>
              <a:rPr lang="en-US" sz="1600" dirty="0" err="1" smtClean="0"/>
              <a:t>Organisasi</a:t>
            </a:r>
            <a:r>
              <a:rPr lang="en-US" sz="1600" dirty="0" smtClean="0"/>
              <a:t> </a:t>
            </a:r>
            <a:r>
              <a:rPr lang="en-US" sz="1600" dirty="0" err="1" smtClean="0"/>
              <a:t>Pembebesan</a:t>
            </a:r>
            <a:r>
              <a:rPr lang="en-US" sz="1600" dirty="0" smtClean="0"/>
              <a:t>/</a:t>
            </a:r>
            <a:r>
              <a:rPr lang="en-US" sz="1600" dirty="0" err="1" smtClean="0"/>
              <a:t>Bangsa</a:t>
            </a:r>
            <a:r>
              <a:rPr lang="en-US" sz="1600" dirty="0" smtClean="0"/>
              <a:t> yang </a:t>
            </a:r>
            <a:r>
              <a:rPr lang="en-US" sz="1600" dirty="0" err="1" smtClean="0"/>
              <a:t>memperjuangkan</a:t>
            </a:r>
            <a:r>
              <a:rPr lang="en-US" sz="1600" dirty="0" smtClean="0"/>
              <a:t> </a:t>
            </a:r>
            <a:r>
              <a:rPr lang="en-US" sz="1600" dirty="0" err="1" smtClean="0"/>
              <a:t>haknya</a:t>
            </a:r>
            <a:r>
              <a:rPr lang="en-US" sz="1600" dirty="0" smtClean="0"/>
              <a:t> (</a:t>
            </a:r>
            <a:r>
              <a:rPr lang="en-US" sz="1600" i="1" dirty="0" smtClean="0"/>
              <a:t>National Liberation Organization/ </a:t>
            </a:r>
            <a:r>
              <a:rPr lang="en-US" sz="1600" i="1" dirty="0" err="1" smtClean="0"/>
              <a:t>Respresentative</a:t>
            </a:r>
            <a:r>
              <a:rPr lang="en-US" sz="1600" i="1" dirty="0" smtClean="0"/>
              <a:t> Organization)</a:t>
            </a:r>
          </a:p>
          <a:p>
            <a:pPr marL="623887" indent="-514350" eaLnBrk="1" fontAlgn="auto" hangingPunct="1">
              <a:spcAft>
                <a:spcPts val="0"/>
              </a:spcAft>
              <a:buFont typeface="+mj-lt"/>
              <a:buAutoNum type="arabicPeriod"/>
              <a:defRPr/>
            </a:pPr>
            <a:r>
              <a:rPr lang="en-US" sz="1600" i="1" dirty="0" smtClean="0"/>
              <a:t> Belligerent </a:t>
            </a:r>
            <a:endParaRPr lang="en-US" sz="1600" dirty="0"/>
          </a:p>
        </p:txBody>
      </p:sp>
      <p:pic>
        <p:nvPicPr>
          <p:cNvPr id="22535" name="Picture 12" descr="Hasil gambar untuk bendera inggris"/>
          <p:cNvPicPr>
            <a:picLocks noChangeAspect="1" noChangeArrowheads="1"/>
          </p:cNvPicPr>
          <p:nvPr/>
        </p:nvPicPr>
        <p:blipFill>
          <a:blip r:embed="rId4"/>
          <a:srcRect/>
          <a:stretch>
            <a:fillRect/>
          </a:stretch>
        </p:blipFill>
        <p:spPr bwMode="auto">
          <a:xfrm>
            <a:off x="6715125" y="1357313"/>
            <a:ext cx="2273300" cy="1358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l" eaLnBrk="1" fontAlgn="auto" hangingPunct="1">
              <a:spcAft>
                <a:spcPts val="0"/>
              </a:spcAft>
              <a:defRPr/>
            </a:pPr>
            <a:r>
              <a:rPr lang="en-US" sz="4400" dirty="0" err="1" smtClean="0"/>
              <a:t>Cont</a:t>
            </a:r>
            <a:r>
              <a:rPr lang="en-US" sz="4400" dirty="0" smtClean="0"/>
              <a:t>….</a:t>
            </a:r>
            <a:endParaRPr lang="en-US" sz="4400" dirty="0"/>
          </a:p>
        </p:txBody>
      </p:sp>
      <p:sp>
        <p:nvSpPr>
          <p:cNvPr id="2" name="Content Placeholder 1"/>
          <p:cNvSpPr>
            <a:spLocks noGrp="1"/>
          </p:cNvSpPr>
          <p:nvPr>
            <p:ph idx="1"/>
          </p:nvPr>
        </p:nvSpPr>
        <p:spPr>
          <a:xfrm>
            <a:off x="352425" y="1643063"/>
            <a:ext cx="8523288" cy="4518025"/>
          </a:xfrm>
        </p:spPr>
        <p:txBody>
          <a:bodyPr>
            <a:normAutofit fontScale="92500" lnSpcReduction="10000"/>
          </a:bodyPr>
          <a:lstStyle/>
          <a:p>
            <a:pPr marL="274320" indent="-274320" algn="just" eaLnBrk="1" fontAlgn="auto" hangingPunct="1">
              <a:spcAft>
                <a:spcPts val="0"/>
              </a:spcAft>
              <a:buFont typeface="Wingdings 2"/>
              <a:buChar char=""/>
              <a:defRPr/>
            </a:pPr>
            <a:r>
              <a:rPr lang="en-US" dirty="0" err="1" smtClean="0"/>
              <a:t>Meskipun</a:t>
            </a:r>
            <a:r>
              <a:rPr lang="en-US" dirty="0" smtClean="0"/>
              <a:t> </a:t>
            </a:r>
            <a:r>
              <a:rPr lang="en-US" dirty="0" err="1" smtClean="0"/>
              <a:t>memiliki</a:t>
            </a:r>
            <a:r>
              <a:rPr lang="en-US" dirty="0" smtClean="0"/>
              <a:t> </a:t>
            </a:r>
            <a:r>
              <a:rPr lang="en-US" dirty="0" err="1" smtClean="0"/>
              <a:t>konstitusi</a:t>
            </a:r>
            <a:r>
              <a:rPr lang="en-US" dirty="0" smtClean="0"/>
              <a:t> </a:t>
            </a:r>
            <a:r>
              <a:rPr lang="en-US" dirty="0" err="1" smtClean="0"/>
              <a:t>dan</a:t>
            </a:r>
            <a:r>
              <a:rPr lang="en-US" dirty="0" smtClean="0"/>
              <a:t> </a:t>
            </a:r>
            <a:r>
              <a:rPr lang="en-US" dirty="0" err="1" smtClean="0"/>
              <a:t>pemerintahan</a:t>
            </a:r>
            <a:r>
              <a:rPr lang="en-US" dirty="0" smtClean="0"/>
              <a:t> </a:t>
            </a:r>
            <a:r>
              <a:rPr lang="en-US" dirty="0" err="1" smtClean="0"/>
              <a:t>sendiri-sendiri</a:t>
            </a:r>
            <a:r>
              <a:rPr lang="en-US" dirty="0" smtClean="0"/>
              <a:t>, </a:t>
            </a:r>
            <a:r>
              <a:rPr lang="en-US" dirty="0" err="1" smtClean="0"/>
              <a:t>tetapi</a:t>
            </a:r>
            <a:r>
              <a:rPr lang="en-US" dirty="0" smtClean="0"/>
              <a:t> yang </a:t>
            </a:r>
            <a:r>
              <a:rPr lang="en-US" dirty="0" err="1" smtClean="0"/>
              <a:t>dianggap</a:t>
            </a:r>
            <a:r>
              <a:rPr lang="en-US" dirty="0" smtClean="0"/>
              <a:t> </a:t>
            </a:r>
            <a:r>
              <a:rPr lang="en-US" dirty="0" err="1" smtClean="0"/>
              <a:t>subjek</a:t>
            </a:r>
            <a:r>
              <a:rPr lang="en-US" dirty="0" smtClean="0"/>
              <a:t> </a:t>
            </a:r>
            <a:r>
              <a:rPr lang="en-US" dirty="0" err="1" smtClean="0"/>
              <a:t>dalam</a:t>
            </a:r>
            <a:r>
              <a:rPr lang="en-US" dirty="0" smtClean="0"/>
              <a:t> HI </a:t>
            </a:r>
            <a:r>
              <a:rPr lang="en-US" dirty="0" err="1" smtClean="0"/>
              <a:t>adalah</a:t>
            </a:r>
            <a:r>
              <a:rPr lang="en-US" dirty="0" smtClean="0"/>
              <a:t> </a:t>
            </a:r>
            <a:r>
              <a:rPr lang="en-US" dirty="0" err="1" smtClean="0"/>
              <a:t>pemerintah</a:t>
            </a:r>
            <a:r>
              <a:rPr lang="en-US" dirty="0" smtClean="0"/>
              <a:t> </a:t>
            </a:r>
            <a:r>
              <a:rPr lang="en-US" dirty="0" err="1" smtClean="0"/>
              <a:t>federalnya</a:t>
            </a:r>
            <a:r>
              <a:rPr lang="en-US" dirty="0" smtClean="0"/>
              <a:t> </a:t>
            </a:r>
            <a:r>
              <a:rPr lang="en-US" dirty="0" err="1" smtClean="0"/>
              <a:t>saja</a:t>
            </a:r>
            <a:r>
              <a:rPr lang="en-US" dirty="0" smtClean="0"/>
              <a:t> </a:t>
            </a:r>
            <a:r>
              <a:rPr lang="en-US" dirty="0" err="1" smtClean="0"/>
              <a:t>karena</a:t>
            </a:r>
            <a:r>
              <a:rPr lang="en-US" dirty="0" smtClean="0"/>
              <a:t> </a:t>
            </a:r>
            <a:r>
              <a:rPr lang="en-US" dirty="0" err="1" smtClean="0"/>
              <a:t>hanya</a:t>
            </a:r>
            <a:r>
              <a:rPr lang="en-US" dirty="0" smtClean="0"/>
              <a:t> </a:t>
            </a:r>
            <a:r>
              <a:rPr lang="en-US" dirty="0" err="1" smtClean="0"/>
              <a:t>pemerintah</a:t>
            </a:r>
            <a:r>
              <a:rPr lang="en-US" dirty="0" smtClean="0"/>
              <a:t> federal yang </a:t>
            </a:r>
            <a:r>
              <a:rPr lang="en-US" dirty="0" err="1" smtClean="0"/>
              <a:t>mempunyai</a:t>
            </a:r>
            <a:r>
              <a:rPr lang="en-US" dirty="0" smtClean="0"/>
              <a:t> </a:t>
            </a:r>
            <a:r>
              <a:rPr lang="en-US" dirty="0" err="1" smtClean="0"/>
              <a:t>wewenang</a:t>
            </a:r>
            <a:r>
              <a:rPr lang="en-US" dirty="0" smtClean="0"/>
              <a:t> </a:t>
            </a:r>
            <a:r>
              <a:rPr lang="en-US" dirty="0" err="1" smtClean="0"/>
              <a:t>melakukan</a:t>
            </a:r>
            <a:r>
              <a:rPr lang="en-US" dirty="0" smtClean="0"/>
              <a:t> </a:t>
            </a:r>
            <a:r>
              <a:rPr lang="en-US" dirty="0" err="1" smtClean="0"/>
              <a:t>hubungan</a:t>
            </a:r>
            <a:r>
              <a:rPr lang="en-US" dirty="0" smtClean="0"/>
              <a:t> </a:t>
            </a:r>
            <a:r>
              <a:rPr lang="en-US" dirty="0" err="1" smtClean="0"/>
              <a:t>luar</a:t>
            </a:r>
            <a:r>
              <a:rPr lang="en-US" dirty="0" smtClean="0"/>
              <a:t> </a:t>
            </a:r>
            <a:r>
              <a:rPr lang="en-US" dirty="0" err="1" smtClean="0"/>
              <a:t>negeri</a:t>
            </a:r>
            <a:r>
              <a:rPr lang="en-US" dirty="0" smtClean="0"/>
              <a:t>.</a:t>
            </a:r>
          </a:p>
          <a:p>
            <a:pPr marL="274320" indent="-274320" algn="just" eaLnBrk="1" fontAlgn="auto" hangingPunct="1">
              <a:spcAft>
                <a:spcPts val="0"/>
              </a:spcAft>
              <a:buFont typeface="Wingdings 2"/>
              <a:buChar char=""/>
              <a:defRPr/>
            </a:pPr>
            <a:r>
              <a:rPr lang="en-US" dirty="0" err="1" smtClean="0"/>
              <a:t>Namun</a:t>
            </a:r>
            <a:r>
              <a:rPr lang="en-US" dirty="0" smtClean="0"/>
              <a:t> </a:t>
            </a:r>
            <a:r>
              <a:rPr lang="en-US" dirty="0" err="1" smtClean="0"/>
              <a:t>adakalanya</a:t>
            </a:r>
            <a:r>
              <a:rPr lang="en-US" dirty="0" smtClean="0"/>
              <a:t> </a:t>
            </a:r>
            <a:r>
              <a:rPr lang="en-US" dirty="0" err="1" smtClean="0"/>
              <a:t>negara</a:t>
            </a:r>
            <a:r>
              <a:rPr lang="en-US" dirty="0" smtClean="0"/>
              <a:t> </a:t>
            </a:r>
            <a:r>
              <a:rPr lang="en-US" dirty="0" err="1" smtClean="0"/>
              <a:t>federasi</a:t>
            </a:r>
            <a:r>
              <a:rPr lang="en-US" dirty="0" smtClean="0"/>
              <a:t> </a:t>
            </a:r>
            <a:r>
              <a:rPr lang="en-US" dirty="0" err="1" smtClean="0"/>
              <a:t>memberikan</a:t>
            </a:r>
            <a:r>
              <a:rPr lang="en-US" dirty="0" smtClean="0"/>
              <a:t> </a:t>
            </a:r>
            <a:r>
              <a:rPr lang="en-US" dirty="0" err="1" smtClean="0"/>
              <a:t>kelebihan</a:t>
            </a:r>
            <a:r>
              <a:rPr lang="en-US" dirty="0" smtClean="0"/>
              <a:t> </a:t>
            </a:r>
            <a:r>
              <a:rPr lang="en-US" dirty="0" err="1" smtClean="0"/>
              <a:t>pada</a:t>
            </a:r>
            <a:r>
              <a:rPr lang="en-US" dirty="0" smtClean="0"/>
              <a:t> </a:t>
            </a:r>
            <a:r>
              <a:rPr lang="en-US" dirty="0" err="1" smtClean="0"/>
              <a:t>beberapa</a:t>
            </a:r>
            <a:r>
              <a:rPr lang="en-US" dirty="0" smtClean="0"/>
              <a:t> </a:t>
            </a:r>
            <a:r>
              <a:rPr lang="en-US" dirty="0" err="1" smtClean="0"/>
              <a:t>negara</a:t>
            </a:r>
            <a:r>
              <a:rPr lang="en-US" dirty="0" smtClean="0"/>
              <a:t> </a:t>
            </a:r>
            <a:r>
              <a:rPr lang="en-US" dirty="0" err="1" smtClean="0"/>
              <a:t>bagiannya</a:t>
            </a:r>
            <a:r>
              <a:rPr lang="en-US" dirty="0" smtClean="0"/>
              <a:t>. USSR </a:t>
            </a:r>
            <a:r>
              <a:rPr lang="en-US" dirty="0" err="1" smtClean="0"/>
              <a:t>tahun</a:t>
            </a:r>
            <a:r>
              <a:rPr lang="en-US" dirty="0" smtClean="0"/>
              <a:t> 1994 </a:t>
            </a:r>
            <a:r>
              <a:rPr lang="en-US" dirty="0" err="1" smtClean="0"/>
              <a:t>memberikan</a:t>
            </a:r>
            <a:r>
              <a:rPr lang="en-US" dirty="0" smtClean="0"/>
              <a:t> </a:t>
            </a:r>
            <a:r>
              <a:rPr lang="en-US" dirty="0" err="1" smtClean="0"/>
              <a:t>hak</a:t>
            </a:r>
            <a:r>
              <a:rPr lang="en-US" dirty="0" smtClean="0"/>
              <a:t> </a:t>
            </a:r>
            <a:r>
              <a:rPr lang="en-US" dirty="0" err="1" smtClean="0"/>
              <a:t>pada</a:t>
            </a:r>
            <a:r>
              <a:rPr lang="en-US" dirty="0" smtClean="0"/>
              <a:t> </a:t>
            </a:r>
            <a:r>
              <a:rPr lang="en-US" dirty="0" err="1" smtClean="0"/>
              <a:t>Bylorusia</a:t>
            </a:r>
            <a:r>
              <a:rPr lang="en-US" dirty="0" smtClean="0"/>
              <a:t> </a:t>
            </a:r>
            <a:r>
              <a:rPr lang="en-US" dirty="0" err="1" smtClean="0"/>
              <a:t>dan</a:t>
            </a:r>
            <a:r>
              <a:rPr lang="en-US" dirty="0" smtClean="0"/>
              <a:t> </a:t>
            </a:r>
            <a:r>
              <a:rPr lang="en-US" dirty="0" err="1" smtClean="0"/>
              <a:t>Ukraina</a:t>
            </a:r>
            <a:r>
              <a:rPr lang="en-US" dirty="0" smtClean="0"/>
              <a:t> </a:t>
            </a:r>
            <a:r>
              <a:rPr lang="en-US" dirty="0" err="1" smtClean="0"/>
              <a:t>untuk</a:t>
            </a:r>
            <a:r>
              <a:rPr lang="en-US" dirty="0" smtClean="0"/>
              <a:t> </a:t>
            </a:r>
            <a:r>
              <a:rPr lang="en-US" dirty="0" err="1" smtClean="0"/>
              <a:t>membuat</a:t>
            </a:r>
            <a:r>
              <a:rPr lang="en-US" dirty="0" smtClean="0"/>
              <a:t> </a:t>
            </a:r>
            <a:r>
              <a:rPr lang="en-US" dirty="0" err="1" smtClean="0"/>
              <a:t>perjanjian</a:t>
            </a:r>
            <a:r>
              <a:rPr lang="en-US" dirty="0" smtClean="0"/>
              <a:t> </a:t>
            </a:r>
            <a:r>
              <a:rPr lang="en-US" dirty="0" err="1" smtClean="0"/>
              <a:t>sendiri</a:t>
            </a:r>
            <a:r>
              <a:rPr lang="en-US" dirty="0" smtClean="0"/>
              <a:t>, </a:t>
            </a:r>
            <a:r>
              <a:rPr lang="en-US" dirty="0" err="1" smtClean="0"/>
              <a:t>bahkan</a:t>
            </a:r>
            <a:r>
              <a:rPr lang="en-US" dirty="0" smtClean="0"/>
              <a:t> </a:t>
            </a:r>
            <a:r>
              <a:rPr lang="en-US" dirty="0" err="1" smtClean="0"/>
              <a:t>juga</a:t>
            </a:r>
            <a:r>
              <a:rPr lang="en-US" dirty="0" smtClean="0"/>
              <a:t> </a:t>
            </a:r>
            <a:r>
              <a:rPr lang="en-US" dirty="0" err="1" smtClean="0"/>
              <a:t>mendaftar</a:t>
            </a:r>
            <a:r>
              <a:rPr lang="en-US" dirty="0" smtClean="0"/>
              <a:t> </a:t>
            </a:r>
            <a:r>
              <a:rPr lang="en-US" dirty="0" err="1" smtClean="0"/>
              <a:t>sebagai</a:t>
            </a:r>
            <a:r>
              <a:rPr lang="en-US" dirty="0" smtClean="0"/>
              <a:t> </a:t>
            </a:r>
            <a:r>
              <a:rPr lang="en-US" dirty="0" err="1" smtClean="0"/>
              <a:t>anggota</a:t>
            </a:r>
            <a:r>
              <a:rPr lang="en-US" dirty="0" smtClean="0"/>
              <a:t> PBB </a:t>
            </a:r>
            <a:r>
              <a:rPr lang="en-US" dirty="0" err="1" smtClean="0"/>
              <a:t>atas</a:t>
            </a:r>
            <a:r>
              <a:rPr lang="en-US" dirty="0" smtClean="0"/>
              <a:t> </a:t>
            </a:r>
            <a:r>
              <a:rPr lang="en-US" dirty="0" err="1" smtClean="0"/>
              <a:t>nama</a:t>
            </a:r>
            <a:r>
              <a:rPr lang="en-US" dirty="0" smtClean="0"/>
              <a:t> </a:t>
            </a:r>
            <a:r>
              <a:rPr lang="en-US" dirty="0" err="1" smtClean="0"/>
              <a:t>mereka</a:t>
            </a:r>
            <a:r>
              <a:rPr lang="en-US" dirty="0" smtClean="0"/>
              <a:t> </a:t>
            </a:r>
            <a:r>
              <a:rPr lang="en-US" dirty="0" err="1" smtClean="0"/>
              <a:t>sendiri</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57188" y="501650"/>
            <a:ext cx="8088312" cy="784225"/>
          </a:xfrm>
        </p:spPr>
        <p:txBody>
          <a:bodyPr>
            <a:normAutofit/>
          </a:bodyPr>
          <a:lstStyle/>
          <a:p>
            <a:pPr algn="just" eaLnBrk="1" fontAlgn="auto" hangingPunct="1">
              <a:spcAft>
                <a:spcPts val="0"/>
              </a:spcAft>
              <a:defRPr/>
            </a:pPr>
            <a:r>
              <a:rPr lang="en-US" sz="4000" dirty="0" smtClean="0"/>
              <a:t>3. Negara </a:t>
            </a:r>
            <a:r>
              <a:rPr lang="en-US" sz="4000" dirty="0" err="1" smtClean="0"/>
              <a:t>Konfederasi</a:t>
            </a:r>
            <a:r>
              <a:rPr lang="en-US" sz="4000" dirty="0" smtClean="0"/>
              <a:t> (</a:t>
            </a:r>
            <a:r>
              <a:rPr lang="en-US" sz="4000" i="1" dirty="0" err="1" smtClean="0"/>
              <a:t>Conferation</a:t>
            </a:r>
            <a:r>
              <a:rPr lang="en-US" sz="4000" dirty="0" smtClean="0"/>
              <a:t>) </a:t>
            </a:r>
            <a:endParaRPr lang="en-US" sz="4000" dirty="0"/>
          </a:p>
        </p:txBody>
      </p:sp>
      <p:sp>
        <p:nvSpPr>
          <p:cNvPr id="32772" name="Content Placeholder 1"/>
          <p:cNvSpPr>
            <a:spLocks noGrp="1"/>
          </p:cNvSpPr>
          <p:nvPr>
            <p:ph idx="1"/>
          </p:nvPr>
        </p:nvSpPr>
        <p:spPr>
          <a:xfrm>
            <a:off x="296863" y="1714500"/>
            <a:ext cx="8691562" cy="4446588"/>
          </a:xfrm>
        </p:spPr>
        <p:txBody>
          <a:bodyPr/>
          <a:lstStyle/>
          <a:p>
            <a:pPr algn="just" eaLnBrk="1" hangingPunct="1"/>
            <a:r>
              <a:rPr lang="en-US" sz="2400" smtClean="0"/>
              <a:t>Dalam konfederasi, dua atau lebih negara merdeka memutuskan bersatu untuk meningkatkan kesejahteraan dan kepentingan bersama mereka. </a:t>
            </a:r>
          </a:p>
          <a:p>
            <a:pPr algn="just" eaLnBrk="1" hangingPunct="1"/>
            <a:r>
              <a:rPr lang="en-US" sz="2400" smtClean="0"/>
              <a:t>Pemerintah Pusat hanya memiliki kewenangan t3 saja khususnya yang berkaitan dengan </a:t>
            </a:r>
            <a:r>
              <a:rPr lang="en-US" sz="2400" i="1" smtClean="0"/>
              <a:t>external affairs </a:t>
            </a:r>
            <a:r>
              <a:rPr lang="en-US" sz="2400" smtClean="0"/>
              <a:t> sementara negara anggotanya tetap memiliki kedaulatan untuk masalah domestik.</a:t>
            </a:r>
          </a:p>
          <a:p>
            <a:pPr algn="just" eaLnBrk="1" hangingPunct="1"/>
            <a:r>
              <a:rPr lang="en-US" sz="2400" smtClean="0"/>
              <a:t>Masing-masing negara anggota memiliki kedaultan yang penuh, kemerdekaan dan kepribadiaan hukum Internasional.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4"/>
          <p:cNvSpPr>
            <a:spLocks noGrp="1"/>
          </p:cNvSpPr>
          <p:nvPr>
            <p:ph type="title"/>
          </p:nvPr>
        </p:nvSpPr>
        <p:spPr/>
        <p:txBody>
          <a:bodyPr/>
          <a:lstStyle/>
          <a:p>
            <a:pPr algn="l" eaLnBrk="1" hangingPunct="1"/>
            <a:r>
              <a:rPr lang="en-US" smtClean="0">
                <a:solidFill>
                  <a:srgbClr val="7B9899"/>
                </a:solidFill>
              </a:rPr>
              <a:t>Cont…</a:t>
            </a:r>
          </a:p>
        </p:txBody>
      </p:sp>
      <p:sp>
        <p:nvSpPr>
          <p:cNvPr id="2" name="Content Placeholder 1"/>
          <p:cNvSpPr>
            <a:spLocks noGrp="1"/>
          </p:cNvSpPr>
          <p:nvPr>
            <p:ph idx="1"/>
          </p:nvPr>
        </p:nvSpPr>
        <p:spPr>
          <a:xfrm>
            <a:off x="141288" y="1714500"/>
            <a:ext cx="8788400" cy="4838700"/>
          </a:xfrm>
        </p:spPr>
        <p:txBody>
          <a:bodyPr>
            <a:normAutofit fontScale="70000" lnSpcReduction="20000"/>
          </a:bodyPr>
          <a:lstStyle/>
          <a:p>
            <a:pPr marL="274320" indent="-274320" algn="just" eaLnBrk="1" fontAlgn="auto" hangingPunct="1">
              <a:spcAft>
                <a:spcPts val="0"/>
              </a:spcAft>
              <a:buFont typeface="Wingdings 2"/>
              <a:buChar char=""/>
              <a:defRPr/>
            </a:pPr>
            <a:r>
              <a:rPr lang="en-US" dirty="0" err="1" smtClean="0"/>
              <a:t>Contohnya</a:t>
            </a:r>
            <a:r>
              <a:rPr lang="en-US" dirty="0" smtClean="0"/>
              <a:t> </a:t>
            </a:r>
            <a:r>
              <a:rPr lang="en-US" dirty="0" err="1" smtClean="0"/>
              <a:t>adalah</a:t>
            </a:r>
            <a:r>
              <a:rPr lang="en-US" dirty="0" smtClean="0"/>
              <a:t> Swiss (1291-1848), Netherland (1581-1795) </a:t>
            </a:r>
            <a:r>
              <a:rPr lang="en-US" dirty="0" err="1" smtClean="0"/>
              <a:t>juga</a:t>
            </a:r>
            <a:r>
              <a:rPr lang="en-US" dirty="0" smtClean="0"/>
              <a:t> US (1776-1788) </a:t>
            </a:r>
            <a:r>
              <a:rPr lang="en-US" dirty="0" err="1" smtClean="0"/>
              <a:t>serta</a:t>
            </a:r>
            <a:r>
              <a:rPr lang="en-US" dirty="0" smtClean="0"/>
              <a:t> </a:t>
            </a:r>
            <a:r>
              <a:rPr lang="en-US" dirty="0" err="1" smtClean="0"/>
              <a:t>Jerman</a:t>
            </a:r>
            <a:r>
              <a:rPr lang="en-US" dirty="0" smtClean="0"/>
              <a:t> (1815-1866).</a:t>
            </a:r>
          </a:p>
          <a:p>
            <a:pPr marL="274320" indent="-274320" algn="just" eaLnBrk="1" fontAlgn="auto" hangingPunct="1">
              <a:spcAft>
                <a:spcPts val="0"/>
              </a:spcAft>
              <a:buFont typeface="Wingdings 2"/>
              <a:buChar char=""/>
              <a:defRPr/>
            </a:pPr>
            <a:r>
              <a:rPr lang="en-US" dirty="0" smtClean="0"/>
              <a:t>CIS (</a:t>
            </a:r>
            <a:r>
              <a:rPr lang="en-US" i="1" dirty="0" smtClean="0"/>
              <a:t>Confederation of Independent State</a:t>
            </a:r>
            <a:r>
              <a:rPr lang="en-US" dirty="0" smtClean="0"/>
              <a:t>) yang </a:t>
            </a:r>
            <a:r>
              <a:rPr lang="en-US" dirty="0" err="1" smtClean="0"/>
              <a:t>terdiri</a:t>
            </a:r>
            <a:r>
              <a:rPr lang="en-US" dirty="0" smtClean="0"/>
              <a:t> </a:t>
            </a:r>
            <a:r>
              <a:rPr lang="en-US" dirty="0" err="1" smtClean="0"/>
              <a:t>dari</a:t>
            </a:r>
            <a:r>
              <a:rPr lang="en-US" dirty="0" smtClean="0"/>
              <a:t> </a:t>
            </a:r>
            <a:r>
              <a:rPr lang="en-US" dirty="0" err="1" smtClean="0"/>
              <a:t>Angkatan</a:t>
            </a:r>
            <a:r>
              <a:rPr lang="en-US" dirty="0" smtClean="0"/>
              <a:t> </a:t>
            </a:r>
            <a:r>
              <a:rPr lang="en-US" dirty="0" err="1" smtClean="0"/>
              <a:t>bersenjata</a:t>
            </a:r>
            <a:r>
              <a:rPr lang="en-US" dirty="0" smtClean="0"/>
              <a:t> </a:t>
            </a:r>
            <a:r>
              <a:rPr lang="en-US" dirty="0" err="1" smtClean="0"/>
              <a:t>anggota</a:t>
            </a:r>
            <a:r>
              <a:rPr lang="en-US" dirty="0" smtClean="0"/>
              <a:t> CIS </a:t>
            </a:r>
            <a:r>
              <a:rPr lang="en-US" dirty="0" err="1" smtClean="0"/>
              <a:t>dan</a:t>
            </a:r>
            <a:r>
              <a:rPr lang="en-US" dirty="0" smtClean="0"/>
              <a:t> </a:t>
            </a:r>
            <a:r>
              <a:rPr lang="en-US" dirty="0" err="1" smtClean="0"/>
              <a:t>senjata</a:t>
            </a:r>
            <a:r>
              <a:rPr lang="en-US" dirty="0" smtClean="0"/>
              <a:t> </a:t>
            </a:r>
            <a:r>
              <a:rPr lang="en-US" dirty="0" err="1" smtClean="0"/>
              <a:t>nuklit</a:t>
            </a:r>
            <a:r>
              <a:rPr lang="en-US" dirty="0" smtClean="0"/>
              <a:t> </a:t>
            </a:r>
            <a:r>
              <a:rPr lang="en-US" dirty="0" err="1" smtClean="0"/>
              <a:t>mereka</a:t>
            </a:r>
            <a:r>
              <a:rPr lang="en-US" dirty="0" smtClean="0"/>
              <a:t> </a:t>
            </a:r>
            <a:r>
              <a:rPr lang="en-US" dirty="0" err="1" smtClean="0"/>
              <a:t>merupakan</a:t>
            </a:r>
            <a:r>
              <a:rPr lang="en-US" dirty="0" smtClean="0"/>
              <a:t> </a:t>
            </a:r>
            <a:r>
              <a:rPr lang="en-US" dirty="0" err="1" smtClean="0"/>
              <a:t>satu</a:t>
            </a:r>
            <a:r>
              <a:rPr lang="en-US" dirty="0" smtClean="0"/>
              <a:t> </a:t>
            </a:r>
            <a:r>
              <a:rPr lang="en-US" dirty="0" err="1" smtClean="0"/>
              <a:t>kesatuan</a:t>
            </a:r>
            <a:r>
              <a:rPr lang="en-US" dirty="0" smtClean="0"/>
              <a:t>. </a:t>
            </a:r>
          </a:p>
          <a:p>
            <a:pPr marL="274320" indent="-274320" algn="just" eaLnBrk="1" fontAlgn="auto" hangingPunct="1">
              <a:spcAft>
                <a:spcPts val="0"/>
              </a:spcAft>
              <a:buFont typeface="Wingdings 2"/>
              <a:buChar char=""/>
              <a:defRPr/>
            </a:pPr>
            <a:r>
              <a:rPr lang="en-US" dirty="0" err="1" smtClean="0"/>
              <a:t>Berada</a:t>
            </a:r>
            <a:r>
              <a:rPr lang="en-US" dirty="0" smtClean="0"/>
              <a:t> di </a:t>
            </a:r>
            <a:r>
              <a:rPr lang="en-US" dirty="0" err="1" smtClean="0"/>
              <a:t>bawah</a:t>
            </a:r>
            <a:r>
              <a:rPr lang="en-US" dirty="0" smtClean="0"/>
              <a:t> </a:t>
            </a:r>
            <a:r>
              <a:rPr lang="en-US" dirty="0" err="1" smtClean="0"/>
              <a:t>satu</a:t>
            </a:r>
            <a:r>
              <a:rPr lang="en-US" dirty="0" smtClean="0"/>
              <a:t> </a:t>
            </a:r>
            <a:r>
              <a:rPr lang="en-US" dirty="0" err="1" smtClean="0"/>
              <a:t>komando</a:t>
            </a:r>
            <a:r>
              <a:rPr lang="en-US" dirty="0" smtClean="0"/>
              <a:t> 11 </a:t>
            </a:r>
            <a:r>
              <a:rPr lang="en-US" dirty="0" err="1" smtClean="0"/>
              <a:t>negara</a:t>
            </a:r>
            <a:r>
              <a:rPr lang="en-US" dirty="0" smtClean="0"/>
              <a:t> </a:t>
            </a:r>
            <a:r>
              <a:rPr lang="en-US" dirty="0" err="1" smtClean="0"/>
              <a:t>merdeka</a:t>
            </a:r>
            <a:r>
              <a:rPr lang="en-US" dirty="0" smtClean="0"/>
              <a:t> </a:t>
            </a:r>
            <a:r>
              <a:rPr lang="en-US" dirty="0" err="1" smtClean="0"/>
              <a:t>antara</a:t>
            </a:r>
            <a:r>
              <a:rPr lang="en-US" dirty="0" smtClean="0"/>
              <a:t> lain Lithuania, Latvia, Estonia, </a:t>
            </a:r>
            <a:r>
              <a:rPr lang="en-US" dirty="0" err="1" smtClean="0"/>
              <a:t>dan</a:t>
            </a:r>
            <a:r>
              <a:rPr lang="en-US" dirty="0" smtClean="0"/>
              <a:t> </a:t>
            </a:r>
            <a:r>
              <a:rPr lang="en-US" dirty="0" err="1" smtClean="0"/>
              <a:t>terbentuk</a:t>
            </a:r>
            <a:r>
              <a:rPr lang="en-US" dirty="0" smtClean="0"/>
              <a:t> </a:t>
            </a:r>
            <a:r>
              <a:rPr lang="en-US" dirty="0" err="1" smtClean="0"/>
              <a:t>setelah</a:t>
            </a:r>
            <a:r>
              <a:rPr lang="en-US" dirty="0" smtClean="0"/>
              <a:t> </a:t>
            </a:r>
            <a:r>
              <a:rPr lang="en-US" dirty="0" err="1" smtClean="0"/>
              <a:t>jatuhnya</a:t>
            </a:r>
            <a:r>
              <a:rPr lang="en-US" dirty="0" smtClean="0"/>
              <a:t> </a:t>
            </a:r>
            <a:r>
              <a:rPr lang="en-US" dirty="0" err="1" smtClean="0"/>
              <a:t>Uni</a:t>
            </a:r>
            <a:r>
              <a:rPr lang="en-US" dirty="0" smtClean="0"/>
              <a:t> </a:t>
            </a:r>
            <a:r>
              <a:rPr lang="en-US" dirty="0" err="1" smtClean="0"/>
              <a:t>Sovier</a:t>
            </a:r>
            <a:r>
              <a:rPr lang="en-US" dirty="0" smtClean="0"/>
              <a:t> </a:t>
            </a:r>
            <a:r>
              <a:rPr lang="en-US" dirty="0" err="1" smtClean="0"/>
              <a:t>merupakan</a:t>
            </a:r>
            <a:r>
              <a:rPr lang="en-US" dirty="0" smtClean="0"/>
              <a:t> </a:t>
            </a:r>
            <a:r>
              <a:rPr lang="en-US" dirty="0" err="1" smtClean="0"/>
              <a:t>contoh</a:t>
            </a:r>
            <a:r>
              <a:rPr lang="en-US" dirty="0" smtClean="0"/>
              <a:t> yang </a:t>
            </a:r>
            <a:r>
              <a:rPr lang="en-US" dirty="0" err="1" smtClean="0"/>
              <a:t>lebih</a:t>
            </a:r>
            <a:r>
              <a:rPr lang="en-US" dirty="0" smtClean="0"/>
              <a:t> </a:t>
            </a:r>
            <a:r>
              <a:rPr lang="en-US" dirty="0" err="1" smtClean="0"/>
              <a:t>mutahir</a:t>
            </a:r>
            <a:r>
              <a:rPr lang="en-US" dirty="0" smtClean="0"/>
              <a:t> </a:t>
            </a:r>
            <a:r>
              <a:rPr lang="en-US" dirty="0" err="1" smtClean="0"/>
              <a:t>dari</a:t>
            </a:r>
            <a:r>
              <a:rPr lang="en-US" dirty="0"/>
              <a:t> </a:t>
            </a:r>
            <a:r>
              <a:rPr lang="en-US" dirty="0" err="1" smtClean="0"/>
              <a:t>bentuk</a:t>
            </a:r>
            <a:r>
              <a:rPr lang="en-US" dirty="0" smtClean="0"/>
              <a:t> </a:t>
            </a:r>
            <a:r>
              <a:rPr lang="en-US" dirty="0" err="1" smtClean="0"/>
              <a:t>konfiderasi</a:t>
            </a:r>
            <a:r>
              <a:rPr lang="en-US" dirty="0" smtClean="0"/>
              <a:t>.</a:t>
            </a:r>
          </a:p>
          <a:p>
            <a:pPr marL="274320" indent="-274320" algn="just" eaLnBrk="1" fontAlgn="auto" hangingPunct="1">
              <a:spcAft>
                <a:spcPts val="0"/>
              </a:spcAft>
              <a:buFont typeface="Wingdings 2"/>
              <a:buChar char=""/>
              <a:defRPr/>
            </a:pPr>
            <a:r>
              <a:rPr lang="en-US" dirty="0" err="1" smtClean="0"/>
              <a:t>Tujuan</a:t>
            </a:r>
            <a:r>
              <a:rPr lang="en-US" dirty="0" smtClean="0"/>
              <a:t> </a:t>
            </a:r>
            <a:r>
              <a:rPr lang="en-US" dirty="0" err="1" smtClean="0"/>
              <a:t>utama</a:t>
            </a:r>
            <a:r>
              <a:rPr lang="en-US" dirty="0" smtClean="0"/>
              <a:t> </a:t>
            </a:r>
            <a:r>
              <a:rPr lang="en-US" dirty="0" err="1" smtClean="0"/>
              <a:t>dari</a:t>
            </a:r>
            <a:r>
              <a:rPr lang="en-US" dirty="0" smtClean="0"/>
              <a:t> CIS </a:t>
            </a:r>
            <a:r>
              <a:rPr lang="en-US" dirty="0" err="1" smtClean="0"/>
              <a:t>adalah</a:t>
            </a:r>
            <a:r>
              <a:rPr lang="en-US" dirty="0" smtClean="0"/>
              <a:t> </a:t>
            </a:r>
            <a:r>
              <a:rPr lang="en-US" dirty="0" err="1" smtClean="0"/>
              <a:t>untuk</a:t>
            </a:r>
            <a:r>
              <a:rPr lang="en-US" dirty="0" smtClean="0"/>
              <a:t> </a:t>
            </a:r>
            <a:r>
              <a:rPr lang="en-US" dirty="0" err="1" smtClean="0"/>
              <a:t>mengoordinasikan</a:t>
            </a:r>
            <a:r>
              <a:rPr lang="en-US" dirty="0" smtClean="0"/>
              <a:t> </a:t>
            </a:r>
            <a:r>
              <a:rPr lang="en-US" dirty="0" err="1" smtClean="0"/>
              <a:t>kebijakan-kebijakan</a:t>
            </a:r>
            <a:r>
              <a:rPr lang="en-US" dirty="0" smtClean="0"/>
              <a:t> </a:t>
            </a:r>
            <a:r>
              <a:rPr lang="en-US" dirty="0" err="1" smtClean="0"/>
              <a:t>anggota</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hubungan</a:t>
            </a:r>
            <a:r>
              <a:rPr lang="en-US" dirty="0" smtClean="0"/>
              <a:t> LN, </a:t>
            </a:r>
            <a:r>
              <a:rPr lang="en-US" dirty="0" err="1" smtClean="0"/>
              <a:t>Petahanan</a:t>
            </a:r>
            <a:r>
              <a:rPr lang="en-US" dirty="0" smtClean="0"/>
              <a:t>, </a:t>
            </a:r>
            <a:r>
              <a:rPr lang="en-US" dirty="0" err="1" smtClean="0"/>
              <a:t>imigrasi</a:t>
            </a:r>
            <a:r>
              <a:rPr lang="en-US" dirty="0" smtClean="0"/>
              <a:t>, </a:t>
            </a:r>
            <a:r>
              <a:rPr lang="en-US" dirty="0" err="1" smtClean="0"/>
              <a:t>perlindungan</a:t>
            </a:r>
            <a:r>
              <a:rPr lang="en-US" dirty="0" smtClean="0"/>
              <a:t> </a:t>
            </a:r>
            <a:r>
              <a:rPr lang="en-US" dirty="0" err="1" smtClean="0"/>
              <a:t>lingkungan</a:t>
            </a:r>
            <a:r>
              <a:rPr lang="en-US" dirty="0" smtClean="0"/>
              <a:t>, </a:t>
            </a:r>
            <a:r>
              <a:rPr lang="en-US" dirty="0" err="1" smtClean="0"/>
              <a:t>penegakan</a:t>
            </a:r>
            <a:r>
              <a:rPr lang="en-US" dirty="0" smtClean="0"/>
              <a:t> </a:t>
            </a:r>
            <a:r>
              <a:rPr lang="en-US" dirty="0" err="1" smtClean="0"/>
              <a:t>hukum</a:t>
            </a:r>
            <a:r>
              <a:rPr lang="en-US" dirty="0" smtClean="0"/>
              <a:t>, </a:t>
            </a:r>
            <a:r>
              <a:rPr lang="en-US" dirty="0" err="1" smtClean="0"/>
              <a:t>dan</a:t>
            </a:r>
            <a:r>
              <a:rPr lang="en-US" dirty="0" smtClean="0"/>
              <a:t> </a:t>
            </a:r>
            <a:r>
              <a:rPr lang="en-US" dirty="0" err="1" smtClean="0"/>
              <a:t>masalah</a:t>
            </a:r>
            <a:r>
              <a:rPr lang="en-US" dirty="0" smtClean="0"/>
              <a:t> </a:t>
            </a:r>
            <a:r>
              <a:rPr lang="en-US" dirty="0" err="1" smtClean="0"/>
              <a:t>ekonomi</a:t>
            </a:r>
            <a:r>
              <a:rPr lang="en-US" dirty="0" smtClean="0"/>
              <a:t>. </a:t>
            </a:r>
          </a:p>
          <a:p>
            <a:pPr marL="274320" indent="-274320" algn="just" eaLnBrk="1" fontAlgn="auto" hangingPunct="1">
              <a:spcAft>
                <a:spcPts val="0"/>
              </a:spcAft>
              <a:buFont typeface="Wingdings 2"/>
              <a:buChar char=""/>
              <a:defRPr/>
            </a:pPr>
            <a:r>
              <a:rPr lang="en-US" dirty="0" err="1" smtClean="0"/>
              <a:t>Dalam</a:t>
            </a:r>
            <a:r>
              <a:rPr lang="en-US" dirty="0" smtClean="0"/>
              <a:t> </a:t>
            </a:r>
            <a:r>
              <a:rPr lang="en-US" dirty="0" err="1" smtClean="0"/>
              <a:t>praktek</a:t>
            </a:r>
            <a:r>
              <a:rPr lang="en-US" dirty="0" smtClean="0"/>
              <a:t>, </a:t>
            </a:r>
            <a:r>
              <a:rPr lang="en-US" dirty="0" err="1" smtClean="0"/>
              <a:t>karena</a:t>
            </a:r>
            <a:r>
              <a:rPr lang="en-US" dirty="0" smtClean="0"/>
              <a:t> </a:t>
            </a:r>
            <a:r>
              <a:rPr lang="en-US" dirty="0" err="1" smtClean="0"/>
              <a:t>strukturnya</a:t>
            </a:r>
            <a:r>
              <a:rPr lang="en-US" dirty="0" smtClean="0"/>
              <a:t> yang </a:t>
            </a:r>
            <a:r>
              <a:rPr lang="en-US" dirty="0" err="1" smtClean="0"/>
              <a:t>kurang</a:t>
            </a:r>
            <a:r>
              <a:rPr lang="en-US" dirty="0" smtClean="0"/>
              <a:t> </a:t>
            </a:r>
            <a:r>
              <a:rPr lang="en-US" dirty="0" err="1" smtClean="0"/>
              <a:t>jelas</a:t>
            </a:r>
            <a:r>
              <a:rPr lang="en-US" dirty="0" smtClean="0"/>
              <a:t>, </a:t>
            </a:r>
            <a:r>
              <a:rPr lang="en-US" dirty="0" err="1" smtClean="0"/>
              <a:t>konfederasi</a:t>
            </a:r>
            <a:r>
              <a:rPr lang="en-US" dirty="0" smtClean="0"/>
              <a:t> </a:t>
            </a:r>
            <a:r>
              <a:rPr lang="en-US" dirty="0" err="1" smtClean="0"/>
              <a:t>lambat</a:t>
            </a:r>
            <a:r>
              <a:rPr lang="en-US" dirty="0" smtClean="0"/>
              <a:t> </a:t>
            </a:r>
            <a:r>
              <a:rPr lang="en-US" dirty="0" err="1" smtClean="0"/>
              <a:t>laut</a:t>
            </a:r>
            <a:r>
              <a:rPr lang="en-US" dirty="0" smtClean="0"/>
              <a:t> </a:t>
            </a:r>
            <a:r>
              <a:rPr lang="en-US" dirty="0" err="1" smtClean="0"/>
              <a:t>akan</a:t>
            </a:r>
            <a:r>
              <a:rPr lang="en-US" dirty="0" smtClean="0"/>
              <a:t> </a:t>
            </a:r>
            <a:r>
              <a:rPr lang="en-US" dirty="0" err="1" smtClean="0"/>
              <a:t>menajdi</a:t>
            </a:r>
            <a:r>
              <a:rPr lang="en-US" dirty="0" smtClean="0"/>
              <a:t> </a:t>
            </a:r>
            <a:r>
              <a:rPr lang="en-US" dirty="0" err="1" smtClean="0"/>
              <a:t>negara</a:t>
            </a:r>
            <a:r>
              <a:rPr lang="en-US" dirty="0" smtClean="0"/>
              <a:t> </a:t>
            </a:r>
            <a:r>
              <a:rPr lang="en-US" dirty="0" err="1" smtClean="0"/>
              <a:t>kesatuan</a:t>
            </a:r>
            <a:r>
              <a:rPr lang="en-US" dirty="0" smtClean="0"/>
              <a:t> (</a:t>
            </a:r>
            <a:r>
              <a:rPr lang="en-US" i="1" dirty="0" smtClean="0"/>
              <a:t>unitary state</a:t>
            </a:r>
            <a:r>
              <a:rPr lang="en-US" dirty="0" smtClean="0"/>
              <a:t>) </a:t>
            </a:r>
            <a:r>
              <a:rPr lang="en-US" dirty="0" err="1" smtClean="0"/>
              <a:t>atau</a:t>
            </a:r>
            <a:r>
              <a:rPr lang="en-US" dirty="0" smtClean="0"/>
              <a:t> </a:t>
            </a:r>
            <a:r>
              <a:rPr lang="en-US" dirty="0" err="1" smtClean="0"/>
              <a:t>federasi</a:t>
            </a:r>
            <a:endParaRPr lang="en-US" dirty="0"/>
          </a:p>
          <a:p>
            <a:pPr marL="0" indent="0" algn="just" eaLnBrk="1" fontAlgn="auto" hangingPunct="1">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4"/>
          <p:cNvSpPr>
            <a:spLocks noGrp="1"/>
          </p:cNvSpPr>
          <p:nvPr>
            <p:ph type="title"/>
          </p:nvPr>
        </p:nvSpPr>
        <p:spPr>
          <a:xfrm>
            <a:off x="301625" y="228600"/>
            <a:ext cx="8534400" cy="1057275"/>
          </a:xfrm>
        </p:spPr>
        <p:txBody>
          <a:bodyPr/>
          <a:lstStyle/>
          <a:p>
            <a:pPr algn="just" eaLnBrk="1" hangingPunct="1"/>
            <a:r>
              <a:rPr lang="en-US" sz="2800" smtClean="0">
                <a:solidFill>
                  <a:srgbClr val="7B9899"/>
                </a:solidFill>
              </a:rPr>
              <a:t>4. Negara-negara Persemakmuran (</a:t>
            </a:r>
            <a:r>
              <a:rPr lang="en-US" sz="2800" i="1" smtClean="0">
                <a:solidFill>
                  <a:srgbClr val="7B9899"/>
                </a:solidFill>
              </a:rPr>
              <a:t>Commonwealth</a:t>
            </a:r>
            <a:br>
              <a:rPr lang="en-US" sz="2800" i="1" smtClean="0">
                <a:solidFill>
                  <a:srgbClr val="7B9899"/>
                </a:solidFill>
              </a:rPr>
            </a:br>
            <a:r>
              <a:rPr lang="en-US" sz="2800" i="1" smtClean="0">
                <a:solidFill>
                  <a:srgbClr val="7B9899"/>
                </a:solidFill>
              </a:rPr>
              <a:t>      Nations</a:t>
            </a:r>
            <a:r>
              <a:rPr lang="en-US" sz="2800" smtClean="0">
                <a:solidFill>
                  <a:srgbClr val="7B9899"/>
                </a:solidFill>
              </a:rPr>
              <a:t>)</a:t>
            </a:r>
          </a:p>
        </p:txBody>
      </p:sp>
      <p:sp>
        <p:nvSpPr>
          <p:cNvPr id="34820" name="Content Placeholder 1"/>
          <p:cNvSpPr>
            <a:spLocks noGrp="1"/>
          </p:cNvSpPr>
          <p:nvPr>
            <p:ph idx="1"/>
          </p:nvPr>
        </p:nvSpPr>
        <p:spPr>
          <a:xfrm>
            <a:off x="254000" y="1643063"/>
            <a:ext cx="8621713" cy="4518025"/>
          </a:xfrm>
        </p:spPr>
        <p:txBody>
          <a:bodyPr>
            <a:normAutofit fontScale="92500"/>
          </a:bodyPr>
          <a:lstStyle/>
          <a:p>
            <a:pPr algn="just" eaLnBrk="1" hangingPunct="1"/>
            <a:r>
              <a:rPr lang="en-US" i="1" smtClean="0"/>
              <a:t>Commonwealth Nations  </a:t>
            </a:r>
            <a:r>
              <a:rPr lang="en-US" smtClean="0"/>
              <a:t>merupakan persatuan negara-negara berdaulat yang memutuskan untuk memilihara persahabatan dan kerja sama dengan Inggris serta mengakui kerajaan Inggris sebagai simbol kepemimpinan dari asosiasi mereka.</a:t>
            </a:r>
          </a:p>
          <a:p>
            <a:pPr algn="just" eaLnBrk="1" hangingPunct="1"/>
            <a:r>
              <a:rPr lang="en-US" smtClean="0"/>
              <a:t>Asosiasi ini dibentuk dengan Status Westminister 1932 yang menyatakan bahwa koloni-koloni Inggris akan memiliki pemerintahans endiri dan memiliki status khusus dengan Inggris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4"/>
          <p:cNvSpPr>
            <a:spLocks noGrp="1"/>
          </p:cNvSpPr>
          <p:nvPr>
            <p:ph type="title"/>
          </p:nvPr>
        </p:nvSpPr>
        <p:spPr/>
        <p:txBody>
          <a:bodyPr/>
          <a:lstStyle/>
          <a:p>
            <a:pPr algn="just" eaLnBrk="1" hangingPunct="1"/>
            <a:r>
              <a:rPr lang="en-US" sz="3600" smtClean="0">
                <a:solidFill>
                  <a:srgbClr val="7B9899"/>
                </a:solidFill>
              </a:rPr>
              <a:t>5. Negara Mikro</a:t>
            </a:r>
          </a:p>
        </p:txBody>
      </p:sp>
      <p:sp>
        <p:nvSpPr>
          <p:cNvPr id="2" name="Content Placeholder 1"/>
          <p:cNvSpPr>
            <a:spLocks noGrp="1"/>
          </p:cNvSpPr>
          <p:nvPr>
            <p:ph idx="1"/>
          </p:nvPr>
        </p:nvSpPr>
        <p:spPr>
          <a:xfrm>
            <a:off x="296863" y="1643063"/>
            <a:ext cx="8578850" cy="4883150"/>
          </a:xfrm>
        </p:spPr>
        <p:txBody>
          <a:bodyPr>
            <a:normAutofit fontScale="92500" lnSpcReduction="20000"/>
          </a:bodyPr>
          <a:lstStyle/>
          <a:p>
            <a:pPr marL="274320" indent="-274320" algn="just" eaLnBrk="1" fontAlgn="auto" hangingPunct="1">
              <a:spcAft>
                <a:spcPts val="0"/>
              </a:spcAft>
              <a:buFont typeface="Wingdings 2"/>
              <a:buChar char=""/>
              <a:defRPr/>
            </a:pPr>
            <a:r>
              <a:rPr lang="en-US" dirty="0" smtClean="0"/>
              <a:t>Negara </a:t>
            </a:r>
            <a:r>
              <a:rPr lang="en-US" dirty="0" err="1" smtClean="0"/>
              <a:t>mikro</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negara</a:t>
            </a:r>
            <a:r>
              <a:rPr lang="en-US" dirty="0" smtClean="0"/>
              <a:t> </a:t>
            </a:r>
            <a:r>
              <a:rPr lang="en-US" dirty="0" err="1" smtClean="0"/>
              <a:t>merdeka</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kedaulatan</a:t>
            </a:r>
            <a:r>
              <a:rPr lang="en-US" dirty="0" smtClean="0"/>
              <a:t> </a:t>
            </a:r>
            <a:r>
              <a:rPr lang="en-US" dirty="0" err="1" smtClean="0"/>
              <a:t>penuh</a:t>
            </a:r>
            <a:r>
              <a:rPr lang="en-US" dirty="0" smtClean="0"/>
              <a:t>. </a:t>
            </a:r>
            <a:r>
              <a:rPr lang="en-US" dirty="0" err="1" smtClean="0"/>
              <a:t>Namun</a:t>
            </a:r>
            <a:r>
              <a:rPr lang="en-US" dirty="0" smtClean="0"/>
              <a:t> </a:t>
            </a:r>
            <a:r>
              <a:rPr lang="en-US" dirty="0" err="1" smtClean="0"/>
              <a:t>demikian</a:t>
            </a:r>
            <a:r>
              <a:rPr lang="en-US" dirty="0" smtClean="0"/>
              <a:t>, </a:t>
            </a:r>
            <a:r>
              <a:rPr lang="en-US" dirty="0" err="1" smtClean="0"/>
              <a:t>negara</a:t>
            </a:r>
            <a:r>
              <a:rPr lang="en-US" dirty="0" smtClean="0"/>
              <a:t> </a:t>
            </a:r>
            <a:r>
              <a:rPr lang="en-US" dirty="0" err="1" smtClean="0"/>
              <a:t>ini</a:t>
            </a:r>
            <a:r>
              <a:rPr lang="en-US" dirty="0" smtClean="0"/>
              <a:t> </a:t>
            </a:r>
            <a:r>
              <a:rPr lang="en-US" dirty="0" err="1" smtClean="0"/>
              <a:t>memiliki</a:t>
            </a:r>
            <a:r>
              <a:rPr lang="en-US" dirty="0" smtClean="0"/>
              <a:t> </a:t>
            </a:r>
            <a:r>
              <a:rPr lang="en-US" dirty="0" err="1" smtClean="0"/>
              <a:t>wilayah</a:t>
            </a:r>
            <a:r>
              <a:rPr lang="en-US" dirty="0" smtClean="0"/>
              <a:t>, </a:t>
            </a:r>
            <a:r>
              <a:rPr lang="en-US" dirty="0" err="1" smtClean="0"/>
              <a:t>penduduk</a:t>
            </a:r>
            <a:r>
              <a:rPr lang="en-US" dirty="0" smtClean="0"/>
              <a:t> </a:t>
            </a:r>
            <a:r>
              <a:rPr lang="en-US" dirty="0" err="1" smtClean="0"/>
              <a:t>dan</a:t>
            </a:r>
            <a:r>
              <a:rPr lang="en-US" dirty="0" smtClean="0"/>
              <a:t> SDM </a:t>
            </a:r>
            <a:r>
              <a:rPr lang="en-US" dirty="0" err="1" smtClean="0"/>
              <a:t>serta</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ekonominya</a:t>
            </a:r>
            <a:r>
              <a:rPr lang="en-US" dirty="0" smtClean="0"/>
              <a:t> </a:t>
            </a:r>
            <a:r>
              <a:rPr lang="en-US" dirty="0" err="1" smtClean="0"/>
              <a:t>sangat</a:t>
            </a:r>
            <a:r>
              <a:rPr lang="en-US" dirty="0" smtClean="0"/>
              <a:t> </a:t>
            </a:r>
            <a:r>
              <a:rPr lang="en-US" dirty="0" err="1" smtClean="0"/>
              <a:t>kecil</a:t>
            </a:r>
            <a:r>
              <a:rPr lang="en-US" dirty="0" smtClean="0"/>
              <a:t>.</a:t>
            </a:r>
          </a:p>
          <a:p>
            <a:pPr marL="274320" indent="-274320" algn="just" eaLnBrk="1" fontAlgn="auto" hangingPunct="1">
              <a:spcAft>
                <a:spcPts val="0"/>
              </a:spcAft>
              <a:buFont typeface="Wingdings 2"/>
              <a:buChar char=""/>
              <a:defRPr/>
            </a:pPr>
            <a:r>
              <a:rPr lang="en-US" dirty="0" err="1" smtClean="0"/>
              <a:t>Fasilitas</a:t>
            </a:r>
            <a:r>
              <a:rPr lang="en-US" dirty="0" smtClean="0"/>
              <a:t>/</a:t>
            </a:r>
            <a:r>
              <a:rPr lang="en-US" dirty="0" err="1" smtClean="0"/>
              <a:t>keuntungan</a:t>
            </a:r>
            <a:r>
              <a:rPr lang="en-US" dirty="0" smtClean="0"/>
              <a:t> yang </a:t>
            </a:r>
            <a:r>
              <a:rPr lang="en-US" dirty="0" err="1" smtClean="0"/>
              <a:t>dapat</a:t>
            </a:r>
            <a:r>
              <a:rPr lang="en-US" dirty="0" smtClean="0"/>
              <a:t> </a:t>
            </a:r>
            <a:r>
              <a:rPr lang="en-US" dirty="0" err="1" smtClean="0"/>
              <a:t>diperoleh</a:t>
            </a:r>
            <a:r>
              <a:rPr lang="en-US" dirty="0" smtClean="0"/>
              <a:t> </a:t>
            </a:r>
            <a:r>
              <a:rPr lang="en-US" dirty="0" err="1" smtClean="0"/>
              <a:t>negara</a:t>
            </a:r>
            <a:r>
              <a:rPr lang="en-US" dirty="0" smtClean="0"/>
              <a:t> </a:t>
            </a:r>
            <a:r>
              <a:rPr lang="en-US" dirty="0" err="1" smtClean="0"/>
              <a:t>mikro</a:t>
            </a:r>
            <a:r>
              <a:rPr lang="en-US" dirty="0" smtClean="0"/>
              <a:t> a/l: </a:t>
            </a:r>
            <a:r>
              <a:rPr lang="en-US" dirty="0" err="1" smtClean="0"/>
              <a:t>hak</a:t>
            </a:r>
            <a:r>
              <a:rPr lang="en-US" dirty="0" smtClean="0"/>
              <a:t> </a:t>
            </a:r>
            <a:r>
              <a:rPr lang="en-US" dirty="0" err="1" smtClean="0"/>
              <a:t>akses</a:t>
            </a:r>
            <a:r>
              <a:rPr lang="en-US" dirty="0" smtClean="0"/>
              <a:t> </a:t>
            </a:r>
            <a:r>
              <a:rPr lang="en-US" dirty="0" err="1" smtClean="0"/>
              <a:t>ke</a:t>
            </a:r>
            <a:r>
              <a:rPr lang="en-US" dirty="0" smtClean="0"/>
              <a:t> MI, </a:t>
            </a:r>
            <a:r>
              <a:rPr lang="en-US" dirty="0" err="1" smtClean="0"/>
              <a:t>ikut</a:t>
            </a:r>
            <a:r>
              <a:rPr lang="en-US" dirty="0" smtClean="0"/>
              <a:t> </a:t>
            </a:r>
            <a:r>
              <a:rPr lang="en-US" dirty="0" err="1" smtClean="0"/>
              <a:t>dalam</a:t>
            </a:r>
            <a:r>
              <a:rPr lang="en-US" dirty="0" smtClean="0"/>
              <a:t> </a:t>
            </a:r>
            <a:r>
              <a:rPr lang="en-US" dirty="0" err="1" smtClean="0"/>
              <a:t>komisi</a:t>
            </a:r>
            <a:r>
              <a:rPr lang="en-US" dirty="0" smtClean="0"/>
              <a:t> </a:t>
            </a:r>
            <a:r>
              <a:rPr lang="en-US" dirty="0" err="1" smtClean="0"/>
              <a:t>ekonomi</a:t>
            </a:r>
            <a:r>
              <a:rPr lang="en-US" dirty="0" smtClean="0"/>
              <a:t> regional yang </a:t>
            </a:r>
            <a:r>
              <a:rPr lang="en-US" dirty="0" err="1" smtClean="0"/>
              <a:t>tepat</a:t>
            </a:r>
            <a:r>
              <a:rPr lang="en-US" dirty="0" smtClean="0"/>
              <a:t> </a:t>
            </a:r>
            <a:r>
              <a:rPr lang="en-US" dirty="0" err="1" smtClean="0"/>
              <a:t>juga</a:t>
            </a:r>
            <a:r>
              <a:rPr lang="en-US" dirty="0" smtClean="0"/>
              <a:t> </a:t>
            </a:r>
            <a:r>
              <a:rPr lang="en-US" dirty="0" err="1" smtClean="0"/>
              <a:t>dapat</a:t>
            </a:r>
            <a:r>
              <a:rPr lang="en-US" dirty="0" smtClean="0"/>
              <a:t> </a:t>
            </a:r>
            <a:r>
              <a:rPr lang="en-US" dirty="0" err="1" smtClean="0"/>
              <a:t>ikut</a:t>
            </a:r>
            <a:r>
              <a:rPr lang="en-US" dirty="0" smtClean="0"/>
              <a:t> </a:t>
            </a:r>
            <a:r>
              <a:rPr lang="en-US" dirty="0" err="1" smtClean="0"/>
              <a:t>serta</a:t>
            </a:r>
            <a:r>
              <a:rPr lang="en-US" dirty="0" smtClean="0"/>
              <a:t> </a:t>
            </a:r>
            <a:r>
              <a:rPr lang="en-US" dirty="0" err="1" smtClean="0"/>
              <a:t>dalam</a:t>
            </a:r>
            <a:r>
              <a:rPr lang="en-US" dirty="0" smtClean="0"/>
              <a:t> </a:t>
            </a:r>
            <a:r>
              <a:rPr lang="en-US" dirty="0" err="1" smtClean="0"/>
              <a:t>beberapa</a:t>
            </a:r>
            <a:r>
              <a:rPr lang="en-US" dirty="0" smtClean="0"/>
              <a:t> </a:t>
            </a:r>
            <a:r>
              <a:rPr lang="en-US" dirty="0" err="1" smtClean="0"/>
              <a:t>badan</a:t>
            </a:r>
            <a:r>
              <a:rPr lang="en-US" dirty="0" smtClean="0"/>
              <a:t> </a:t>
            </a:r>
            <a:r>
              <a:rPr lang="en-US" dirty="0" err="1" smtClean="0"/>
              <a:t>khusus</a:t>
            </a:r>
            <a:r>
              <a:rPr lang="en-US" dirty="0" smtClean="0"/>
              <a:t> t3 </a:t>
            </a:r>
            <a:r>
              <a:rPr lang="en-US" dirty="0" err="1" smtClean="0"/>
              <a:t>atau</a:t>
            </a:r>
            <a:r>
              <a:rPr lang="en-US" dirty="0" smtClean="0"/>
              <a:t> </a:t>
            </a:r>
            <a:r>
              <a:rPr lang="en-US" dirty="0" err="1" smtClean="0"/>
              <a:t>konfirmasi-konfirmasi</a:t>
            </a:r>
            <a:r>
              <a:rPr lang="en-US" dirty="0" smtClean="0"/>
              <a:t> </a:t>
            </a:r>
            <a:r>
              <a:rPr lang="en-US" dirty="0" err="1" smtClean="0"/>
              <a:t>diplomatik</a:t>
            </a:r>
            <a:r>
              <a:rPr lang="en-US" dirty="0" smtClean="0"/>
              <a:t> yang </a:t>
            </a:r>
            <a:r>
              <a:rPr lang="en-US" dirty="0" err="1" smtClean="0"/>
              <a:t>bertujuan</a:t>
            </a:r>
            <a:r>
              <a:rPr lang="en-US" dirty="0" smtClean="0"/>
              <a:t> </a:t>
            </a:r>
            <a:r>
              <a:rPr lang="en-US" dirty="0" err="1" smtClean="0"/>
              <a:t>membentuk</a:t>
            </a:r>
            <a:r>
              <a:rPr lang="en-US" dirty="0" smtClean="0"/>
              <a:t> </a:t>
            </a:r>
            <a:r>
              <a:rPr lang="en-US" dirty="0" err="1" smtClean="0"/>
              <a:t>konversi-konversi</a:t>
            </a:r>
            <a:r>
              <a:rPr lang="en-US" dirty="0" smtClean="0"/>
              <a:t> </a:t>
            </a:r>
            <a:r>
              <a:rPr lang="en-US" dirty="0" err="1" smtClean="0"/>
              <a:t>internasional</a:t>
            </a:r>
            <a:r>
              <a:rPr lang="en-US" dirty="0" smtClean="0"/>
              <a:t>.</a:t>
            </a:r>
          </a:p>
          <a:p>
            <a:pPr marL="274320" indent="-274320" algn="just" eaLnBrk="1" fontAlgn="auto" hangingPunct="1">
              <a:spcAft>
                <a:spcPts val="0"/>
              </a:spcAft>
              <a:buFont typeface="Wingdings 2"/>
              <a:buChar char=""/>
              <a:defRPr/>
            </a:pPr>
            <a:r>
              <a:rPr lang="en-US" dirty="0" err="1" smtClean="0"/>
              <a:t>Contoh</a:t>
            </a:r>
            <a:r>
              <a:rPr lang="en-US" dirty="0" smtClean="0"/>
              <a:t>: </a:t>
            </a:r>
            <a:r>
              <a:rPr lang="en-US" dirty="0" err="1" smtClean="0"/>
              <a:t>Tonnga</a:t>
            </a:r>
            <a:r>
              <a:rPr lang="en-US" dirty="0" smtClean="0"/>
              <a:t>, Nauru, Fiji, New </a:t>
            </a:r>
            <a:r>
              <a:rPr lang="en-US" dirty="0" err="1" smtClean="0"/>
              <a:t>Hibride</a:t>
            </a:r>
            <a:r>
              <a:rPr lang="en-US" dirty="0" smtClean="0"/>
              <a:t> (</a:t>
            </a:r>
            <a:r>
              <a:rPr lang="en-US" dirty="0" err="1" smtClean="0"/>
              <a:t>sekarang</a:t>
            </a:r>
            <a:r>
              <a:rPr lang="en-US" dirty="0" smtClean="0"/>
              <a:t> </a:t>
            </a:r>
            <a:r>
              <a:rPr lang="en-US" dirty="0" err="1" smtClean="0"/>
              <a:t>menjadi</a:t>
            </a:r>
            <a:r>
              <a:rPr lang="en-US" dirty="0" smtClean="0"/>
              <a:t> </a:t>
            </a:r>
            <a:r>
              <a:rPr lang="en-US" dirty="0" err="1" smtClean="0"/>
              <a:t>Republik</a:t>
            </a:r>
            <a:r>
              <a:rPr lang="en-US" dirty="0" smtClean="0"/>
              <a:t> Vanuatu, </a:t>
            </a:r>
            <a:r>
              <a:rPr lang="en-US" dirty="0" err="1" smtClean="0"/>
              <a:t>Pulai</a:t>
            </a:r>
            <a:r>
              <a:rPr lang="en-US" dirty="0" smtClean="0"/>
              <a:t> di </a:t>
            </a:r>
            <a:r>
              <a:rPr lang="en-US" dirty="0" err="1" smtClean="0"/>
              <a:t>Samudra</a:t>
            </a:r>
            <a:r>
              <a:rPr lang="en-US" dirty="0" smtClean="0"/>
              <a:t> </a:t>
            </a:r>
            <a:r>
              <a:rPr lang="en-US" dirty="0" err="1" smtClean="0"/>
              <a:t>Pasif</a:t>
            </a:r>
            <a:r>
              <a:rPr lang="en-US" dirty="0" smtClean="0"/>
              <a:t>, </a:t>
            </a:r>
            <a:r>
              <a:rPr lang="en-US" dirty="0" err="1" smtClean="0"/>
              <a:t>Kepulauan</a:t>
            </a:r>
            <a:r>
              <a:rPr lang="en-US" dirty="0" smtClean="0"/>
              <a:t> </a:t>
            </a:r>
            <a:r>
              <a:rPr lang="en-US" dirty="0" err="1" smtClean="0"/>
              <a:t>Maladewa</a:t>
            </a:r>
            <a:r>
              <a:rPr lang="en-US" dirty="0" smtClean="0"/>
              <a:t> </a:t>
            </a:r>
            <a:r>
              <a:rPr lang="en-US" dirty="0" err="1" smtClean="0"/>
              <a:t>dll</a:t>
            </a:r>
            <a:endParaRPr lang="en-US" dirty="0" smtClean="0"/>
          </a:p>
          <a:p>
            <a:pPr marL="274320" indent="-274320" algn="just"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4"/>
          <p:cNvSpPr>
            <a:spLocks noGrp="1"/>
          </p:cNvSpPr>
          <p:nvPr>
            <p:ph type="title"/>
          </p:nvPr>
        </p:nvSpPr>
        <p:spPr/>
        <p:txBody>
          <a:bodyPr>
            <a:normAutofit fontScale="90000"/>
          </a:bodyPr>
          <a:lstStyle/>
          <a:p>
            <a:pPr algn="just" eaLnBrk="1" hangingPunct="1"/>
            <a:r>
              <a:rPr lang="en-US" sz="4000" smtClean="0">
                <a:solidFill>
                  <a:srgbClr val="7B9899"/>
                </a:solidFill>
              </a:rPr>
              <a:t>6. Negara Netral (</a:t>
            </a:r>
            <a:r>
              <a:rPr lang="en-US" sz="4000" i="1" smtClean="0">
                <a:solidFill>
                  <a:srgbClr val="7B9899"/>
                </a:solidFill>
              </a:rPr>
              <a:t>Netralized State)</a:t>
            </a:r>
            <a:endParaRPr lang="en-US" sz="4000" smtClean="0">
              <a:solidFill>
                <a:srgbClr val="7B9899"/>
              </a:solidFill>
            </a:endParaRPr>
          </a:p>
        </p:txBody>
      </p:sp>
      <p:sp>
        <p:nvSpPr>
          <p:cNvPr id="36868" name="Content Placeholder 1"/>
          <p:cNvSpPr>
            <a:spLocks noGrp="1"/>
          </p:cNvSpPr>
          <p:nvPr>
            <p:ph idx="1"/>
          </p:nvPr>
        </p:nvSpPr>
        <p:spPr>
          <a:xfrm>
            <a:off x="301625" y="1527175"/>
            <a:ext cx="8504238" cy="4572000"/>
          </a:xfrm>
        </p:spPr>
        <p:txBody>
          <a:bodyPr>
            <a:normAutofit fontScale="92500"/>
          </a:bodyPr>
          <a:lstStyle/>
          <a:p>
            <a:pPr algn="just" eaLnBrk="1" hangingPunct="1"/>
            <a:r>
              <a:rPr lang="en-US" smtClean="0"/>
              <a:t>Negara Netral adalah negara yang kemerdekaan dan integretas politik dan wilayahnya dijamin secara permanen dengan perjanjian kolektif negara-negara besar dengan syarat negara yang dijamin tersebut tidak akan pernah menyerang negara lain kecuali untuk membela diri, tidak akan pernah membuat traktat aliansi dan sebagainya yang dapat merusak sikap ketidaknetralan atau ketidakmemihaknya atau menjerumuskan dalam perang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just" eaLnBrk="1" fontAlgn="auto" hangingPunct="1">
              <a:spcAft>
                <a:spcPts val="0"/>
              </a:spcAft>
              <a:defRPr/>
            </a:pPr>
            <a:r>
              <a:rPr lang="en-US" sz="4400" dirty="0" smtClean="0"/>
              <a:t>7. Negara </a:t>
            </a:r>
            <a:r>
              <a:rPr lang="en-US" sz="4400" dirty="0" err="1" smtClean="0"/>
              <a:t>Protrorat</a:t>
            </a:r>
            <a:endParaRPr lang="en-US" sz="4400" dirty="0"/>
          </a:p>
        </p:txBody>
      </p:sp>
      <p:sp>
        <p:nvSpPr>
          <p:cNvPr id="2" name="Content Placeholder 1"/>
          <p:cNvSpPr>
            <a:spLocks noGrp="1"/>
          </p:cNvSpPr>
          <p:nvPr>
            <p:ph idx="1"/>
          </p:nvPr>
        </p:nvSpPr>
        <p:spPr>
          <a:xfrm>
            <a:off x="127000" y="2247900"/>
            <a:ext cx="8777288" cy="3913188"/>
          </a:xfrm>
        </p:spPr>
        <p:txBody>
          <a:bodyPr>
            <a:normAutofit fontScale="92500" lnSpcReduction="20000"/>
          </a:bodyPr>
          <a:lstStyle/>
          <a:p>
            <a:pPr marL="274320" indent="-274320" algn="just" eaLnBrk="1" fontAlgn="auto" hangingPunct="1">
              <a:spcAft>
                <a:spcPts val="0"/>
              </a:spcAft>
              <a:buFont typeface="Wingdings 2"/>
              <a:buChar char=""/>
              <a:defRPr/>
            </a:pPr>
            <a:r>
              <a:rPr lang="en-US" dirty="0" err="1" smtClean="0"/>
              <a:t>Adalah</a:t>
            </a:r>
            <a:r>
              <a:rPr lang="en-US" dirty="0" smtClean="0"/>
              <a:t> </a:t>
            </a:r>
            <a:r>
              <a:rPr lang="en-US" dirty="0" err="1" smtClean="0"/>
              <a:t>negara</a:t>
            </a:r>
            <a:r>
              <a:rPr lang="en-US" dirty="0" smtClean="0"/>
              <a:t> </a:t>
            </a:r>
            <a:r>
              <a:rPr lang="en-US" dirty="0" err="1" smtClean="0"/>
              <a:t>merdeka</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kedaulatan</a:t>
            </a:r>
            <a:r>
              <a:rPr lang="en-US" dirty="0" smtClean="0"/>
              <a:t> </a:t>
            </a:r>
            <a:r>
              <a:rPr lang="en-US" dirty="0" err="1" smtClean="0"/>
              <a:t>penuh</a:t>
            </a:r>
            <a:r>
              <a:rPr lang="en-US" dirty="0" smtClean="0"/>
              <a:t>. </a:t>
            </a:r>
            <a:r>
              <a:rPr lang="en-US" dirty="0" err="1" smtClean="0"/>
              <a:t>Namun</a:t>
            </a:r>
            <a:r>
              <a:rPr lang="en-US" dirty="0" smtClean="0"/>
              <a:t> </a:t>
            </a:r>
            <a:r>
              <a:rPr lang="en-US" dirty="0" err="1" smtClean="0"/>
              <a:t>demikian</a:t>
            </a:r>
            <a:r>
              <a:rPr lang="en-US" dirty="0" smtClean="0"/>
              <a:t>, </a:t>
            </a:r>
            <a:r>
              <a:rPr lang="en-US" dirty="0" err="1" smtClean="0"/>
              <a:t>negara</a:t>
            </a:r>
            <a:r>
              <a:rPr lang="en-US" dirty="0" smtClean="0"/>
              <a:t> </a:t>
            </a:r>
            <a:r>
              <a:rPr lang="en-US" dirty="0" err="1" smtClean="0"/>
              <a:t>ini</a:t>
            </a:r>
            <a:r>
              <a:rPr lang="en-US" dirty="0" smtClean="0"/>
              <a:t> </a:t>
            </a:r>
            <a:r>
              <a:rPr lang="en-US" dirty="0" err="1" smtClean="0"/>
              <a:t>berada</a:t>
            </a:r>
            <a:r>
              <a:rPr lang="en-US" dirty="0" smtClean="0"/>
              <a:t> di </a:t>
            </a:r>
            <a:r>
              <a:rPr lang="en-US" dirty="0" err="1" smtClean="0"/>
              <a:t>bawah</a:t>
            </a:r>
            <a:r>
              <a:rPr lang="en-US" dirty="0" smtClean="0"/>
              <a:t> </a:t>
            </a:r>
            <a:r>
              <a:rPr lang="en-US" dirty="0" err="1" smtClean="0"/>
              <a:t>perlindungan</a:t>
            </a:r>
            <a:r>
              <a:rPr lang="en-US" dirty="0" smtClean="0"/>
              <a:t> </a:t>
            </a:r>
            <a:r>
              <a:rPr lang="en-US" dirty="0" err="1" smtClean="0"/>
              <a:t>negara</a:t>
            </a:r>
            <a:r>
              <a:rPr lang="en-US" dirty="0" smtClean="0"/>
              <a:t> lain yang </a:t>
            </a:r>
            <a:r>
              <a:rPr lang="en-US" dirty="0" err="1" smtClean="0"/>
              <a:t>lebih</a:t>
            </a:r>
            <a:r>
              <a:rPr lang="en-US" dirty="0" smtClean="0"/>
              <a:t> </a:t>
            </a:r>
            <a:r>
              <a:rPr lang="en-US" dirty="0" err="1" smtClean="0"/>
              <a:t>kuat</a:t>
            </a:r>
            <a:r>
              <a:rPr lang="en-US" dirty="0" smtClean="0"/>
              <a:t> </a:t>
            </a:r>
            <a:r>
              <a:rPr lang="en-US" dirty="0" err="1" smtClean="0"/>
              <a:t>berdasarkan</a:t>
            </a:r>
            <a:r>
              <a:rPr lang="en-US" dirty="0" smtClean="0"/>
              <a:t> </a:t>
            </a:r>
            <a:r>
              <a:rPr lang="en-US" dirty="0" err="1" smtClean="0"/>
              <a:t>suatu</a:t>
            </a:r>
            <a:r>
              <a:rPr lang="en-US" dirty="0" smtClean="0"/>
              <a:t> </a:t>
            </a:r>
            <a:r>
              <a:rPr lang="en-US" dirty="0" err="1" smtClean="0"/>
              <a:t>perjanjian</a:t>
            </a:r>
            <a:r>
              <a:rPr lang="en-US" dirty="0" smtClean="0"/>
              <a:t> </a:t>
            </a:r>
            <a:r>
              <a:rPr lang="en-US" dirty="0" err="1" smtClean="0"/>
              <a:t>internasional</a:t>
            </a:r>
            <a:r>
              <a:rPr lang="en-US" dirty="0" smtClean="0"/>
              <a:t>.</a:t>
            </a:r>
          </a:p>
          <a:p>
            <a:pPr marL="274320" indent="-274320" algn="just" eaLnBrk="1" fontAlgn="auto" hangingPunct="1">
              <a:spcAft>
                <a:spcPts val="0"/>
              </a:spcAft>
              <a:buFont typeface="Wingdings 2"/>
              <a:buChar char=""/>
              <a:defRPr/>
            </a:pPr>
            <a:r>
              <a:rPr lang="en-US" dirty="0" err="1" smtClean="0"/>
              <a:t>Dalam</a:t>
            </a:r>
            <a:r>
              <a:rPr lang="en-US" dirty="0" smtClean="0"/>
              <a:t> </a:t>
            </a:r>
            <a:r>
              <a:rPr lang="en-US" dirty="0" err="1" smtClean="0"/>
              <a:t>perjanjian</a:t>
            </a:r>
            <a:r>
              <a:rPr lang="en-US" dirty="0" smtClean="0"/>
              <a:t> </a:t>
            </a:r>
            <a:r>
              <a:rPr lang="en-US" dirty="0" err="1" smtClean="0"/>
              <a:t>pada</a:t>
            </a:r>
            <a:r>
              <a:rPr lang="en-US" dirty="0" smtClean="0"/>
              <a:t> </a:t>
            </a:r>
            <a:r>
              <a:rPr lang="en-US" dirty="0" err="1" smtClean="0"/>
              <a:t>umumnya</a:t>
            </a:r>
            <a:r>
              <a:rPr lang="en-US" dirty="0" smtClean="0"/>
              <a:t> </a:t>
            </a:r>
            <a:r>
              <a:rPr lang="en-US" dirty="0" err="1" smtClean="0"/>
              <a:t>disebutkan</a:t>
            </a:r>
            <a:r>
              <a:rPr lang="en-US" dirty="0" smtClean="0"/>
              <a:t> </a:t>
            </a:r>
            <a:r>
              <a:rPr lang="en-US" dirty="0" err="1" smtClean="0"/>
              <a:t>kekuasaan-kekuasaan</a:t>
            </a:r>
            <a:r>
              <a:rPr lang="en-US" dirty="0" smtClean="0"/>
              <a:t> yang </a:t>
            </a:r>
            <a:r>
              <a:rPr lang="en-US" dirty="0" err="1" smtClean="0"/>
              <a:t>diserahkan</a:t>
            </a:r>
            <a:r>
              <a:rPr lang="en-US" dirty="0" smtClean="0"/>
              <a:t> </a:t>
            </a:r>
            <a:r>
              <a:rPr lang="en-US" dirty="0" err="1" smtClean="0"/>
              <a:t>kepada</a:t>
            </a:r>
            <a:r>
              <a:rPr lang="en-US" dirty="0" smtClean="0"/>
              <a:t> </a:t>
            </a:r>
            <a:r>
              <a:rPr lang="en-US" dirty="0" err="1" smtClean="0"/>
              <a:t>negara</a:t>
            </a:r>
            <a:r>
              <a:rPr lang="en-US" dirty="0" smtClean="0"/>
              <a:t> </a:t>
            </a:r>
            <a:r>
              <a:rPr lang="en-US" dirty="0" err="1" smtClean="0"/>
              <a:t>pelindungnya</a:t>
            </a:r>
            <a:r>
              <a:rPr lang="en-US" dirty="0" smtClean="0"/>
              <a:t> </a:t>
            </a:r>
            <a:r>
              <a:rPr lang="en-US" dirty="0" err="1" smtClean="0"/>
              <a:t>dan</a:t>
            </a:r>
            <a:r>
              <a:rPr lang="en-US" dirty="0" smtClean="0"/>
              <a:t> </a:t>
            </a:r>
            <a:r>
              <a:rPr lang="en-US" dirty="0" err="1" smtClean="0"/>
              <a:t>kekuasaan-kekuasaan</a:t>
            </a:r>
            <a:r>
              <a:rPr lang="en-US" dirty="0" smtClean="0"/>
              <a:t> yang </a:t>
            </a:r>
            <a:r>
              <a:rPr lang="en-US" dirty="0" err="1" smtClean="0"/>
              <a:t>akan</a:t>
            </a:r>
            <a:r>
              <a:rPr lang="en-US" dirty="0" smtClean="0"/>
              <a:t> </a:t>
            </a:r>
            <a:r>
              <a:rPr lang="en-US" dirty="0" err="1" smtClean="0"/>
              <a:t>ditangani</a:t>
            </a:r>
            <a:r>
              <a:rPr lang="en-US" dirty="0" smtClean="0"/>
              <a:t> </a:t>
            </a:r>
            <a:r>
              <a:rPr lang="en-US" dirty="0" err="1" smtClean="0"/>
              <a:t>sendiri</a:t>
            </a:r>
            <a:r>
              <a:rPr lang="en-US" dirty="0" smtClean="0"/>
              <a:t> </a:t>
            </a:r>
            <a:r>
              <a:rPr lang="en-US" dirty="0" err="1" smtClean="0"/>
              <a:t>oleh</a:t>
            </a:r>
            <a:r>
              <a:rPr lang="en-US" dirty="0" smtClean="0"/>
              <a:t> </a:t>
            </a:r>
            <a:r>
              <a:rPr lang="en-US" dirty="0" err="1" smtClean="0"/>
              <a:t>negara</a:t>
            </a:r>
            <a:r>
              <a:rPr lang="en-US" dirty="0" smtClean="0"/>
              <a:t> </a:t>
            </a:r>
            <a:r>
              <a:rPr lang="en-US" dirty="0" err="1" smtClean="0"/>
              <a:t>protrorat</a:t>
            </a:r>
            <a:r>
              <a:rPr lang="en-US" dirty="0" smtClean="0"/>
              <a:t>.</a:t>
            </a:r>
          </a:p>
          <a:p>
            <a:pPr marL="274320" indent="-274320" algn="just" eaLnBrk="1" fontAlgn="auto" hangingPunct="1">
              <a:spcAft>
                <a:spcPts val="0"/>
              </a:spcAft>
              <a:buFont typeface="Wingdings 2"/>
              <a:buChar char=""/>
              <a:defRPr/>
            </a:pPr>
            <a:r>
              <a:rPr lang="en-US" dirty="0" err="1" smtClean="0"/>
              <a:t>Contoh</a:t>
            </a:r>
            <a:r>
              <a:rPr lang="en-US" dirty="0" smtClean="0"/>
              <a:t>: Tunisia </a:t>
            </a:r>
            <a:r>
              <a:rPr lang="en-US" dirty="0" err="1" smtClean="0"/>
              <a:t>dan</a:t>
            </a:r>
            <a:r>
              <a:rPr lang="en-US" dirty="0" smtClean="0"/>
              <a:t> </a:t>
            </a:r>
            <a:r>
              <a:rPr lang="en-US" dirty="0" err="1" smtClean="0"/>
              <a:t>Moroko</a:t>
            </a:r>
            <a:r>
              <a:rPr lang="en-US" dirty="0" smtClean="0"/>
              <a:t> </a:t>
            </a:r>
            <a:r>
              <a:rPr lang="en-US" dirty="0" err="1" smtClean="0"/>
              <a:t>pernah</a:t>
            </a:r>
            <a:r>
              <a:rPr lang="en-US" dirty="0" smtClean="0"/>
              <a:t> </a:t>
            </a:r>
            <a:r>
              <a:rPr lang="en-US" dirty="0" err="1" smtClean="0"/>
              <a:t>menjadi</a:t>
            </a:r>
            <a:r>
              <a:rPr lang="en-US" dirty="0" smtClean="0"/>
              <a:t> </a:t>
            </a:r>
            <a:r>
              <a:rPr lang="en-US" dirty="0" err="1" smtClean="0"/>
              <a:t>protektorat</a:t>
            </a:r>
            <a:r>
              <a:rPr lang="en-US" dirty="0" smtClean="0"/>
              <a:t> </a:t>
            </a:r>
            <a:r>
              <a:rPr lang="en-US" dirty="0" err="1" smtClean="0"/>
              <a:t>Prancis</a:t>
            </a:r>
            <a:r>
              <a:rPr lang="en-US" dirty="0" smtClean="0"/>
              <a:t>, </a:t>
            </a:r>
            <a:r>
              <a:rPr lang="en-US" dirty="0" err="1" smtClean="0"/>
              <a:t>Puarta</a:t>
            </a:r>
            <a:r>
              <a:rPr lang="en-US" dirty="0" smtClean="0"/>
              <a:t> Rico </a:t>
            </a:r>
            <a:r>
              <a:rPr lang="en-US" dirty="0" err="1" smtClean="0"/>
              <a:t>protektorat</a:t>
            </a:r>
            <a:r>
              <a:rPr lang="en-US" dirty="0" smtClean="0"/>
              <a:t> AS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just" eaLnBrk="1" fontAlgn="auto" hangingPunct="1">
              <a:spcAft>
                <a:spcPts val="0"/>
              </a:spcAft>
              <a:defRPr/>
            </a:pPr>
            <a:r>
              <a:rPr lang="en-US" sz="4400" dirty="0" smtClean="0"/>
              <a:t>8. Condominium</a:t>
            </a:r>
            <a:endParaRPr lang="en-US" sz="4400" dirty="0"/>
          </a:p>
        </p:txBody>
      </p:sp>
      <p:sp>
        <p:nvSpPr>
          <p:cNvPr id="38916" name="Content Placeholder 1"/>
          <p:cNvSpPr>
            <a:spLocks noGrp="1"/>
          </p:cNvSpPr>
          <p:nvPr>
            <p:ph idx="1"/>
          </p:nvPr>
        </p:nvSpPr>
        <p:spPr>
          <a:xfrm>
            <a:off x="268288" y="2247900"/>
            <a:ext cx="8636000" cy="3878263"/>
          </a:xfrm>
        </p:spPr>
        <p:txBody>
          <a:bodyPr/>
          <a:lstStyle/>
          <a:p>
            <a:pPr algn="just" eaLnBrk="1" hangingPunct="1"/>
            <a:r>
              <a:rPr lang="en-US" smtClean="0"/>
              <a:t>Suatu condominium timbul terhadap suatu wilayah tertentu dilaksanakan penguasaan bersama oleh dia atau tiga negara.</a:t>
            </a:r>
          </a:p>
          <a:p>
            <a:pPr algn="just" eaLnBrk="1" hangingPunct="1"/>
            <a:r>
              <a:rPr lang="en-US" smtClean="0"/>
              <a:t>Contoh: New Hybrida yang sekarang dikenal sebagai Republik Vanutu, sampai 30 Juli 1980 dikuasi oleh Inggris dan Prancis. Wilayah Antarika dikuasi oleh 12 negara diantaranya Inggris, AS, Australia dan Italia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
          <p:cNvSpPr txBox="1">
            <a:spLocks noChangeArrowheads="1"/>
          </p:cNvSpPr>
          <p:nvPr/>
        </p:nvSpPr>
        <p:spPr bwMode="auto">
          <a:xfrm>
            <a:off x="285750" y="1143000"/>
            <a:ext cx="8643938" cy="5508625"/>
          </a:xfrm>
          <a:prstGeom prst="rect">
            <a:avLst/>
          </a:prstGeom>
          <a:noFill/>
          <a:ln w="9525">
            <a:noFill/>
            <a:miter lim="800000"/>
            <a:headEnd/>
            <a:tailEnd/>
          </a:ln>
        </p:spPr>
        <p:txBody>
          <a:bodyPr>
            <a:spAutoFit/>
          </a:bodyPr>
          <a:lstStyle/>
          <a:p>
            <a:pPr marL="457200" indent="-457200">
              <a:buFont typeface="+mj-lt"/>
              <a:buAutoNum type="alphaLcParenR"/>
              <a:defRPr/>
            </a:pPr>
            <a:r>
              <a:rPr lang="id-ID" sz="2200" dirty="0"/>
              <a:t>organisasi internasional itu merupakan suatu persekutuan antara negara-negara yang bersifat permanen, dengan tujuan yang sesuai atau tidak bertentangan dengan hukum yang berlaku serta dilengkapi organ-organnya</a:t>
            </a:r>
          </a:p>
          <a:p>
            <a:pPr marL="457200" indent="-457200">
              <a:buFont typeface="+mj-lt"/>
              <a:buAutoNum type="alphaLcParenR"/>
              <a:defRPr/>
            </a:pPr>
            <a:r>
              <a:rPr lang="id-ID" sz="2200" dirty="0"/>
              <a:t>Adanya suatu kekuasaan hukum yang dapat dilaksanakan oleh organisasi internasional itu sendiri, tidak saja </a:t>
            </a:r>
            <a:r>
              <a:rPr lang="en-US" sz="2200" dirty="0"/>
              <a:t>h</a:t>
            </a:r>
            <a:r>
              <a:rPr lang="id-ID" sz="2200" dirty="0"/>
              <a:t>ubungannya dengan sisitem hukum nasional dari satu atau lebih negara-negara, tetapi juga pada tinggat internasional</a:t>
            </a:r>
            <a:endParaRPr lang="en-US" sz="2200" dirty="0"/>
          </a:p>
          <a:p>
            <a:pPr>
              <a:defRPr/>
            </a:pPr>
            <a:endParaRPr lang="id-ID" sz="2200" dirty="0"/>
          </a:p>
          <a:p>
            <a:pPr>
              <a:defRPr/>
            </a:pPr>
            <a:r>
              <a:rPr lang="id-ID" sz="2200" dirty="0"/>
              <a:t>- Berakhirnya organisasi internasional</a:t>
            </a:r>
          </a:p>
          <a:p>
            <a:pPr marL="457200" indent="-457200">
              <a:buFont typeface="+mj-lt"/>
              <a:buAutoNum type="alphaLcParenR"/>
              <a:defRPr/>
            </a:pPr>
            <a:r>
              <a:rPr lang="en-US" sz="2200" dirty="0"/>
              <a:t>K</a:t>
            </a:r>
            <a:r>
              <a:rPr lang="id-ID" sz="2200" dirty="0"/>
              <a:t>esepakatan negara- negara anggota</a:t>
            </a:r>
          </a:p>
          <a:p>
            <a:pPr marL="457200" indent="-457200">
              <a:buFont typeface="+mj-lt"/>
              <a:buAutoNum type="alphaLcParenR"/>
              <a:defRPr/>
            </a:pPr>
            <a:r>
              <a:rPr lang="id-ID" sz="2200" dirty="0"/>
              <a:t>Tujuan organisasi internasional tersebut sudah terwujud</a:t>
            </a:r>
          </a:p>
          <a:p>
            <a:pPr marL="457200" indent="-457200">
              <a:buFont typeface="+mj-lt"/>
              <a:buAutoNum type="alphaLcParenR"/>
              <a:defRPr/>
            </a:pPr>
            <a:r>
              <a:rPr lang="en-US" sz="2200" dirty="0"/>
              <a:t>N</a:t>
            </a:r>
            <a:r>
              <a:rPr lang="id-ID" sz="2200" dirty="0"/>
              <a:t>egara- anggota dariorganisasi internasional yg lama membentuk organisasi inter yang baru dengan maksud dan tujuan yg sama</a:t>
            </a:r>
          </a:p>
          <a:p>
            <a:pPr marL="457200" indent="-457200">
              <a:buFont typeface="+mj-lt"/>
              <a:buAutoNum type="alphaLcParenR"/>
              <a:defRPr/>
            </a:pPr>
            <a:r>
              <a:rPr lang="id-ID" sz="2200" dirty="0"/>
              <a:t>Pengunduran diri satu persatu anggotanya</a:t>
            </a:r>
          </a:p>
        </p:txBody>
      </p:sp>
      <p:sp>
        <p:nvSpPr>
          <p:cNvPr id="6" name="Title 4"/>
          <p:cNvSpPr txBox="1">
            <a:spLocks/>
          </p:cNvSpPr>
          <p:nvPr/>
        </p:nvSpPr>
        <p:spPr>
          <a:xfrm>
            <a:off x="301625" y="228600"/>
            <a:ext cx="8534400" cy="758825"/>
          </a:xfrm>
          <a:prstGeom prst="rect">
            <a:avLst/>
          </a:prstGeom>
        </p:spPr>
        <p:txBody>
          <a:bodyPr/>
          <a:lstStyle/>
          <a:p>
            <a:pPr eaLnBrk="1" fontAlgn="auto" hangingPunct="1">
              <a:spcAft>
                <a:spcPts val="0"/>
              </a:spcAft>
              <a:defRPr/>
            </a:pPr>
            <a:r>
              <a:rPr lang="id-ID" sz="3300" dirty="0">
                <a:solidFill>
                  <a:schemeClr val="tx2">
                    <a:lumMod val="60000"/>
                    <a:lumOff val="40000"/>
                  </a:schemeClr>
                </a:solidFill>
                <a:latin typeface="Georgia" pitchFamily="18" charset="0"/>
              </a:rPr>
              <a:t>2. Organisasi Internasional (Ian Brownlie</a:t>
            </a:r>
            <a:r>
              <a:rPr lang="id-ID" sz="3300" dirty="0">
                <a:latin typeface="Georgia" pitchFamily="18"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l" eaLnBrk="1" fontAlgn="auto" hangingPunct="1">
              <a:spcAft>
                <a:spcPts val="0"/>
              </a:spcAft>
              <a:defRPr/>
            </a:pPr>
            <a:r>
              <a:rPr lang="en-US" sz="4400" dirty="0" smtClean="0"/>
              <a:t>Negara</a:t>
            </a:r>
            <a:endParaRPr lang="en-US" sz="4400" dirty="0"/>
          </a:p>
        </p:txBody>
      </p:sp>
      <p:sp>
        <p:nvSpPr>
          <p:cNvPr id="23556" name="Content Placeholder 1"/>
          <p:cNvSpPr>
            <a:spLocks noGrp="1"/>
          </p:cNvSpPr>
          <p:nvPr>
            <p:ph idx="1"/>
          </p:nvPr>
        </p:nvSpPr>
        <p:spPr>
          <a:xfrm>
            <a:off x="301625" y="1527175"/>
            <a:ext cx="8504238" cy="4572000"/>
          </a:xfrm>
        </p:spPr>
        <p:txBody>
          <a:bodyPr/>
          <a:lstStyle/>
          <a:p>
            <a:pPr algn="just" eaLnBrk="1" hangingPunct="1"/>
            <a:r>
              <a:rPr lang="en-US" sz="2200" smtClean="0"/>
              <a:t>Negara adalah subjek hukum yang paling utama, terpenting dan memiliki kewenangan terbesar sebagai subjek hukum internasional.</a:t>
            </a:r>
          </a:p>
          <a:p>
            <a:pPr algn="just" eaLnBrk="1" hangingPunct="1"/>
            <a:r>
              <a:rPr lang="en-US" sz="2200" smtClean="0"/>
              <a:t>Pasal 1 Konvensi Montevideo 1933 menyatakan bahwa karakteristik negara adalah sebagai berikut:</a:t>
            </a:r>
          </a:p>
          <a:p>
            <a:pPr marL="868363" lvl="1" indent="-457200" algn="just" eaLnBrk="1" hangingPunct="1">
              <a:buFont typeface="Georgia" pitchFamily="18" charset="0"/>
              <a:buAutoNum type="alphaLcPeriod"/>
            </a:pPr>
            <a:r>
              <a:rPr lang="en-US" smtClean="0"/>
              <a:t>Memiliki </a:t>
            </a:r>
            <a:r>
              <a:rPr lang="en-US" i="1" smtClean="0"/>
              <a:t>a defined territory</a:t>
            </a:r>
          </a:p>
          <a:p>
            <a:pPr marL="868363" lvl="1" indent="-457200" algn="just" eaLnBrk="1" hangingPunct="1">
              <a:buFont typeface="Georgia" pitchFamily="18" charset="0"/>
              <a:buAutoNum type="alphaLcPeriod"/>
            </a:pPr>
            <a:r>
              <a:rPr lang="en-US" smtClean="0"/>
              <a:t>Memiliki </a:t>
            </a:r>
            <a:r>
              <a:rPr lang="en-US" i="1" smtClean="0"/>
              <a:t>a permanet population</a:t>
            </a:r>
          </a:p>
          <a:p>
            <a:pPr marL="868363" lvl="1" indent="-457200" algn="just" eaLnBrk="1" hangingPunct="1">
              <a:buFont typeface="Georgia" pitchFamily="18" charset="0"/>
              <a:buAutoNum type="alphaLcPeriod"/>
            </a:pPr>
            <a:r>
              <a:rPr lang="en-US" smtClean="0"/>
              <a:t>Memiliki pemerintahan (</a:t>
            </a:r>
            <a:r>
              <a:rPr lang="en-US" i="1" smtClean="0"/>
              <a:t>government</a:t>
            </a:r>
            <a:r>
              <a:rPr lang="en-US" smtClean="0"/>
              <a:t>)</a:t>
            </a:r>
          </a:p>
          <a:p>
            <a:pPr marL="868363" lvl="1" indent="-457200" algn="just" eaLnBrk="1" hangingPunct="1">
              <a:buFont typeface="Georgia" pitchFamily="18" charset="0"/>
              <a:buAutoNum type="alphaLcPeriod"/>
            </a:pPr>
            <a:r>
              <a:rPr lang="en-US" smtClean="0"/>
              <a:t>Memiliki kemampuan untuk melakukan hubungan internasional dengan negara lain (</a:t>
            </a:r>
            <a:r>
              <a:rPr lang="en-US" i="1" smtClean="0"/>
              <a:t>capacity to enter into relations with other states</a:t>
            </a:r>
            <a:r>
              <a:rPr lang="en-US"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4"/>
          <p:cNvSpPr>
            <a:spLocks noGrp="1"/>
          </p:cNvSpPr>
          <p:nvPr>
            <p:ph type="title"/>
          </p:nvPr>
        </p:nvSpPr>
        <p:spPr/>
        <p:txBody>
          <a:bodyPr/>
          <a:lstStyle/>
          <a:p>
            <a:pPr algn="l" eaLnBrk="1" hangingPunct="1"/>
            <a:r>
              <a:rPr lang="en-US" smtClean="0">
                <a:solidFill>
                  <a:srgbClr val="7B9899"/>
                </a:solidFill>
              </a:rPr>
              <a:t>A.D 1 </a:t>
            </a:r>
            <a:r>
              <a:rPr lang="en-US" i="1" smtClean="0">
                <a:solidFill>
                  <a:srgbClr val="7B9899"/>
                </a:solidFill>
              </a:rPr>
              <a:t>Defined Territory</a:t>
            </a:r>
            <a:endParaRPr lang="en-US" smtClean="0">
              <a:solidFill>
                <a:srgbClr val="7B9899"/>
              </a:solidFill>
            </a:endParaRPr>
          </a:p>
        </p:txBody>
      </p:sp>
      <p:sp>
        <p:nvSpPr>
          <p:cNvPr id="24580" name="Content Placeholder 1"/>
          <p:cNvSpPr>
            <a:spLocks noGrp="1"/>
          </p:cNvSpPr>
          <p:nvPr>
            <p:ph idx="1"/>
          </p:nvPr>
        </p:nvSpPr>
        <p:spPr>
          <a:xfrm>
            <a:off x="301625" y="1527175"/>
            <a:ext cx="8504238" cy="4572000"/>
          </a:xfrm>
        </p:spPr>
        <p:txBody>
          <a:bodyPr/>
          <a:lstStyle/>
          <a:p>
            <a:pPr eaLnBrk="1" hangingPunct="1"/>
            <a:r>
              <a:rPr lang="en-US" smtClean="0"/>
              <a:t>Tidak ada persyaratan dalam HI bahwa semua perbatasan sudah final dan tidak memiliki sengketa perbatasan lagi dengan negara-negara tetangga baik pada waktu memplokamirkan diri sebagai negara baru ataupun setelahnya.</a:t>
            </a:r>
          </a:p>
          <a:p>
            <a:pPr eaLnBrk="1" hangingPunct="1"/>
            <a:r>
              <a:rPr lang="en-US" smtClean="0"/>
              <a:t>Hukum Internasional juga tidak mensyaratkan batas minimum mamupun maksimum wilayah suatu negara.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p:cNvSpPr>
            <a:spLocks noGrp="1"/>
          </p:cNvSpPr>
          <p:nvPr>
            <p:ph type="title"/>
          </p:nvPr>
        </p:nvSpPr>
        <p:spPr/>
        <p:txBody>
          <a:bodyPr/>
          <a:lstStyle/>
          <a:p>
            <a:pPr algn="l" eaLnBrk="1" hangingPunct="1"/>
            <a:r>
              <a:rPr lang="en-US" smtClean="0">
                <a:solidFill>
                  <a:srgbClr val="7B9899"/>
                </a:solidFill>
              </a:rPr>
              <a:t>A.D 2 </a:t>
            </a:r>
            <a:r>
              <a:rPr lang="en-US" i="1" smtClean="0">
                <a:solidFill>
                  <a:srgbClr val="7B9899"/>
                </a:solidFill>
              </a:rPr>
              <a:t>Permanent Population</a:t>
            </a:r>
            <a:endParaRPr lang="en-US" smtClean="0">
              <a:solidFill>
                <a:srgbClr val="7B9899"/>
              </a:solidFill>
            </a:endParaRPr>
          </a:p>
        </p:txBody>
      </p:sp>
      <p:sp>
        <p:nvSpPr>
          <p:cNvPr id="25604" name="Content Placeholder 1"/>
          <p:cNvSpPr>
            <a:spLocks noGrp="1"/>
          </p:cNvSpPr>
          <p:nvPr>
            <p:ph idx="1"/>
          </p:nvPr>
        </p:nvSpPr>
        <p:spPr>
          <a:xfrm>
            <a:off x="301625" y="1527175"/>
            <a:ext cx="8504238" cy="4572000"/>
          </a:xfrm>
        </p:spPr>
        <p:txBody>
          <a:bodyPr>
            <a:normAutofit/>
          </a:bodyPr>
          <a:lstStyle/>
          <a:p>
            <a:pPr eaLnBrk="1" hangingPunct="1"/>
            <a:r>
              <a:rPr lang="en-US" smtClean="0"/>
              <a:t>Persyartan </a:t>
            </a:r>
            <a:r>
              <a:rPr lang="en-US" i="1" smtClean="0"/>
              <a:t>permanent population </a:t>
            </a:r>
            <a:r>
              <a:rPr lang="en-US" smtClean="0"/>
              <a:t>dimaksudkan untuk </a:t>
            </a:r>
            <a:r>
              <a:rPr lang="en-US" i="1" smtClean="0"/>
              <a:t>stable community.</a:t>
            </a:r>
          </a:p>
          <a:p>
            <a:pPr eaLnBrk="1" hangingPunct="1"/>
            <a:r>
              <a:rPr lang="en-US" smtClean="0"/>
              <a:t>Tidak ada persyaratan minimum penduduk yang harus dimiliki suatu negara.</a:t>
            </a:r>
          </a:p>
          <a:p>
            <a:pPr eaLnBrk="1" hangingPunct="1"/>
            <a:r>
              <a:rPr lang="en-US" smtClean="0"/>
              <a:t>HI tidak mensyaratkan bahwa penduduk haruslah </a:t>
            </a:r>
            <a:r>
              <a:rPr lang="en-US" i="1" smtClean="0"/>
              <a:t>homogeneous.</a:t>
            </a:r>
            <a:endParaRPr lang="en-US" smtClean="0"/>
          </a:p>
          <a:p>
            <a:pPr eaLnBrk="1" hangingPunct="1"/>
            <a:r>
              <a:rPr lang="en-US" smtClean="0"/>
              <a:t>Kriteria </a:t>
            </a:r>
            <a:r>
              <a:rPr lang="en-US" i="1" smtClean="0"/>
              <a:t>a stable population </a:t>
            </a:r>
            <a:r>
              <a:rPr lang="en-US" smtClean="0"/>
              <a:t> merujuk pada kelompok individu yang hidup di wilayah negara t3.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4"/>
          <p:cNvSpPr>
            <a:spLocks noGrp="1"/>
          </p:cNvSpPr>
          <p:nvPr>
            <p:ph type="title"/>
          </p:nvPr>
        </p:nvSpPr>
        <p:spPr/>
        <p:txBody>
          <a:bodyPr/>
          <a:lstStyle/>
          <a:p>
            <a:pPr algn="l" eaLnBrk="1" hangingPunct="1"/>
            <a:r>
              <a:rPr lang="en-US" smtClean="0">
                <a:solidFill>
                  <a:srgbClr val="7B9899"/>
                </a:solidFill>
              </a:rPr>
              <a:t>A.D 3 Goverment</a:t>
            </a:r>
          </a:p>
        </p:txBody>
      </p:sp>
      <p:sp>
        <p:nvSpPr>
          <p:cNvPr id="26628" name="Content Placeholder 1"/>
          <p:cNvSpPr>
            <a:spLocks noGrp="1"/>
          </p:cNvSpPr>
          <p:nvPr>
            <p:ph idx="1"/>
          </p:nvPr>
        </p:nvSpPr>
        <p:spPr>
          <a:xfrm>
            <a:off x="301625" y="1527175"/>
            <a:ext cx="8504238" cy="4572000"/>
          </a:xfrm>
        </p:spPr>
        <p:txBody>
          <a:bodyPr/>
          <a:lstStyle/>
          <a:p>
            <a:pPr eaLnBrk="1" hangingPunct="1"/>
            <a:r>
              <a:rPr lang="en-US" smtClean="0"/>
              <a:t>Pemerintah harus bedaulat, mampu menguasai organ-organ pemerintahan yang secara efektif dan memeilihara ketertiban dan stabilitas dalam negeri yang bersangkutan.</a:t>
            </a:r>
          </a:p>
          <a:p>
            <a:pPr eaLnBrk="1" hangingPunct="1"/>
            <a:r>
              <a:rPr lang="en-US" smtClean="0"/>
              <a:t>Pemerintahan yang berdaulat tidak merujuk bahwa pemerintahan yang bersangkutan tidak di intervensi pihak manapun dalam menentukan kebijakannya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1625" y="228600"/>
            <a:ext cx="8534400" cy="1057275"/>
          </a:xfrm>
        </p:spPr>
        <p:txBody>
          <a:bodyPr>
            <a:normAutofit fontScale="90000"/>
          </a:bodyPr>
          <a:lstStyle/>
          <a:p>
            <a:pPr algn="l" eaLnBrk="1" fontAlgn="auto" hangingPunct="1">
              <a:spcAft>
                <a:spcPts val="0"/>
              </a:spcAft>
              <a:defRPr/>
            </a:pPr>
            <a:r>
              <a:rPr lang="en-US" sz="3200" dirty="0" smtClean="0"/>
              <a:t>A.D 4 </a:t>
            </a:r>
            <a:r>
              <a:rPr lang="en-US" sz="3200" dirty="0" err="1" smtClean="0"/>
              <a:t>Kemampuan</a:t>
            </a:r>
            <a:r>
              <a:rPr lang="en-US" sz="3200" dirty="0" smtClean="0"/>
              <a:t> </a:t>
            </a:r>
            <a:r>
              <a:rPr lang="en-US" sz="3200" dirty="0" err="1" smtClean="0"/>
              <a:t>untuk</a:t>
            </a:r>
            <a:r>
              <a:rPr lang="en-US" sz="3200" dirty="0" smtClean="0"/>
              <a:t> </a:t>
            </a:r>
            <a:r>
              <a:rPr lang="en-US" sz="3200" dirty="0" err="1" smtClean="0"/>
              <a:t>melakukan</a:t>
            </a:r>
            <a:r>
              <a:rPr lang="en-US" sz="3200" dirty="0" smtClean="0"/>
              <a:t> </a:t>
            </a:r>
            <a:r>
              <a:rPr lang="en-US" sz="3200" dirty="0" err="1" smtClean="0"/>
              <a:t>hubungan</a:t>
            </a:r>
            <a:r>
              <a:rPr lang="en-US" sz="3200" dirty="0" smtClean="0"/>
              <a:t> </a:t>
            </a:r>
            <a:r>
              <a:rPr lang="en-US" sz="3200" dirty="0" err="1" smtClean="0"/>
              <a:t>dengan</a:t>
            </a:r>
            <a:r>
              <a:rPr lang="en-US" sz="3200" dirty="0" smtClean="0"/>
              <a:t> </a:t>
            </a:r>
            <a:r>
              <a:rPr lang="en-US" sz="3200" dirty="0" err="1" smtClean="0"/>
              <a:t>negara</a:t>
            </a:r>
            <a:r>
              <a:rPr lang="en-US" sz="3200" dirty="0" smtClean="0"/>
              <a:t> lain</a:t>
            </a:r>
            <a:endParaRPr lang="en-US" sz="3200" dirty="0"/>
          </a:p>
        </p:txBody>
      </p:sp>
      <p:sp>
        <p:nvSpPr>
          <p:cNvPr id="27652" name="Content Placeholder 1"/>
          <p:cNvSpPr>
            <a:spLocks noGrp="1"/>
          </p:cNvSpPr>
          <p:nvPr>
            <p:ph idx="1"/>
          </p:nvPr>
        </p:nvSpPr>
        <p:spPr>
          <a:xfrm>
            <a:off x="301625" y="1527175"/>
            <a:ext cx="8504238" cy="4572000"/>
          </a:xfrm>
        </p:spPr>
        <p:txBody>
          <a:bodyPr>
            <a:normAutofit fontScale="92500" lnSpcReduction="10000"/>
          </a:bodyPr>
          <a:lstStyle/>
          <a:p>
            <a:pPr eaLnBrk="1" hangingPunct="1"/>
            <a:r>
              <a:rPr lang="en-US" smtClean="0"/>
              <a:t>Kemampuan untuk melakukan hubungan dengan negara lain merupakan manisfestasi dari kedaulatan</a:t>
            </a:r>
          </a:p>
          <a:p>
            <a:pPr eaLnBrk="1" hangingPunct="1"/>
            <a:r>
              <a:rPr lang="en-US" smtClean="0"/>
              <a:t>Kemampuan untuk melakukan hubungan dengan negara lain adalah kemampuan dalam pengertian yuridiksi baik berdasarkan hukum nasional maupun internasional bukan secara fisik</a:t>
            </a:r>
          </a:p>
          <a:p>
            <a:pPr eaLnBrk="1" hangingPunct="1"/>
            <a:r>
              <a:rPr lang="en-US" smtClean="0"/>
              <a:t>Fakta bahwa negara memiliki ketergantuan baik secara ekonomi, politik, maupun militer pada negara yang lain tidak mengurangi statusnya sebagai negara.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1625" y="228600"/>
            <a:ext cx="8534400" cy="1057275"/>
          </a:xfrm>
        </p:spPr>
        <p:txBody>
          <a:bodyPr>
            <a:normAutofit fontScale="90000"/>
          </a:bodyPr>
          <a:lstStyle/>
          <a:p>
            <a:pPr eaLnBrk="1" fontAlgn="auto" hangingPunct="1">
              <a:spcAft>
                <a:spcPts val="0"/>
              </a:spcAft>
              <a:defRPr/>
            </a:pPr>
            <a:r>
              <a:rPr lang="en-US" sz="4000" dirty="0" err="1" smtClean="0"/>
              <a:t>Macam-Macam</a:t>
            </a:r>
            <a:r>
              <a:rPr lang="en-US" sz="4000" dirty="0" smtClean="0"/>
              <a:t> </a:t>
            </a:r>
            <a:r>
              <a:rPr lang="en-US" sz="4000" dirty="0" err="1" smtClean="0"/>
              <a:t>Bentuk</a:t>
            </a:r>
            <a:r>
              <a:rPr lang="en-US" sz="4000" dirty="0" smtClean="0"/>
              <a:t> Negara </a:t>
            </a:r>
            <a:r>
              <a:rPr lang="en-US" sz="4000" dirty="0" err="1" smtClean="0"/>
              <a:t>dan</a:t>
            </a:r>
            <a:r>
              <a:rPr lang="en-US" sz="4000" dirty="0" smtClean="0"/>
              <a:t> </a:t>
            </a:r>
            <a:r>
              <a:rPr lang="en-US" sz="4000" dirty="0" err="1" smtClean="0"/>
              <a:t>Kesatuan</a:t>
            </a:r>
            <a:r>
              <a:rPr lang="en-US" sz="4000" dirty="0" smtClean="0"/>
              <a:t> </a:t>
            </a:r>
            <a:r>
              <a:rPr lang="en-US" sz="4000" dirty="0" err="1" smtClean="0"/>
              <a:t>Bukan</a:t>
            </a:r>
            <a:r>
              <a:rPr lang="en-US" sz="4000" dirty="0" smtClean="0"/>
              <a:t> Negara </a:t>
            </a:r>
            <a:endParaRPr lang="en-US" sz="4000" dirty="0"/>
          </a:p>
        </p:txBody>
      </p:sp>
      <p:sp>
        <p:nvSpPr>
          <p:cNvPr id="2" name="Content Placeholder 1"/>
          <p:cNvSpPr>
            <a:spLocks noGrp="1"/>
          </p:cNvSpPr>
          <p:nvPr>
            <p:ph idx="1"/>
          </p:nvPr>
        </p:nvSpPr>
        <p:spPr>
          <a:xfrm>
            <a:off x="301625" y="1527175"/>
            <a:ext cx="8504238" cy="4572000"/>
          </a:xfrm>
        </p:spPr>
        <p:txBody>
          <a:bodyPr>
            <a:normAutofit fontScale="92500" lnSpcReduction="20000"/>
          </a:bodyPr>
          <a:lstStyle/>
          <a:p>
            <a:pPr marL="274320" indent="-274320" eaLnBrk="1" fontAlgn="auto" hangingPunct="1">
              <a:spcAft>
                <a:spcPts val="0"/>
              </a:spcAft>
              <a:buFont typeface="Wingdings 2"/>
              <a:buChar char=""/>
              <a:defRPr/>
            </a:pPr>
            <a:r>
              <a:rPr lang="en-US" dirty="0" smtClean="0"/>
              <a:t>Negara </a:t>
            </a:r>
            <a:r>
              <a:rPr lang="en-US" dirty="0" err="1" smtClean="0"/>
              <a:t>Kesatuan</a:t>
            </a:r>
            <a:endParaRPr lang="en-US" dirty="0" smtClean="0"/>
          </a:p>
          <a:p>
            <a:pPr marL="274320" indent="-274320" eaLnBrk="1" fontAlgn="auto" hangingPunct="1">
              <a:spcAft>
                <a:spcPts val="0"/>
              </a:spcAft>
              <a:buFont typeface="Wingdings 2"/>
              <a:buChar char=""/>
              <a:defRPr/>
            </a:pPr>
            <a:r>
              <a:rPr lang="en-US" dirty="0" smtClean="0"/>
              <a:t>Negara </a:t>
            </a:r>
            <a:r>
              <a:rPr lang="en-US" dirty="0" err="1" smtClean="0"/>
              <a:t>Federasi</a:t>
            </a:r>
            <a:endParaRPr lang="en-US" dirty="0" smtClean="0"/>
          </a:p>
          <a:p>
            <a:pPr marL="274320" indent="-274320" eaLnBrk="1" fontAlgn="auto" hangingPunct="1">
              <a:spcAft>
                <a:spcPts val="0"/>
              </a:spcAft>
              <a:buFont typeface="Wingdings 2"/>
              <a:buChar char=""/>
              <a:defRPr/>
            </a:pPr>
            <a:r>
              <a:rPr lang="en-US" dirty="0" smtClean="0"/>
              <a:t>Negara </a:t>
            </a:r>
            <a:r>
              <a:rPr lang="en-US" dirty="0" err="1" smtClean="0"/>
              <a:t>Konfederasi</a:t>
            </a:r>
            <a:r>
              <a:rPr lang="en-US" dirty="0" smtClean="0"/>
              <a:t> (</a:t>
            </a:r>
            <a:r>
              <a:rPr lang="en-US" i="1" dirty="0" smtClean="0"/>
              <a:t>Confederation</a:t>
            </a:r>
            <a:r>
              <a:rPr lang="en-US" dirty="0" smtClean="0"/>
              <a:t>)</a:t>
            </a:r>
          </a:p>
          <a:p>
            <a:pPr marL="274320" indent="-274320" eaLnBrk="1" fontAlgn="auto" hangingPunct="1">
              <a:spcAft>
                <a:spcPts val="0"/>
              </a:spcAft>
              <a:buFont typeface="Wingdings 2"/>
              <a:buChar char=""/>
              <a:defRPr/>
            </a:pPr>
            <a:r>
              <a:rPr lang="en-US" dirty="0" smtClean="0"/>
              <a:t>Negara-</a:t>
            </a:r>
            <a:r>
              <a:rPr lang="en-US" dirty="0" err="1" smtClean="0"/>
              <a:t>negara</a:t>
            </a:r>
            <a:r>
              <a:rPr lang="en-US" dirty="0" smtClean="0"/>
              <a:t> </a:t>
            </a:r>
            <a:r>
              <a:rPr lang="en-US" dirty="0" err="1" smtClean="0"/>
              <a:t>Persemakmuran</a:t>
            </a:r>
            <a:r>
              <a:rPr lang="en-US" dirty="0" smtClean="0"/>
              <a:t> (</a:t>
            </a:r>
            <a:r>
              <a:rPr lang="en-US" i="1" dirty="0" smtClean="0"/>
              <a:t>Commonwealth Nations</a:t>
            </a:r>
            <a:r>
              <a:rPr lang="en-US" dirty="0" smtClean="0"/>
              <a:t>)</a:t>
            </a:r>
          </a:p>
          <a:p>
            <a:pPr marL="274320" indent="-274320" eaLnBrk="1" fontAlgn="auto" hangingPunct="1">
              <a:spcAft>
                <a:spcPts val="0"/>
              </a:spcAft>
              <a:buFont typeface="Wingdings 2"/>
              <a:buChar char=""/>
              <a:defRPr/>
            </a:pPr>
            <a:r>
              <a:rPr lang="en-US" dirty="0" smtClean="0"/>
              <a:t>Negara </a:t>
            </a:r>
            <a:r>
              <a:rPr lang="en-US" dirty="0" err="1" smtClean="0"/>
              <a:t>Mikro</a:t>
            </a:r>
            <a:endParaRPr lang="en-US" dirty="0" smtClean="0"/>
          </a:p>
          <a:p>
            <a:pPr marL="274320" indent="-274320" eaLnBrk="1" fontAlgn="auto" hangingPunct="1">
              <a:spcAft>
                <a:spcPts val="0"/>
              </a:spcAft>
              <a:buFont typeface="Wingdings 2"/>
              <a:buChar char=""/>
              <a:defRPr/>
            </a:pPr>
            <a:r>
              <a:rPr lang="en-US" dirty="0" smtClean="0"/>
              <a:t>Negara </a:t>
            </a:r>
            <a:r>
              <a:rPr lang="en-US" dirty="0" err="1" smtClean="0"/>
              <a:t>Netral</a:t>
            </a:r>
            <a:r>
              <a:rPr lang="en-US" dirty="0" smtClean="0"/>
              <a:t> (</a:t>
            </a:r>
            <a:r>
              <a:rPr lang="en-US" i="1" dirty="0" err="1" smtClean="0"/>
              <a:t>Netralized</a:t>
            </a:r>
            <a:r>
              <a:rPr lang="en-US" i="1" dirty="0" smtClean="0"/>
              <a:t> State</a:t>
            </a:r>
            <a:r>
              <a:rPr lang="en-US" dirty="0" smtClean="0"/>
              <a:t>)</a:t>
            </a:r>
          </a:p>
          <a:p>
            <a:pPr marL="274320" indent="-274320" eaLnBrk="1" fontAlgn="auto" hangingPunct="1">
              <a:spcAft>
                <a:spcPts val="0"/>
              </a:spcAft>
              <a:buFont typeface="Wingdings 2"/>
              <a:buChar char=""/>
              <a:defRPr/>
            </a:pPr>
            <a:r>
              <a:rPr lang="en-US" dirty="0" smtClean="0"/>
              <a:t>Negara </a:t>
            </a:r>
            <a:r>
              <a:rPr lang="en-US" dirty="0" err="1" smtClean="0"/>
              <a:t>Protektorat</a:t>
            </a:r>
            <a:endParaRPr lang="en-US" dirty="0" smtClean="0"/>
          </a:p>
          <a:p>
            <a:pPr marL="274320" indent="-274320" eaLnBrk="1" fontAlgn="auto" hangingPunct="1">
              <a:spcAft>
                <a:spcPts val="0"/>
              </a:spcAft>
              <a:buFont typeface="Wingdings 2"/>
              <a:buChar char=""/>
              <a:defRPr/>
            </a:pPr>
            <a:r>
              <a:rPr lang="en-US" i="1" dirty="0" smtClean="0"/>
              <a:t>Condominium</a:t>
            </a:r>
          </a:p>
          <a:p>
            <a:pPr marL="274320" indent="-274320" eaLnBrk="1" fontAlgn="auto" hangingPunct="1">
              <a:spcAft>
                <a:spcPts val="0"/>
              </a:spcAft>
              <a:buFont typeface="Wingdings 2"/>
              <a:buChar char=""/>
              <a:defRPr/>
            </a:pPr>
            <a:r>
              <a:rPr lang="en-US" dirty="0" smtClean="0"/>
              <a:t>Wilayah </a:t>
            </a:r>
            <a:r>
              <a:rPr lang="en-US" dirty="0" err="1" smtClean="0"/>
              <a:t>Perwakilan</a:t>
            </a:r>
            <a:r>
              <a:rPr lang="en-US" dirty="0" smtClean="0"/>
              <a:t> </a:t>
            </a:r>
            <a:r>
              <a:rPr lang="en-US" i="1" dirty="0" smtClean="0"/>
              <a:t>(trust</a:t>
            </a:r>
            <a:r>
              <a:rPr lang="en-US"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4"/>
          <p:cNvSpPr>
            <a:spLocks noGrp="1"/>
          </p:cNvSpPr>
          <p:nvPr>
            <p:ph type="title"/>
          </p:nvPr>
        </p:nvSpPr>
        <p:spPr/>
        <p:txBody>
          <a:bodyPr/>
          <a:lstStyle/>
          <a:p>
            <a:pPr algn="just" eaLnBrk="1" hangingPunct="1"/>
            <a:r>
              <a:rPr lang="en-US" sz="3600" smtClean="0">
                <a:solidFill>
                  <a:srgbClr val="7B9899"/>
                </a:solidFill>
              </a:rPr>
              <a:t>1. Negara Kesatuan</a:t>
            </a:r>
          </a:p>
        </p:txBody>
      </p:sp>
      <p:sp>
        <p:nvSpPr>
          <p:cNvPr id="29700" name="Content Placeholder 1"/>
          <p:cNvSpPr>
            <a:spLocks noGrp="1"/>
          </p:cNvSpPr>
          <p:nvPr>
            <p:ph idx="1"/>
          </p:nvPr>
        </p:nvSpPr>
        <p:spPr>
          <a:xfrm>
            <a:off x="301625" y="1527175"/>
            <a:ext cx="8504238" cy="4572000"/>
          </a:xfrm>
        </p:spPr>
        <p:txBody>
          <a:bodyPr>
            <a:normAutofit fontScale="92500"/>
          </a:bodyPr>
          <a:lstStyle/>
          <a:p>
            <a:pPr eaLnBrk="1" hangingPunct="1"/>
            <a:r>
              <a:rPr lang="en-US" smtClean="0"/>
              <a:t>Negara Kesatuan akan memberikan kekuasaan yang penuh pada pemerintah pusat untuk melaksanakan kegiatan hubungan luar negeri.</a:t>
            </a:r>
          </a:p>
          <a:p>
            <a:pPr eaLnBrk="1" hangingPunct="1"/>
            <a:r>
              <a:rPr lang="en-US" smtClean="0"/>
              <a:t>Betapapun luas otonomi daerah yang diberikan pada provinsi-provinsinya, masalah hubungan luar negeri tetap menjadi kewenangan penuh pemerintah pusat</a:t>
            </a:r>
          </a:p>
          <a:p>
            <a:pPr eaLnBrk="1" hangingPunct="1"/>
            <a:r>
              <a:rPr lang="en-US" smtClean="0"/>
              <a:t>Indonesia dan Prancis merupakan dua contoh dari sekitar 10 negara kesatuan yang ada di dunia saat ini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p:txBody>
          <a:bodyPr/>
          <a:lstStyle/>
          <a:p>
            <a:pPr algn="just" eaLnBrk="1" hangingPunct="1"/>
            <a:r>
              <a:rPr lang="en-US" sz="4000" smtClean="0">
                <a:solidFill>
                  <a:srgbClr val="7B9899"/>
                </a:solidFill>
              </a:rPr>
              <a:t>2. Negara Federasi</a:t>
            </a:r>
          </a:p>
        </p:txBody>
      </p:sp>
      <p:sp>
        <p:nvSpPr>
          <p:cNvPr id="30724" name="Content Placeholder 1"/>
          <p:cNvSpPr>
            <a:spLocks noGrp="1"/>
          </p:cNvSpPr>
          <p:nvPr>
            <p:ph idx="1"/>
          </p:nvPr>
        </p:nvSpPr>
        <p:spPr>
          <a:xfrm>
            <a:off x="196850" y="2247900"/>
            <a:ext cx="8575675" cy="3913188"/>
          </a:xfrm>
        </p:spPr>
        <p:txBody>
          <a:bodyPr>
            <a:normAutofit fontScale="85000" lnSpcReduction="10000"/>
          </a:bodyPr>
          <a:lstStyle/>
          <a:p>
            <a:pPr algn="just" eaLnBrk="1" hangingPunct="1"/>
            <a:r>
              <a:rPr lang="en-US" smtClean="0"/>
              <a:t>Negara Federasi merupakan gabungan dari sejumlah negara yang dinamakan negara bagian yang sepakat untuk membagi wewenang antara pemerintah federal menggunakan istilah negara bagian.</a:t>
            </a:r>
          </a:p>
          <a:p>
            <a:pPr algn="just" eaLnBrk="1" hangingPunct="1"/>
            <a:r>
              <a:rPr lang="en-US" smtClean="0"/>
              <a:t>Tidak semua negara federal menggunakan istilah negara bagian. Di Kanada, Afsel, Argentina, negara bagian disebut provinsi, Swiss menggunakan istilah Canton atau Lander. As, Brasil, Meksiko dan Australia menggunakan istilah negara bagian.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625</TotalTime>
  <Words>1124</Words>
  <Application>Microsoft Office PowerPoint</Application>
  <PresentationFormat>On-screen Show (4:3)</PresentationFormat>
  <Paragraphs>94</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Franklin Gothic Book</vt:lpstr>
      <vt:lpstr>Georgia</vt:lpstr>
      <vt:lpstr>Wingdings 2</vt:lpstr>
      <vt:lpstr>Technic</vt:lpstr>
      <vt:lpstr>III Subjek-subjek Hkm Internasional (montevideo 1933)</vt:lpstr>
      <vt:lpstr>Negara</vt:lpstr>
      <vt:lpstr>A.D 1 Defined Territory</vt:lpstr>
      <vt:lpstr>A.D 2 Permanent Population</vt:lpstr>
      <vt:lpstr>A.D 3 Goverment</vt:lpstr>
      <vt:lpstr>A.D 4 Kemampuan untuk melakukan hubungan dengan negara lain</vt:lpstr>
      <vt:lpstr>Macam-Macam Bentuk Negara dan Kesatuan Bukan Negara </vt:lpstr>
      <vt:lpstr>1. Negara Kesatuan</vt:lpstr>
      <vt:lpstr>2. Negara Federasi</vt:lpstr>
      <vt:lpstr>Cont….</vt:lpstr>
      <vt:lpstr>3. Negara Konfederasi (Conferation) </vt:lpstr>
      <vt:lpstr>Cont…</vt:lpstr>
      <vt:lpstr>4. Negara-negara Persemakmuran (Commonwealth       Nations)</vt:lpstr>
      <vt:lpstr>5. Negara Mikro</vt:lpstr>
      <vt:lpstr>6. Negara Netral (Netralized State)</vt:lpstr>
      <vt:lpstr>7. Negara Protrorat</vt:lpstr>
      <vt:lpstr>8. Condominium</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MAYA</dc:creator>
  <cp:lastModifiedBy>Putri Ria</cp:lastModifiedBy>
  <cp:revision>16</cp:revision>
  <dcterms:created xsi:type="dcterms:W3CDTF">2018-08-18T08:07:32Z</dcterms:created>
  <dcterms:modified xsi:type="dcterms:W3CDTF">2021-10-15T01:21:24Z</dcterms:modified>
</cp:coreProperties>
</file>