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0" r:id="rId4"/>
    <p:sldId id="258" r:id="rId5"/>
    <p:sldId id="261" r:id="rId6"/>
    <p:sldId id="259" r:id="rId7"/>
    <p:sldId id="262"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8" d="100"/>
          <a:sy n="68" d="100"/>
        </p:scale>
        <p:origin x="90" y="21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2B62A4D-7556-4A2D-9188-C7732054D4D4}" type="datetimeFigureOut">
              <a:rPr lang="en-US" smtClean="0"/>
              <a:t>9/26/2021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14D828-17A3-4B83-A8AA-658DC6B1D12C}" type="slidenum">
              <a:rPr lang="en-US" smtClean="0"/>
              <a:t>‹#›</a:t>
            </a:fld>
            <a:endParaRPr lang="en-US"/>
          </a:p>
        </p:txBody>
      </p:sp>
    </p:spTree>
    <p:extLst>
      <p:ext uri="{BB962C8B-B14F-4D97-AF65-F5344CB8AC3E}">
        <p14:creationId xmlns:p14="http://schemas.microsoft.com/office/powerpoint/2010/main" val="8668757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2B62A4D-7556-4A2D-9188-C7732054D4D4}" type="datetimeFigureOut">
              <a:rPr lang="en-US" smtClean="0"/>
              <a:t>9/26/2021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14D828-17A3-4B83-A8AA-658DC6B1D12C}" type="slidenum">
              <a:rPr lang="en-US" smtClean="0"/>
              <a:t>‹#›</a:t>
            </a:fld>
            <a:endParaRPr lang="en-US"/>
          </a:p>
        </p:txBody>
      </p:sp>
    </p:spTree>
    <p:extLst>
      <p:ext uri="{BB962C8B-B14F-4D97-AF65-F5344CB8AC3E}">
        <p14:creationId xmlns:p14="http://schemas.microsoft.com/office/powerpoint/2010/main" val="23553083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2B62A4D-7556-4A2D-9188-C7732054D4D4}" type="datetimeFigureOut">
              <a:rPr lang="en-US" smtClean="0"/>
              <a:t>9/26/2021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14D828-17A3-4B83-A8AA-658DC6B1D12C}" type="slidenum">
              <a:rPr lang="en-US" smtClean="0"/>
              <a:t>‹#›</a:t>
            </a:fld>
            <a:endParaRPr lang="en-US"/>
          </a:p>
        </p:txBody>
      </p:sp>
    </p:spTree>
    <p:extLst>
      <p:ext uri="{BB962C8B-B14F-4D97-AF65-F5344CB8AC3E}">
        <p14:creationId xmlns:p14="http://schemas.microsoft.com/office/powerpoint/2010/main" val="42842187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2B62A4D-7556-4A2D-9188-C7732054D4D4}" type="datetimeFigureOut">
              <a:rPr lang="en-US" smtClean="0"/>
              <a:t>9/26/2021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14D828-17A3-4B83-A8AA-658DC6B1D12C}" type="slidenum">
              <a:rPr lang="en-US" smtClean="0"/>
              <a:t>‹#›</a:t>
            </a:fld>
            <a:endParaRPr lang="en-US"/>
          </a:p>
        </p:txBody>
      </p:sp>
    </p:spTree>
    <p:extLst>
      <p:ext uri="{BB962C8B-B14F-4D97-AF65-F5344CB8AC3E}">
        <p14:creationId xmlns:p14="http://schemas.microsoft.com/office/powerpoint/2010/main" val="28522072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2B62A4D-7556-4A2D-9188-C7732054D4D4}" type="datetimeFigureOut">
              <a:rPr lang="en-US" smtClean="0"/>
              <a:t>9/26/2021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14D828-17A3-4B83-A8AA-658DC6B1D12C}" type="slidenum">
              <a:rPr lang="en-US" smtClean="0"/>
              <a:t>‹#›</a:t>
            </a:fld>
            <a:endParaRPr lang="en-US"/>
          </a:p>
        </p:txBody>
      </p:sp>
    </p:spTree>
    <p:extLst>
      <p:ext uri="{BB962C8B-B14F-4D97-AF65-F5344CB8AC3E}">
        <p14:creationId xmlns:p14="http://schemas.microsoft.com/office/powerpoint/2010/main" val="37495447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2B62A4D-7556-4A2D-9188-C7732054D4D4}" type="datetimeFigureOut">
              <a:rPr lang="en-US" smtClean="0"/>
              <a:t>9/26/2021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14D828-17A3-4B83-A8AA-658DC6B1D12C}" type="slidenum">
              <a:rPr lang="en-US" smtClean="0"/>
              <a:t>‹#›</a:t>
            </a:fld>
            <a:endParaRPr lang="en-US"/>
          </a:p>
        </p:txBody>
      </p:sp>
    </p:spTree>
    <p:extLst>
      <p:ext uri="{BB962C8B-B14F-4D97-AF65-F5344CB8AC3E}">
        <p14:creationId xmlns:p14="http://schemas.microsoft.com/office/powerpoint/2010/main" val="40083146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2B62A4D-7556-4A2D-9188-C7732054D4D4}" type="datetimeFigureOut">
              <a:rPr lang="en-US" smtClean="0"/>
              <a:t>9/26/2021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A14D828-17A3-4B83-A8AA-658DC6B1D12C}" type="slidenum">
              <a:rPr lang="en-US" smtClean="0"/>
              <a:t>‹#›</a:t>
            </a:fld>
            <a:endParaRPr lang="en-US"/>
          </a:p>
        </p:txBody>
      </p:sp>
    </p:spTree>
    <p:extLst>
      <p:ext uri="{BB962C8B-B14F-4D97-AF65-F5344CB8AC3E}">
        <p14:creationId xmlns:p14="http://schemas.microsoft.com/office/powerpoint/2010/main" val="12250083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2B62A4D-7556-4A2D-9188-C7732054D4D4}" type="datetimeFigureOut">
              <a:rPr lang="en-US" smtClean="0"/>
              <a:t>9/26/2021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A14D828-17A3-4B83-A8AA-658DC6B1D12C}" type="slidenum">
              <a:rPr lang="en-US" smtClean="0"/>
              <a:t>‹#›</a:t>
            </a:fld>
            <a:endParaRPr lang="en-US"/>
          </a:p>
        </p:txBody>
      </p:sp>
    </p:spTree>
    <p:extLst>
      <p:ext uri="{BB962C8B-B14F-4D97-AF65-F5344CB8AC3E}">
        <p14:creationId xmlns:p14="http://schemas.microsoft.com/office/powerpoint/2010/main" val="104140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B62A4D-7556-4A2D-9188-C7732054D4D4}" type="datetimeFigureOut">
              <a:rPr lang="en-US" smtClean="0"/>
              <a:t>9/26/2021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A14D828-17A3-4B83-A8AA-658DC6B1D12C}" type="slidenum">
              <a:rPr lang="en-US" smtClean="0"/>
              <a:t>‹#›</a:t>
            </a:fld>
            <a:endParaRPr lang="en-US"/>
          </a:p>
        </p:txBody>
      </p:sp>
    </p:spTree>
    <p:extLst>
      <p:ext uri="{BB962C8B-B14F-4D97-AF65-F5344CB8AC3E}">
        <p14:creationId xmlns:p14="http://schemas.microsoft.com/office/powerpoint/2010/main" val="15327732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2B62A4D-7556-4A2D-9188-C7732054D4D4}" type="datetimeFigureOut">
              <a:rPr lang="en-US" smtClean="0"/>
              <a:t>9/26/2021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14D828-17A3-4B83-A8AA-658DC6B1D12C}" type="slidenum">
              <a:rPr lang="en-US" smtClean="0"/>
              <a:t>‹#›</a:t>
            </a:fld>
            <a:endParaRPr lang="en-US"/>
          </a:p>
        </p:txBody>
      </p:sp>
    </p:spTree>
    <p:extLst>
      <p:ext uri="{BB962C8B-B14F-4D97-AF65-F5344CB8AC3E}">
        <p14:creationId xmlns:p14="http://schemas.microsoft.com/office/powerpoint/2010/main" val="16256750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2B62A4D-7556-4A2D-9188-C7732054D4D4}" type="datetimeFigureOut">
              <a:rPr lang="en-US" smtClean="0"/>
              <a:t>9/26/2021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14D828-17A3-4B83-A8AA-658DC6B1D12C}" type="slidenum">
              <a:rPr lang="en-US" smtClean="0"/>
              <a:t>‹#›</a:t>
            </a:fld>
            <a:endParaRPr lang="en-US"/>
          </a:p>
        </p:txBody>
      </p:sp>
    </p:spTree>
    <p:extLst>
      <p:ext uri="{BB962C8B-B14F-4D97-AF65-F5344CB8AC3E}">
        <p14:creationId xmlns:p14="http://schemas.microsoft.com/office/powerpoint/2010/main" val="8580070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B62A4D-7556-4A2D-9188-C7732054D4D4}" type="datetimeFigureOut">
              <a:rPr lang="en-US" smtClean="0"/>
              <a:t>9/26/2021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14D828-17A3-4B83-A8AA-658DC6B1D12C}" type="slidenum">
              <a:rPr lang="en-US" smtClean="0"/>
              <a:t>‹#›</a:t>
            </a:fld>
            <a:endParaRPr lang="en-US"/>
          </a:p>
        </p:txBody>
      </p:sp>
    </p:spTree>
    <p:extLst>
      <p:ext uri="{BB962C8B-B14F-4D97-AF65-F5344CB8AC3E}">
        <p14:creationId xmlns:p14="http://schemas.microsoft.com/office/powerpoint/2010/main" val="9906641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solidFill>
            <a:schemeClr val="tx1">
              <a:lumMod val="95000"/>
              <a:lumOff val="5000"/>
            </a:schemeClr>
          </a:solidFill>
        </p:spPr>
        <p:txBody>
          <a:bodyPr>
            <a:normAutofit fontScale="90000"/>
          </a:bodyPr>
          <a:lstStyle/>
          <a:p>
            <a:r>
              <a:rPr lang="id-ID" b="1" dirty="0">
                <a:solidFill>
                  <a:schemeClr val="bg1"/>
                </a:solidFill>
              </a:rPr>
              <a:t>PEMBENTUKAN BADAN KEAMANAN RAKYAT HINGGA TENTARA REPUBLIK INDONESIA</a:t>
            </a:r>
            <a:endParaRPr lang="en-US" dirty="0">
              <a:solidFill>
                <a:schemeClr val="bg1"/>
              </a:solidFill>
            </a:endParaRPr>
          </a:p>
        </p:txBody>
      </p:sp>
      <p:sp>
        <p:nvSpPr>
          <p:cNvPr id="3" name="Subtitle 2"/>
          <p:cNvSpPr>
            <a:spLocks noGrp="1"/>
          </p:cNvSpPr>
          <p:nvPr>
            <p:ph type="subTitle" idx="1"/>
          </p:nvPr>
        </p:nvSpPr>
        <p:spPr>
          <a:xfrm>
            <a:off x="1524000" y="3602038"/>
            <a:ext cx="9144000" cy="2682852"/>
          </a:xfrm>
          <a:solidFill>
            <a:schemeClr val="tx1"/>
          </a:solidFill>
        </p:spPr>
        <p:txBody>
          <a:bodyPr>
            <a:normAutofit/>
          </a:bodyPr>
          <a:lstStyle/>
          <a:p>
            <a:r>
              <a:rPr lang="en-US" dirty="0" smtClean="0">
                <a:solidFill>
                  <a:schemeClr val="bg1"/>
                </a:solidFill>
              </a:rPr>
              <a:t>KELOMPOK 5</a:t>
            </a:r>
          </a:p>
          <a:p>
            <a:r>
              <a:rPr lang="id-ID" sz="2000" dirty="0" smtClean="0">
                <a:solidFill>
                  <a:schemeClr val="bg1"/>
                </a:solidFill>
              </a:rPr>
              <a:t>M</a:t>
            </a:r>
            <a:r>
              <a:rPr lang="id-ID" sz="2000" dirty="0">
                <a:solidFill>
                  <a:schemeClr val="bg1"/>
                </a:solidFill>
              </a:rPr>
              <a:t>. Damar </a:t>
            </a:r>
            <a:r>
              <a:rPr lang="id-ID" sz="2000" dirty="0" smtClean="0">
                <a:solidFill>
                  <a:schemeClr val="bg1"/>
                </a:solidFill>
              </a:rPr>
              <a:t>Al</a:t>
            </a:r>
            <a:r>
              <a:rPr lang="en-US" sz="2000" dirty="0">
                <a:solidFill>
                  <a:schemeClr val="bg1"/>
                </a:solidFill>
              </a:rPr>
              <a:t>f</a:t>
            </a:r>
            <a:r>
              <a:rPr lang="id-ID" sz="2000" dirty="0" smtClean="0">
                <a:solidFill>
                  <a:schemeClr val="bg1"/>
                </a:solidFill>
              </a:rPr>
              <a:t>in</a:t>
            </a:r>
            <a:r>
              <a:rPr lang="id-ID" sz="2000" dirty="0">
                <a:solidFill>
                  <a:schemeClr val="bg1"/>
                </a:solidFill>
              </a:rPr>
              <a:t>	(1713033050)</a:t>
            </a:r>
            <a:endParaRPr lang="en-US" sz="2000" dirty="0">
              <a:solidFill>
                <a:schemeClr val="bg1"/>
              </a:solidFill>
            </a:endParaRPr>
          </a:p>
          <a:p>
            <a:r>
              <a:rPr lang="id-ID" sz="2000" dirty="0">
                <a:solidFill>
                  <a:schemeClr val="bg1"/>
                </a:solidFill>
              </a:rPr>
              <a:t>Yohana Lestari	(1813033005)</a:t>
            </a:r>
            <a:endParaRPr lang="en-US" sz="2000" dirty="0">
              <a:solidFill>
                <a:schemeClr val="bg1"/>
              </a:solidFill>
            </a:endParaRPr>
          </a:p>
          <a:p>
            <a:r>
              <a:rPr lang="id-ID" sz="2000" dirty="0">
                <a:solidFill>
                  <a:schemeClr val="bg1"/>
                </a:solidFill>
              </a:rPr>
              <a:t>Nur Afifah	 </a:t>
            </a:r>
            <a:r>
              <a:rPr lang="id-ID" sz="2000" dirty="0" smtClean="0">
                <a:solidFill>
                  <a:schemeClr val="bg1"/>
                </a:solidFill>
              </a:rPr>
              <a:t>(</a:t>
            </a:r>
            <a:r>
              <a:rPr lang="id-ID" sz="2000" dirty="0">
                <a:solidFill>
                  <a:schemeClr val="bg1"/>
                </a:solidFill>
              </a:rPr>
              <a:t>1813033017)</a:t>
            </a:r>
            <a:endParaRPr lang="en-US" sz="2000" dirty="0">
              <a:solidFill>
                <a:schemeClr val="bg1"/>
              </a:solidFill>
            </a:endParaRPr>
          </a:p>
          <a:p>
            <a:r>
              <a:rPr lang="id-ID" sz="2000" dirty="0">
                <a:solidFill>
                  <a:schemeClr val="bg1"/>
                </a:solidFill>
              </a:rPr>
              <a:t>Fera Verianti	</a:t>
            </a:r>
            <a:r>
              <a:rPr lang="id-ID" sz="2000" dirty="0" smtClean="0">
                <a:solidFill>
                  <a:schemeClr val="bg1"/>
                </a:solidFill>
              </a:rPr>
              <a:t>(</a:t>
            </a:r>
            <a:r>
              <a:rPr lang="id-ID" sz="2000" dirty="0">
                <a:solidFill>
                  <a:schemeClr val="bg1"/>
                </a:solidFill>
              </a:rPr>
              <a:t>1813033022)</a:t>
            </a:r>
            <a:endParaRPr lang="en-US" sz="2000" dirty="0">
              <a:solidFill>
                <a:schemeClr val="bg1"/>
              </a:solidFill>
            </a:endParaRPr>
          </a:p>
          <a:p>
            <a:r>
              <a:rPr lang="id-ID" sz="2000" dirty="0">
                <a:solidFill>
                  <a:schemeClr val="bg1"/>
                </a:solidFill>
              </a:rPr>
              <a:t>Imatri Lida </a:t>
            </a:r>
            <a:r>
              <a:rPr lang="id-ID" sz="2000" dirty="0" smtClean="0">
                <a:solidFill>
                  <a:schemeClr val="bg1"/>
                </a:solidFill>
              </a:rPr>
              <a:t>Sabillah(1813033034</a:t>
            </a:r>
            <a:r>
              <a:rPr lang="id-ID" sz="2000" dirty="0">
                <a:solidFill>
                  <a:schemeClr val="bg1"/>
                </a:solidFill>
              </a:rPr>
              <a:t>)</a:t>
            </a:r>
            <a:endParaRPr lang="en-US" sz="2000" dirty="0">
              <a:solidFill>
                <a:schemeClr val="bg1"/>
              </a:solidFill>
            </a:endParaRPr>
          </a:p>
          <a:p>
            <a:endParaRPr lang="en-US" dirty="0"/>
          </a:p>
        </p:txBody>
      </p:sp>
    </p:spTree>
    <p:extLst>
      <p:ext uri="{BB962C8B-B14F-4D97-AF65-F5344CB8AC3E}">
        <p14:creationId xmlns:p14="http://schemas.microsoft.com/office/powerpoint/2010/main" val="24406821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tx1"/>
          </a:solidFill>
        </p:spPr>
        <p:txBody>
          <a:bodyPr/>
          <a:lstStyle/>
          <a:p>
            <a:r>
              <a:rPr lang="en-US" dirty="0" smtClean="0">
                <a:solidFill>
                  <a:schemeClr val="bg1"/>
                </a:solidFill>
              </a:rPr>
              <a:t>1. </a:t>
            </a:r>
            <a:r>
              <a:rPr lang="id-ID" dirty="0" smtClean="0">
                <a:solidFill>
                  <a:schemeClr val="bg1"/>
                </a:solidFill>
              </a:rPr>
              <a:t>Pembentukan </a:t>
            </a:r>
            <a:r>
              <a:rPr lang="id-ID" dirty="0">
                <a:solidFill>
                  <a:schemeClr val="bg1"/>
                </a:solidFill>
              </a:rPr>
              <a:t>Badan Keamanan Rakyat</a:t>
            </a:r>
            <a:endParaRPr lang="en-US" dirty="0">
              <a:solidFill>
                <a:schemeClr val="bg1"/>
              </a:solidFill>
            </a:endParaRPr>
          </a:p>
        </p:txBody>
      </p:sp>
      <p:sp>
        <p:nvSpPr>
          <p:cNvPr id="3" name="Content Placeholder 2"/>
          <p:cNvSpPr>
            <a:spLocks noGrp="1"/>
          </p:cNvSpPr>
          <p:nvPr>
            <p:ph idx="1"/>
          </p:nvPr>
        </p:nvSpPr>
        <p:spPr/>
        <p:txBody>
          <a:bodyPr/>
          <a:lstStyle/>
          <a:p>
            <a:r>
              <a:rPr lang="id-ID" dirty="0">
                <a:solidFill>
                  <a:schemeClr val="bg1"/>
                </a:solidFill>
              </a:rPr>
              <a:t>Setelah Indonesia Merdeka, hal lain yang dibutuhkan selain aparat</a:t>
            </a:r>
            <a:r>
              <a:rPr lang="id-ID" dirty="0"/>
              <a:t>ur</a:t>
            </a:r>
            <a:r>
              <a:rPr lang="id-ID" dirty="0">
                <a:solidFill>
                  <a:schemeClr val="bg1"/>
                </a:solidFill>
              </a:rPr>
              <a:t> Negara adalah pembentukan sebuah instusi keamanan atau militer. Hal ini baru terealisasikan pada sidang PPKI yang ke III, dimana salah satu isinya adalah pembentukan sebuah Badan Keamanan Rakyat (BKR</a:t>
            </a:r>
            <a:r>
              <a:rPr lang="id-ID" dirty="0" smtClean="0">
                <a:solidFill>
                  <a:schemeClr val="bg1"/>
                </a:solidFill>
              </a:rPr>
              <a:t>)</a:t>
            </a:r>
            <a:endParaRPr lang="en-US" dirty="0" smtClean="0">
              <a:solidFill>
                <a:schemeClr val="bg1"/>
              </a:solidFill>
            </a:endParaRPr>
          </a:p>
          <a:p>
            <a:r>
              <a:rPr lang="id-ID" dirty="0">
                <a:solidFill>
                  <a:schemeClr val="bg1"/>
                </a:solidFill>
              </a:rPr>
              <a:t>Pembentukan BKR berlangsung pada tanggal 23 Agustus 1945, karena RI sebagai negara baru harus didukung oleh kekuatan militer. Guna menghindari hantaman kekuatan luar yang lebih besar maka kekuatan militer itu hanya diberi nama Barisan Keamanan dengan pengertian yang lebih netral dan bertujuan menjaga keamanan.</a:t>
            </a:r>
            <a:endParaRPr lang="en-US" dirty="0">
              <a:solidFill>
                <a:schemeClr val="bg1"/>
              </a:solidFill>
            </a:endParaRPr>
          </a:p>
        </p:txBody>
      </p:sp>
    </p:spTree>
    <p:extLst>
      <p:ext uri="{BB962C8B-B14F-4D97-AF65-F5344CB8AC3E}">
        <p14:creationId xmlns:p14="http://schemas.microsoft.com/office/powerpoint/2010/main" val="6609877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643944"/>
            <a:ext cx="5181600" cy="5533019"/>
          </a:xfrm>
        </p:spPr>
        <p:txBody>
          <a:bodyPr>
            <a:normAutofit/>
          </a:bodyPr>
          <a:lstStyle/>
          <a:p>
            <a:r>
              <a:rPr lang="id-ID" dirty="0">
                <a:solidFill>
                  <a:schemeClr val="bg1"/>
                </a:solidFill>
              </a:rPr>
              <a:t>Badan ini sebenarnya diproyeksikan secara sederhana sebagai badan yang bertugas hanya untuk menjaga keamanan dan ketertiban didaerah masing-masing. Namun lebih dari itu mereka (BKR) menjelma menjadi sebuah badan revolusi-revolusi daerah, baik itu melakukan perebutan kekuasaan atau sekadar pelucutan senjata tentara Jepang yang sudah hilang moralnya akibat kekalahan di PD </a:t>
            </a:r>
            <a:r>
              <a:rPr lang="id-ID" dirty="0" smtClean="0">
                <a:solidFill>
                  <a:schemeClr val="bg1"/>
                </a:solidFill>
              </a:rPr>
              <a:t>II</a:t>
            </a:r>
            <a:r>
              <a:rPr lang="en-US" dirty="0" smtClean="0">
                <a:solidFill>
                  <a:schemeClr val="bg1"/>
                </a:solidFill>
              </a:rPr>
              <a:t>.</a:t>
            </a:r>
            <a:endParaRPr lang="en-US" dirty="0">
              <a:solidFill>
                <a:schemeClr val="bg1"/>
              </a:solidFill>
            </a:endParaRPr>
          </a:p>
        </p:txBody>
      </p:sp>
      <p:pic>
        <p:nvPicPr>
          <p:cNvPr id="5" name="Content Placeholder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6543675" y="1573765"/>
            <a:ext cx="5470134" cy="3673375"/>
          </a:xfrm>
        </p:spPr>
      </p:pic>
    </p:spTree>
    <p:extLst>
      <p:ext uri="{BB962C8B-B14F-4D97-AF65-F5344CB8AC3E}">
        <p14:creationId xmlns:p14="http://schemas.microsoft.com/office/powerpoint/2010/main" val="14354244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bg1"/>
                </a:solidFill>
              </a:rPr>
              <a:t>2. </a:t>
            </a:r>
            <a:r>
              <a:rPr lang="id-ID" dirty="0" smtClean="0">
                <a:solidFill>
                  <a:schemeClr val="bg1"/>
                </a:solidFill>
              </a:rPr>
              <a:t>Pembentukan</a:t>
            </a:r>
            <a:r>
              <a:rPr lang="en-US" dirty="0" smtClean="0">
                <a:solidFill>
                  <a:schemeClr val="bg1"/>
                </a:solidFill>
              </a:rPr>
              <a:t> </a:t>
            </a:r>
            <a:r>
              <a:rPr lang="en-US" dirty="0" err="1" smtClean="0">
                <a:solidFill>
                  <a:schemeClr val="bg1"/>
                </a:solidFill>
              </a:rPr>
              <a:t>Tentara</a:t>
            </a:r>
            <a:r>
              <a:rPr lang="id-ID" dirty="0" smtClean="0">
                <a:solidFill>
                  <a:schemeClr val="bg1"/>
                </a:solidFill>
              </a:rPr>
              <a:t> </a:t>
            </a:r>
            <a:r>
              <a:rPr lang="id-ID" dirty="0">
                <a:solidFill>
                  <a:schemeClr val="bg1"/>
                </a:solidFill>
              </a:rPr>
              <a:t>Keamanan Rakyat </a:t>
            </a:r>
            <a:endParaRPr lang="en-US" dirty="0">
              <a:solidFill>
                <a:schemeClr val="bg1"/>
              </a:solidFill>
            </a:endParaRPr>
          </a:p>
        </p:txBody>
      </p:sp>
      <p:sp>
        <p:nvSpPr>
          <p:cNvPr id="3" name="Content Placeholder 2"/>
          <p:cNvSpPr>
            <a:spLocks noGrp="1"/>
          </p:cNvSpPr>
          <p:nvPr>
            <p:ph idx="1"/>
          </p:nvPr>
        </p:nvSpPr>
        <p:spPr/>
        <p:txBody>
          <a:bodyPr>
            <a:normAutofit lnSpcReduction="10000"/>
          </a:bodyPr>
          <a:lstStyle/>
          <a:p>
            <a:r>
              <a:rPr lang="id-ID" dirty="0">
                <a:solidFill>
                  <a:schemeClr val="bg1"/>
                </a:solidFill>
              </a:rPr>
              <a:t>Sejak kedatangan Sekutu ke Indonsia BKR sudah tidak dapat lagi dipertahankan </a:t>
            </a:r>
            <a:r>
              <a:rPr lang="id-ID" dirty="0" smtClean="0">
                <a:solidFill>
                  <a:schemeClr val="bg1"/>
                </a:solidFill>
              </a:rPr>
              <a:t>keberadaannya</a:t>
            </a:r>
            <a:r>
              <a:rPr lang="en-US" dirty="0" smtClean="0">
                <a:solidFill>
                  <a:schemeClr val="bg1"/>
                </a:solidFill>
              </a:rPr>
              <a:t>. </a:t>
            </a:r>
            <a:r>
              <a:rPr lang="id-ID" dirty="0">
                <a:solidFill>
                  <a:schemeClr val="bg1"/>
                </a:solidFill>
              </a:rPr>
              <a:t>Untuk menyempurnakan fungsi BK</a:t>
            </a:r>
            <a:r>
              <a:rPr lang="id-ID" dirty="0"/>
              <a:t>R</a:t>
            </a:r>
            <a:r>
              <a:rPr lang="id-ID" dirty="0">
                <a:solidFill>
                  <a:schemeClr val="bg1"/>
                </a:solidFill>
              </a:rPr>
              <a:t> maka pada tanggal 5 Oktober 1945 pemerintah mengeluarkan maklumat tentang pembentukan TKR (Tentara Keamanan Rakyat) yang bersifat reguler. </a:t>
            </a:r>
            <a:endParaRPr lang="en-US" dirty="0" smtClean="0">
              <a:solidFill>
                <a:schemeClr val="bg1"/>
              </a:solidFill>
            </a:endParaRPr>
          </a:p>
          <a:p>
            <a:r>
              <a:rPr lang="id-ID" dirty="0" smtClean="0">
                <a:solidFill>
                  <a:schemeClr val="bg1"/>
                </a:solidFill>
              </a:rPr>
              <a:t>Perubahan </a:t>
            </a:r>
            <a:r>
              <a:rPr lang="id-ID" dirty="0">
                <a:solidFill>
                  <a:schemeClr val="bg1"/>
                </a:solidFill>
              </a:rPr>
              <a:t>dari BKR ke TKR yang dilakukan pemerintah di sebabkan oleh beberapa hal diantaranya ialah : 1] Kedatangan Sekutu ke Indonesia 2] BKR bersifat sangat otonom karena berada di bawah KNI-D, menyulitkan pemerintah untuk memperhitungkan seberapa besar kekuatannya 3] Pada masa perebutan senjata banyak senjata yang jatuh ke tangan pemuda-pemuda yang tidak menjadi anggota BKR sehingga menyulitkan pengawasan </a:t>
            </a:r>
            <a:r>
              <a:rPr lang="id-ID" dirty="0" smtClean="0">
                <a:solidFill>
                  <a:schemeClr val="bg1"/>
                </a:solidFill>
              </a:rPr>
              <a:t>pemerintah</a:t>
            </a:r>
            <a:r>
              <a:rPr lang="en-US" dirty="0" smtClean="0">
                <a:solidFill>
                  <a:schemeClr val="bg1"/>
                </a:solidFill>
              </a:rPr>
              <a:t>.</a:t>
            </a:r>
            <a:endParaRPr lang="en-US" dirty="0">
              <a:solidFill>
                <a:schemeClr val="bg1"/>
              </a:solidFill>
            </a:endParaRPr>
          </a:p>
        </p:txBody>
      </p:sp>
    </p:spTree>
    <p:extLst>
      <p:ext uri="{BB962C8B-B14F-4D97-AF65-F5344CB8AC3E}">
        <p14:creationId xmlns:p14="http://schemas.microsoft.com/office/powerpoint/2010/main" val="15485977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40913"/>
            <a:ext cx="10515600" cy="5636050"/>
          </a:xfrm>
        </p:spPr>
        <p:txBody>
          <a:bodyPr>
            <a:normAutofit lnSpcReduction="10000"/>
          </a:bodyPr>
          <a:lstStyle/>
          <a:p>
            <a:r>
              <a:rPr lang="id-ID" dirty="0">
                <a:solidFill>
                  <a:schemeClr val="bg1"/>
                </a:solidFill>
              </a:rPr>
              <a:t>Pembentukan TKR ini segera diikuti oleh pemerintah mobilisasi TKR yang dikeluarkan oleh KNIP, sebagai organisasi yang membawahi BKR, pada tanggal 9 Oktober 1945 yaitu untuk lebih menyatukan </a:t>
            </a:r>
            <a:r>
              <a:rPr lang="id-ID" dirty="0"/>
              <a:t>bekas-</a:t>
            </a:r>
            <a:r>
              <a:rPr lang="id-ID" dirty="0">
                <a:solidFill>
                  <a:schemeClr val="bg1"/>
                </a:solidFill>
              </a:rPr>
              <a:t>bekas Tentara PETA, KNIL, </a:t>
            </a:r>
            <a:r>
              <a:rPr lang="id-ID" i="1" dirty="0">
                <a:solidFill>
                  <a:schemeClr val="bg1"/>
                </a:solidFill>
              </a:rPr>
              <a:t>Heiho</a:t>
            </a:r>
            <a:r>
              <a:rPr lang="id-ID" dirty="0">
                <a:solidFill>
                  <a:schemeClr val="bg1"/>
                </a:solidFill>
              </a:rPr>
              <a:t>, laskar-laskar serta barisan </a:t>
            </a:r>
            <a:r>
              <a:rPr lang="id-ID" dirty="0"/>
              <a:t>rakyat </a:t>
            </a:r>
            <a:r>
              <a:rPr lang="id-ID" dirty="0">
                <a:solidFill>
                  <a:schemeClr val="bg1"/>
                </a:solidFill>
              </a:rPr>
              <a:t>lainnya.</a:t>
            </a:r>
            <a:endParaRPr lang="en-US" dirty="0" smtClean="0">
              <a:solidFill>
                <a:schemeClr val="bg1"/>
              </a:solidFill>
            </a:endParaRPr>
          </a:p>
          <a:p>
            <a:r>
              <a:rPr lang="id-ID" dirty="0" smtClean="0">
                <a:solidFill>
                  <a:schemeClr val="bg1"/>
                </a:solidFill>
              </a:rPr>
              <a:t>Pada </a:t>
            </a:r>
            <a:r>
              <a:rPr lang="id-ID" dirty="0">
                <a:solidFill>
                  <a:schemeClr val="bg1"/>
                </a:solidFill>
              </a:rPr>
              <a:t>tanggal 20 Oktober 1945, Pemerintah RI mengangkat Supriyadi (tokoh pemberontakan Peta di Blitar) sebagai pimpinan tertinggi TKR dan mantan Mayor KNIL Oerip Sumohardjo sebagai Kepala Staf Umum TKR</a:t>
            </a:r>
            <a:r>
              <a:rPr lang="id-ID" dirty="0" smtClean="0">
                <a:solidFill>
                  <a:schemeClr val="bg1"/>
                </a:solidFill>
              </a:rPr>
              <a:t>.</a:t>
            </a:r>
            <a:endParaRPr lang="en-US" dirty="0" smtClean="0">
              <a:solidFill>
                <a:schemeClr val="bg1"/>
              </a:solidFill>
            </a:endParaRPr>
          </a:p>
          <a:p>
            <a:r>
              <a:rPr lang="id-ID" dirty="0">
                <a:solidFill>
                  <a:schemeClr val="bg1"/>
                </a:solidFill>
              </a:rPr>
              <a:t>Pada tanggal 18 Desember 1945 akhirnya ditetapkan Kol. Soedirman sebagai Panglima Besar TKR dengan pangkat Jenderal</a:t>
            </a:r>
            <a:r>
              <a:rPr lang="id-ID" dirty="0" smtClean="0">
                <a:solidFill>
                  <a:schemeClr val="bg1"/>
                </a:solidFill>
              </a:rPr>
              <a:t>.</a:t>
            </a:r>
            <a:endParaRPr lang="en-US" dirty="0" smtClean="0">
              <a:solidFill>
                <a:schemeClr val="bg1"/>
              </a:solidFill>
            </a:endParaRPr>
          </a:p>
          <a:p>
            <a:r>
              <a:rPr lang="id-ID" dirty="0">
                <a:solidFill>
                  <a:schemeClr val="bg1"/>
                </a:solidFill>
              </a:rPr>
              <a:t>Berdasarkan Penetapan Pemerintah No. 2 Tanggal 7 Januari 1946, maka nama Tentara Keamanan Rakyat (TKR) diubah menjadi Tentara Keselamatan Rakyat (TKR).</a:t>
            </a:r>
            <a:endParaRPr lang="en-US" dirty="0" smtClean="0">
              <a:solidFill>
                <a:schemeClr val="bg1"/>
              </a:solidFill>
            </a:endParaRPr>
          </a:p>
          <a:p>
            <a:endParaRPr lang="en-US" dirty="0"/>
          </a:p>
        </p:txBody>
      </p:sp>
    </p:spTree>
    <p:extLst>
      <p:ext uri="{BB962C8B-B14F-4D97-AF65-F5344CB8AC3E}">
        <p14:creationId xmlns:p14="http://schemas.microsoft.com/office/powerpoint/2010/main" val="1964651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3. </a:t>
            </a:r>
            <a:r>
              <a:rPr lang="id-ID" dirty="0">
                <a:solidFill>
                  <a:schemeClr val="bg1"/>
                </a:solidFill>
              </a:rPr>
              <a:t>Pembentukan Tentara Republik Indonesia</a:t>
            </a:r>
            <a:endParaRPr lang="en-US" dirty="0">
              <a:solidFill>
                <a:schemeClr val="bg1"/>
              </a:solidFill>
            </a:endParaRPr>
          </a:p>
        </p:txBody>
      </p:sp>
      <p:sp>
        <p:nvSpPr>
          <p:cNvPr id="3" name="Content Placeholder 2"/>
          <p:cNvSpPr>
            <a:spLocks noGrp="1"/>
          </p:cNvSpPr>
          <p:nvPr>
            <p:ph idx="1"/>
          </p:nvPr>
        </p:nvSpPr>
        <p:spPr/>
        <p:txBody>
          <a:bodyPr/>
          <a:lstStyle/>
          <a:p>
            <a:r>
              <a:rPr lang="id-ID" dirty="0">
                <a:solidFill>
                  <a:schemeClr val="bg1"/>
                </a:solidFill>
              </a:rPr>
              <a:t>Pada tanggal 1 Januari 1946 Kementerian Keamanan diubah </a:t>
            </a:r>
            <a:r>
              <a:rPr lang="id-ID" dirty="0"/>
              <a:t>namanya</a:t>
            </a:r>
            <a:r>
              <a:rPr lang="id-ID" dirty="0">
                <a:solidFill>
                  <a:schemeClr val="bg1"/>
                </a:solidFill>
              </a:rPr>
              <a:t> menjadi Kementeria Pertahanan, suatu isyarat yang jelas bahwa kementerian itu sekarang mendapat tanggung jawab yang lebih luas. Dalam waktu yang bersamaan Tentara Keamanan Rakyat menjadi Tentara Keselamatan Rakyat</a:t>
            </a:r>
            <a:r>
              <a:rPr lang="id-ID" dirty="0" smtClean="0">
                <a:solidFill>
                  <a:schemeClr val="bg1"/>
                </a:solidFill>
              </a:rPr>
              <a:t>.</a:t>
            </a:r>
            <a:endParaRPr lang="en-US" dirty="0" smtClean="0">
              <a:solidFill>
                <a:schemeClr val="bg1"/>
              </a:solidFill>
            </a:endParaRPr>
          </a:p>
          <a:p>
            <a:r>
              <a:rPr lang="id-ID" dirty="0">
                <a:solidFill>
                  <a:schemeClr val="bg1"/>
                </a:solidFill>
              </a:rPr>
              <a:t>Untuk menyempurnakan organisasi tentara menurut standar militer internasional, maka pada tanggal 26 Januari 1946 pemerintah mengeluarkan maklumat tentang penggantian nama Tentara Keselamatan Rakyat menjadi Tentara Republik Indonesia. Maklumat ini dikeluarkan melalui Penetapan Pemerintah No.4/SD Tahun </a:t>
            </a:r>
            <a:r>
              <a:rPr lang="id-ID" dirty="0" smtClean="0">
                <a:solidFill>
                  <a:schemeClr val="bg1"/>
                </a:solidFill>
              </a:rPr>
              <a:t>1946</a:t>
            </a:r>
            <a:r>
              <a:rPr lang="en-US" dirty="0" smtClean="0">
                <a:solidFill>
                  <a:schemeClr val="bg1"/>
                </a:solidFill>
              </a:rPr>
              <a:t>.</a:t>
            </a:r>
            <a:endParaRPr lang="en-US" dirty="0">
              <a:solidFill>
                <a:schemeClr val="bg1"/>
              </a:solidFill>
            </a:endParaRPr>
          </a:p>
        </p:txBody>
      </p:sp>
    </p:spTree>
    <p:extLst>
      <p:ext uri="{BB962C8B-B14F-4D97-AF65-F5344CB8AC3E}">
        <p14:creationId xmlns:p14="http://schemas.microsoft.com/office/powerpoint/2010/main" val="40284339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83335"/>
            <a:ext cx="10515600" cy="5893628"/>
          </a:xfrm>
        </p:spPr>
        <p:txBody>
          <a:bodyPr/>
          <a:lstStyle/>
          <a:p>
            <a:r>
              <a:rPr lang="id-ID" dirty="0">
                <a:solidFill>
                  <a:schemeClr val="bg1"/>
                </a:solidFill>
              </a:rPr>
              <a:t>Untuk mewujudkan tentara yang sempurna, pemerintah membentuk suatu panitia yang disebut dengan Panitia Besar Penyelenggaraan Organisasi Tentara. Beberapa panitia tersebut adalah Letnan </a:t>
            </a:r>
            <a:r>
              <a:rPr lang="id-ID" dirty="0"/>
              <a:t>Jenderal </a:t>
            </a:r>
            <a:r>
              <a:rPr lang="id-ID" dirty="0">
                <a:solidFill>
                  <a:schemeClr val="bg1"/>
                </a:solidFill>
              </a:rPr>
              <a:t>Oerip Soemohardjo dan Komodor </a:t>
            </a:r>
            <a:r>
              <a:rPr lang="id-ID" dirty="0" smtClean="0">
                <a:solidFill>
                  <a:schemeClr val="bg1"/>
                </a:solidFill>
              </a:rPr>
              <a:t>Suryadarma</a:t>
            </a:r>
            <a:r>
              <a:rPr lang="en-US" dirty="0" smtClean="0"/>
              <a:t>.</a:t>
            </a:r>
          </a:p>
          <a:p>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8200" y="2080188"/>
            <a:ext cx="4524210" cy="3968920"/>
          </a:xfrm>
          <a:prstGeom prst="rect">
            <a:avLst/>
          </a:prstGeom>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896030" y="2080188"/>
            <a:ext cx="5521716" cy="3968920"/>
          </a:xfrm>
          <a:prstGeom prst="rect">
            <a:avLst/>
          </a:prstGeom>
        </p:spPr>
      </p:pic>
    </p:spTree>
    <p:extLst>
      <p:ext uri="{BB962C8B-B14F-4D97-AF65-F5344CB8AC3E}">
        <p14:creationId xmlns:p14="http://schemas.microsoft.com/office/powerpoint/2010/main" val="22694881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36674" y="2433076"/>
            <a:ext cx="10515600" cy="1325563"/>
          </a:xfrm>
        </p:spPr>
        <p:txBody>
          <a:bodyPr/>
          <a:lstStyle/>
          <a:p>
            <a:pPr algn="ctr"/>
            <a:r>
              <a:rPr lang="en-US" dirty="0" err="1" smtClean="0">
                <a:solidFill>
                  <a:schemeClr val="bg1"/>
                </a:solidFill>
                <a:latin typeface="Arial Unicode MS" panose="020B0604020202020204" pitchFamily="34" charset="-128"/>
                <a:ea typeface="Arial Unicode MS" panose="020B0604020202020204" pitchFamily="34" charset="-128"/>
                <a:cs typeface="Arial Unicode MS" panose="020B0604020202020204" pitchFamily="34" charset="-128"/>
              </a:rPr>
              <a:t>Terima</a:t>
            </a:r>
            <a:r>
              <a:rPr lang="en-US" dirty="0" smtClean="0">
                <a:solidFill>
                  <a:schemeClr val="bg1"/>
                </a:solidFill>
                <a:latin typeface="Arial Unicode MS" panose="020B0604020202020204" pitchFamily="34" charset="-128"/>
                <a:ea typeface="Arial Unicode MS" panose="020B0604020202020204" pitchFamily="34" charset="-128"/>
                <a:cs typeface="Arial Unicode MS" panose="020B0604020202020204" pitchFamily="34" charset="-128"/>
              </a:rPr>
              <a:t> </a:t>
            </a:r>
            <a:r>
              <a:rPr lang="en-US" dirty="0" err="1" smtClean="0">
                <a:solidFill>
                  <a:schemeClr val="bg1"/>
                </a:solidFill>
                <a:latin typeface="Arial Unicode MS" panose="020B0604020202020204" pitchFamily="34" charset="-128"/>
                <a:ea typeface="Arial Unicode MS" panose="020B0604020202020204" pitchFamily="34" charset="-128"/>
                <a:cs typeface="Arial Unicode MS" panose="020B0604020202020204" pitchFamily="34" charset="-128"/>
              </a:rPr>
              <a:t>Kasih</a:t>
            </a:r>
            <a:endParaRPr lang="en-US" dirty="0">
              <a:solidFill>
                <a:schemeClr val="bg1"/>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11941380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70</TotalTime>
  <Words>514</Words>
  <Application>Microsoft Office PowerPoint</Application>
  <PresentationFormat>Widescreen</PresentationFormat>
  <Paragraphs>23</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 Unicode MS</vt:lpstr>
      <vt:lpstr>Arial</vt:lpstr>
      <vt:lpstr>Calibri</vt:lpstr>
      <vt:lpstr>Calibri Light</vt:lpstr>
      <vt:lpstr>Office Theme</vt:lpstr>
      <vt:lpstr>PEMBENTUKAN BADAN KEAMANAN RAKYAT HINGGA TENTARA REPUBLIK INDONESIA</vt:lpstr>
      <vt:lpstr>1. Pembentukan Badan Keamanan Rakyat</vt:lpstr>
      <vt:lpstr>PowerPoint Presentation</vt:lpstr>
      <vt:lpstr>2. Pembentukan Tentara Keamanan Rakyat </vt:lpstr>
      <vt:lpstr>PowerPoint Presentation</vt:lpstr>
      <vt:lpstr>3. Pembentukan Tentara Republik Indonesia</vt:lpstr>
      <vt:lpstr>PowerPoint Presentation</vt:lpstr>
      <vt:lpstr>Terima Kasih</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PEMBENTUKAN BADAN KEAMANAN RAKYAT HINGGA TENTARA REPUBLIK INDONESIA</dc:title>
  <dc:creator>Windows User</dc:creator>
  <cp:lastModifiedBy>Windows User</cp:lastModifiedBy>
  <cp:revision>6</cp:revision>
  <dcterms:created xsi:type="dcterms:W3CDTF">2021-09-26T11:40:15Z</dcterms:created>
  <dcterms:modified xsi:type="dcterms:W3CDTF">2021-09-26T12:50:38Z</dcterms:modified>
</cp:coreProperties>
</file>