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BB1AB90-6F3D-4C35-9802-7085BF63301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8CB5DE-D603-425A-AAC9-22EB5826F7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096" y="403412"/>
            <a:ext cx="995449" cy="605117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987" y="403412"/>
            <a:ext cx="51955" cy="605117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6552" y="403412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57150" y="6858000"/>
                </a:move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lnTo>
                  <a:pt x="57150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2887" y="403412"/>
            <a:ext cx="25631" cy="6051176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81297" y="403412"/>
            <a:ext cx="9236" cy="6051176"/>
          </a:xfrm>
          <a:custGeom>
            <a:avLst/>
            <a:gdLst/>
            <a:ahLst/>
            <a:cxnLst/>
            <a:rect l="l" t="t" r="r" b="b"/>
            <a:pathLst>
              <a:path w="10159" h="6858000">
                <a:moveTo>
                  <a:pt x="9906" y="6858000"/>
                </a:moveTo>
                <a:lnTo>
                  <a:pt x="9906" y="0"/>
                </a:lnTo>
                <a:lnTo>
                  <a:pt x="0" y="0"/>
                </a:lnTo>
                <a:lnTo>
                  <a:pt x="0" y="6858000"/>
                </a:lnTo>
                <a:lnTo>
                  <a:pt x="9906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75012" y="403411"/>
            <a:ext cx="52532" cy="6051176"/>
          </a:xfrm>
          <a:custGeom>
            <a:avLst/>
            <a:gdLst/>
            <a:ahLst/>
            <a:cxnLst/>
            <a:rect l="l" t="t" r="r" b="b"/>
            <a:pathLst>
              <a:path w="57784" h="6858000">
                <a:moveTo>
                  <a:pt x="11442" y="0"/>
                </a:moveTo>
                <a:lnTo>
                  <a:pt x="0" y="0"/>
                </a:lnTo>
                <a:lnTo>
                  <a:pt x="0" y="6858000"/>
                </a:lnTo>
                <a:lnTo>
                  <a:pt x="11442" y="6858000"/>
                </a:lnTo>
                <a:lnTo>
                  <a:pt x="11442" y="0"/>
                </a:lnTo>
                <a:close/>
              </a:path>
              <a:path w="57784" h="6858000">
                <a:moveTo>
                  <a:pt x="57162" y="0"/>
                </a:moveTo>
                <a:lnTo>
                  <a:pt x="22872" y="0"/>
                </a:lnTo>
                <a:lnTo>
                  <a:pt x="22872" y="6858000"/>
                </a:lnTo>
                <a:lnTo>
                  <a:pt x="57162" y="6858000"/>
                </a:lnTo>
                <a:lnTo>
                  <a:pt x="57162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69818" y="403412"/>
            <a:ext cx="1510145" cy="6051176"/>
            <a:chOff x="1066800" y="457200"/>
            <a:chExt cx="1661160" cy="685800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6400" y="457200"/>
              <a:ext cx="76200" cy="685800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066800" y="3886200"/>
              <a:ext cx="1342390" cy="2079625"/>
            </a:xfrm>
            <a:custGeom>
              <a:avLst/>
              <a:gdLst/>
              <a:ahLst/>
              <a:cxnLst/>
              <a:rect l="l" t="t" r="r" b="b"/>
              <a:pathLst>
                <a:path w="1342389" h="2079625">
                  <a:moveTo>
                    <a:pt x="1295400" y="647700"/>
                  </a:moveTo>
                  <a:lnTo>
                    <a:pt x="1293622" y="599414"/>
                  </a:lnTo>
                  <a:lnTo>
                    <a:pt x="1288376" y="552069"/>
                  </a:lnTo>
                  <a:lnTo>
                    <a:pt x="1279804" y="505815"/>
                  </a:lnTo>
                  <a:lnTo>
                    <a:pt x="1268006" y="460768"/>
                  </a:lnTo>
                  <a:lnTo>
                    <a:pt x="1253121" y="417055"/>
                  </a:lnTo>
                  <a:lnTo>
                    <a:pt x="1235265" y="374802"/>
                  </a:lnTo>
                  <a:lnTo>
                    <a:pt x="1214564" y="334137"/>
                  </a:lnTo>
                  <a:lnTo>
                    <a:pt x="1191158" y="295173"/>
                  </a:lnTo>
                  <a:lnTo>
                    <a:pt x="1165148" y="258064"/>
                  </a:lnTo>
                  <a:lnTo>
                    <a:pt x="1136662" y="222910"/>
                  </a:lnTo>
                  <a:lnTo>
                    <a:pt x="1105852" y="189839"/>
                  </a:lnTo>
                  <a:lnTo>
                    <a:pt x="1072807" y="158991"/>
                  </a:lnTo>
                  <a:lnTo>
                    <a:pt x="1037666" y="130479"/>
                  </a:lnTo>
                  <a:lnTo>
                    <a:pt x="1000556" y="104444"/>
                  </a:lnTo>
                  <a:lnTo>
                    <a:pt x="961605" y="80987"/>
                  </a:lnTo>
                  <a:lnTo>
                    <a:pt x="920927" y="60261"/>
                  </a:lnTo>
                  <a:lnTo>
                    <a:pt x="878662" y="42367"/>
                  </a:lnTo>
                  <a:lnTo>
                    <a:pt x="834910" y="27457"/>
                  </a:lnTo>
                  <a:lnTo>
                    <a:pt x="789825" y="15633"/>
                  </a:lnTo>
                  <a:lnTo>
                    <a:pt x="743496" y="7035"/>
                  </a:lnTo>
                  <a:lnTo>
                    <a:pt x="696087" y="1790"/>
                  </a:lnTo>
                  <a:lnTo>
                    <a:pt x="647700" y="0"/>
                  </a:lnTo>
                  <a:lnTo>
                    <a:pt x="599401" y="1790"/>
                  </a:lnTo>
                  <a:lnTo>
                    <a:pt x="552056" y="7035"/>
                  </a:lnTo>
                  <a:lnTo>
                    <a:pt x="505802" y="15633"/>
                  </a:lnTo>
                  <a:lnTo>
                    <a:pt x="460756" y="27457"/>
                  </a:lnTo>
                  <a:lnTo>
                    <a:pt x="417042" y="42367"/>
                  </a:lnTo>
                  <a:lnTo>
                    <a:pt x="374789" y="60261"/>
                  </a:lnTo>
                  <a:lnTo>
                    <a:pt x="334124" y="80987"/>
                  </a:lnTo>
                  <a:lnTo>
                    <a:pt x="295160" y="104444"/>
                  </a:lnTo>
                  <a:lnTo>
                    <a:pt x="258051" y="130479"/>
                  </a:lnTo>
                  <a:lnTo>
                    <a:pt x="222897" y="158991"/>
                  </a:lnTo>
                  <a:lnTo>
                    <a:pt x="189826" y="189839"/>
                  </a:lnTo>
                  <a:lnTo>
                    <a:pt x="158978" y="222910"/>
                  </a:lnTo>
                  <a:lnTo>
                    <a:pt x="130467" y="258064"/>
                  </a:lnTo>
                  <a:lnTo>
                    <a:pt x="104432" y="295173"/>
                  </a:lnTo>
                  <a:lnTo>
                    <a:pt x="80975" y="334137"/>
                  </a:lnTo>
                  <a:lnTo>
                    <a:pt x="60248" y="374802"/>
                  </a:lnTo>
                  <a:lnTo>
                    <a:pt x="42354" y="417055"/>
                  </a:lnTo>
                  <a:lnTo>
                    <a:pt x="27444" y="460768"/>
                  </a:lnTo>
                  <a:lnTo>
                    <a:pt x="15621" y="505815"/>
                  </a:lnTo>
                  <a:lnTo>
                    <a:pt x="7023" y="552069"/>
                  </a:lnTo>
                  <a:lnTo>
                    <a:pt x="1778" y="599414"/>
                  </a:lnTo>
                  <a:lnTo>
                    <a:pt x="0" y="647700"/>
                  </a:lnTo>
                  <a:lnTo>
                    <a:pt x="1778" y="696099"/>
                  </a:lnTo>
                  <a:lnTo>
                    <a:pt x="7023" y="743508"/>
                  </a:lnTo>
                  <a:lnTo>
                    <a:pt x="15621" y="789838"/>
                  </a:lnTo>
                  <a:lnTo>
                    <a:pt x="27444" y="834923"/>
                  </a:lnTo>
                  <a:lnTo>
                    <a:pt x="42354" y="878674"/>
                  </a:lnTo>
                  <a:lnTo>
                    <a:pt x="60248" y="920940"/>
                  </a:lnTo>
                  <a:lnTo>
                    <a:pt x="80975" y="961618"/>
                  </a:lnTo>
                  <a:lnTo>
                    <a:pt x="104432" y="1000569"/>
                  </a:lnTo>
                  <a:lnTo>
                    <a:pt x="130467" y="1037678"/>
                  </a:lnTo>
                  <a:lnTo>
                    <a:pt x="158978" y="1072819"/>
                  </a:lnTo>
                  <a:lnTo>
                    <a:pt x="189826" y="1105852"/>
                  </a:lnTo>
                  <a:lnTo>
                    <a:pt x="222897" y="1136675"/>
                  </a:lnTo>
                  <a:lnTo>
                    <a:pt x="258051" y="1165161"/>
                  </a:lnTo>
                  <a:lnTo>
                    <a:pt x="295160" y="1191171"/>
                  </a:lnTo>
                  <a:lnTo>
                    <a:pt x="334124" y="1214577"/>
                  </a:lnTo>
                  <a:lnTo>
                    <a:pt x="374789" y="1235278"/>
                  </a:lnTo>
                  <a:lnTo>
                    <a:pt x="417042" y="1253134"/>
                  </a:lnTo>
                  <a:lnTo>
                    <a:pt x="460756" y="1268018"/>
                  </a:lnTo>
                  <a:lnTo>
                    <a:pt x="505802" y="1279817"/>
                  </a:lnTo>
                  <a:lnTo>
                    <a:pt x="552056" y="1288389"/>
                  </a:lnTo>
                  <a:lnTo>
                    <a:pt x="599401" y="1293634"/>
                  </a:lnTo>
                  <a:lnTo>
                    <a:pt x="647700" y="1295400"/>
                  </a:lnTo>
                  <a:lnTo>
                    <a:pt x="696087" y="1293634"/>
                  </a:lnTo>
                  <a:lnTo>
                    <a:pt x="743496" y="1288389"/>
                  </a:lnTo>
                  <a:lnTo>
                    <a:pt x="789825" y="1279817"/>
                  </a:lnTo>
                  <a:lnTo>
                    <a:pt x="834910" y="1268018"/>
                  </a:lnTo>
                  <a:lnTo>
                    <a:pt x="878662" y="1253134"/>
                  </a:lnTo>
                  <a:lnTo>
                    <a:pt x="920927" y="1235278"/>
                  </a:lnTo>
                  <a:lnTo>
                    <a:pt x="961605" y="1214577"/>
                  </a:lnTo>
                  <a:lnTo>
                    <a:pt x="1000556" y="1191171"/>
                  </a:lnTo>
                  <a:lnTo>
                    <a:pt x="1037666" y="1165161"/>
                  </a:lnTo>
                  <a:lnTo>
                    <a:pt x="1072807" y="1136675"/>
                  </a:lnTo>
                  <a:lnTo>
                    <a:pt x="1105852" y="1105852"/>
                  </a:lnTo>
                  <a:lnTo>
                    <a:pt x="1136662" y="1072819"/>
                  </a:lnTo>
                  <a:lnTo>
                    <a:pt x="1165148" y="1037678"/>
                  </a:lnTo>
                  <a:lnTo>
                    <a:pt x="1191158" y="1000569"/>
                  </a:lnTo>
                  <a:lnTo>
                    <a:pt x="1214564" y="961618"/>
                  </a:lnTo>
                  <a:lnTo>
                    <a:pt x="1235265" y="920940"/>
                  </a:lnTo>
                  <a:lnTo>
                    <a:pt x="1253121" y="878674"/>
                  </a:lnTo>
                  <a:lnTo>
                    <a:pt x="1268006" y="834923"/>
                  </a:lnTo>
                  <a:lnTo>
                    <a:pt x="1279804" y="789838"/>
                  </a:lnTo>
                  <a:lnTo>
                    <a:pt x="1288376" y="743508"/>
                  </a:lnTo>
                  <a:lnTo>
                    <a:pt x="1293622" y="696099"/>
                  </a:lnTo>
                  <a:lnTo>
                    <a:pt x="1295400" y="647700"/>
                  </a:lnTo>
                  <a:close/>
                </a:path>
                <a:path w="1342389" h="2079625">
                  <a:moveTo>
                    <a:pt x="1341882" y="1758708"/>
                  </a:moveTo>
                  <a:lnTo>
                    <a:pt x="1338389" y="1711388"/>
                  </a:lnTo>
                  <a:lnTo>
                    <a:pt x="1328267" y="1666189"/>
                  </a:lnTo>
                  <a:lnTo>
                    <a:pt x="1311998" y="1623631"/>
                  </a:lnTo>
                  <a:lnTo>
                    <a:pt x="1290091" y="1584198"/>
                  </a:lnTo>
                  <a:lnTo>
                    <a:pt x="1263053" y="1548396"/>
                  </a:lnTo>
                  <a:lnTo>
                    <a:pt x="1231379" y="1516722"/>
                  </a:lnTo>
                  <a:lnTo>
                    <a:pt x="1195578" y="1489684"/>
                  </a:lnTo>
                  <a:lnTo>
                    <a:pt x="1156144" y="1467777"/>
                  </a:lnTo>
                  <a:lnTo>
                    <a:pt x="1113586" y="1451508"/>
                  </a:lnTo>
                  <a:lnTo>
                    <a:pt x="1068387" y="1441386"/>
                  </a:lnTo>
                  <a:lnTo>
                    <a:pt x="1021080" y="1437906"/>
                  </a:lnTo>
                  <a:lnTo>
                    <a:pt x="973759" y="1441386"/>
                  </a:lnTo>
                  <a:lnTo>
                    <a:pt x="928560" y="1451508"/>
                  </a:lnTo>
                  <a:lnTo>
                    <a:pt x="886002" y="1467777"/>
                  </a:lnTo>
                  <a:lnTo>
                    <a:pt x="846569" y="1489684"/>
                  </a:lnTo>
                  <a:lnTo>
                    <a:pt x="810768" y="1516722"/>
                  </a:lnTo>
                  <a:lnTo>
                    <a:pt x="779094" y="1548396"/>
                  </a:lnTo>
                  <a:lnTo>
                    <a:pt x="752055" y="1584198"/>
                  </a:lnTo>
                  <a:lnTo>
                    <a:pt x="730148" y="1623631"/>
                  </a:lnTo>
                  <a:lnTo>
                    <a:pt x="713879" y="1666189"/>
                  </a:lnTo>
                  <a:lnTo>
                    <a:pt x="703757" y="1711388"/>
                  </a:lnTo>
                  <a:lnTo>
                    <a:pt x="700278" y="1758708"/>
                  </a:lnTo>
                  <a:lnTo>
                    <a:pt x="703757" y="1806194"/>
                  </a:lnTo>
                  <a:lnTo>
                    <a:pt x="713879" y="1851494"/>
                  </a:lnTo>
                  <a:lnTo>
                    <a:pt x="730148" y="1894103"/>
                  </a:lnTo>
                  <a:lnTo>
                    <a:pt x="752055" y="1933549"/>
                  </a:lnTo>
                  <a:lnTo>
                    <a:pt x="779094" y="1969325"/>
                  </a:lnTo>
                  <a:lnTo>
                    <a:pt x="810768" y="2000948"/>
                  </a:lnTo>
                  <a:lnTo>
                    <a:pt x="846569" y="2027910"/>
                  </a:lnTo>
                  <a:lnTo>
                    <a:pt x="886002" y="2049754"/>
                  </a:lnTo>
                  <a:lnTo>
                    <a:pt x="928560" y="2065947"/>
                  </a:lnTo>
                  <a:lnTo>
                    <a:pt x="973759" y="2076030"/>
                  </a:lnTo>
                  <a:lnTo>
                    <a:pt x="1021080" y="2079510"/>
                  </a:lnTo>
                  <a:lnTo>
                    <a:pt x="1068387" y="2076030"/>
                  </a:lnTo>
                  <a:lnTo>
                    <a:pt x="1113586" y="2065947"/>
                  </a:lnTo>
                  <a:lnTo>
                    <a:pt x="1156144" y="2049754"/>
                  </a:lnTo>
                  <a:lnTo>
                    <a:pt x="1195578" y="2027910"/>
                  </a:lnTo>
                  <a:lnTo>
                    <a:pt x="1231379" y="2000948"/>
                  </a:lnTo>
                  <a:lnTo>
                    <a:pt x="1263053" y="1969325"/>
                  </a:lnTo>
                  <a:lnTo>
                    <a:pt x="1290091" y="1933549"/>
                  </a:lnTo>
                  <a:lnTo>
                    <a:pt x="1311998" y="1894103"/>
                  </a:lnTo>
                  <a:lnTo>
                    <a:pt x="1328267" y="1851494"/>
                  </a:lnTo>
                  <a:lnTo>
                    <a:pt x="1338389" y="1806194"/>
                  </a:lnTo>
                  <a:lnTo>
                    <a:pt x="1341882" y="1758708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8383" y="5958078"/>
              <a:ext cx="137159" cy="13716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121408" y="4953000"/>
              <a:ext cx="607060" cy="1567180"/>
            </a:xfrm>
            <a:custGeom>
              <a:avLst/>
              <a:gdLst/>
              <a:ahLst/>
              <a:cxnLst/>
              <a:rect l="l" t="t" r="r" b="b"/>
              <a:pathLst>
                <a:path w="607060" h="1567179">
                  <a:moveTo>
                    <a:pt x="274320" y="1429512"/>
                  </a:moveTo>
                  <a:lnTo>
                    <a:pt x="267360" y="1386281"/>
                  </a:lnTo>
                  <a:lnTo>
                    <a:pt x="247980" y="1348651"/>
                  </a:lnTo>
                  <a:lnTo>
                    <a:pt x="218351" y="1318907"/>
                  </a:lnTo>
                  <a:lnTo>
                    <a:pt x="180682" y="1299375"/>
                  </a:lnTo>
                  <a:lnTo>
                    <a:pt x="137160" y="1292352"/>
                  </a:lnTo>
                  <a:lnTo>
                    <a:pt x="93916" y="1299375"/>
                  </a:lnTo>
                  <a:lnTo>
                    <a:pt x="56286" y="1318907"/>
                  </a:lnTo>
                  <a:lnTo>
                    <a:pt x="26543" y="1348651"/>
                  </a:lnTo>
                  <a:lnTo>
                    <a:pt x="7010" y="1386281"/>
                  </a:lnTo>
                  <a:lnTo>
                    <a:pt x="0" y="1429512"/>
                  </a:lnTo>
                  <a:lnTo>
                    <a:pt x="7010" y="1473047"/>
                  </a:lnTo>
                  <a:lnTo>
                    <a:pt x="26543" y="1510715"/>
                  </a:lnTo>
                  <a:lnTo>
                    <a:pt x="56286" y="1540344"/>
                  </a:lnTo>
                  <a:lnTo>
                    <a:pt x="93916" y="1559725"/>
                  </a:lnTo>
                  <a:lnTo>
                    <a:pt x="137160" y="1566672"/>
                  </a:lnTo>
                  <a:lnTo>
                    <a:pt x="180682" y="1559725"/>
                  </a:lnTo>
                  <a:lnTo>
                    <a:pt x="218351" y="1540344"/>
                  </a:lnTo>
                  <a:lnTo>
                    <a:pt x="247980" y="1510715"/>
                  </a:lnTo>
                  <a:lnTo>
                    <a:pt x="267360" y="1473047"/>
                  </a:lnTo>
                  <a:lnTo>
                    <a:pt x="274320" y="1429512"/>
                  </a:lnTo>
                  <a:close/>
                </a:path>
                <a:path w="607060" h="1567179">
                  <a:moveTo>
                    <a:pt x="606552" y="182880"/>
                  </a:moveTo>
                  <a:lnTo>
                    <a:pt x="600036" y="134416"/>
                  </a:lnTo>
                  <a:lnTo>
                    <a:pt x="581660" y="90766"/>
                  </a:lnTo>
                  <a:lnTo>
                    <a:pt x="553110" y="53721"/>
                  </a:lnTo>
                  <a:lnTo>
                    <a:pt x="516128" y="25069"/>
                  </a:lnTo>
                  <a:lnTo>
                    <a:pt x="472401" y="6565"/>
                  </a:lnTo>
                  <a:lnTo>
                    <a:pt x="423672" y="0"/>
                  </a:lnTo>
                  <a:lnTo>
                    <a:pt x="375196" y="6565"/>
                  </a:lnTo>
                  <a:lnTo>
                    <a:pt x="331546" y="25069"/>
                  </a:lnTo>
                  <a:lnTo>
                    <a:pt x="294513" y="53721"/>
                  </a:lnTo>
                  <a:lnTo>
                    <a:pt x="265849" y="90766"/>
                  </a:lnTo>
                  <a:lnTo>
                    <a:pt x="247345" y="134416"/>
                  </a:lnTo>
                  <a:lnTo>
                    <a:pt x="240792" y="182880"/>
                  </a:lnTo>
                  <a:lnTo>
                    <a:pt x="247345" y="231622"/>
                  </a:lnTo>
                  <a:lnTo>
                    <a:pt x="265849" y="275336"/>
                  </a:lnTo>
                  <a:lnTo>
                    <a:pt x="294513" y="312331"/>
                  </a:lnTo>
                  <a:lnTo>
                    <a:pt x="331546" y="340868"/>
                  </a:lnTo>
                  <a:lnTo>
                    <a:pt x="375196" y="359257"/>
                  </a:lnTo>
                  <a:lnTo>
                    <a:pt x="423672" y="365760"/>
                  </a:lnTo>
                  <a:lnTo>
                    <a:pt x="472401" y="359257"/>
                  </a:lnTo>
                  <a:lnTo>
                    <a:pt x="516128" y="340868"/>
                  </a:lnTo>
                  <a:lnTo>
                    <a:pt x="553110" y="312331"/>
                  </a:lnTo>
                  <a:lnTo>
                    <a:pt x="581660" y="275336"/>
                  </a:lnTo>
                  <a:lnTo>
                    <a:pt x="600036" y="231622"/>
                  </a:lnTo>
                  <a:lnTo>
                    <a:pt x="606552" y="18288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385916" y="2114946"/>
            <a:ext cx="6996084" cy="124261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marR="4559">
              <a:spcBef>
                <a:spcPts val="90"/>
              </a:spcBef>
            </a:pPr>
            <a:r>
              <a:rPr lang="en-US" spc="269" dirty="0" smtClean="0"/>
              <a:t>KE</a:t>
            </a:r>
            <a:r>
              <a:rPr spc="269" dirty="0" smtClean="0"/>
              <a:t>SELAMATAN</a:t>
            </a:r>
            <a:r>
              <a:rPr spc="247" dirty="0" smtClean="0"/>
              <a:t> </a:t>
            </a:r>
            <a:r>
              <a:rPr spc="247" dirty="0"/>
              <a:t>DAN</a:t>
            </a:r>
            <a:r>
              <a:rPr spc="242" dirty="0"/>
              <a:t> </a:t>
            </a:r>
            <a:r>
              <a:rPr lang="en-US" spc="278" dirty="0" smtClean="0"/>
              <a:t>KE</a:t>
            </a:r>
            <a:r>
              <a:rPr spc="278" dirty="0" smtClean="0"/>
              <a:t>SEHATAN </a:t>
            </a:r>
            <a:r>
              <a:rPr spc="-457" dirty="0" smtClean="0"/>
              <a:t> </a:t>
            </a:r>
            <a:r>
              <a:rPr lang="en-US" spc="332" dirty="0" smtClean="0"/>
              <a:t>KE</a:t>
            </a:r>
            <a:r>
              <a:rPr spc="332" dirty="0" smtClean="0"/>
              <a:t>RJA</a:t>
            </a:r>
            <a:r>
              <a:rPr lang="en-US" spc="332" dirty="0" smtClean="0"/>
              <a:t> (K3)</a:t>
            </a:r>
            <a:endParaRPr sz="2700" dirty="0"/>
          </a:p>
        </p:txBody>
      </p:sp>
      <p:sp>
        <p:nvSpPr>
          <p:cNvPr id="15" name="object 15"/>
          <p:cNvSpPr txBox="1"/>
          <p:nvPr/>
        </p:nvSpPr>
        <p:spPr>
          <a:xfrm>
            <a:off x="1839422" y="4872765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887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62000" y="762000"/>
            <a:ext cx="5955146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78" dirty="0" smtClean="0"/>
              <a:t>A.PE</a:t>
            </a:r>
            <a:r>
              <a:rPr spc="278" dirty="0" smtClean="0"/>
              <a:t>NDAHULUAN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3" y="1773622"/>
            <a:ext cx="7237961" cy="4066265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257572" indent="-246175" algn="just">
              <a:spcBef>
                <a:spcPts val="62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94" dirty="0">
                <a:latin typeface="Cambria"/>
                <a:cs typeface="Cambria"/>
              </a:rPr>
              <a:t>Setiap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pekerjaan/aktifitas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selalu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ada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risiko</a:t>
            </a:r>
            <a:r>
              <a:rPr spc="90" dirty="0">
                <a:latin typeface="Cambria"/>
                <a:cs typeface="Cambria"/>
              </a:rPr>
              <a:t> kegagalan</a:t>
            </a:r>
            <a:endParaRPr dirty="0">
              <a:latin typeface="Cambria"/>
              <a:cs typeface="Cambria"/>
            </a:endParaRPr>
          </a:p>
          <a:p>
            <a:pPr marL="257572" marR="4559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130" dirty="0">
                <a:latin typeface="Cambria"/>
                <a:cs typeface="Cambria"/>
              </a:rPr>
              <a:t>Salah </a:t>
            </a:r>
            <a:r>
              <a:rPr spc="90" dirty="0">
                <a:latin typeface="Cambria"/>
                <a:cs typeface="Cambria"/>
              </a:rPr>
              <a:t>satu </a:t>
            </a:r>
            <a:r>
              <a:rPr spc="49" dirty="0">
                <a:latin typeface="Cambria"/>
                <a:cs typeface="Cambria"/>
              </a:rPr>
              <a:t>risiko </a:t>
            </a:r>
            <a:r>
              <a:rPr spc="63" dirty="0">
                <a:latin typeface="Cambria"/>
                <a:cs typeface="Cambria"/>
              </a:rPr>
              <a:t>pekerjaan </a:t>
            </a:r>
            <a:r>
              <a:rPr spc="90" dirty="0">
                <a:latin typeface="Cambria"/>
                <a:cs typeface="Cambria"/>
              </a:rPr>
              <a:t>adalah </a:t>
            </a:r>
            <a:r>
              <a:rPr spc="81" dirty="0">
                <a:latin typeface="Cambria"/>
                <a:cs typeface="Cambria"/>
              </a:rPr>
              <a:t>kecelakaan </a:t>
            </a:r>
            <a:r>
              <a:rPr spc="72" dirty="0">
                <a:latin typeface="Cambria"/>
                <a:cs typeface="Cambria"/>
              </a:rPr>
              <a:t>kerja </a:t>
            </a:r>
            <a:r>
              <a:rPr spc="27" dirty="0">
                <a:latin typeface="Cambria"/>
                <a:cs typeface="Cambria"/>
              </a:rPr>
              <a:t>(</a:t>
            </a:r>
            <a:r>
              <a:rPr i="1" spc="27" dirty="0">
                <a:latin typeface="Cambria"/>
                <a:cs typeface="Cambria"/>
              </a:rPr>
              <a:t>work </a:t>
            </a:r>
            <a:r>
              <a:rPr i="1" spc="-386" dirty="0">
                <a:latin typeface="Cambria"/>
                <a:cs typeface="Cambria"/>
              </a:rPr>
              <a:t> </a:t>
            </a:r>
            <a:r>
              <a:rPr i="1" spc="49" dirty="0">
                <a:latin typeface="Cambria"/>
                <a:cs typeface="Cambria"/>
              </a:rPr>
              <a:t>accident</a:t>
            </a:r>
            <a:r>
              <a:rPr spc="49" dirty="0">
                <a:latin typeface="Cambria"/>
                <a:cs typeface="Cambria"/>
              </a:rPr>
              <a:t>),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berakibat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kerugian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36" dirty="0">
                <a:latin typeface="Cambria"/>
                <a:cs typeface="Cambria"/>
              </a:rPr>
              <a:t>(</a:t>
            </a:r>
            <a:r>
              <a:rPr i="1" spc="36" dirty="0">
                <a:latin typeface="Cambria"/>
                <a:cs typeface="Cambria"/>
              </a:rPr>
              <a:t>loss</a:t>
            </a:r>
            <a:r>
              <a:rPr spc="36" dirty="0">
                <a:latin typeface="Cambria"/>
                <a:cs typeface="Cambria"/>
              </a:rPr>
              <a:t>).</a:t>
            </a:r>
            <a:endParaRPr dirty="0">
              <a:latin typeface="Cambria"/>
              <a:cs typeface="Cambria"/>
            </a:endParaRPr>
          </a:p>
          <a:p>
            <a:pPr marL="257002" marR="49007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135" dirty="0">
                <a:latin typeface="Cambria"/>
                <a:cs typeface="Cambria"/>
              </a:rPr>
              <a:t>Untuk </a:t>
            </a:r>
            <a:r>
              <a:rPr spc="81" dirty="0">
                <a:latin typeface="Cambria"/>
                <a:cs typeface="Cambria"/>
              </a:rPr>
              <a:t>itu </a:t>
            </a:r>
            <a:r>
              <a:rPr spc="54" dirty="0">
                <a:latin typeface="Cambria"/>
                <a:cs typeface="Cambria"/>
              </a:rPr>
              <a:t>perlu </a:t>
            </a:r>
            <a:r>
              <a:rPr spc="130" dirty="0">
                <a:latin typeface="Cambria"/>
                <a:cs typeface="Cambria"/>
              </a:rPr>
              <a:t>K3 </a:t>
            </a:r>
            <a:r>
              <a:rPr spc="81" dirty="0">
                <a:latin typeface="Cambria"/>
                <a:cs typeface="Cambria"/>
              </a:rPr>
              <a:t>yang </a:t>
            </a:r>
            <a:r>
              <a:rPr spc="85" dirty="0">
                <a:latin typeface="Cambria"/>
                <a:cs typeface="Cambria"/>
              </a:rPr>
              <a:t>harus </a:t>
            </a:r>
            <a:r>
              <a:rPr spc="58" dirty="0">
                <a:latin typeface="Cambria"/>
                <a:cs typeface="Cambria"/>
              </a:rPr>
              <a:t>terpadu </a:t>
            </a:r>
            <a:r>
              <a:rPr spc="81" dirty="0">
                <a:latin typeface="Cambria"/>
                <a:cs typeface="Cambria"/>
              </a:rPr>
              <a:t>semua </a:t>
            </a:r>
            <a:r>
              <a:rPr spc="54" dirty="0">
                <a:latin typeface="Cambria"/>
                <a:cs typeface="Cambria"/>
              </a:rPr>
              <a:t>orang </a:t>
            </a:r>
            <a:r>
              <a:rPr spc="81" dirty="0">
                <a:latin typeface="Cambria"/>
                <a:cs typeface="Cambria"/>
              </a:rPr>
              <a:t>yang </a:t>
            </a:r>
            <a:r>
              <a:rPr spc="-386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ada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dalam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lingkungan</a:t>
            </a:r>
            <a:r>
              <a:rPr spc="130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perusahaan/pekerjaan</a:t>
            </a:r>
            <a:r>
              <a:rPr spc="49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  <a:p>
            <a:pPr marL="257572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148" dirty="0">
                <a:latin typeface="Cambria"/>
                <a:cs typeface="Cambria"/>
              </a:rPr>
              <a:t>PT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99" dirty="0">
                <a:latin typeface="Cambria"/>
                <a:cs typeface="Cambria"/>
              </a:rPr>
              <a:t>Jamsostek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mencatat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selama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dirty="0">
                <a:latin typeface="Cambria"/>
                <a:cs typeface="Cambria"/>
              </a:rPr>
              <a:t>2013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terjadi</a:t>
            </a:r>
            <a:r>
              <a:rPr spc="76" dirty="0">
                <a:latin typeface="Cambria"/>
                <a:cs typeface="Cambria"/>
              </a:rPr>
              <a:t> sebanyak</a:t>
            </a:r>
            <a:endParaRPr dirty="0">
              <a:latin typeface="Cambria"/>
              <a:cs typeface="Cambria"/>
            </a:endParaRPr>
          </a:p>
          <a:p>
            <a:pPr marL="257002" algn="just"/>
            <a:r>
              <a:rPr spc="13" dirty="0">
                <a:latin typeface="Cambria"/>
                <a:cs typeface="Cambria"/>
              </a:rPr>
              <a:t>103.285</a:t>
            </a:r>
            <a:r>
              <a:rPr spc="90" dirty="0">
                <a:latin typeface="Cambria"/>
                <a:cs typeface="Cambria"/>
              </a:rPr>
              <a:t> kasus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81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  <a:p>
            <a:pPr marL="257002" marR="188050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81" dirty="0">
                <a:latin typeface="Cambria"/>
                <a:cs typeface="Cambria"/>
              </a:rPr>
              <a:t>Degradasi </a:t>
            </a:r>
            <a:r>
              <a:rPr spc="85" dirty="0">
                <a:latin typeface="Cambria"/>
                <a:cs typeface="Cambria"/>
              </a:rPr>
              <a:t>keselamatan </a:t>
            </a:r>
            <a:r>
              <a:rPr spc="58" dirty="0">
                <a:latin typeface="Cambria"/>
                <a:cs typeface="Cambria"/>
              </a:rPr>
              <a:t>terjadi </a:t>
            </a:r>
            <a:r>
              <a:rPr spc="85" dirty="0">
                <a:latin typeface="Cambria"/>
                <a:cs typeface="Cambria"/>
              </a:rPr>
              <a:t>akibat </a:t>
            </a:r>
            <a:r>
              <a:rPr spc="72" dirty="0">
                <a:latin typeface="Cambria"/>
                <a:cs typeface="Cambria"/>
              </a:rPr>
              <a:t>transisi </a:t>
            </a:r>
            <a:r>
              <a:rPr spc="63" dirty="0">
                <a:latin typeface="Cambria"/>
                <a:cs typeface="Cambria"/>
              </a:rPr>
              <a:t>dari </a:t>
            </a:r>
            <a:r>
              <a:rPr spc="76" dirty="0">
                <a:latin typeface="Cambria"/>
                <a:cs typeface="Cambria"/>
              </a:rPr>
              <a:t>masy 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agraris </a:t>
            </a:r>
            <a:r>
              <a:rPr spc="27" dirty="0">
                <a:latin typeface="Cambria"/>
                <a:cs typeface="Cambria"/>
              </a:rPr>
              <a:t>(</a:t>
            </a:r>
            <a:r>
              <a:rPr i="1" spc="27" dirty="0">
                <a:latin typeface="Cambria"/>
                <a:cs typeface="Cambria"/>
              </a:rPr>
              <a:t>low </a:t>
            </a:r>
            <a:r>
              <a:rPr i="1" spc="94" dirty="0">
                <a:latin typeface="Cambria"/>
                <a:cs typeface="Cambria"/>
              </a:rPr>
              <a:t>risk </a:t>
            </a:r>
            <a:r>
              <a:rPr i="1" spc="22" dirty="0">
                <a:latin typeface="Cambria"/>
                <a:cs typeface="Cambria"/>
              </a:rPr>
              <a:t>society</a:t>
            </a:r>
            <a:r>
              <a:rPr spc="22" dirty="0">
                <a:latin typeface="Cambria"/>
                <a:cs typeface="Cambria"/>
              </a:rPr>
              <a:t>) </a:t>
            </a:r>
            <a:r>
              <a:rPr spc="72" dirty="0">
                <a:latin typeface="Cambria"/>
                <a:cs typeface="Cambria"/>
              </a:rPr>
              <a:t>menuju </a:t>
            </a:r>
            <a:r>
              <a:rPr spc="81" dirty="0">
                <a:latin typeface="Cambria"/>
                <a:cs typeface="Cambria"/>
              </a:rPr>
              <a:t>masy </a:t>
            </a:r>
            <a:r>
              <a:rPr spc="63" dirty="0">
                <a:latin typeface="Cambria"/>
                <a:cs typeface="Cambria"/>
              </a:rPr>
              <a:t>industri</a:t>
            </a:r>
            <a:r>
              <a:rPr spc="63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(</a:t>
            </a:r>
            <a:r>
              <a:rPr i="1" spc="67" dirty="0">
                <a:latin typeface="Cambria"/>
                <a:cs typeface="Cambria"/>
              </a:rPr>
              <a:t>high </a:t>
            </a:r>
            <a:r>
              <a:rPr i="1" spc="94" dirty="0">
                <a:latin typeface="Cambria"/>
                <a:cs typeface="Cambria"/>
              </a:rPr>
              <a:t>risk </a:t>
            </a:r>
            <a:r>
              <a:rPr i="1" spc="-386" dirty="0">
                <a:latin typeface="Cambria"/>
                <a:cs typeface="Cambria"/>
              </a:rPr>
              <a:t> </a:t>
            </a:r>
            <a:r>
              <a:rPr i="1" spc="36" dirty="0">
                <a:latin typeface="Cambria"/>
                <a:cs typeface="Cambria"/>
              </a:rPr>
              <a:t>society</a:t>
            </a:r>
            <a:r>
              <a:rPr spc="36" dirty="0">
                <a:latin typeface="Cambria"/>
                <a:cs typeface="Cambria"/>
              </a:rPr>
              <a:t>).</a:t>
            </a:r>
            <a:endParaRPr dirty="0">
              <a:latin typeface="Cambria"/>
              <a:cs typeface="Cambria"/>
            </a:endParaRPr>
          </a:p>
          <a:p>
            <a:pPr marL="257572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94" dirty="0">
                <a:latin typeface="Cambria"/>
                <a:cs typeface="Cambria"/>
              </a:rPr>
              <a:t>Kecelakaan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berdampak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pada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daya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saing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tingkat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global.</a:t>
            </a:r>
            <a:endParaRPr dirty="0">
              <a:latin typeface="Cambria"/>
              <a:cs typeface="Cambria"/>
            </a:endParaRPr>
          </a:p>
          <a:p>
            <a:pPr marL="257572" marR="630253" indent="-246175" algn="just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90" dirty="0">
                <a:latin typeface="Cambria"/>
                <a:cs typeface="Cambria"/>
              </a:rPr>
              <a:t>Sebagian masyarakat </a:t>
            </a:r>
            <a:r>
              <a:rPr spc="72" dirty="0">
                <a:latin typeface="Cambria"/>
                <a:cs typeface="Cambria"/>
              </a:rPr>
              <a:t>merasa </a:t>
            </a:r>
            <a:r>
              <a:rPr spc="81" dirty="0">
                <a:latin typeface="Cambria"/>
                <a:cs typeface="Cambria"/>
              </a:rPr>
              <a:t>tidak </a:t>
            </a:r>
            <a:r>
              <a:rPr spc="76" dirty="0">
                <a:latin typeface="Cambria"/>
                <a:cs typeface="Cambria"/>
              </a:rPr>
              <a:t>memerlukan </a:t>
            </a:r>
            <a:r>
              <a:rPr spc="130" dirty="0">
                <a:latin typeface="Cambria"/>
                <a:cs typeface="Cambria"/>
              </a:rPr>
              <a:t>K3, </a:t>
            </a:r>
            <a:r>
              <a:rPr spc="-386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bahkan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dianggap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sebagai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barang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mewah</a:t>
            </a:r>
            <a:r>
              <a:rPr spc="72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8998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36492" y="762000"/>
            <a:ext cx="6259946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56" dirty="0" smtClean="0"/>
              <a:t>B. FI</a:t>
            </a:r>
            <a:r>
              <a:rPr spc="256" dirty="0" smtClean="0"/>
              <a:t>LOSOFI</a:t>
            </a:r>
            <a:r>
              <a:rPr lang="en-US" spc="256" dirty="0" smtClean="0"/>
              <a:t> K3</a:t>
            </a:r>
            <a:endParaRPr sz="2700" dirty="0"/>
          </a:p>
        </p:txBody>
      </p:sp>
      <p:sp>
        <p:nvSpPr>
          <p:cNvPr id="11" name="object 11"/>
          <p:cNvSpPr txBox="1"/>
          <p:nvPr/>
        </p:nvSpPr>
        <p:spPr>
          <a:xfrm>
            <a:off x="8001692" y="5587006"/>
            <a:ext cx="162214" cy="211231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fld id="{81D60167-4931-47E6-BA6A-407CBD079E47}" type="slidenum"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pPr marL="34191">
                <a:spcBef>
                  <a:spcPts val="67"/>
                </a:spcBef>
              </a:pPr>
              <a:t>3</a:t>
            </a:fld>
            <a:endParaRPr sz="13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4" y="1841126"/>
            <a:ext cx="6527223" cy="312204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257002" marR="4559" indent="-246175">
              <a:spcBef>
                <a:spcPts val="85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54" dirty="0">
                <a:latin typeface="Cambria"/>
                <a:cs typeface="Cambria"/>
              </a:rPr>
              <a:t>Filosofi</a:t>
            </a:r>
            <a:r>
              <a:rPr spc="76" dirty="0">
                <a:latin typeface="Cambria"/>
                <a:cs typeface="Cambria"/>
              </a:rPr>
              <a:t> dasar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99" dirty="0">
                <a:latin typeface="Cambria"/>
                <a:cs typeface="Cambria"/>
              </a:rPr>
              <a:t>Keselamatan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dan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99" dirty="0">
                <a:latin typeface="Cambria"/>
                <a:cs typeface="Cambria"/>
              </a:rPr>
              <a:t>Kesehatan Kerja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22" dirty="0">
                <a:latin typeface="Cambria"/>
                <a:cs typeface="Cambria"/>
              </a:rPr>
              <a:t>(K3) </a:t>
            </a:r>
            <a:r>
              <a:rPr spc="27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adalah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melindungi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keselamatan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kesehatan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para 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pekerja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dalam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menjalankan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pekerjaannya,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melalui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upaya-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upaya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pengendalian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semua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bentuk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36" dirty="0">
                <a:latin typeface="Cambria"/>
                <a:cs typeface="Cambria"/>
              </a:rPr>
              <a:t>potensi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bahaya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 </a:t>
            </a:r>
            <a:r>
              <a:rPr spc="85" dirty="0">
                <a:latin typeface="Cambria"/>
                <a:cs typeface="Cambria"/>
              </a:rPr>
              <a:t> ada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di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lingkungan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tempat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kerjanya.</a:t>
            </a:r>
            <a:endParaRPr>
              <a:latin typeface="Cambria"/>
              <a:cs typeface="Cambria"/>
            </a:endParaRPr>
          </a:p>
          <a:p>
            <a:pPr marL="257002" marR="177223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108" dirty="0">
                <a:latin typeface="Cambria"/>
                <a:cs typeface="Cambria"/>
              </a:rPr>
              <a:t>Bila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semua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36" dirty="0">
                <a:latin typeface="Cambria"/>
                <a:cs typeface="Cambria"/>
              </a:rPr>
              <a:t>potensi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bahaya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telah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dikendalikan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 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memenuhi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batas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standar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108" dirty="0">
                <a:latin typeface="Cambria"/>
                <a:cs typeface="Cambria"/>
              </a:rPr>
              <a:t>aman,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112" dirty="0">
                <a:latin typeface="Cambria"/>
                <a:cs typeface="Cambria"/>
              </a:rPr>
              <a:t>maka</a:t>
            </a:r>
            <a:r>
              <a:rPr spc="108" dirty="0">
                <a:latin typeface="Cambria"/>
                <a:cs typeface="Cambria"/>
              </a:rPr>
              <a:t> akan </a:t>
            </a:r>
            <a:r>
              <a:rPr spc="63" dirty="0">
                <a:latin typeface="Cambria"/>
                <a:cs typeface="Cambria"/>
              </a:rPr>
              <a:t>memberikan </a:t>
            </a:r>
            <a:r>
              <a:rPr spc="-386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kontribusi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terciptanya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kondisi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lingkungan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kerja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 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108" dirty="0">
                <a:latin typeface="Cambria"/>
                <a:cs typeface="Cambria"/>
              </a:rPr>
              <a:t>aman,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sehat,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22" dirty="0">
                <a:latin typeface="Cambria"/>
                <a:cs typeface="Cambria"/>
              </a:rPr>
              <a:t>proses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produksi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menjadi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lancar,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 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pada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akhirnya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108" dirty="0">
                <a:latin typeface="Cambria"/>
                <a:cs typeface="Cambria"/>
              </a:rPr>
              <a:t>akan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dapat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menekan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risiko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kerugian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berdampak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terhadap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peningkatan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produktivitas.</a:t>
            </a:r>
            <a:endParaRPr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6887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1841126"/>
            <a:ext cx="6180281" cy="3293883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4559">
              <a:spcBef>
                <a:spcPts val="85"/>
              </a:spcBef>
            </a:pPr>
            <a:r>
              <a:rPr spc="99" dirty="0">
                <a:latin typeface="Cambria"/>
                <a:cs typeface="Cambria"/>
              </a:rPr>
              <a:t>Menurut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International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Association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-4" dirty="0">
                <a:latin typeface="Cambria"/>
                <a:cs typeface="Cambria"/>
              </a:rPr>
              <a:t>of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94" dirty="0">
                <a:latin typeface="Cambria"/>
                <a:cs typeface="Cambria"/>
              </a:rPr>
              <a:t>Safety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Professional,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Filosofi</a:t>
            </a:r>
            <a:r>
              <a:rPr spc="76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terbagi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menjadi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dirty="0">
                <a:latin typeface="Cambria"/>
                <a:cs typeface="Cambria"/>
              </a:rPr>
              <a:t>8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27" dirty="0">
                <a:latin typeface="Cambria"/>
                <a:cs typeface="Cambria"/>
              </a:rPr>
              <a:t>filosofi</a:t>
            </a:r>
            <a:r>
              <a:rPr spc="76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yaitu:</a:t>
            </a:r>
            <a:endParaRPr>
              <a:latin typeface="Cambria"/>
              <a:cs typeface="Cambria"/>
            </a:endParaRPr>
          </a:p>
          <a:p>
            <a:pPr marL="262131" indent="-251303">
              <a:spcBef>
                <a:spcPts val="507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is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an ethical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responsibility.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is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 </a:t>
            </a:r>
            <a:r>
              <a:rPr i="1" spc="-13" dirty="0">
                <a:latin typeface="Times New Roman"/>
                <a:cs typeface="Times New Roman"/>
              </a:rPr>
              <a:t>culture,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not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 </a:t>
            </a:r>
            <a:r>
              <a:rPr i="1" spc="-9" dirty="0">
                <a:latin typeface="Times New Roman"/>
                <a:cs typeface="Times New Roman"/>
              </a:rPr>
              <a:t>program.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Management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is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responsible.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Employee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must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be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trained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to work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18" dirty="0">
                <a:latin typeface="Times New Roman"/>
                <a:cs typeface="Times New Roman"/>
              </a:rPr>
              <a:t>safety.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is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condition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of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employment.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All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injuries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27" dirty="0">
                <a:latin typeface="Times New Roman"/>
                <a:cs typeface="Times New Roman"/>
              </a:rPr>
              <a:t>are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preventable.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13" dirty="0">
                <a:latin typeface="Times New Roman"/>
                <a:cs typeface="Times New Roman"/>
              </a:rPr>
              <a:t> program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must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be site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specific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(tempat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khusus)</a:t>
            </a:r>
            <a:r>
              <a:rPr i="1" spc="-4" dirty="0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262131" indent="-251303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262131" algn="l"/>
                <a:tab pos="262700" algn="l"/>
              </a:tabLst>
            </a:pPr>
            <a:r>
              <a:rPr i="1" spc="-4" dirty="0">
                <a:latin typeface="Times New Roman"/>
                <a:cs typeface="Times New Roman"/>
              </a:rPr>
              <a:t>Safety</a:t>
            </a:r>
            <a:r>
              <a:rPr i="1" spc="-22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is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good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business.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01692" y="5587006"/>
            <a:ext cx="162214" cy="211231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fld id="{81D60167-4931-47E6-BA6A-407CBD079E47}" type="slidenum"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pPr marL="34191">
                <a:spcBef>
                  <a:spcPts val="67"/>
                </a:spcBef>
              </a:pPr>
              <a:t>4</a:t>
            </a:fld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3820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66800" y="762000"/>
            <a:ext cx="5497946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305" dirty="0" smtClean="0"/>
              <a:t>C. SE</a:t>
            </a:r>
            <a:r>
              <a:rPr spc="305" dirty="0" smtClean="0"/>
              <a:t>JARAH</a:t>
            </a:r>
            <a:r>
              <a:rPr spc="260" dirty="0" smtClean="0"/>
              <a:t> </a:t>
            </a:r>
            <a:r>
              <a:rPr lang="en-US" spc="260" dirty="0" smtClean="0"/>
              <a:t>K3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4" y="1784721"/>
            <a:ext cx="6640945" cy="4458287"/>
          </a:xfrm>
          <a:prstGeom prst="rect">
            <a:avLst/>
          </a:prstGeom>
        </p:spPr>
        <p:txBody>
          <a:bodyPr vert="horz" wrap="square" lIns="0" tIns="38750" rIns="0" bIns="0" rtlCol="0">
            <a:spAutoFit/>
          </a:bodyPr>
          <a:lstStyle/>
          <a:p>
            <a:pPr marL="317406" indent="-306579">
              <a:spcBef>
                <a:spcPts val="305"/>
              </a:spcBef>
              <a:buClr>
                <a:srgbClr val="FE8637"/>
              </a:buClr>
              <a:buSzPct val="68421"/>
              <a:buAutoNum type="arabicPeriod"/>
              <a:tabLst>
                <a:tab pos="317406" algn="l"/>
                <a:tab pos="317976" algn="l"/>
              </a:tabLst>
            </a:pPr>
            <a:r>
              <a:rPr sz="1700" dirty="0">
                <a:latin typeface="Times New Roman"/>
                <a:cs typeface="Times New Roman"/>
              </a:rPr>
              <a:t>Era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revolusi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industri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(abad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XVIII)</a:t>
            </a:r>
            <a:endParaRPr sz="1700">
              <a:latin typeface="Times New Roman"/>
              <a:cs typeface="Times New Roman"/>
            </a:endParaRPr>
          </a:p>
          <a:p>
            <a:pPr marL="339060" marR="4559">
              <a:lnSpc>
                <a:spcPts val="1553"/>
              </a:lnSpc>
              <a:spcBef>
                <a:spcPts val="377"/>
              </a:spcBef>
            </a:pPr>
            <a:r>
              <a:rPr sz="1400" dirty="0">
                <a:latin typeface="Times New Roman"/>
                <a:cs typeface="Times New Roman"/>
              </a:rPr>
              <a:t>Pada era ini hal-hal yang turut mempengaruhi perkembangan K3 adalah penggantian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tenaga hewan dengan mesin-mesin seperti mesin uap yang baru ditemukan sebagai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sumber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energi</a:t>
            </a:r>
            <a:endParaRPr sz="1400">
              <a:latin typeface="Times New Roman"/>
              <a:cs typeface="Times New Roman"/>
            </a:endParaRPr>
          </a:p>
          <a:p>
            <a:pPr marL="317406" indent="-306579">
              <a:spcBef>
                <a:spcPts val="296"/>
              </a:spcBef>
              <a:buClr>
                <a:srgbClr val="FE8637"/>
              </a:buClr>
              <a:buSzPct val="68421"/>
              <a:buAutoNum type="arabicPeriod" startAt="2"/>
              <a:tabLst>
                <a:tab pos="317406" algn="l"/>
                <a:tab pos="317976" algn="l"/>
              </a:tabLst>
            </a:pPr>
            <a:r>
              <a:rPr sz="1700" spc="-4" dirty="0">
                <a:latin typeface="Times New Roman"/>
                <a:cs typeface="Times New Roman"/>
              </a:rPr>
              <a:t>Era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industrialisasi</a:t>
            </a:r>
            <a:endParaRPr sz="1700">
              <a:latin typeface="Times New Roman"/>
              <a:cs typeface="Times New Roman"/>
            </a:endParaRPr>
          </a:p>
          <a:p>
            <a:pPr marL="339060" marR="104851">
              <a:lnSpc>
                <a:spcPts val="1553"/>
              </a:lnSpc>
              <a:spcBef>
                <a:spcPts val="377"/>
              </a:spcBef>
            </a:pPr>
            <a:r>
              <a:rPr sz="1400" dirty="0">
                <a:latin typeface="Times New Roman"/>
                <a:cs typeface="Times New Roman"/>
              </a:rPr>
              <a:t>Sejak era revolusi industri di atas sampai dengan pertengahan abad 20, penggunaan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teknologi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semakin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berkembang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sehingga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K3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juga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mengikuti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perkembangan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ini.</a:t>
            </a:r>
            <a:endParaRPr sz="1400">
              <a:latin typeface="Times New Roman"/>
              <a:cs typeface="Times New Roman"/>
            </a:endParaRPr>
          </a:p>
          <a:p>
            <a:pPr marL="339060">
              <a:lnSpc>
                <a:spcPts val="1440"/>
              </a:lnSpc>
            </a:pPr>
            <a:r>
              <a:rPr sz="1400" dirty="0">
                <a:latin typeface="Times New Roman"/>
                <a:cs typeface="Times New Roman"/>
              </a:rPr>
              <a:t>Perkembangan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K3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mengikuti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penggunaan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teknologi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(APD,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safety device,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interlock,</a:t>
            </a:r>
            <a:endParaRPr sz="1400">
              <a:latin typeface="Times New Roman"/>
              <a:cs typeface="Times New Roman"/>
            </a:endParaRPr>
          </a:p>
          <a:p>
            <a:pPr marL="339060">
              <a:lnSpc>
                <a:spcPts val="1638"/>
              </a:lnSpc>
            </a:pPr>
            <a:r>
              <a:rPr sz="1400" dirty="0">
                <a:latin typeface="Times New Roman"/>
                <a:cs typeface="Times New Roman"/>
              </a:rPr>
              <a:t>dan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alat-alat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pengaman)</a:t>
            </a:r>
            <a:endParaRPr sz="1400">
              <a:latin typeface="Times New Roman"/>
              <a:cs typeface="Times New Roman"/>
            </a:endParaRPr>
          </a:p>
          <a:p>
            <a:pPr marL="317406" indent="-306579">
              <a:spcBef>
                <a:spcPts val="323"/>
              </a:spcBef>
              <a:buClr>
                <a:srgbClr val="FE8637"/>
              </a:buClr>
              <a:buSzPct val="68421"/>
              <a:buAutoNum type="arabicPeriod" startAt="3"/>
              <a:tabLst>
                <a:tab pos="317406" algn="l"/>
                <a:tab pos="317976" algn="l"/>
              </a:tabLst>
            </a:pPr>
            <a:r>
              <a:rPr sz="1700" dirty="0">
                <a:latin typeface="Times New Roman"/>
                <a:cs typeface="Times New Roman"/>
              </a:rPr>
              <a:t>Era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Manajemen</a:t>
            </a:r>
            <a:endParaRPr sz="1700">
              <a:latin typeface="Times New Roman"/>
              <a:cs typeface="Times New Roman"/>
            </a:endParaRPr>
          </a:p>
          <a:p>
            <a:pPr marL="339060" marR="131065">
              <a:lnSpc>
                <a:spcPts val="1553"/>
              </a:lnSpc>
              <a:spcBef>
                <a:spcPts val="377"/>
              </a:spcBef>
            </a:pPr>
            <a:r>
              <a:rPr sz="1400" dirty="0">
                <a:latin typeface="Times New Roman"/>
                <a:cs typeface="Times New Roman"/>
              </a:rPr>
              <a:t>Keterpaduan semua unit-unit kerja seperti </a:t>
            </a:r>
            <a:r>
              <a:rPr sz="1400" spc="-13" dirty="0">
                <a:latin typeface="Times New Roman"/>
                <a:cs typeface="Times New Roman"/>
              </a:rPr>
              <a:t>safety, </a:t>
            </a:r>
            <a:r>
              <a:rPr sz="1400" dirty="0">
                <a:latin typeface="Times New Roman"/>
                <a:cs typeface="Times New Roman"/>
              </a:rPr>
              <a:t>health dan masalah lingkungan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dalam suatu sistem manajemen juga menuntut adanya kualitas yang terjamin baik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dari aspek input proses dan output. Hal ini ditunjukkan dengan munculnya </a:t>
            </a:r>
            <a:r>
              <a:rPr sz="1400" spc="-4" dirty="0">
                <a:latin typeface="Times New Roman"/>
                <a:cs typeface="Times New Roman"/>
              </a:rPr>
              <a:t>standar-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standar internasional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seperti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ISO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9000,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ISO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14000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dan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ISO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18000.</a:t>
            </a:r>
            <a:endParaRPr sz="1400">
              <a:latin typeface="Times New Roman"/>
              <a:cs typeface="Times New Roman"/>
            </a:endParaRPr>
          </a:p>
          <a:p>
            <a:pPr marL="317406" indent="-306579">
              <a:spcBef>
                <a:spcPts val="296"/>
              </a:spcBef>
              <a:buClr>
                <a:srgbClr val="FE8637"/>
              </a:buClr>
              <a:buSzPct val="68421"/>
              <a:buAutoNum type="arabicPeriod" startAt="4"/>
              <a:tabLst>
                <a:tab pos="317406" algn="l"/>
                <a:tab pos="317976" algn="l"/>
              </a:tabLst>
            </a:pPr>
            <a:r>
              <a:rPr sz="1700" spc="-4" dirty="0">
                <a:latin typeface="Times New Roman"/>
                <a:cs typeface="Times New Roman"/>
              </a:rPr>
              <a:t>Era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Mendatang</a:t>
            </a:r>
            <a:endParaRPr sz="1700">
              <a:latin typeface="Times New Roman"/>
              <a:cs typeface="Times New Roman"/>
            </a:endParaRPr>
          </a:p>
          <a:p>
            <a:pPr marL="339630" marR="7408">
              <a:lnSpc>
                <a:spcPts val="1553"/>
              </a:lnSpc>
              <a:spcBef>
                <a:spcPts val="404"/>
              </a:spcBef>
            </a:pPr>
            <a:r>
              <a:rPr sz="1400" spc="63" dirty="0">
                <a:latin typeface="Cambria"/>
                <a:cs typeface="Cambria"/>
              </a:rPr>
              <a:t>Perkembangan</a:t>
            </a:r>
            <a:r>
              <a:rPr sz="1400" spc="76" dirty="0">
                <a:latin typeface="Cambria"/>
                <a:cs typeface="Cambria"/>
              </a:rPr>
              <a:t> </a:t>
            </a:r>
            <a:r>
              <a:rPr sz="1400" spc="108" dirty="0">
                <a:latin typeface="Cambria"/>
                <a:cs typeface="Cambria"/>
              </a:rPr>
              <a:t>K3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58" dirty="0">
                <a:latin typeface="Cambria"/>
                <a:cs typeface="Cambria"/>
              </a:rPr>
              <a:t>pada</a:t>
            </a:r>
            <a:r>
              <a:rPr sz="1400" spc="99" dirty="0">
                <a:latin typeface="Cambria"/>
                <a:cs typeface="Cambria"/>
              </a:rPr>
              <a:t> </a:t>
            </a:r>
            <a:r>
              <a:rPr sz="1400" spc="76" dirty="0">
                <a:latin typeface="Cambria"/>
                <a:cs typeface="Cambria"/>
              </a:rPr>
              <a:t>masa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67" dirty="0">
                <a:latin typeface="Cambria"/>
                <a:cs typeface="Cambria"/>
              </a:rPr>
              <a:t>yang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90" dirty="0">
                <a:latin typeface="Cambria"/>
                <a:cs typeface="Cambria"/>
              </a:rPr>
              <a:t>akan </a:t>
            </a:r>
            <a:r>
              <a:rPr sz="1400" spc="67" dirty="0">
                <a:latin typeface="Cambria"/>
                <a:cs typeface="Cambria"/>
              </a:rPr>
              <a:t>datang</a:t>
            </a:r>
            <a:r>
              <a:rPr sz="1400" spc="94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tidak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76" dirty="0">
                <a:latin typeface="Cambria"/>
                <a:cs typeface="Cambria"/>
              </a:rPr>
              <a:t>hanya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54" dirty="0">
                <a:latin typeface="Cambria"/>
                <a:cs typeface="Cambria"/>
              </a:rPr>
              <a:t>difokuskan </a:t>
            </a:r>
            <a:r>
              <a:rPr sz="1400" spc="58" dirty="0">
                <a:latin typeface="Cambria"/>
                <a:cs typeface="Cambria"/>
              </a:rPr>
              <a:t> pada</a:t>
            </a:r>
            <a:r>
              <a:rPr sz="1400" spc="94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permasalahan</a:t>
            </a:r>
            <a:r>
              <a:rPr sz="1400" spc="72" dirty="0">
                <a:latin typeface="Cambria"/>
                <a:cs typeface="Cambria"/>
              </a:rPr>
              <a:t> </a:t>
            </a:r>
            <a:r>
              <a:rPr sz="1400" spc="102" dirty="0">
                <a:latin typeface="Cambria"/>
                <a:cs typeface="Cambria"/>
              </a:rPr>
              <a:t>K3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67" dirty="0">
                <a:latin typeface="Cambria"/>
                <a:cs typeface="Cambria"/>
              </a:rPr>
              <a:t>yang</a:t>
            </a:r>
            <a:r>
              <a:rPr sz="1400" spc="94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ada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54" dirty="0">
                <a:latin typeface="Cambria"/>
                <a:cs typeface="Cambria"/>
              </a:rPr>
              <a:t>sebatas</a:t>
            </a:r>
            <a:r>
              <a:rPr sz="1400" spc="72" dirty="0">
                <a:latin typeface="Cambria"/>
                <a:cs typeface="Cambria"/>
              </a:rPr>
              <a:t> </a:t>
            </a:r>
            <a:r>
              <a:rPr sz="1400" spc="36" dirty="0">
                <a:latin typeface="Cambria"/>
                <a:cs typeface="Cambria"/>
              </a:rPr>
              <a:t>di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67" dirty="0">
                <a:latin typeface="Cambria"/>
                <a:cs typeface="Cambria"/>
              </a:rPr>
              <a:t>lingkungan</a:t>
            </a:r>
            <a:r>
              <a:rPr sz="1400" spc="76" dirty="0">
                <a:latin typeface="Cambria"/>
                <a:cs typeface="Cambria"/>
              </a:rPr>
              <a:t> </a:t>
            </a:r>
            <a:r>
              <a:rPr sz="1400" spc="54" dirty="0">
                <a:latin typeface="Cambria"/>
                <a:cs typeface="Cambria"/>
              </a:rPr>
              <a:t>industri</a:t>
            </a:r>
            <a:r>
              <a:rPr sz="1400" spc="76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dan </a:t>
            </a:r>
            <a:r>
              <a:rPr sz="1400" spc="67" dirty="0">
                <a:latin typeface="Cambria"/>
                <a:cs typeface="Cambria"/>
              </a:rPr>
              <a:t> </a:t>
            </a:r>
            <a:r>
              <a:rPr sz="1400" spc="49" dirty="0">
                <a:latin typeface="Cambria"/>
                <a:cs typeface="Cambria"/>
              </a:rPr>
              <a:t>pekerja.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Perkembangan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108" dirty="0">
                <a:latin typeface="Cambria"/>
                <a:cs typeface="Cambria"/>
              </a:rPr>
              <a:t>K3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mulai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58" dirty="0">
                <a:latin typeface="Cambria"/>
                <a:cs typeface="Cambria"/>
              </a:rPr>
              <a:t>menyentuh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aspek-aspek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67" dirty="0">
                <a:latin typeface="Cambria"/>
                <a:cs typeface="Cambria"/>
              </a:rPr>
              <a:t>yang</a:t>
            </a:r>
            <a:r>
              <a:rPr sz="1400" spc="126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sifatnya </a:t>
            </a:r>
            <a:r>
              <a:rPr sz="1400" spc="-305" dirty="0">
                <a:latin typeface="Cambria"/>
                <a:cs typeface="Cambria"/>
              </a:rPr>
              <a:t> </a:t>
            </a:r>
            <a:r>
              <a:rPr sz="1400" spc="49" dirty="0">
                <a:latin typeface="Cambria"/>
                <a:cs typeface="Cambria"/>
              </a:rPr>
              <a:t>publik</a:t>
            </a:r>
            <a:r>
              <a:rPr sz="1400" spc="85" dirty="0">
                <a:latin typeface="Cambria"/>
                <a:cs typeface="Cambria"/>
              </a:rPr>
              <a:t> atau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76" dirty="0">
                <a:latin typeface="Cambria"/>
                <a:cs typeface="Cambria"/>
              </a:rPr>
              <a:t>untuk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masyarakat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luas.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7398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2854" y="838200"/>
            <a:ext cx="6198430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92" dirty="0" smtClean="0"/>
              <a:t>D. KO</a:t>
            </a:r>
            <a:r>
              <a:rPr spc="292" dirty="0" smtClean="0"/>
              <a:t>NSEP</a:t>
            </a:r>
            <a:r>
              <a:rPr spc="247" dirty="0" smtClean="0"/>
              <a:t> </a:t>
            </a:r>
            <a:r>
              <a:rPr lang="en-US" spc="247" dirty="0" smtClean="0"/>
              <a:t>K3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4" y="1779673"/>
            <a:ext cx="4980132" cy="2698376"/>
          </a:xfrm>
          <a:prstGeom prst="rect">
            <a:avLst/>
          </a:prstGeom>
        </p:spPr>
        <p:txBody>
          <a:bodyPr vert="horz" wrap="square" lIns="0" tIns="70661" rIns="0" bIns="0" rtlCol="0">
            <a:spAutoFit/>
          </a:bodyPr>
          <a:lstStyle/>
          <a:p>
            <a:pPr marL="317406" indent="-306579">
              <a:spcBef>
                <a:spcPts val="556"/>
              </a:spcBef>
              <a:buClr>
                <a:srgbClr val="FE8637"/>
              </a:buClr>
              <a:buSzPct val="67647"/>
              <a:buAutoNum type="arabicPeriod"/>
              <a:tabLst>
                <a:tab pos="317406" algn="l"/>
                <a:tab pos="317976" algn="l"/>
              </a:tabLst>
            </a:pPr>
            <a:r>
              <a:rPr sz="1500" spc="-4" dirty="0">
                <a:latin typeface="Times New Roman"/>
                <a:cs typeface="Times New Roman"/>
              </a:rPr>
              <a:t>Konsep</a:t>
            </a:r>
            <a:r>
              <a:rPr sz="1500" spc="-3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lama</a:t>
            </a:r>
            <a:endParaRPr sz="1500">
              <a:latin typeface="Times New Roman"/>
              <a:cs typeface="Times New Roman"/>
            </a:endParaRPr>
          </a:p>
          <a:p>
            <a:pPr marL="646779" marR="4559" lvl="1" indent="-307718">
              <a:lnSpc>
                <a:spcPct val="114999"/>
              </a:lnSpc>
              <a:spcBef>
                <a:spcPts val="193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  <a:tab pos="1685043" algn="l"/>
                <a:tab pos="2680570" algn="l"/>
                <a:tab pos="3224775" algn="l"/>
                <a:tab pos="3629938" algn="l"/>
                <a:tab pos="4044788" algn="l"/>
              </a:tabLst>
            </a:pPr>
            <a:r>
              <a:rPr sz="1500" spc="-9" dirty="0">
                <a:latin typeface="Times New Roman"/>
                <a:cs typeface="Times New Roman"/>
              </a:rPr>
              <a:t>Kecelakaa</a:t>
            </a:r>
            <a:r>
              <a:rPr sz="1500" spc="-4" dirty="0">
                <a:latin typeface="Times New Roman"/>
                <a:cs typeface="Times New Roman"/>
              </a:rPr>
              <a:t>n</a:t>
            </a:r>
            <a:r>
              <a:rPr sz="1500" dirty="0">
                <a:latin typeface="Times New Roman"/>
                <a:cs typeface="Times New Roman"/>
              </a:rPr>
              <a:t>	</a:t>
            </a:r>
            <a:r>
              <a:rPr sz="1500" spc="-9" dirty="0">
                <a:latin typeface="Times New Roman"/>
                <a:cs typeface="Times New Roman"/>
              </a:rPr>
              <a:t>merupaka</a:t>
            </a:r>
            <a:r>
              <a:rPr sz="1500" spc="-4" dirty="0">
                <a:latin typeface="Times New Roman"/>
                <a:cs typeface="Times New Roman"/>
              </a:rPr>
              <a:t>n</a:t>
            </a:r>
            <a:r>
              <a:rPr sz="1500" dirty="0">
                <a:latin typeface="Times New Roman"/>
                <a:cs typeface="Times New Roman"/>
              </a:rPr>
              <a:t>	</a:t>
            </a:r>
            <a:r>
              <a:rPr sz="1500" spc="-4" dirty="0">
                <a:latin typeface="Times New Roman"/>
                <a:cs typeface="Times New Roman"/>
              </a:rPr>
              <a:t>n</a:t>
            </a:r>
            <a:r>
              <a:rPr sz="1500" spc="-9" dirty="0">
                <a:latin typeface="Times New Roman"/>
                <a:cs typeface="Times New Roman"/>
              </a:rPr>
              <a:t>asi</a:t>
            </a:r>
            <a:r>
              <a:rPr sz="1500" spc="-4" dirty="0">
                <a:latin typeface="Times New Roman"/>
                <a:cs typeface="Times New Roman"/>
              </a:rPr>
              <a:t>b</a:t>
            </a:r>
            <a:r>
              <a:rPr sz="1500" dirty="0">
                <a:latin typeface="Times New Roman"/>
                <a:cs typeface="Times New Roman"/>
              </a:rPr>
              <a:t>	</a:t>
            </a:r>
            <a:r>
              <a:rPr sz="1500" spc="-9" dirty="0">
                <a:latin typeface="Times New Roman"/>
                <a:cs typeface="Times New Roman"/>
              </a:rPr>
              <a:t>sia</a:t>
            </a:r>
            <a:r>
              <a:rPr sz="1500" spc="-4" dirty="0">
                <a:latin typeface="Times New Roman"/>
                <a:cs typeface="Times New Roman"/>
              </a:rPr>
              <a:t>l</a:t>
            </a:r>
            <a:r>
              <a:rPr sz="1500" dirty="0">
                <a:latin typeface="Times New Roman"/>
                <a:cs typeface="Times New Roman"/>
              </a:rPr>
              <a:t>	</a:t>
            </a:r>
            <a:r>
              <a:rPr sz="1500" spc="-9" dirty="0">
                <a:latin typeface="Times New Roman"/>
                <a:cs typeface="Times New Roman"/>
              </a:rPr>
              <a:t>da</a:t>
            </a:r>
            <a:r>
              <a:rPr sz="1500" spc="-4" dirty="0">
                <a:latin typeface="Times New Roman"/>
                <a:cs typeface="Times New Roman"/>
              </a:rPr>
              <a:t>n</a:t>
            </a:r>
            <a:r>
              <a:rPr sz="1500" dirty="0">
                <a:latin typeface="Times New Roman"/>
                <a:cs typeface="Times New Roman"/>
              </a:rPr>
              <a:t>	</a:t>
            </a:r>
            <a:r>
              <a:rPr sz="1500" spc="-9" dirty="0">
                <a:latin typeface="Times New Roman"/>
                <a:cs typeface="Times New Roman"/>
              </a:rPr>
              <a:t>merupakan  </a:t>
            </a:r>
            <a:r>
              <a:rPr sz="1500" spc="-4" dirty="0">
                <a:latin typeface="Times New Roman"/>
                <a:cs typeface="Times New Roman"/>
              </a:rPr>
              <a:t>diterima.</a:t>
            </a:r>
            <a:endParaRPr sz="150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642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13" dirty="0">
                <a:latin typeface="Times New Roman"/>
                <a:cs typeface="Times New Roman"/>
              </a:rPr>
              <a:t>Tidak </a:t>
            </a:r>
            <a:r>
              <a:rPr sz="1500" spc="-4" dirty="0">
                <a:latin typeface="Times New Roman"/>
                <a:cs typeface="Times New Roman"/>
              </a:rPr>
              <a:t>perlu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berusaha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mencegah</a:t>
            </a:r>
            <a:endParaRPr sz="150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642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Masih banyak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pengganti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pekerja</a:t>
            </a:r>
            <a:endParaRPr sz="150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642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Membutuhkan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biaya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cukup tinggi</a:t>
            </a:r>
            <a:endParaRPr sz="1500">
              <a:latin typeface="Times New Roman"/>
              <a:cs typeface="Times New Roman"/>
            </a:endParaRPr>
          </a:p>
          <a:p>
            <a:pPr marL="647348" lvl="1" indent="-308288">
              <a:spcBef>
                <a:spcPts val="642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Menjadi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faktor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penghambat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produksi</a:t>
            </a:r>
            <a:endParaRPr sz="1500">
              <a:latin typeface="Times New Roman"/>
              <a:cs typeface="Times New Roman"/>
            </a:endParaRPr>
          </a:p>
          <a:p>
            <a:pPr marL="317406" indent="-306579">
              <a:spcBef>
                <a:spcPts val="709"/>
              </a:spcBef>
              <a:buClr>
                <a:srgbClr val="FE8637"/>
              </a:buClr>
              <a:buSzPct val="67647"/>
              <a:buAutoNum type="arabicPeriod"/>
              <a:tabLst>
                <a:tab pos="317406" algn="l"/>
                <a:tab pos="317976" algn="l"/>
              </a:tabLst>
            </a:pPr>
            <a:r>
              <a:rPr sz="1500" spc="-4" dirty="0">
                <a:latin typeface="Times New Roman"/>
                <a:cs typeface="Times New Roman"/>
              </a:rPr>
              <a:t>Konsep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masa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kini</a:t>
            </a:r>
            <a:endParaRPr sz="1500">
              <a:latin typeface="Times New Roman"/>
              <a:cs typeface="Times New Roman"/>
            </a:endParaRPr>
          </a:p>
          <a:p>
            <a:pPr marL="647348" lvl="1" indent="-307718">
              <a:spcBef>
                <a:spcPts val="467"/>
              </a:spcBef>
              <a:buClr>
                <a:srgbClr val="FE8637"/>
              </a:buClr>
              <a:buSzPct val="79411"/>
              <a:buAutoNum type="alphaLcPeriod"/>
              <a:tabLst>
                <a:tab pos="646779" algn="l"/>
                <a:tab pos="647348" algn="l"/>
              </a:tabLst>
            </a:pPr>
            <a:r>
              <a:rPr sz="1500" spc="-4" dirty="0">
                <a:latin typeface="Times New Roman"/>
                <a:cs typeface="Times New Roman"/>
              </a:rPr>
              <a:t>Memandang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bukan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sebuah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nasib.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97782" y="2125532"/>
            <a:ext cx="469323" cy="25101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500" spc="-9" dirty="0">
                <a:latin typeface="Times New Roman"/>
                <a:cs typeface="Times New Roman"/>
              </a:rPr>
              <a:t>risiko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82195" y="2125532"/>
            <a:ext cx="404091" cy="25101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500" spc="-9" dirty="0">
                <a:latin typeface="Times New Roman"/>
                <a:cs typeface="Times New Roman"/>
              </a:rPr>
              <a:t>yang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01284" y="2125532"/>
            <a:ext cx="447963" cy="25101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500" spc="-9" dirty="0">
                <a:latin typeface="Times New Roman"/>
                <a:cs typeface="Times New Roman"/>
              </a:rPr>
              <a:t>harus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35364" y="4455638"/>
            <a:ext cx="6312477" cy="902634"/>
          </a:xfrm>
          <a:prstGeom prst="rect">
            <a:avLst/>
          </a:prstGeom>
        </p:spPr>
        <p:txBody>
          <a:bodyPr vert="horz" wrap="square" lIns="0" tIns="92885" rIns="0" bIns="0" rtlCol="0">
            <a:spAutoFit/>
          </a:bodyPr>
          <a:lstStyle/>
          <a:p>
            <a:pPr marL="319115" indent="-307718">
              <a:spcBef>
                <a:spcPts val="731"/>
              </a:spcBef>
              <a:buClr>
                <a:srgbClr val="FE8637"/>
              </a:buClr>
              <a:buSzPct val="79411"/>
              <a:buAutoNum type="alphaLcPeriod" startAt="2"/>
              <a:tabLst>
                <a:tab pos="318546" algn="l"/>
                <a:tab pos="319115" algn="l"/>
              </a:tabLst>
            </a:pPr>
            <a:r>
              <a:rPr sz="1500" spc="-4" dirty="0">
                <a:latin typeface="Times New Roman"/>
                <a:cs typeface="Times New Roman"/>
              </a:rPr>
              <a:t>Kecelakaan pasti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penyebabnya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sehingga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dicegah</a:t>
            </a:r>
            <a:endParaRPr sz="1500">
              <a:latin typeface="Times New Roman"/>
              <a:cs typeface="Times New Roman"/>
            </a:endParaRPr>
          </a:p>
          <a:p>
            <a:pPr marL="318546" marR="4559" indent="-307718">
              <a:lnSpc>
                <a:spcPct val="114999"/>
              </a:lnSpc>
              <a:spcBef>
                <a:spcPts val="363"/>
              </a:spcBef>
              <a:buClr>
                <a:srgbClr val="FE8637"/>
              </a:buClr>
              <a:buSzPct val="79411"/>
              <a:buAutoNum type="alphaLcPeriod" startAt="2"/>
              <a:tabLst>
                <a:tab pos="318546" algn="l"/>
                <a:tab pos="319115" algn="l"/>
                <a:tab pos="1343134" algn="l"/>
              </a:tabLst>
            </a:pPr>
            <a:r>
              <a:rPr sz="1500" spc="-4" dirty="0">
                <a:latin typeface="Times New Roman"/>
                <a:cs typeface="Times New Roman"/>
              </a:rPr>
              <a:t>Penyebab:	</a:t>
            </a:r>
            <a:r>
              <a:rPr sz="1500" i="1" spc="-4" dirty="0">
                <a:latin typeface="Times New Roman"/>
                <a:cs typeface="Times New Roman"/>
              </a:rPr>
              <a:t>personal</a:t>
            </a:r>
            <a:r>
              <a:rPr sz="1500" i="1" spc="117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factors</a:t>
            </a:r>
            <a:r>
              <a:rPr sz="1500" i="1" spc="11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80-85%</a:t>
            </a:r>
            <a:r>
              <a:rPr sz="1500" spc="11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102" dirty="0">
                <a:latin typeface="Times New Roman"/>
                <a:cs typeface="Times New Roman"/>
              </a:rPr>
              <a:t> </a:t>
            </a:r>
            <a:r>
              <a:rPr sz="1500" i="1" spc="-9" dirty="0">
                <a:latin typeface="Times New Roman"/>
                <a:cs typeface="Times New Roman"/>
              </a:rPr>
              <a:t>environmental</a:t>
            </a:r>
            <a:r>
              <a:rPr sz="1500" i="1" spc="12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factors</a:t>
            </a:r>
            <a:r>
              <a:rPr sz="1500" i="1" spc="11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15</a:t>
            </a:r>
            <a:r>
              <a:rPr sz="1500" spc="10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%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sampai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20 %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5364" y="5335745"/>
            <a:ext cx="4020705" cy="639856"/>
          </a:xfrm>
          <a:prstGeom prst="rect">
            <a:avLst/>
          </a:prstGeom>
        </p:spPr>
        <p:txBody>
          <a:bodyPr vert="horz" wrap="square" lIns="0" tIns="92885" rIns="0" bIns="0" rtlCol="0">
            <a:spAutoFit/>
          </a:bodyPr>
          <a:lstStyle/>
          <a:p>
            <a:pPr marL="319115" indent="-307718">
              <a:spcBef>
                <a:spcPts val="731"/>
              </a:spcBef>
              <a:buClr>
                <a:srgbClr val="FE8637"/>
              </a:buClr>
              <a:buSzPct val="79411"/>
              <a:buAutoNum type="alphaLcPeriod" startAt="4"/>
              <a:tabLst>
                <a:tab pos="318546" algn="l"/>
                <a:tab pos="319115" algn="l"/>
              </a:tabLst>
            </a:pP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selalu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menimbulkan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kerugian</a:t>
            </a:r>
            <a:endParaRPr sz="1500">
              <a:latin typeface="Times New Roman"/>
              <a:cs typeface="Times New Roman"/>
            </a:endParaRPr>
          </a:p>
          <a:p>
            <a:pPr marL="319115" indent="-307718">
              <a:spcBef>
                <a:spcPts val="637"/>
              </a:spcBef>
              <a:buClr>
                <a:srgbClr val="FE8637"/>
              </a:buClr>
              <a:buSzPct val="79411"/>
              <a:buAutoNum type="alphaLcPeriod" startAt="4"/>
              <a:tabLst>
                <a:tab pos="318546" algn="l"/>
                <a:tab pos="319115" algn="l"/>
              </a:tabLst>
            </a:pPr>
            <a:r>
              <a:rPr sz="1500" spc="-4" dirty="0">
                <a:latin typeface="Times New Roman"/>
                <a:cs typeface="Times New Roman"/>
              </a:rPr>
              <a:t>Peran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pimpinan sangat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penting &amp;</a:t>
            </a:r>
            <a:r>
              <a:rPr sz="1500" spc="395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menentukan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70756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2854" y="914400"/>
            <a:ext cx="6640946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pc="256" dirty="0" smtClean="0"/>
              <a:t>E</a:t>
            </a:r>
            <a:r>
              <a:rPr lang="en-US" spc="256" dirty="0" smtClean="0"/>
              <a:t>. PE</a:t>
            </a:r>
            <a:r>
              <a:rPr spc="256" dirty="0" smtClean="0"/>
              <a:t>NGERTIAN</a:t>
            </a:r>
            <a:r>
              <a:rPr spc="260" dirty="0" smtClean="0"/>
              <a:t> </a:t>
            </a:r>
            <a:r>
              <a:rPr lang="en-US" spc="260" dirty="0" smtClean="0"/>
              <a:t>K3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4" y="1810197"/>
            <a:ext cx="6445250" cy="4173968"/>
          </a:xfrm>
          <a:prstGeom prst="rect">
            <a:avLst/>
          </a:prstGeom>
        </p:spPr>
        <p:txBody>
          <a:bodyPr vert="horz" wrap="square" lIns="0" tIns="42169" rIns="0" bIns="0" rtlCol="0">
            <a:spAutoFit/>
          </a:bodyPr>
          <a:lstStyle/>
          <a:p>
            <a:pPr marL="11397" marR="96874">
              <a:lnSpc>
                <a:spcPts val="1938"/>
              </a:lnSpc>
              <a:spcBef>
                <a:spcPts val="332"/>
              </a:spcBef>
            </a:pPr>
            <a:r>
              <a:rPr spc="-4" dirty="0">
                <a:latin typeface="Times New Roman"/>
                <a:cs typeface="Times New Roman"/>
              </a:rPr>
              <a:t>Ditinjau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 keilmuan,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diartikan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sebagai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suatu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ilmu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pengetahuan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penerapannya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dalam upaya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mencegah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kecelakaan,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kebakaran,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peledakan,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pencemaran,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penyakit,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sebagainya</a:t>
            </a:r>
            <a:endParaRPr>
              <a:latin typeface="Times New Roman"/>
              <a:cs typeface="Times New Roman"/>
            </a:endParaRPr>
          </a:p>
          <a:p>
            <a:pPr marL="317406" indent="-306579">
              <a:spcBef>
                <a:spcPts val="292"/>
              </a:spcBef>
              <a:buClr>
                <a:srgbClr val="FE8637"/>
              </a:buClr>
              <a:buSzPct val="70000"/>
              <a:buAutoNum type="arabicPeriod"/>
              <a:tabLst>
                <a:tab pos="317406" algn="l"/>
                <a:tab pos="317976" algn="l"/>
              </a:tabLst>
            </a:pP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(safety)</a:t>
            </a:r>
            <a:endParaRPr>
              <a:latin typeface="Times New Roman"/>
              <a:cs typeface="Times New Roman"/>
            </a:endParaRPr>
          </a:p>
          <a:p>
            <a:pPr marL="339060" marR="151580">
              <a:lnSpc>
                <a:spcPts val="1740"/>
              </a:lnSpc>
              <a:spcBef>
                <a:spcPts val="426"/>
              </a:spcBef>
            </a:pPr>
            <a:r>
              <a:rPr sz="1600" spc="-4" dirty="0">
                <a:latin typeface="Times New Roman"/>
                <a:cs typeface="Times New Roman"/>
              </a:rPr>
              <a:t>Keselamatan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 diartikan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sebagai upaya-upaya 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ditujukan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melindungi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pekerja;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menjaga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keselamatan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orang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lain;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melindungi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peralatan,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tempat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 bahan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produksi;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menjaga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kelestarian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lingkungan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hidup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melancarkan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proses produksi.</a:t>
            </a:r>
            <a:endParaRPr sz="1600">
              <a:latin typeface="Times New Roman"/>
              <a:cs typeface="Times New Roman"/>
            </a:endParaRPr>
          </a:p>
          <a:p>
            <a:pPr marL="317406" indent="-306579">
              <a:spcBef>
                <a:spcPts val="301"/>
              </a:spcBef>
              <a:buClr>
                <a:srgbClr val="FE8637"/>
              </a:buClr>
              <a:buSzPct val="70000"/>
              <a:buAutoNum type="arabicPeriod" startAt="2"/>
              <a:tabLst>
                <a:tab pos="317406" algn="l"/>
                <a:tab pos="317976" algn="l"/>
              </a:tabLst>
            </a:pPr>
            <a:r>
              <a:rPr spc="-4" dirty="0">
                <a:latin typeface="Times New Roman"/>
                <a:cs typeface="Times New Roman"/>
              </a:rPr>
              <a:t>Kesehatan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(health)</a:t>
            </a:r>
            <a:endParaRPr>
              <a:latin typeface="Times New Roman"/>
              <a:cs typeface="Times New Roman"/>
            </a:endParaRPr>
          </a:p>
          <a:p>
            <a:pPr marL="339060" marR="4559">
              <a:lnSpc>
                <a:spcPct val="90000"/>
              </a:lnSpc>
              <a:spcBef>
                <a:spcPts val="395"/>
              </a:spcBef>
            </a:pPr>
            <a:r>
              <a:rPr sz="1600" spc="-4" dirty="0">
                <a:latin typeface="Times New Roman"/>
                <a:cs typeface="Times New Roman"/>
              </a:rPr>
              <a:t>Kesehatan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diartikan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sebagai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derajat/tingkat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keadaan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fisik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psikologi </a:t>
            </a:r>
            <a:r>
              <a:rPr sz="1600" spc="-4" dirty="0">
                <a:latin typeface="Times New Roman"/>
                <a:cs typeface="Times New Roman"/>
              </a:rPr>
              <a:t> individu </a:t>
            </a:r>
            <a:r>
              <a:rPr sz="1600" i="1" spc="-4" dirty="0">
                <a:latin typeface="Times New Roman"/>
                <a:cs typeface="Times New Roman"/>
              </a:rPr>
              <a:t>(the </a:t>
            </a:r>
            <a:r>
              <a:rPr sz="1600" i="1" spc="-13" dirty="0">
                <a:latin typeface="Times New Roman"/>
                <a:cs typeface="Times New Roman"/>
              </a:rPr>
              <a:t>degree</a:t>
            </a:r>
            <a:r>
              <a:rPr sz="1600" i="1" spc="-4" dirty="0">
                <a:latin typeface="Times New Roman"/>
                <a:cs typeface="Times New Roman"/>
              </a:rPr>
              <a:t> of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4" dirty="0">
                <a:latin typeface="Times New Roman"/>
                <a:cs typeface="Times New Roman"/>
              </a:rPr>
              <a:t>physiological and psychological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-4" dirty="0">
                <a:latin typeface="Times New Roman"/>
                <a:cs typeface="Times New Roman"/>
              </a:rPr>
              <a:t>well being of </a:t>
            </a:r>
            <a:r>
              <a:rPr sz="1600" i="1" spc="-9" dirty="0">
                <a:latin typeface="Times New Roman"/>
                <a:cs typeface="Times New Roman"/>
              </a:rPr>
              <a:t>the </a:t>
            </a:r>
            <a:r>
              <a:rPr sz="1600" i="1" spc="-4" dirty="0">
                <a:latin typeface="Times New Roman"/>
                <a:cs typeface="Times New Roman"/>
              </a:rPr>
              <a:t> individual).</a:t>
            </a:r>
            <a:r>
              <a:rPr sz="1600" i="1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umum, pengertian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kesehatan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adalah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upaya-upaya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ditujukan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memperoleh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kesehatan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setinggi-tingginya </a:t>
            </a:r>
            <a:r>
              <a:rPr sz="1600" spc="-4" dirty="0">
                <a:latin typeface="Times New Roman"/>
                <a:cs typeface="Times New Roman"/>
              </a:rPr>
              <a:t> dengan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mencegah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memberantas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penyakit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diidap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oleh </a:t>
            </a:r>
            <a:r>
              <a:rPr sz="1600" spc="-4" dirty="0">
                <a:latin typeface="Times New Roman"/>
                <a:cs typeface="Times New Roman"/>
              </a:rPr>
              <a:t> pekerja,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mencegah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kelelahan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 menciptakan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lingkungan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sehat.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610843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29424" y="914400"/>
            <a:ext cx="7250546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47" dirty="0" smtClean="0"/>
              <a:t>F.PE</a:t>
            </a:r>
            <a:r>
              <a:rPr spc="247" dirty="0" smtClean="0"/>
              <a:t>RATURAN</a:t>
            </a:r>
            <a:r>
              <a:rPr spc="269" dirty="0" smtClean="0"/>
              <a:t> </a:t>
            </a:r>
            <a:r>
              <a:rPr spc="251" dirty="0" smtClean="0"/>
              <a:t>TENTANG</a:t>
            </a:r>
            <a:r>
              <a:rPr lang="en-US" spc="251" dirty="0" smtClean="0"/>
              <a:t> K3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285630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fld id="{81D60167-4931-47E6-BA6A-407CBD079E47}" type="slidenum">
              <a:rPr spc="-27" dirty="0"/>
              <a:pPr marL="34191">
                <a:spcBef>
                  <a:spcPts val="67"/>
                </a:spcBef>
              </a:pPr>
              <a:t>8</a:t>
            </a:fld>
            <a:endParaRPr spc="-27" dirty="0"/>
          </a:p>
        </p:txBody>
      </p:sp>
      <p:sp>
        <p:nvSpPr>
          <p:cNvPr id="10" name="object 10"/>
          <p:cNvSpPr txBox="1"/>
          <p:nvPr/>
        </p:nvSpPr>
        <p:spPr>
          <a:xfrm>
            <a:off x="902853" y="1773622"/>
            <a:ext cx="6505864" cy="2617150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421688" indent="-410291">
              <a:spcBef>
                <a:spcPts val="62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108" dirty="0">
                <a:latin typeface="Cambria"/>
                <a:cs typeface="Cambria"/>
              </a:rPr>
              <a:t>Undang-Undang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90" dirty="0">
                <a:latin typeface="Cambria"/>
                <a:cs typeface="Cambria"/>
              </a:rPr>
              <a:t>Peraturan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Pemerintah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yang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90" dirty="0">
                <a:latin typeface="Cambria"/>
                <a:cs typeface="Cambria"/>
              </a:rPr>
              <a:t>Peraturan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Menteri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yang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99" dirty="0">
                <a:latin typeface="Cambria"/>
                <a:cs typeface="Cambria"/>
              </a:rPr>
              <a:t>Keputusan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Menteri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81" dirty="0">
                <a:latin typeface="Cambria"/>
                <a:cs typeface="Cambria"/>
              </a:rPr>
              <a:t>Instruksi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Menteri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yang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</a:t>
            </a:r>
            <a:r>
              <a:rPr spc="81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  <a:p>
            <a:pPr marL="421688" marR="4559" indent="-410291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121" dirty="0">
                <a:latin typeface="Cambria"/>
                <a:cs typeface="Cambria"/>
              </a:rPr>
              <a:t>Surat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108" dirty="0">
                <a:latin typeface="Cambria"/>
                <a:cs typeface="Cambria"/>
              </a:rPr>
              <a:t>Edaran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99" dirty="0">
                <a:latin typeface="Cambria"/>
                <a:cs typeface="Cambria"/>
              </a:rPr>
              <a:t>Keputusan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Dirjen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Pembinaan 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102" dirty="0">
                <a:latin typeface="Cambria"/>
                <a:cs typeface="Cambria"/>
              </a:rPr>
              <a:t>Hubungan</a:t>
            </a:r>
            <a:r>
              <a:rPr spc="135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Industrial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Pengawasan</a:t>
            </a:r>
            <a:r>
              <a:rPr spc="135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Ketenagakerjaan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terkait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endParaRPr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47601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4682" y="403412"/>
            <a:ext cx="34636" cy="605117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7830588" y="5446059"/>
            <a:ext cx="498764" cy="484094"/>
          </a:xfrm>
          <a:custGeom>
            <a:avLst/>
            <a:gdLst/>
            <a:ahLst/>
            <a:cxnLst/>
            <a:rect l="l" t="t" r="r" b="b"/>
            <a:pathLst>
              <a:path w="548640" h="548640">
                <a:moveTo>
                  <a:pt x="548640" y="274319"/>
                </a:moveTo>
                <a:lnTo>
                  <a:pt x="544224" y="225175"/>
                </a:lnTo>
                <a:lnTo>
                  <a:pt x="531493" y="178853"/>
                </a:lnTo>
                <a:lnTo>
                  <a:pt x="511217" y="136143"/>
                </a:lnTo>
                <a:lnTo>
                  <a:pt x="484167" y="97837"/>
                </a:lnTo>
                <a:lnTo>
                  <a:pt x="451116" y="64722"/>
                </a:lnTo>
                <a:lnTo>
                  <a:pt x="412834" y="37591"/>
                </a:lnTo>
                <a:lnTo>
                  <a:pt x="370093" y="17234"/>
                </a:lnTo>
                <a:lnTo>
                  <a:pt x="323664" y="4440"/>
                </a:lnTo>
                <a:lnTo>
                  <a:pt x="274320" y="0"/>
                </a:lnTo>
                <a:lnTo>
                  <a:pt x="225175" y="4440"/>
                </a:lnTo>
                <a:lnTo>
                  <a:pt x="178853" y="17234"/>
                </a:lnTo>
                <a:lnTo>
                  <a:pt x="136144" y="37591"/>
                </a:lnTo>
                <a:lnTo>
                  <a:pt x="97837" y="64722"/>
                </a:lnTo>
                <a:lnTo>
                  <a:pt x="64722" y="97837"/>
                </a:lnTo>
                <a:lnTo>
                  <a:pt x="37591" y="136143"/>
                </a:lnTo>
                <a:lnTo>
                  <a:pt x="17234" y="178853"/>
                </a:lnTo>
                <a:lnTo>
                  <a:pt x="4440" y="225175"/>
                </a:lnTo>
                <a:lnTo>
                  <a:pt x="0" y="274319"/>
                </a:lnTo>
                <a:lnTo>
                  <a:pt x="4440" y="323664"/>
                </a:lnTo>
                <a:lnTo>
                  <a:pt x="17234" y="370093"/>
                </a:lnTo>
                <a:lnTo>
                  <a:pt x="37592" y="412834"/>
                </a:lnTo>
                <a:lnTo>
                  <a:pt x="64722" y="451116"/>
                </a:lnTo>
                <a:lnTo>
                  <a:pt x="97837" y="484167"/>
                </a:lnTo>
                <a:lnTo>
                  <a:pt x="136144" y="511217"/>
                </a:lnTo>
                <a:lnTo>
                  <a:pt x="178853" y="531493"/>
                </a:lnTo>
                <a:lnTo>
                  <a:pt x="225175" y="544224"/>
                </a:lnTo>
                <a:lnTo>
                  <a:pt x="274320" y="548639"/>
                </a:lnTo>
                <a:lnTo>
                  <a:pt x="323664" y="544224"/>
                </a:lnTo>
                <a:lnTo>
                  <a:pt x="370093" y="531493"/>
                </a:lnTo>
                <a:lnTo>
                  <a:pt x="412834" y="511217"/>
                </a:lnTo>
                <a:lnTo>
                  <a:pt x="451116" y="484167"/>
                </a:lnTo>
                <a:lnTo>
                  <a:pt x="484167" y="451116"/>
                </a:lnTo>
                <a:lnTo>
                  <a:pt x="511217" y="412834"/>
                </a:lnTo>
                <a:lnTo>
                  <a:pt x="531493" y="370093"/>
                </a:lnTo>
                <a:lnTo>
                  <a:pt x="544224" y="323664"/>
                </a:lnTo>
                <a:lnTo>
                  <a:pt x="548640" y="274319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61685" y="762000"/>
            <a:ext cx="7315199" cy="62706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323" dirty="0" smtClean="0"/>
              <a:t>G. TUJ</a:t>
            </a:r>
            <a:r>
              <a:rPr spc="323" dirty="0" smtClean="0"/>
              <a:t>UAN</a:t>
            </a:r>
            <a:r>
              <a:rPr spc="256" dirty="0" smtClean="0"/>
              <a:t> </a:t>
            </a:r>
            <a:r>
              <a:rPr spc="247" dirty="0"/>
              <a:t>PENERAPAN</a:t>
            </a:r>
            <a:r>
              <a:rPr spc="269" dirty="0"/>
              <a:t> </a:t>
            </a:r>
            <a:r>
              <a:rPr lang="en-US" spc="269" dirty="0" smtClean="0"/>
              <a:t>K3</a:t>
            </a:r>
            <a:endParaRPr sz="2700" dirty="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fld id="{81D60167-4931-47E6-BA6A-407CBD079E47}" type="slidenum">
              <a:rPr spc="-27" dirty="0"/>
              <a:pPr marL="34191">
                <a:spcBef>
                  <a:spcPts val="67"/>
                </a:spcBef>
              </a:pPr>
              <a:t>9</a:t>
            </a:fld>
            <a:endParaRPr spc="-27" dirty="0"/>
          </a:p>
        </p:txBody>
      </p:sp>
      <p:sp>
        <p:nvSpPr>
          <p:cNvPr id="9" name="object 9"/>
          <p:cNvSpPr txBox="1"/>
          <p:nvPr/>
        </p:nvSpPr>
        <p:spPr>
          <a:xfrm>
            <a:off x="902853" y="1841127"/>
            <a:ext cx="6632864" cy="2419284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144742">
              <a:spcBef>
                <a:spcPts val="85"/>
              </a:spcBef>
            </a:pPr>
            <a:r>
              <a:rPr spc="94" dirty="0">
                <a:latin typeface="Cambria"/>
                <a:cs typeface="Cambria"/>
              </a:rPr>
              <a:t>Tujuan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102" dirty="0">
                <a:latin typeface="Cambria"/>
                <a:cs typeface="Cambria"/>
              </a:rPr>
              <a:t>utama </a:t>
            </a:r>
            <a:r>
              <a:rPr spc="85" dirty="0">
                <a:latin typeface="Cambria"/>
                <a:cs typeface="Cambria"/>
              </a:rPr>
              <a:t>dalam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Penerapan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130" dirty="0">
                <a:latin typeface="Cambria"/>
                <a:cs typeface="Cambria"/>
              </a:rPr>
              <a:t>K3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berdasarkan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94" dirty="0">
                <a:latin typeface="Cambria"/>
                <a:cs typeface="Cambria"/>
              </a:rPr>
              <a:t>Undang- 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112" dirty="0">
                <a:latin typeface="Cambria"/>
                <a:cs typeface="Cambria"/>
              </a:rPr>
              <a:t>Undang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99" dirty="0">
                <a:latin typeface="Cambria"/>
                <a:cs typeface="Cambria"/>
              </a:rPr>
              <a:t>No.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dirty="0">
                <a:latin typeface="Cambria"/>
                <a:cs typeface="Cambria"/>
              </a:rPr>
              <a:t>1</a:t>
            </a:r>
            <a:r>
              <a:rPr spc="102" dirty="0">
                <a:latin typeface="Cambria"/>
                <a:cs typeface="Cambria"/>
              </a:rPr>
              <a:t> Tahun</a:t>
            </a:r>
            <a:r>
              <a:rPr spc="126" dirty="0">
                <a:latin typeface="Cambria"/>
                <a:cs typeface="Cambria"/>
              </a:rPr>
              <a:t> </a:t>
            </a:r>
            <a:r>
              <a:rPr dirty="0">
                <a:latin typeface="Cambria"/>
                <a:cs typeface="Cambria"/>
              </a:rPr>
              <a:t>1970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tentang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94" dirty="0">
                <a:latin typeface="Cambria"/>
                <a:cs typeface="Cambria"/>
              </a:rPr>
              <a:t>Keselamatan</a:t>
            </a:r>
            <a:r>
              <a:rPr spc="99" dirty="0">
                <a:latin typeface="Cambria"/>
                <a:cs typeface="Cambria"/>
              </a:rPr>
              <a:t> Kerja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yaitu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94" dirty="0">
                <a:latin typeface="Cambria"/>
                <a:cs typeface="Cambria"/>
              </a:rPr>
              <a:t>antara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lain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22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  <a:p>
            <a:pPr marL="317406" marR="528820" indent="-306579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317406" algn="l"/>
                <a:tab pos="317976" algn="l"/>
              </a:tabLst>
            </a:pPr>
            <a:r>
              <a:rPr spc="85" dirty="0">
                <a:latin typeface="Cambria"/>
                <a:cs typeface="Cambria"/>
              </a:rPr>
              <a:t>Melindungi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menjamin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keselamatan </a:t>
            </a:r>
            <a:r>
              <a:rPr spc="63" dirty="0">
                <a:latin typeface="Cambria"/>
                <a:cs typeface="Cambria"/>
              </a:rPr>
              <a:t>setiap</a:t>
            </a:r>
            <a:r>
              <a:rPr spc="85" dirty="0">
                <a:latin typeface="Cambria"/>
                <a:cs typeface="Cambria"/>
              </a:rPr>
              <a:t> tenaga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kerja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orang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lain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di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tempat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kerja</a:t>
            </a:r>
            <a:r>
              <a:rPr spc="81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  <a:p>
            <a:pPr marL="317406" marR="4559" indent="-306579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317406" algn="l"/>
                <a:tab pos="317976" algn="l"/>
              </a:tabLst>
            </a:pPr>
            <a:r>
              <a:rPr spc="94" dirty="0">
                <a:latin typeface="Cambria"/>
                <a:cs typeface="Cambria"/>
              </a:rPr>
              <a:t>Menjamin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setiap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sumber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produksi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dapat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digunakan</a:t>
            </a:r>
            <a:r>
              <a:rPr spc="126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secara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102" dirty="0">
                <a:latin typeface="Cambria"/>
                <a:cs typeface="Cambria"/>
              </a:rPr>
              <a:t>aman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efisien</a:t>
            </a:r>
            <a:r>
              <a:rPr spc="58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  <a:p>
            <a:pPr marL="317406" indent="-306579">
              <a:spcBef>
                <a:spcPts val="538"/>
              </a:spcBef>
              <a:buClr>
                <a:srgbClr val="FE8637"/>
              </a:buClr>
              <a:buSzPct val="70000"/>
              <a:buAutoNum type="arabicPeriod"/>
              <a:tabLst>
                <a:tab pos="317406" algn="l"/>
                <a:tab pos="317976" algn="l"/>
              </a:tabLst>
            </a:pPr>
            <a:r>
              <a:rPr spc="102" dirty="0">
                <a:latin typeface="Cambria"/>
                <a:cs typeface="Cambria"/>
              </a:rPr>
              <a:t>Meningkatkan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kesejahteraan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produktivitas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nasional</a:t>
            </a:r>
            <a:r>
              <a:rPr spc="76" dirty="0">
                <a:latin typeface="Cambria"/>
                <a:cs typeface="Cambria"/>
              </a:rPr>
              <a:t>.</a:t>
            </a:r>
            <a:endParaRPr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64081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</TotalTime>
  <Words>694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KESELAMATAN DAN KESEHATAN  KERJA (K3)</vt:lpstr>
      <vt:lpstr>A.PENDAHULUAN</vt:lpstr>
      <vt:lpstr>B. FILOSOFI K3</vt:lpstr>
      <vt:lpstr>PowerPoint Presentation</vt:lpstr>
      <vt:lpstr>C. SEJARAH K3</vt:lpstr>
      <vt:lpstr>D. KONSEP K3</vt:lpstr>
      <vt:lpstr>E. PENGERTIAN K3</vt:lpstr>
      <vt:lpstr>F.PERATURAN TENTANG K3</vt:lpstr>
      <vt:lpstr>G. TUJUAN PENERAPAN K3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KESELAMATAN DAN KESEHATAN  KERJA (K3)</dc:title>
  <dc:creator>LENOVO</dc:creator>
  <cp:lastModifiedBy>LENOVO</cp:lastModifiedBy>
  <cp:revision>7</cp:revision>
  <dcterms:created xsi:type="dcterms:W3CDTF">2022-08-21T19:30:56Z</dcterms:created>
  <dcterms:modified xsi:type="dcterms:W3CDTF">2022-08-21T19:38:40Z</dcterms:modified>
</cp:coreProperties>
</file>