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3" r:id="rId3"/>
    <p:sldId id="270" r:id="rId4"/>
    <p:sldId id="256" r:id="rId5"/>
    <p:sldId id="268" r:id="rId6"/>
    <p:sldId id="260" r:id="rId7"/>
    <p:sldId id="271" r:id="rId8"/>
    <p:sldId id="272" r:id="rId9"/>
    <p:sldId id="273" r:id="rId10"/>
    <p:sldId id="274" r:id="rId11"/>
    <p:sldId id="267" r:id="rId12"/>
    <p:sldId id="257" r:id="rId13"/>
    <p:sldId id="261" r:id="rId14"/>
    <p:sldId id="258" r:id="rId15"/>
    <p:sldId id="265" r:id="rId16"/>
    <p:sldId id="269" r:id="rId17"/>
    <p:sldId id="262" r:id="rId18"/>
    <p:sldId id="275" r:id="rId19"/>
    <p:sldId id="276" r:id="rId20"/>
    <p:sldId id="277" r:id="rId21"/>
    <p:sldId id="264" r:id="rId2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8E85"/>
    <a:srgbClr val="A9A199"/>
    <a:srgbClr val="E2DDD8"/>
    <a:srgbClr val="DEDBD2"/>
    <a:srgbClr val="D0B5A1"/>
    <a:srgbClr val="CBC1B5"/>
    <a:srgbClr val="FFF3E7"/>
    <a:srgbClr val="D8C2AE"/>
    <a:srgbClr val="FCF2E6"/>
    <a:srgbClr val="CDC3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showGuides="1">
      <p:cViewPr>
        <p:scale>
          <a:sx n="59" d="100"/>
          <a:sy n="59" d="100"/>
        </p:scale>
        <p:origin x="-1152" y="-4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DD01808-B9C5-4293-826E-66A852C19563}" type="datetimeFigureOut">
              <a:rPr lang="id-ID" smtClean="0"/>
              <a:t>14/03/2023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2799203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DD01808-B9C5-4293-826E-66A852C19563}" type="datetimeFigureOut">
              <a:rPr lang="id-ID" smtClean="0"/>
              <a:t>14/03/2023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1340956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DD01808-B9C5-4293-826E-66A852C19563}" type="datetimeFigureOut">
              <a:rPr lang="id-ID" smtClean="0"/>
              <a:t>14/03/2023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3324024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DD01808-B9C5-4293-826E-66A852C19563}" type="datetimeFigureOut">
              <a:rPr lang="id-ID" smtClean="0"/>
              <a:t>14/03/2023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311260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D01808-B9C5-4293-826E-66A852C19563}" type="datetimeFigureOut">
              <a:rPr lang="id-ID" smtClean="0"/>
              <a:t>14/03/2023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26771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DD01808-B9C5-4293-826E-66A852C19563}" type="datetimeFigureOut">
              <a:rPr lang="id-ID" smtClean="0"/>
              <a:t>14/03/2023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358028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DD01808-B9C5-4293-826E-66A852C19563}" type="datetimeFigureOut">
              <a:rPr lang="id-ID" smtClean="0"/>
              <a:t>14/03/2023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429714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DD01808-B9C5-4293-826E-66A852C19563}" type="datetimeFigureOut">
              <a:rPr lang="id-ID" smtClean="0"/>
              <a:t>14/03/2023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508993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D01808-B9C5-4293-826E-66A852C19563}" type="datetimeFigureOut">
              <a:rPr lang="id-ID" smtClean="0"/>
              <a:t>14/03/2023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2165466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D01808-B9C5-4293-826E-66A852C19563}" type="datetimeFigureOut">
              <a:rPr lang="id-ID" smtClean="0"/>
              <a:t>14/03/2023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3197052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D01808-B9C5-4293-826E-66A852C19563}" type="datetimeFigureOut">
              <a:rPr lang="id-ID" smtClean="0"/>
              <a:t>14/03/2023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C9BAB9F-5A4A-442D-A50C-33569292C261}" type="slidenum">
              <a:rPr lang="id-ID" smtClean="0"/>
              <a:t>‹#›</a:t>
            </a:fld>
            <a:endParaRPr lang="id-ID"/>
          </a:p>
        </p:txBody>
      </p:sp>
    </p:spTree>
    <p:extLst>
      <p:ext uri="{BB962C8B-B14F-4D97-AF65-F5344CB8AC3E}">
        <p14:creationId xmlns:p14="http://schemas.microsoft.com/office/powerpoint/2010/main" val="2927931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D01808-B9C5-4293-826E-66A852C19563}" type="datetimeFigureOut">
              <a:rPr lang="id-ID" smtClean="0"/>
              <a:t>14/03/2023</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BAB9F-5A4A-442D-A50C-33569292C261}" type="slidenum">
              <a:rPr lang="id-ID" smtClean="0"/>
              <a:t>‹#›</a:t>
            </a:fld>
            <a:endParaRPr lang="id-ID"/>
          </a:p>
        </p:txBody>
      </p:sp>
    </p:spTree>
    <p:extLst>
      <p:ext uri="{BB962C8B-B14F-4D97-AF65-F5344CB8AC3E}">
        <p14:creationId xmlns:p14="http://schemas.microsoft.com/office/powerpoint/2010/main" val="1203656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microsoft.com/office/2007/relationships/hdphoto" Target="../media/hdphoto4.wdp"/><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2.wdp"/><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1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4.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3" name="Freeform 2"/>
          <p:cNvSpPr/>
          <p:nvPr/>
        </p:nvSpPr>
        <p:spPr>
          <a:xfrm>
            <a:off x="-544035" y="-433789"/>
            <a:ext cx="3609207" cy="2533045"/>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Freeform 3"/>
          <p:cNvSpPr/>
          <p:nvPr/>
        </p:nvSpPr>
        <p:spPr>
          <a:xfrm flipH="1" flipV="1">
            <a:off x="8512934" y="4674213"/>
            <a:ext cx="4218343" cy="2571960"/>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 name="Group 4"/>
          <p:cNvGrpSpPr/>
          <p:nvPr/>
        </p:nvGrpSpPr>
        <p:grpSpPr>
          <a:xfrm flipH="1">
            <a:off x="0" y="6325964"/>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rot="16200000" flipH="1">
            <a:off x="-1698176" y="4661916"/>
            <a:ext cx="4151086" cy="304802"/>
            <a:chOff x="8040914" y="1139371"/>
            <a:chExt cx="4151086" cy="304802"/>
          </a:xfrm>
        </p:grpSpPr>
        <p:cxnSp>
          <p:nvCxnSpPr>
            <p:cNvPr id="10" name="Straight Connector 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rot="5400000" flipH="1">
            <a:off x="9739090" y="1923142"/>
            <a:ext cx="4151086" cy="304802"/>
            <a:chOff x="8040914" y="1139371"/>
            <a:chExt cx="4151086" cy="304802"/>
          </a:xfrm>
        </p:grpSpPr>
        <p:cxnSp>
          <p:nvCxnSpPr>
            <p:cNvPr id="14" name="Straight Connector 1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8040914" y="220994"/>
            <a:ext cx="4151086" cy="304802"/>
            <a:chOff x="8040914" y="1139371"/>
            <a:chExt cx="4151086" cy="304802"/>
          </a:xfrm>
        </p:grpSpPr>
        <p:cxnSp>
          <p:nvCxnSpPr>
            <p:cNvPr id="18" name="Straight Connector 17"/>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2" name="Rounded Rectangle 21"/>
          <p:cNvSpPr/>
          <p:nvPr/>
        </p:nvSpPr>
        <p:spPr>
          <a:xfrm>
            <a:off x="1931832" y="1506527"/>
            <a:ext cx="8184626" cy="3519437"/>
          </a:xfrm>
          <a:prstGeom prst="roundRect">
            <a:avLst/>
          </a:prstGeom>
          <a:solidFill>
            <a:srgbClr val="DEDBD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spc="300" dirty="0" smtClean="0">
              <a:solidFill>
                <a:schemeClr val="tx1"/>
              </a:solidFill>
              <a:latin typeface="Comic Sans MS" panose="030F0702030302020204" pitchFamily="66" charset="0"/>
            </a:endParaRPr>
          </a:p>
          <a:p>
            <a:pPr algn="ctr"/>
            <a:endParaRPr lang="en-ID" sz="2400" b="1" spc="300" dirty="0" smtClean="0">
              <a:solidFill>
                <a:schemeClr val="tx1"/>
              </a:solidFill>
              <a:latin typeface="Arabic Typesetting" panose="03020402040406030203" pitchFamily="66" charset="-78"/>
              <a:cs typeface="Arabic Typesetting" panose="03020402040406030203" pitchFamily="66" charset="-78"/>
            </a:endParaRPr>
          </a:p>
          <a:p>
            <a:pPr algn="ctr"/>
            <a:r>
              <a:rPr lang="en-ID" sz="2400" b="1" spc="300" dirty="0" smtClean="0">
                <a:solidFill>
                  <a:schemeClr val="tx1"/>
                </a:solidFill>
                <a:latin typeface="Arabic Typesetting" panose="03020402040406030203" pitchFamily="66" charset="-78"/>
                <a:cs typeface="Arabic Typesetting" panose="03020402040406030203" pitchFamily="66" charset="-78"/>
              </a:rPr>
              <a:t>KELOMPOK 2</a:t>
            </a:r>
          </a:p>
          <a:p>
            <a:pPr algn="ctr"/>
            <a:r>
              <a:rPr lang="en-ID" sz="2400" b="1" spc="300" dirty="0" smtClean="0">
                <a:solidFill>
                  <a:schemeClr val="tx1"/>
                </a:solidFill>
                <a:latin typeface="Arabic Typesetting" panose="03020402040406030203" pitchFamily="66" charset="-78"/>
                <a:cs typeface="Arabic Typesetting" panose="03020402040406030203" pitchFamily="66" charset="-78"/>
              </a:rPr>
              <a:t>INSANI TRIANA		2013022002</a:t>
            </a:r>
          </a:p>
          <a:p>
            <a:pPr algn="ctr"/>
            <a:r>
              <a:rPr lang="en-ID" sz="2400" b="1" spc="300" dirty="0" smtClean="0">
                <a:solidFill>
                  <a:schemeClr val="tx1"/>
                </a:solidFill>
                <a:latin typeface="Arabic Typesetting" panose="03020402040406030203" pitchFamily="66" charset="-78"/>
                <a:cs typeface="Arabic Typesetting" panose="03020402040406030203" pitchFamily="66" charset="-78"/>
              </a:rPr>
              <a:t>PITA NADIA			2013022008</a:t>
            </a:r>
          </a:p>
          <a:p>
            <a:pPr algn="ctr"/>
            <a:r>
              <a:rPr lang="en-ID" sz="2400" b="1" spc="300" dirty="0" smtClean="0">
                <a:solidFill>
                  <a:schemeClr val="tx1"/>
                </a:solidFill>
                <a:latin typeface="Arabic Typesetting" panose="03020402040406030203" pitchFamily="66" charset="-78"/>
                <a:cs typeface="Arabic Typesetting" panose="03020402040406030203" pitchFamily="66" charset="-78"/>
              </a:rPr>
              <a:t>  OKTAVIA SULISTYA H.	  2013022052</a:t>
            </a:r>
            <a:r>
              <a:rPr lang="en-ID" b="1" spc="300" dirty="0" smtClean="0">
                <a:solidFill>
                  <a:schemeClr val="tx1"/>
                </a:solidFill>
                <a:latin typeface="Comic Sans MS" panose="030F0702030302020204" pitchFamily="66" charset="0"/>
              </a:rPr>
              <a:t>	</a:t>
            </a:r>
            <a:endParaRPr lang="id-ID" b="1" spc="300" dirty="0">
              <a:solidFill>
                <a:schemeClr val="tx1"/>
              </a:solidFill>
              <a:latin typeface="Comic Sans MS" panose="030F0702030302020204" pitchFamily="66" charset="0"/>
            </a:endParaRPr>
          </a:p>
        </p:txBody>
      </p:sp>
      <p:sp>
        <p:nvSpPr>
          <p:cNvPr id="21" name="TextBox 20"/>
          <p:cNvSpPr txBox="1"/>
          <p:nvPr/>
        </p:nvSpPr>
        <p:spPr>
          <a:xfrm>
            <a:off x="3451043" y="1771080"/>
            <a:ext cx="6236260" cy="1015663"/>
          </a:xfrm>
          <a:prstGeom prst="rect">
            <a:avLst/>
          </a:prstGeom>
          <a:noFill/>
        </p:spPr>
        <p:txBody>
          <a:bodyPr wrap="square" rtlCol="0">
            <a:spAutoFit/>
          </a:bodyPr>
          <a:lstStyle/>
          <a:p>
            <a:r>
              <a:rPr lang="en-ID" sz="6000" b="1" dirty="0" err="1" smtClean="0">
                <a:effectLst>
                  <a:outerShdw blurRad="38100" dist="38100" dir="2700000" algn="tl">
                    <a:srgbClr val="000000">
                      <a:alpha val="43137"/>
                    </a:srgbClr>
                  </a:outerShdw>
                </a:effectLst>
                <a:latin typeface="Comic Sans MS" panose="030F0702030302020204" pitchFamily="66" charset="0"/>
              </a:rPr>
              <a:t>Enersia</a:t>
            </a:r>
            <a:r>
              <a:rPr lang="en-ID" sz="6000" b="1" dirty="0" smtClean="0">
                <a:effectLst>
                  <a:outerShdw blurRad="38100" dist="38100" dir="2700000" algn="tl">
                    <a:srgbClr val="000000">
                      <a:alpha val="43137"/>
                    </a:srgbClr>
                  </a:outerShdw>
                </a:effectLst>
                <a:latin typeface="Comic Sans MS" panose="030F0702030302020204" pitchFamily="66" charset="0"/>
              </a:rPr>
              <a:t> Benda</a:t>
            </a:r>
            <a:endParaRPr lang="id-ID" sz="6000" b="1" dirty="0">
              <a:effectLst>
                <a:outerShdw blurRad="38100" dist="38100" dir="2700000" algn="tl">
                  <a:srgbClr val="000000">
                    <a:alpha val="43137"/>
                  </a:srgbClr>
                </a:outerShdw>
              </a:effectLst>
              <a:latin typeface="Comic Sans MS" panose="030F0702030302020204" pitchFamily="66" charset="0"/>
            </a:endParaRPr>
          </a:p>
        </p:txBody>
      </p:sp>
      <p:sp>
        <p:nvSpPr>
          <p:cNvPr id="23" name="Rounded Rectangle 22"/>
          <p:cNvSpPr/>
          <p:nvPr/>
        </p:nvSpPr>
        <p:spPr>
          <a:xfrm>
            <a:off x="3776839" y="4469260"/>
            <a:ext cx="4627184" cy="972046"/>
          </a:xfrm>
          <a:prstGeom prst="roundRect">
            <a:avLst/>
          </a:prstGeom>
          <a:solidFill>
            <a:srgbClr val="D0B5A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b="1" spc="300" dirty="0">
                <a:solidFill>
                  <a:schemeClr val="tx1"/>
                </a:solidFill>
                <a:latin typeface="Comic Sans MS" panose="030F0702030302020204" pitchFamily="66" charset="0"/>
              </a:rPr>
              <a:t>TEKNIK LABORATORIUM</a:t>
            </a:r>
            <a:endParaRPr lang="id-ID" sz="2000" b="1" spc="300" dirty="0">
              <a:solidFill>
                <a:schemeClr val="tx1"/>
              </a:solidFill>
              <a:latin typeface="Comic Sans MS" panose="030F0702030302020204" pitchFamily="66" charset="0"/>
            </a:endParaRPr>
          </a:p>
        </p:txBody>
      </p:sp>
      <p:pic>
        <p:nvPicPr>
          <p:cNvPr id="24" name="Picture 4" descr="https://i.pinimg.com/564x/65/8b/12/658b12f81efeb5e6c5a32543e75eca80.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206" b="93440" l="9752" r="89894">
                        <a14:foregroundMark x1="58865" y1="14539" x2="73050" y2="29965"/>
                        <a14:foregroundMark x1="76950" y1="45390" x2="77482" y2="66312"/>
                        <a14:foregroundMark x1="25887" y1="78369" x2="60461" y2="86702"/>
                        <a14:foregroundMark x1="22518" y1="68440" x2="49645" y2="28723"/>
                        <a14:foregroundMark x1="74645" y1="79787" x2="77305" y2="68972"/>
                        <a14:foregroundMark x1="24823" y1="60284" x2="36170" y2="46277"/>
                        <a14:foregroundMark x1="78014" y1="44326" x2="74291" y2="32979"/>
                        <a14:foregroundMark x1="64539" y1="87589" x2="73227" y2="82092"/>
                        <a14:foregroundMark x1="26950" y1="77660" x2="21277" y2="70213"/>
                        <a14:foregroundMark x1="46277" y1="86525" x2="46986" y2="89184"/>
                        <a14:foregroundMark x1="49468" y1="85638" x2="48936" y2="88652"/>
                        <a14:foregroundMark x1="50000" y1="27660" x2="64539" y2="10816"/>
                        <a14:foregroundMark x1="52128" y1="24291" x2="59929" y2="11348"/>
                        <a14:foregroundMark x1="53546" y1="12766" x2="54787" y2="17908"/>
                        <a14:foregroundMark x1="64894" y1="16312" x2="63830" y2="10284"/>
                        <a14:foregroundMark x1="51596" y1="26241" x2="50532" y2="22163"/>
                        <a14:foregroundMark x1="46277" y1="90248" x2="44858" y2="86702"/>
                      </a14:backgroundRemoval>
                    </a14:imgEffect>
                  </a14:imgLayer>
                </a14:imgProps>
              </a:ext>
              <a:ext uri="{28A0092B-C50C-407E-A947-70E740481C1C}">
                <a14:useLocalDpi xmlns:a14="http://schemas.microsoft.com/office/drawing/2010/main" val="0"/>
              </a:ext>
            </a:extLst>
          </a:blip>
          <a:srcRect/>
          <a:stretch>
            <a:fillRect/>
          </a:stretch>
        </p:blipFill>
        <p:spPr bwMode="auto">
          <a:xfrm>
            <a:off x="9388934" y="3767474"/>
            <a:ext cx="2849399" cy="284939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rot="7307661">
            <a:off x="8310553" y="-137050"/>
            <a:ext cx="2705365" cy="340586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0854934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750" fill="hold"/>
                                        <p:tgtEl>
                                          <p:spTgt spid="4"/>
                                        </p:tgtEl>
                                        <p:attrNameLst>
                                          <p:attrName>ppt_w</p:attrName>
                                        </p:attrNameLst>
                                      </p:cBhvr>
                                      <p:tavLst>
                                        <p:tav tm="0">
                                          <p:val>
                                            <p:fltVal val="0"/>
                                          </p:val>
                                        </p:tav>
                                        <p:tav tm="100000">
                                          <p:val>
                                            <p:strVal val="#ppt_w"/>
                                          </p:val>
                                        </p:tav>
                                      </p:tavLst>
                                    </p:anim>
                                    <p:anim calcmode="lin" valueType="num">
                                      <p:cBhvr>
                                        <p:cTn id="14" dur="750" fill="hold"/>
                                        <p:tgtEl>
                                          <p:spTgt spid="4"/>
                                        </p:tgtEl>
                                        <p:attrNameLst>
                                          <p:attrName>ppt_h</p:attrName>
                                        </p:attrNameLst>
                                      </p:cBhvr>
                                      <p:tavLst>
                                        <p:tav tm="0">
                                          <p:val>
                                            <p:fltVal val="0"/>
                                          </p:val>
                                        </p:tav>
                                        <p:tav tm="100000">
                                          <p:val>
                                            <p:strVal val="#ppt_h"/>
                                          </p:val>
                                        </p:tav>
                                      </p:tavLst>
                                    </p:anim>
                                    <p:animEffect transition="in" filter="fade">
                                      <p:cBhvr>
                                        <p:cTn id="15" dur="750"/>
                                        <p:tgtEl>
                                          <p:spTgt spid="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750" fill="hold"/>
                                        <p:tgtEl>
                                          <p:spTgt spid="24"/>
                                        </p:tgtEl>
                                        <p:attrNameLst>
                                          <p:attrName>ppt_w</p:attrName>
                                        </p:attrNameLst>
                                      </p:cBhvr>
                                      <p:tavLst>
                                        <p:tav tm="0">
                                          <p:val>
                                            <p:fltVal val="0"/>
                                          </p:val>
                                        </p:tav>
                                        <p:tav tm="100000">
                                          <p:val>
                                            <p:strVal val="#ppt_w"/>
                                          </p:val>
                                        </p:tav>
                                      </p:tavLst>
                                    </p:anim>
                                    <p:anim calcmode="lin" valueType="num">
                                      <p:cBhvr>
                                        <p:cTn id="20" dur="750" fill="hold"/>
                                        <p:tgtEl>
                                          <p:spTgt spid="24"/>
                                        </p:tgtEl>
                                        <p:attrNameLst>
                                          <p:attrName>ppt_h</p:attrName>
                                        </p:attrNameLst>
                                      </p:cBhvr>
                                      <p:tavLst>
                                        <p:tav tm="0">
                                          <p:val>
                                            <p:fltVal val="0"/>
                                          </p:val>
                                        </p:tav>
                                        <p:tav tm="100000">
                                          <p:val>
                                            <p:strVal val="#ppt_h"/>
                                          </p:val>
                                        </p:tav>
                                      </p:tavLst>
                                    </p:anim>
                                    <p:animEffect transition="in" filter="fade">
                                      <p:cBhvr>
                                        <p:cTn id="21" dur="750"/>
                                        <p:tgtEl>
                                          <p:spTgt spid="24"/>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Effect transition="in" filter="fade">
                                      <p:cBhvr>
                                        <p:cTn id="27" dur="750"/>
                                        <p:tgtEl>
                                          <p:spTgt spid="22"/>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750" fill="hold"/>
                                        <p:tgtEl>
                                          <p:spTgt spid="21"/>
                                        </p:tgtEl>
                                        <p:attrNameLst>
                                          <p:attrName>ppt_w</p:attrName>
                                        </p:attrNameLst>
                                      </p:cBhvr>
                                      <p:tavLst>
                                        <p:tav tm="0">
                                          <p:val>
                                            <p:fltVal val="0"/>
                                          </p:val>
                                        </p:tav>
                                        <p:tav tm="100000">
                                          <p:val>
                                            <p:strVal val="#ppt_w"/>
                                          </p:val>
                                        </p:tav>
                                      </p:tavLst>
                                    </p:anim>
                                    <p:anim calcmode="lin" valueType="num">
                                      <p:cBhvr>
                                        <p:cTn id="32" dur="750" fill="hold"/>
                                        <p:tgtEl>
                                          <p:spTgt spid="21"/>
                                        </p:tgtEl>
                                        <p:attrNameLst>
                                          <p:attrName>ppt_h</p:attrName>
                                        </p:attrNameLst>
                                      </p:cBhvr>
                                      <p:tavLst>
                                        <p:tav tm="0">
                                          <p:val>
                                            <p:fltVal val="0"/>
                                          </p:val>
                                        </p:tav>
                                        <p:tav tm="100000">
                                          <p:val>
                                            <p:strVal val="#ppt_h"/>
                                          </p:val>
                                        </p:tav>
                                      </p:tavLst>
                                    </p:anim>
                                    <p:animEffect transition="in" filter="fade">
                                      <p:cBhvr>
                                        <p:cTn id="33" dur="750"/>
                                        <p:tgtEl>
                                          <p:spTgt spid="21"/>
                                        </p:tgtEl>
                                      </p:cBhvr>
                                    </p:animEffect>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750" fill="hold"/>
                                        <p:tgtEl>
                                          <p:spTgt spid="25"/>
                                        </p:tgtEl>
                                        <p:attrNameLst>
                                          <p:attrName>ppt_w</p:attrName>
                                        </p:attrNameLst>
                                      </p:cBhvr>
                                      <p:tavLst>
                                        <p:tav tm="0">
                                          <p:val>
                                            <p:fltVal val="0"/>
                                          </p:val>
                                        </p:tav>
                                        <p:tav tm="100000">
                                          <p:val>
                                            <p:strVal val="#ppt_w"/>
                                          </p:val>
                                        </p:tav>
                                      </p:tavLst>
                                    </p:anim>
                                    <p:anim calcmode="lin" valueType="num">
                                      <p:cBhvr>
                                        <p:cTn id="38" dur="750" fill="hold"/>
                                        <p:tgtEl>
                                          <p:spTgt spid="25"/>
                                        </p:tgtEl>
                                        <p:attrNameLst>
                                          <p:attrName>ppt_h</p:attrName>
                                        </p:attrNameLst>
                                      </p:cBhvr>
                                      <p:tavLst>
                                        <p:tav tm="0">
                                          <p:val>
                                            <p:fltVal val="0"/>
                                          </p:val>
                                        </p:tav>
                                        <p:tav tm="100000">
                                          <p:val>
                                            <p:strVal val="#ppt_h"/>
                                          </p:val>
                                        </p:tav>
                                      </p:tavLst>
                                    </p:anim>
                                    <p:animEffect transition="in" filter="fade">
                                      <p:cBhvr>
                                        <p:cTn id="39" dur="750"/>
                                        <p:tgtEl>
                                          <p:spTgt spid="25"/>
                                        </p:tgtEl>
                                      </p:cBhvr>
                                    </p:animEffect>
                                  </p:childTnLst>
                                </p:cTn>
                              </p:par>
                            </p:childTnLst>
                          </p:cTn>
                        </p:par>
                        <p:par>
                          <p:cTn id="40" fill="hold">
                            <p:stCondLst>
                              <p:cond delay="4500"/>
                            </p:stCondLst>
                            <p:childTnLst>
                              <p:par>
                                <p:cTn id="41" presetID="53" presetClass="entr" presetSubtype="16"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750" fill="hold"/>
                                        <p:tgtEl>
                                          <p:spTgt spid="23"/>
                                        </p:tgtEl>
                                        <p:attrNameLst>
                                          <p:attrName>ppt_w</p:attrName>
                                        </p:attrNameLst>
                                      </p:cBhvr>
                                      <p:tavLst>
                                        <p:tav tm="0">
                                          <p:val>
                                            <p:fltVal val="0"/>
                                          </p:val>
                                        </p:tav>
                                        <p:tav tm="100000">
                                          <p:val>
                                            <p:strVal val="#ppt_w"/>
                                          </p:val>
                                        </p:tav>
                                      </p:tavLst>
                                    </p:anim>
                                    <p:anim calcmode="lin" valueType="num">
                                      <p:cBhvr>
                                        <p:cTn id="44" dur="750" fill="hold"/>
                                        <p:tgtEl>
                                          <p:spTgt spid="23"/>
                                        </p:tgtEl>
                                        <p:attrNameLst>
                                          <p:attrName>ppt_h</p:attrName>
                                        </p:attrNameLst>
                                      </p:cBhvr>
                                      <p:tavLst>
                                        <p:tav tm="0">
                                          <p:val>
                                            <p:fltVal val="0"/>
                                          </p:val>
                                        </p:tav>
                                        <p:tav tm="100000">
                                          <p:val>
                                            <p:strVal val="#ppt_h"/>
                                          </p:val>
                                        </p:tav>
                                      </p:tavLst>
                                    </p:anim>
                                    <p:animEffect transition="in" filter="fade">
                                      <p:cBhvr>
                                        <p:cTn id="45"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2" grpId="0" animBg="1"/>
      <p:bldP spid="21" grpId="0"/>
      <p:bldP spid="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TextBox 1"/>
          <p:cNvSpPr txBox="1"/>
          <p:nvPr/>
        </p:nvSpPr>
        <p:spPr>
          <a:xfrm>
            <a:off x="1676060" y="2479460"/>
            <a:ext cx="7729197" cy="2677656"/>
          </a:xfrm>
          <a:prstGeom prst="rect">
            <a:avLst/>
          </a:prstGeom>
          <a:noFill/>
        </p:spPr>
        <p:txBody>
          <a:bodyPr wrap="square" rtlCol="0">
            <a:spAutoFit/>
          </a:bodyPr>
          <a:lstStyle/>
          <a:p>
            <a:r>
              <a:rPr lang="sv-SE" sz="4800" b="1" dirty="0" smtClean="0">
                <a:latin typeface="Comic Sans MS" panose="030F0702030302020204" pitchFamily="66" charset="0"/>
              </a:rPr>
              <a:t>Percobaan Inersia Benda dengan Tarikan</a:t>
            </a:r>
            <a:endParaRPr lang="id-ID" sz="4800" b="1" dirty="0" smtClean="0">
              <a:latin typeface="Comic Sans MS" panose="030F0702030302020204" pitchFamily="66" charset="0"/>
            </a:endParaRPr>
          </a:p>
          <a:p>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grpSp>
        <p:nvGrpSpPr>
          <p:cNvPr id="14" name="Group 13"/>
          <p:cNvGrpSpPr/>
          <p:nvPr/>
        </p:nvGrpSpPr>
        <p:grpSpPr>
          <a:xfrm rot="5400000" flipH="1">
            <a:off x="9739090" y="1923142"/>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8040914" y="220994"/>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4" name="Oval 23"/>
          <p:cNvSpPr/>
          <p:nvPr/>
        </p:nvSpPr>
        <p:spPr>
          <a:xfrm>
            <a:off x="325237" y="1140424"/>
            <a:ext cx="1350823" cy="1339036"/>
          </a:xfrm>
          <a:prstGeom prst="ellipse">
            <a:avLst/>
          </a:prstGeom>
          <a:solidFill>
            <a:srgbClr val="CBC1B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smtClean="0">
                <a:solidFill>
                  <a:schemeClr val="tx1"/>
                </a:solidFill>
                <a:effectLst>
                  <a:outerShdw blurRad="38100" dist="38100" dir="2700000" algn="tl">
                    <a:srgbClr val="000000">
                      <a:alpha val="43137"/>
                    </a:srgbClr>
                  </a:outerShdw>
                </a:effectLst>
              </a:rPr>
              <a:t>02</a:t>
            </a:r>
            <a:endParaRPr lang="id-ID" sz="2400" b="1" dirty="0">
              <a:solidFill>
                <a:schemeClr val="tx1"/>
              </a:solidFill>
              <a:effectLst>
                <a:outerShdw blurRad="38100" dist="38100" dir="2700000" algn="tl">
                  <a:srgbClr val="000000">
                    <a:alpha val="43137"/>
                  </a:srgbClr>
                </a:outerShdw>
              </a:effectLst>
            </a:endParaRPr>
          </a:p>
        </p:txBody>
      </p:sp>
      <p:pic>
        <p:nvPicPr>
          <p:cNvPr id="25" name="Picture 2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rot="8010841">
            <a:off x="8454264" y="564995"/>
            <a:ext cx="2705365" cy="340586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6" name="Freeform 25"/>
          <p:cNvSpPr/>
          <p:nvPr/>
        </p:nvSpPr>
        <p:spPr>
          <a:xfrm flipH="1" flipV="1">
            <a:off x="8689456" y="5123572"/>
            <a:ext cx="4218343" cy="2571960"/>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16916047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750" fill="hold"/>
                                        <p:tgtEl>
                                          <p:spTgt spid="24"/>
                                        </p:tgtEl>
                                        <p:attrNameLst>
                                          <p:attrName>ppt_w</p:attrName>
                                        </p:attrNameLst>
                                      </p:cBhvr>
                                      <p:tavLst>
                                        <p:tav tm="0">
                                          <p:val>
                                            <p:fltVal val="0"/>
                                          </p:val>
                                        </p:tav>
                                        <p:tav tm="100000">
                                          <p:val>
                                            <p:strVal val="#ppt_w"/>
                                          </p:val>
                                        </p:tav>
                                      </p:tavLst>
                                    </p:anim>
                                    <p:anim calcmode="lin" valueType="num">
                                      <p:cBhvr>
                                        <p:cTn id="14" dur="750" fill="hold"/>
                                        <p:tgtEl>
                                          <p:spTgt spid="24"/>
                                        </p:tgtEl>
                                        <p:attrNameLst>
                                          <p:attrName>ppt_h</p:attrName>
                                        </p:attrNameLst>
                                      </p:cBhvr>
                                      <p:tavLst>
                                        <p:tav tm="0">
                                          <p:val>
                                            <p:fltVal val="0"/>
                                          </p:val>
                                        </p:tav>
                                        <p:tav tm="100000">
                                          <p:val>
                                            <p:strVal val="#ppt_h"/>
                                          </p:val>
                                        </p:tav>
                                      </p:tavLst>
                                    </p:anim>
                                    <p:animEffect transition="in" filter="fade">
                                      <p:cBhvr>
                                        <p:cTn id="15" dur="750"/>
                                        <p:tgtEl>
                                          <p:spTgt spid="2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750" fill="hold"/>
                                        <p:tgtEl>
                                          <p:spTgt spid="25"/>
                                        </p:tgtEl>
                                        <p:attrNameLst>
                                          <p:attrName>ppt_w</p:attrName>
                                        </p:attrNameLst>
                                      </p:cBhvr>
                                      <p:tavLst>
                                        <p:tav tm="0">
                                          <p:val>
                                            <p:fltVal val="0"/>
                                          </p:val>
                                        </p:tav>
                                        <p:tav tm="100000">
                                          <p:val>
                                            <p:strVal val="#ppt_w"/>
                                          </p:val>
                                        </p:tav>
                                      </p:tavLst>
                                    </p:anim>
                                    <p:anim calcmode="lin" valueType="num">
                                      <p:cBhvr>
                                        <p:cTn id="20" dur="750" fill="hold"/>
                                        <p:tgtEl>
                                          <p:spTgt spid="25"/>
                                        </p:tgtEl>
                                        <p:attrNameLst>
                                          <p:attrName>ppt_h</p:attrName>
                                        </p:attrNameLst>
                                      </p:cBhvr>
                                      <p:tavLst>
                                        <p:tav tm="0">
                                          <p:val>
                                            <p:fltVal val="0"/>
                                          </p:val>
                                        </p:tav>
                                        <p:tav tm="100000">
                                          <p:val>
                                            <p:strVal val="#ppt_h"/>
                                          </p:val>
                                        </p:tav>
                                      </p:tavLst>
                                    </p:anim>
                                    <p:animEffect transition="in" filter="fade">
                                      <p:cBhvr>
                                        <p:cTn id="21" dur="750"/>
                                        <p:tgtEl>
                                          <p:spTgt spid="25"/>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750" fill="hold"/>
                                        <p:tgtEl>
                                          <p:spTgt spid="26"/>
                                        </p:tgtEl>
                                        <p:attrNameLst>
                                          <p:attrName>ppt_w</p:attrName>
                                        </p:attrNameLst>
                                      </p:cBhvr>
                                      <p:tavLst>
                                        <p:tav tm="0">
                                          <p:val>
                                            <p:fltVal val="0"/>
                                          </p:val>
                                        </p:tav>
                                        <p:tav tm="100000">
                                          <p:val>
                                            <p:strVal val="#ppt_w"/>
                                          </p:val>
                                        </p:tav>
                                      </p:tavLst>
                                    </p:anim>
                                    <p:anim calcmode="lin" valueType="num">
                                      <p:cBhvr>
                                        <p:cTn id="26" dur="750" fill="hold"/>
                                        <p:tgtEl>
                                          <p:spTgt spid="26"/>
                                        </p:tgtEl>
                                        <p:attrNameLst>
                                          <p:attrName>ppt_h</p:attrName>
                                        </p:attrNameLst>
                                      </p:cBhvr>
                                      <p:tavLst>
                                        <p:tav tm="0">
                                          <p:val>
                                            <p:fltVal val="0"/>
                                          </p:val>
                                        </p:tav>
                                        <p:tav tm="100000">
                                          <p:val>
                                            <p:strVal val="#ppt_h"/>
                                          </p:val>
                                        </p:tav>
                                      </p:tavLst>
                                    </p:anim>
                                    <p:animEffect transition="in" filter="fade">
                                      <p:cBhvr>
                                        <p:cTn id="27"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06342" y="755354"/>
            <a:ext cx="5210115" cy="1200329"/>
          </a:xfrm>
          <a:prstGeom prst="rect">
            <a:avLst/>
          </a:prstGeom>
          <a:noFill/>
        </p:spPr>
        <p:txBody>
          <a:bodyPr wrap="square" rtlCol="0">
            <a:spAutoFit/>
          </a:bodyPr>
          <a:lstStyle/>
          <a:p>
            <a:r>
              <a:rPr lang="en-ID" sz="7200" dirty="0">
                <a:effectLst>
                  <a:outerShdw blurRad="50800" dist="38100" dir="8100000" algn="tr" rotWithShape="0">
                    <a:prstClr val="black">
                      <a:alpha val="40000"/>
                    </a:prstClr>
                  </a:outerShdw>
                </a:effectLst>
                <a:latin typeface="hello honey - Personal Use" panose="02000500000000000000" pitchFamily="50" charset="0"/>
              </a:rPr>
              <a:t>RASIONAL</a:t>
            </a:r>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3925207" y="22995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4" name="Group 3"/>
          <p:cNvGrpSpPr/>
          <p:nvPr/>
        </p:nvGrpSpPr>
        <p:grpSpPr>
          <a:xfrm flipH="1">
            <a:off x="0" y="6364064"/>
            <a:ext cx="4151086" cy="304802"/>
            <a:chOff x="8040914" y="1139371"/>
            <a:chExt cx="4151086" cy="304802"/>
          </a:xfrm>
        </p:grpSpPr>
        <p:cxnSp>
          <p:nvCxnSpPr>
            <p:cNvPr id="5" name="Straight Connector 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rot="16200000" flipH="1">
            <a:off x="-1698176" y="4661916"/>
            <a:ext cx="4151086" cy="304802"/>
            <a:chOff x="8040914" y="1139371"/>
            <a:chExt cx="4151086" cy="304802"/>
          </a:xfrm>
        </p:grpSpPr>
        <p:cxnSp>
          <p:nvCxnSpPr>
            <p:cNvPr id="9" name="Straight Connector 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rot="5400000" flipH="1">
            <a:off x="9739090" y="1923142"/>
            <a:ext cx="4151086" cy="304802"/>
            <a:chOff x="8040914" y="1139371"/>
            <a:chExt cx="4151086" cy="304802"/>
          </a:xfrm>
        </p:grpSpPr>
        <p:cxnSp>
          <p:nvCxnSpPr>
            <p:cNvPr id="13" name="Straight Connector 1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8040914" y="220994"/>
            <a:ext cx="4151086" cy="304802"/>
            <a:chOff x="8040914" y="1139371"/>
            <a:chExt cx="4151086" cy="304802"/>
          </a:xfrm>
        </p:grpSpPr>
        <p:cxnSp>
          <p:nvCxnSpPr>
            <p:cNvPr id="17" name="Straight Connector 1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834022" y="2738774"/>
            <a:ext cx="5055069" cy="2677656"/>
          </a:xfrm>
          <a:prstGeom prst="rect">
            <a:avLst/>
          </a:prstGeom>
        </p:spPr>
        <p:txBody>
          <a:bodyPr wrap="square">
            <a:spAutoFit/>
          </a:bodyPr>
          <a:lstStyle/>
          <a:p>
            <a:r>
              <a:rPr lang="en-ID" sz="2400" b="1" dirty="0" err="1">
                <a:latin typeface="Comic Sans MS" panose="030F0702030302020204" pitchFamily="66" charset="0"/>
              </a:rPr>
              <a:t>Bilamana</a:t>
            </a:r>
            <a:r>
              <a:rPr lang="en-ID" sz="2400" b="1" dirty="0">
                <a:latin typeface="Comic Sans MS" panose="030F0702030302020204" pitchFamily="66" charset="0"/>
              </a:rPr>
              <a:t> </a:t>
            </a:r>
            <a:r>
              <a:rPr lang="en-ID" sz="2400" b="1" dirty="0" err="1">
                <a:latin typeface="Comic Sans MS" panose="030F0702030302020204" pitchFamily="66" charset="0"/>
              </a:rPr>
              <a:t>suatu</a:t>
            </a:r>
            <a:r>
              <a:rPr lang="en-ID" sz="2400" b="1" dirty="0">
                <a:latin typeface="Comic Sans MS" panose="030F0702030302020204" pitchFamily="66" charset="0"/>
              </a:rPr>
              <a:t> </a:t>
            </a:r>
            <a:r>
              <a:rPr lang="en-ID" sz="2400" b="1" dirty="0" err="1">
                <a:latin typeface="Comic Sans MS" panose="030F0702030302020204" pitchFamily="66" charset="0"/>
              </a:rPr>
              <a:t>benda</a:t>
            </a:r>
            <a:r>
              <a:rPr lang="en-ID" sz="2400" b="1" dirty="0">
                <a:latin typeface="Comic Sans MS" panose="030F0702030302020204" pitchFamily="66" charset="0"/>
              </a:rPr>
              <a:t> yang </a:t>
            </a:r>
            <a:r>
              <a:rPr lang="en-ID" sz="2400" b="1" dirty="0" err="1">
                <a:latin typeface="Comic Sans MS" panose="030F0702030302020204" pitchFamily="66" charset="0"/>
              </a:rPr>
              <a:t>diam</a:t>
            </a:r>
            <a:r>
              <a:rPr lang="en-ID" sz="2400" b="1" dirty="0">
                <a:latin typeface="Comic Sans MS" panose="030F0702030302020204" pitchFamily="66" charset="0"/>
              </a:rPr>
              <a:t> </a:t>
            </a:r>
            <a:r>
              <a:rPr lang="en-ID" sz="2400" b="1" dirty="0" err="1" smtClean="0">
                <a:latin typeface="Comic Sans MS" panose="030F0702030302020204" pitchFamily="66" charset="0"/>
              </a:rPr>
              <a:t>dengan</a:t>
            </a:r>
            <a:r>
              <a:rPr lang="en-ID" sz="2400" b="1" dirty="0" smtClean="0">
                <a:latin typeface="Comic Sans MS" panose="030F0702030302020204" pitchFamily="66" charset="0"/>
              </a:rPr>
              <a:t> </a:t>
            </a:r>
            <a:r>
              <a:rPr lang="en-ID" sz="2400" b="1" dirty="0" err="1">
                <a:latin typeface="Comic Sans MS" panose="030F0702030302020204" pitchFamily="66" charset="0"/>
              </a:rPr>
              <a:t>seketika</a:t>
            </a:r>
            <a:r>
              <a:rPr lang="en-ID" sz="2400" b="1" dirty="0">
                <a:latin typeface="Comic Sans MS" panose="030F0702030302020204" pitchFamily="66" charset="0"/>
              </a:rPr>
              <a:t> </a:t>
            </a:r>
            <a:r>
              <a:rPr lang="en-ID" sz="2400" b="1" dirty="0" err="1">
                <a:latin typeface="Comic Sans MS" panose="030F0702030302020204" pitchFamily="66" charset="0"/>
              </a:rPr>
              <a:t>benda</a:t>
            </a:r>
            <a:r>
              <a:rPr lang="en-ID" sz="2400" b="1" dirty="0">
                <a:latin typeface="Comic Sans MS" panose="030F0702030302020204" pitchFamily="66" charset="0"/>
              </a:rPr>
              <a:t> </a:t>
            </a:r>
            <a:r>
              <a:rPr lang="en-ID" sz="2400" b="1" dirty="0" err="1">
                <a:latin typeface="Comic Sans MS" panose="030F0702030302020204" pitchFamily="66" charset="0"/>
              </a:rPr>
              <a:t>itu</a:t>
            </a:r>
            <a:r>
              <a:rPr lang="en-ID" sz="2400" b="1" dirty="0">
                <a:latin typeface="Comic Sans MS" panose="030F0702030302020204" pitchFamily="66" charset="0"/>
              </a:rPr>
              <a:t> "</a:t>
            </a:r>
            <a:r>
              <a:rPr lang="en-ID" sz="2400" b="1" dirty="0" err="1" smtClean="0">
                <a:latin typeface="Comic Sans MS" panose="030F0702030302020204" pitchFamily="66" charset="0"/>
              </a:rPr>
              <a:t>dipaksa</a:t>
            </a:r>
            <a:r>
              <a:rPr lang="en-ID" sz="2400" b="1" dirty="0">
                <a:latin typeface="Comic Sans MS" panose="030F0702030302020204" pitchFamily="66" charset="0"/>
              </a:rPr>
              <a:t>" </a:t>
            </a:r>
            <a:r>
              <a:rPr lang="en-ID" sz="2400" b="1" dirty="0" err="1" smtClean="0">
                <a:latin typeface="Comic Sans MS" panose="030F0702030302020204" pitchFamily="66" charset="0"/>
              </a:rPr>
              <a:t>untuk</a:t>
            </a:r>
            <a:r>
              <a:rPr lang="en-ID" sz="2400" b="1" dirty="0" smtClean="0">
                <a:latin typeface="Comic Sans MS" panose="030F0702030302020204" pitchFamily="66" charset="0"/>
              </a:rPr>
              <a:t> </a:t>
            </a:r>
            <a:r>
              <a:rPr lang="en-ID" sz="2400" b="1" dirty="0" err="1" smtClean="0">
                <a:latin typeface="Comic Sans MS" panose="030F0702030302020204" pitchFamily="66" charset="0"/>
              </a:rPr>
              <a:t>bergerak</a:t>
            </a:r>
            <a:r>
              <a:rPr lang="en-ID" sz="2400" b="1" dirty="0">
                <a:latin typeface="Comic Sans MS" panose="030F0702030302020204" pitchFamily="66" charset="0"/>
              </a:rPr>
              <a:t>, </a:t>
            </a:r>
            <a:r>
              <a:rPr lang="en-ID" sz="2400" b="1" dirty="0" err="1">
                <a:latin typeface="Comic Sans MS" panose="030F0702030302020204" pitchFamily="66" charset="0"/>
              </a:rPr>
              <a:t>maka</a:t>
            </a:r>
            <a:r>
              <a:rPr lang="en-ID" sz="2400" b="1" dirty="0">
                <a:latin typeface="Comic Sans MS" panose="030F0702030302020204" pitchFamily="66" charset="0"/>
              </a:rPr>
              <a:t> </a:t>
            </a:r>
            <a:r>
              <a:rPr lang="en-ID" sz="2400" b="1" dirty="0" err="1" smtClean="0">
                <a:latin typeface="Comic Sans MS" panose="030F0702030302020204" pitchFamily="66" charset="0"/>
              </a:rPr>
              <a:t>ternyata</a:t>
            </a:r>
            <a:r>
              <a:rPr lang="en-ID" sz="2400" b="1" dirty="0" smtClean="0">
                <a:latin typeface="Comic Sans MS" panose="030F0702030302020204" pitchFamily="66" charset="0"/>
              </a:rPr>
              <a:t> </a:t>
            </a:r>
            <a:r>
              <a:rPr lang="en-ID" sz="2400" b="1" dirty="0" err="1">
                <a:latin typeface="Comic Sans MS" panose="030F0702030302020204" pitchFamily="66" charset="0"/>
              </a:rPr>
              <a:t>benda</a:t>
            </a:r>
            <a:r>
              <a:rPr lang="en-ID" sz="2400" b="1" dirty="0">
                <a:latin typeface="Comic Sans MS" panose="030F0702030302020204" pitchFamily="66" charset="0"/>
              </a:rPr>
              <a:t> </a:t>
            </a:r>
            <a:r>
              <a:rPr lang="en-ID" sz="2400" b="1" dirty="0" err="1">
                <a:latin typeface="Comic Sans MS" panose="030F0702030302020204" pitchFamily="66" charset="0"/>
              </a:rPr>
              <a:t>itu</a:t>
            </a:r>
            <a:r>
              <a:rPr lang="en-ID" sz="2400" b="1" dirty="0">
                <a:latin typeface="Comic Sans MS" panose="030F0702030302020204" pitchFamily="66" charset="0"/>
              </a:rPr>
              <a:t> </a:t>
            </a:r>
            <a:r>
              <a:rPr lang="en-ID" sz="2400" b="1" dirty="0" err="1">
                <a:latin typeface="Comic Sans MS" panose="030F0702030302020204" pitchFamily="66" charset="0"/>
              </a:rPr>
              <a:t>tetap</a:t>
            </a:r>
            <a:r>
              <a:rPr lang="en-ID" sz="2400" b="1" dirty="0">
                <a:latin typeface="Comic Sans MS" panose="030F0702030302020204" pitchFamily="66" charset="0"/>
              </a:rPr>
              <a:t> "</a:t>
            </a:r>
            <a:r>
              <a:rPr lang="en-ID" sz="2400" b="1" dirty="0" err="1">
                <a:latin typeface="Comic Sans MS" panose="030F0702030302020204" pitchFamily="66" charset="0"/>
              </a:rPr>
              <a:t>ditempatnya</a:t>
            </a:r>
            <a:r>
              <a:rPr lang="en-ID" sz="2400" b="1" dirty="0">
                <a:latin typeface="Comic Sans MS" panose="030F0702030302020204" pitchFamily="66" charset="0"/>
              </a:rPr>
              <a:t>".</a:t>
            </a:r>
            <a:r>
              <a:rPr lang="en-ID" sz="2400" b="1" dirty="0" smtClean="0">
                <a:latin typeface="Comic Sans MS" panose="030F0702030302020204" pitchFamily="66" charset="0"/>
              </a:rPr>
              <a:t>la </a:t>
            </a:r>
            <a:r>
              <a:rPr lang="en-ID" sz="2400" b="1" dirty="0" err="1" smtClean="0">
                <a:latin typeface="Comic Sans MS" panose="030F0702030302020204" pitchFamily="66" charset="0"/>
              </a:rPr>
              <a:t>jatuh</a:t>
            </a:r>
            <a:r>
              <a:rPr lang="en-ID" sz="2400" b="1" dirty="0" smtClean="0">
                <a:latin typeface="Comic Sans MS" panose="030F0702030302020204" pitchFamily="66" charset="0"/>
              </a:rPr>
              <a:t> </a:t>
            </a:r>
            <a:r>
              <a:rPr lang="en-ID" sz="2400" b="1" dirty="0" err="1">
                <a:latin typeface="Comic Sans MS" panose="030F0702030302020204" pitchFamily="66" charset="0"/>
              </a:rPr>
              <a:t>ke</a:t>
            </a:r>
            <a:r>
              <a:rPr lang="en-ID" sz="2400" b="1" dirty="0">
                <a:latin typeface="Comic Sans MS" panose="030F0702030302020204" pitchFamily="66" charset="0"/>
              </a:rPr>
              <a:t> </a:t>
            </a:r>
            <a:r>
              <a:rPr lang="en-ID" sz="2400" b="1" dirty="0" err="1">
                <a:latin typeface="Comic Sans MS" panose="030F0702030302020204" pitchFamily="66" charset="0"/>
              </a:rPr>
              <a:t>dalam</a:t>
            </a:r>
            <a:r>
              <a:rPr lang="en-ID" sz="2400" b="1" dirty="0">
                <a:latin typeface="Comic Sans MS" panose="030F0702030302020204" pitchFamily="66" charset="0"/>
              </a:rPr>
              <a:t> </a:t>
            </a:r>
            <a:r>
              <a:rPr lang="en-ID" sz="2400" b="1" dirty="0" err="1">
                <a:latin typeface="Comic Sans MS" panose="030F0702030302020204" pitchFamily="66" charset="0"/>
              </a:rPr>
              <a:t>lubang</a:t>
            </a:r>
            <a:r>
              <a:rPr lang="en-ID" sz="2400" b="1" dirty="0">
                <a:latin typeface="Comic Sans MS" panose="030F0702030302020204" pitchFamily="66" charset="0"/>
              </a:rPr>
              <a:t> </a:t>
            </a:r>
            <a:r>
              <a:rPr lang="en-ID" sz="2400" b="1" dirty="0" err="1" smtClean="0">
                <a:latin typeface="Comic Sans MS" panose="030F0702030302020204" pitchFamily="66" charset="0"/>
              </a:rPr>
              <a:t>gelas</a:t>
            </a:r>
            <a:r>
              <a:rPr lang="en-ID" sz="2400" b="1" dirty="0" smtClean="0">
                <a:latin typeface="Comic Sans MS" panose="030F0702030302020204" pitchFamily="66" charset="0"/>
              </a:rPr>
              <a:t> yang </a:t>
            </a:r>
            <a:r>
              <a:rPr lang="en-ID" sz="2400" b="1" dirty="0" err="1">
                <a:latin typeface="Comic Sans MS" panose="030F0702030302020204" pitchFamily="66" charset="0"/>
              </a:rPr>
              <a:t>telah</a:t>
            </a:r>
            <a:r>
              <a:rPr lang="en-ID" sz="2400" b="1" dirty="0">
                <a:latin typeface="Comic Sans MS" panose="030F0702030302020204" pitchFamily="66" charset="0"/>
              </a:rPr>
              <a:t> </a:t>
            </a:r>
            <a:r>
              <a:rPr lang="en-ID" sz="2400" b="1" dirty="0" err="1">
                <a:latin typeface="Comic Sans MS" panose="030F0702030302020204" pitchFamily="66" charset="0"/>
              </a:rPr>
              <a:t>disediakannya</a:t>
            </a:r>
            <a:r>
              <a:rPr lang="en-ID" sz="2400" b="1" dirty="0">
                <a:latin typeface="Comic Sans MS" panose="030F0702030302020204" pitchFamily="66" charset="0"/>
              </a:rPr>
              <a:t>.</a:t>
            </a:r>
            <a:endParaRPr lang="id-ID" sz="2400" b="1" dirty="0" smtClean="0">
              <a:latin typeface="Comic Sans MS" panose="030F0702030302020204" pitchFamily="66" charset="0"/>
            </a:endParaRPr>
          </a:p>
        </p:txBody>
      </p:sp>
      <p:cxnSp>
        <p:nvCxnSpPr>
          <p:cNvPr id="25" name="Straight Connector 24"/>
          <p:cNvCxnSpPr/>
          <p:nvPr/>
        </p:nvCxnSpPr>
        <p:spPr>
          <a:xfrm>
            <a:off x="5896177" y="2416465"/>
            <a:ext cx="0" cy="3486150"/>
          </a:xfrm>
          <a:prstGeom prst="line">
            <a:avLst/>
          </a:prstGeom>
          <a:ln w="38100">
            <a:solidFill>
              <a:srgbClr val="E2DDD8"/>
            </a:solidFill>
          </a:ln>
        </p:spPr>
        <p:style>
          <a:lnRef idx="1">
            <a:schemeClr val="accent1"/>
          </a:lnRef>
          <a:fillRef idx="0">
            <a:schemeClr val="accent1"/>
          </a:fillRef>
          <a:effectRef idx="0">
            <a:schemeClr val="accent1"/>
          </a:effectRef>
          <a:fontRef idx="minor">
            <a:schemeClr val="tx1"/>
          </a:fontRef>
        </p:style>
      </p:cxnSp>
      <p:pic>
        <p:nvPicPr>
          <p:cNvPr id="4100" name="Picture 4" descr="Pin ini berisi gambar: readinglunch"/>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814" b="97458" l="9746" r="89831">
                        <a14:foregroundMark x1="25000" y1="73305" x2="69068" y2="88559"/>
                        <a14:foregroundMark x1="31780" y1="68220" x2="63136" y2="69068"/>
                        <a14:foregroundMark x1="64831" y1="69068" x2="67373" y2="84322"/>
                        <a14:foregroundMark x1="30932" y1="86864" x2="49576" y2="89407"/>
                        <a14:foregroundMark x1="43644" y1="11441" x2="47034" y2="5508"/>
                        <a14:foregroundMark x1="25847" y1="86864" x2="53814" y2="72458"/>
                        <a14:foregroundMark x1="45339" y1="90254" x2="63136" y2="77542"/>
                        <a14:foregroundMark x1="24153" y1="76695" x2="31780" y2="78390"/>
                        <a14:foregroundMark x1="42797" y1="13983" x2="37712" y2="9746"/>
                      </a14:backgroundRemoval>
                    </a14:imgEffect>
                  </a14:imgLayer>
                </a14:imgProps>
              </a:ext>
              <a:ext uri="{28A0092B-C50C-407E-A947-70E740481C1C}">
                <a14:useLocalDpi xmlns:a14="http://schemas.microsoft.com/office/drawing/2010/main" val="0"/>
              </a:ext>
            </a:extLst>
          </a:blip>
          <a:srcRect/>
          <a:stretch>
            <a:fillRect/>
          </a:stretch>
        </p:blipFill>
        <p:spPr bwMode="auto">
          <a:xfrm>
            <a:off x="34746" y="60819"/>
            <a:ext cx="2247900" cy="224790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rotWithShape="1">
          <a:blip r:embed="rId6"/>
          <a:srcRect l="33042" t="35520" r="22119" b="8495"/>
          <a:stretch/>
        </p:blipFill>
        <p:spPr>
          <a:xfrm>
            <a:off x="6088792" y="2416465"/>
            <a:ext cx="5471509" cy="3840927"/>
          </a:xfrm>
          <a:prstGeom prst="rect">
            <a:avLst/>
          </a:prstGeom>
        </p:spPr>
      </p:pic>
      <p:sp>
        <p:nvSpPr>
          <p:cNvPr id="28" name="Rectangle 27"/>
          <p:cNvSpPr/>
          <p:nvPr/>
        </p:nvSpPr>
        <p:spPr>
          <a:xfrm>
            <a:off x="6088792" y="5902615"/>
            <a:ext cx="1007467" cy="189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74242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750" fill="hold"/>
                                        <p:tgtEl>
                                          <p:spTgt spid="3"/>
                                        </p:tgtEl>
                                        <p:attrNameLst>
                                          <p:attrName>ppt_w</p:attrName>
                                        </p:attrNameLst>
                                      </p:cBhvr>
                                      <p:tavLst>
                                        <p:tav tm="0">
                                          <p:val>
                                            <p:fltVal val="0"/>
                                          </p:val>
                                        </p:tav>
                                        <p:tav tm="100000">
                                          <p:val>
                                            <p:strVal val="#ppt_w"/>
                                          </p:val>
                                        </p:tav>
                                      </p:tavLst>
                                    </p:anim>
                                    <p:anim calcmode="lin" valueType="num">
                                      <p:cBhvr>
                                        <p:cTn id="14" dur="750" fill="hold"/>
                                        <p:tgtEl>
                                          <p:spTgt spid="3"/>
                                        </p:tgtEl>
                                        <p:attrNameLst>
                                          <p:attrName>ppt_h</p:attrName>
                                        </p:attrNameLst>
                                      </p:cBhvr>
                                      <p:tavLst>
                                        <p:tav tm="0">
                                          <p:val>
                                            <p:fltVal val="0"/>
                                          </p:val>
                                        </p:tav>
                                        <p:tav tm="100000">
                                          <p:val>
                                            <p:strVal val="#ppt_h"/>
                                          </p:val>
                                        </p:tav>
                                      </p:tavLst>
                                    </p:anim>
                                    <p:animEffect transition="in" filter="fade">
                                      <p:cBhvr>
                                        <p:cTn id="15" dur="750"/>
                                        <p:tgtEl>
                                          <p:spTgt spid="3"/>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750" fill="hold"/>
                                        <p:tgtEl>
                                          <p:spTgt spid="20"/>
                                        </p:tgtEl>
                                        <p:attrNameLst>
                                          <p:attrName>ppt_w</p:attrName>
                                        </p:attrNameLst>
                                      </p:cBhvr>
                                      <p:tavLst>
                                        <p:tav tm="0">
                                          <p:val>
                                            <p:fltVal val="0"/>
                                          </p:val>
                                        </p:tav>
                                        <p:tav tm="100000">
                                          <p:val>
                                            <p:strVal val="#ppt_w"/>
                                          </p:val>
                                        </p:tav>
                                      </p:tavLst>
                                    </p:anim>
                                    <p:anim calcmode="lin" valueType="num">
                                      <p:cBhvr>
                                        <p:cTn id="20" dur="750" fill="hold"/>
                                        <p:tgtEl>
                                          <p:spTgt spid="20"/>
                                        </p:tgtEl>
                                        <p:attrNameLst>
                                          <p:attrName>ppt_h</p:attrName>
                                        </p:attrNameLst>
                                      </p:cBhvr>
                                      <p:tavLst>
                                        <p:tav tm="0">
                                          <p:val>
                                            <p:fltVal val="0"/>
                                          </p:val>
                                        </p:tav>
                                        <p:tav tm="100000">
                                          <p:val>
                                            <p:strVal val="#ppt_h"/>
                                          </p:val>
                                        </p:tav>
                                      </p:tavLst>
                                    </p:anim>
                                    <p:animEffect transition="in" filter="fade">
                                      <p:cBhvr>
                                        <p:cTn id="21" dur="750"/>
                                        <p:tgtEl>
                                          <p:spTgt spid="20"/>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750" fill="hold"/>
                                        <p:tgtEl>
                                          <p:spTgt spid="25"/>
                                        </p:tgtEl>
                                        <p:attrNameLst>
                                          <p:attrName>ppt_w</p:attrName>
                                        </p:attrNameLst>
                                      </p:cBhvr>
                                      <p:tavLst>
                                        <p:tav tm="0">
                                          <p:val>
                                            <p:fltVal val="0"/>
                                          </p:val>
                                        </p:tav>
                                        <p:tav tm="100000">
                                          <p:val>
                                            <p:strVal val="#ppt_w"/>
                                          </p:val>
                                        </p:tav>
                                      </p:tavLst>
                                    </p:anim>
                                    <p:anim calcmode="lin" valueType="num">
                                      <p:cBhvr>
                                        <p:cTn id="26" dur="750" fill="hold"/>
                                        <p:tgtEl>
                                          <p:spTgt spid="25"/>
                                        </p:tgtEl>
                                        <p:attrNameLst>
                                          <p:attrName>ppt_h</p:attrName>
                                        </p:attrNameLst>
                                      </p:cBhvr>
                                      <p:tavLst>
                                        <p:tav tm="0">
                                          <p:val>
                                            <p:fltVal val="0"/>
                                          </p:val>
                                        </p:tav>
                                        <p:tav tm="100000">
                                          <p:val>
                                            <p:strVal val="#ppt_h"/>
                                          </p:val>
                                        </p:tav>
                                      </p:tavLst>
                                    </p:anim>
                                    <p:animEffect transition="in" filter="fade">
                                      <p:cBhvr>
                                        <p:cTn id="27" dur="750"/>
                                        <p:tgtEl>
                                          <p:spTgt spid="25"/>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100"/>
                                        </p:tgtEl>
                                        <p:attrNameLst>
                                          <p:attrName>style.visibility</p:attrName>
                                        </p:attrNameLst>
                                      </p:cBhvr>
                                      <p:to>
                                        <p:strVal val="visible"/>
                                      </p:to>
                                    </p:set>
                                    <p:anim calcmode="lin" valueType="num">
                                      <p:cBhvr>
                                        <p:cTn id="31" dur="750" fill="hold"/>
                                        <p:tgtEl>
                                          <p:spTgt spid="4100"/>
                                        </p:tgtEl>
                                        <p:attrNameLst>
                                          <p:attrName>ppt_w</p:attrName>
                                        </p:attrNameLst>
                                      </p:cBhvr>
                                      <p:tavLst>
                                        <p:tav tm="0">
                                          <p:val>
                                            <p:fltVal val="0"/>
                                          </p:val>
                                        </p:tav>
                                        <p:tav tm="100000">
                                          <p:val>
                                            <p:strVal val="#ppt_w"/>
                                          </p:val>
                                        </p:tav>
                                      </p:tavLst>
                                    </p:anim>
                                    <p:anim calcmode="lin" valueType="num">
                                      <p:cBhvr>
                                        <p:cTn id="32" dur="750" fill="hold"/>
                                        <p:tgtEl>
                                          <p:spTgt spid="4100"/>
                                        </p:tgtEl>
                                        <p:attrNameLst>
                                          <p:attrName>ppt_h</p:attrName>
                                        </p:attrNameLst>
                                      </p:cBhvr>
                                      <p:tavLst>
                                        <p:tav tm="0">
                                          <p:val>
                                            <p:fltVal val="0"/>
                                          </p:val>
                                        </p:tav>
                                        <p:tav tm="100000">
                                          <p:val>
                                            <p:strVal val="#ppt_h"/>
                                          </p:val>
                                        </p:tav>
                                      </p:tavLst>
                                    </p:anim>
                                    <p:animEffect transition="in" filter="fade">
                                      <p:cBhvr>
                                        <p:cTn id="33" dur="75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Rectangle 1"/>
          <p:cNvSpPr/>
          <p:nvPr/>
        </p:nvSpPr>
        <p:spPr>
          <a:xfrm>
            <a:off x="515156" y="2032637"/>
            <a:ext cx="9865216" cy="4507928"/>
          </a:xfrm>
          <a:prstGeom prst="rect">
            <a:avLst/>
          </a:prstGeom>
          <a:solidFill>
            <a:srgbClr val="CDC3B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3057123" y="829318"/>
            <a:ext cx="4165600" cy="861774"/>
          </a:xfrm>
          <a:prstGeom prst="rect">
            <a:avLst/>
          </a:prstGeom>
          <a:noFill/>
        </p:spPr>
        <p:txBody>
          <a:bodyPr wrap="square" rtlCol="0">
            <a:spAutoFit/>
          </a:bodyPr>
          <a:lstStyle/>
          <a:p>
            <a:r>
              <a:rPr lang="en-ID" sz="5000" dirty="0" smtClean="0">
                <a:effectLst>
                  <a:outerShdw blurRad="50800" dist="38100" dir="8100000" algn="tr" rotWithShape="0">
                    <a:prstClr val="black">
                      <a:alpha val="40000"/>
                    </a:prstClr>
                  </a:outerShdw>
                </a:effectLst>
                <a:latin typeface="hello honey - Personal Use" panose="02000500000000000000" pitchFamily="50" charset="0"/>
              </a:rPr>
              <a:t>Cara </a:t>
            </a:r>
            <a:r>
              <a:rPr lang="en-ID" sz="5000" dirty="0" err="1" smtClean="0">
                <a:effectLst>
                  <a:outerShdw blurRad="50800" dist="38100" dir="8100000" algn="tr" rotWithShape="0">
                    <a:prstClr val="black">
                      <a:alpha val="40000"/>
                    </a:prstClr>
                  </a:outerShdw>
                </a:effectLst>
                <a:latin typeface="hello honey - Personal Use" panose="02000500000000000000" pitchFamily="50" charset="0"/>
              </a:rPr>
              <a:t>Kerja</a:t>
            </a:r>
            <a:endParaRPr lang="id-ID" sz="50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8" name="Picture 7"/>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rot="1141041">
            <a:off x="2044020" y="346460"/>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Rectangle 3"/>
          <p:cNvSpPr/>
          <p:nvPr/>
        </p:nvSpPr>
        <p:spPr>
          <a:xfrm>
            <a:off x="515156" y="2016250"/>
            <a:ext cx="5873521" cy="4524315"/>
          </a:xfrm>
          <a:prstGeom prst="rect">
            <a:avLst/>
          </a:prstGeom>
        </p:spPr>
        <p:txBody>
          <a:bodyPr wrap="square">
            <a:spAutoFit/>
          </a:bodyPr>
          <a:lstStyle/>
          <a:p>
            <a:pPr marL="342900" indent="-342900">
              <a:buFont typeface="+mj-lt"/>
              <a:buAutoNum type="arabicPeriod"/>
            </a:pPr>
            <a:r>
              <a:rPr lang="en-ID" sz="2400" b="1" dirty="0" err="1" smtClean="0">
                <a:latin typeface="Comic Sans MS" panose="030F0702030302020204" pitchFamily="66" charset="0"/>
              </a:rPr>
              <a:t>Gantungkan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sebuah</a:t>
            </a:r>
            <a:r>
              <a:rPr lang="en-ID" sz="2400" b="1" dirty="0" smtClean="0">
                <a:latin typeface="Comic Sans MS" panose="030F0702030302020204" pitchFamily="66" charset="0"/>
              </a:rPr>
              <a:t> </a:t>
            </a:r>
            <a:r>
              <a:rPr lang="en-ID" sz="2400" b="1" dirty="0" err="1" smtClean="0">
                <a:latin typeface="Comic Sans MS" panose="030F0702030302020204" pitchFamily="66" charset="0"/>
              </a:rPr>
              <a:t>benda</a:t>
            </a:r>
            <a:r>
              <a:rPr lang="en-ID" sz="2400" b="1" dirty="0" smtClean="0">
                <a:latin typeface="Comic Sans MS" panose="030F0702030302020204" pitchFamily="66" charset="0"/>
              </a:rPr>
              <a:t> </a:t>
            </a:r>
            <a:r>
              <a:rPr lang="en-ID" sz="2400" b="1" dirty="0" err="1" smtClean="0">
                <a:latin typeface="Comic Sans MS" panose="030F0702030302020204" pitchFamily="66" charset="0"/>
              </a:rPr>
              <a:t>pada</a:t>
            </a:r>
            <a:r>
              <a:rPr lang="en-ID" sz="2400" b="1" dirty="0" smtClean="0">
                <a:latin typeface="Comic Sans MS" panose="030F0702030302020204" pitchFamily="66" charset="0"/>
              </a:rPr>
              <a:t> </a:t>
            </a:r>
            <a:r>
              <a:rPr lang="en-ID" sz="2400" b="1" dirty="0" err="1" smtClean="0">
                <a:latin typeface="Comic Sans MS" panose="030F0702030302020204" pitchFamily="66" charset="0"/>
              </a:rPr>
              <a:t>penggantung</a:t>
            </a:r>
            <a:r>
              <a:rPr lang="en-ID" sz="2400" b="1" dirty="0" smtClean="0">
                <a:latin typeface="Comic Sans MS" panose="030F0702030302020204" pitchFamily="66" charset="0"/>
              </a:rPr>
              <a:t> </a:t>
            </a:r>
            <a:r>
              <a:rPr lang="en-ID" sz="2400" b="1" dirty="0" err="1" smtClean="0">
                <a:latin typeface="Comic Sans MS" panose="030F0702030302020204" pitchFamily="66" charset="0"/>
              </a:rPr>
              <a:t>dengan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a:t>
            </a:r>
            <a:r>
              <a:rPr lang="en-ID" sz="2400" b="1" dirty="0" err="1" smtClean="0">
                <a:latin typeface="Comic Sans MS" panose="030F0702030302020204" pitchFamily="66" charset="0"/>
              </a:rPr>
              <a:t>cukup</a:t>
            </a:r>
            <a:r>
              <a:rPr lang="en-ID" sz="2400" b="1" dirty="0" smtClean="0">
                <a:latin typeface="Comic Sans MS" panose="030F0702030302020204" pitchFamily="66" charset="0"/>
              </a:rPr>
              <a:t> </a:t>
            </a:r>
            <a:r>
              <a:rPr lang="en-ID" sz="2400" b="1" dirty="0" err="1" smtClean="0">
                <a:latin typeface="Comic Sans MS" panose="030F0702030302020204" pitchFamily="66" charset="0"/>
              </a:rPr>
              <a:t>panjang</a:t>
            </a:r>
            <a:r>
              <a:rPr lang="en-ID" sz="2400" b="1" dirty="0" smtClean="0">
                <a:latin typeface="Comic Sans MS" panose="030F0702030302020204" pitchFamily="66" charset="0"/>
              </a:rPr>
              <a:t>, </a:t>
            </a:r>
            <a:r>
              <a:rPr lang="en-ID" sz="2400" b="1" dirty="0" err="1" smtClean="0">
                <a:latin typeface="Comic Sans MS" panose="030F0702030302020204" pitchFamily="66" charset="0"/>
              </a:rPr>
              <a:t>dengan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bagian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bawah</a:t>
            </a:r>
            <a:r>
              <a:rPr lang="en-ID" sz="2400" b="1" dirty="0" smtClean="0">
                <a:latin typeface="Comic Sans MS" panose="030F0702030302020204" pitchFamily="66" charset="0"/>
              </a:rPr>
              <a:t> </a:t>
            </a:r>
            <a:r>
              <a:rPr lang="en-ID" sz="2400" b="1" dirty="0" err="1" smtClean="0">
                <a:latin typeface="Comic Sans MS" panose="030F0702030302020204" pitchFamily="66" charset="0"/>
              </a:rPr>
              <a:t>benda</a:t>
            </a:r>
            <a:r>
              <a:rPr lang="en-ID" sz="2400" b="1" dirty="0" smtClean="0">
                <a:latin typeface="Comic Sans MS" panose="030F0702030302020204" pitchFamily="66" charset="0"/>
              </a:rPr>
              <a:t> </a:t>
            </a:r>
            <a:r>
              <a:rPr lang="en-ID" sz="2400" b="1" dirty="0" err="1" smtClean="0">
                <a:latin typeface="Comic Sans MS" panose="030F0702030302020204" pitchFamily="66" charset="0"/>
              </a:rPr>
              <a:t>diberi</a:t>
            </a:r>
            <a:r>
              <a:rPr lang="en-ID" sz="2400" b="1" dirty="0" smtClean="0">
                <a:latin typeface="Comic Sans MS" panose="030F0702030302020204" pitchFamily="66" charset="0"/>
              </a:rPr>
              <a:t> </a:t>
            </a:r>
            <a:r>
              <a:rPr lang="en-ID" sz="2400" b="1" dirty="0" err="1" smtClean="0">
                <a:latin typeface="Comic Sans MS" panose="030F0702030302020204" pitchFamily="66" charset="0"/>
              </a:rPr>
              <a:t>seutas</a:t>
            </a:r>
            <a:r>
              <a:rPr lang="en-ID" sz="2400" b="1" dirty="0" smtClean="0">
                <a:latin typeface="Comic Sans MS" panose="030F0702030302020204" pitchFamily="66" charset="0"/>
              </a:rPr>
              <a:t>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a:t>
            </a:r>
            <a:r>
              <a:rPr lang="en-ID" sz="2400" b="1" dirty="0" err="1" smtClean="0">
                <a:latin typeface="Comic Sans MS" panose="030F0702030302020204" pitchFamily="66" charset="0"/>
              </a:rPr>
              <a:t>Dicari</a:t>
            </a:r>
            <a:r>
              <a:rPr lang="en-ID" sz="2400" b="1" dirty="0" smtClean="0">
                <a:latin typeface="Comic Sans MS" panose="030F0702030302020204" pitchFamily="66" charset="0"/>
              </a:rPr>
              <a:t>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yang </a:t>
            </a:r>
            <a:r>
              <a:rPr lang="en-ID" sz="2400" b="1" dirty="0" err="1" smtClean="0">
                <a:latin typeface="Comic Sans MS" panose="030F0702030302020204" pitchFamily="66" charset="0"/>
              </a:rPr>
              <a:t>mudah</a:t>
            </a:r>
            <a:r>
              <a:rPr lang="en-ID" sz="2400" b="1" dirty="0" smtClean="0">
                <a:latin typeface="Comic Sans MS" panose="030F0702030302020204" pitchFamily="66" charset="0"/>
              </a:rPr>
              <a:t> </a:t>
            </a:r>
            <a:r>
              <a:rPr lang="en-ID" sz="2400" b="1" dirty="0" err="1" smtClean="0">
                <a:latin typeface="Comic Sans MS" panose="030F0702030302020204" pitchFamily="66" charset="0"/>
              </a:rPr>
              <a:t>putus</a:t>
            </a:r>
            <a:r>
              <a:rPr lang="en-ID" sz="2400" b="1" dirty="0" smtClean="0">
                <a:latin typeface="Comic Sans MS" panose="030F0702030302020204" pitchFamily="66" charset="0"/>
              </a:rPr>
              <a:t>). </a:t>
            </a:r>
          </a:p>
          <a:p>
            <a:pPr marL="342900" indent="-342900">
              <a:buFont typeface="+mj-lt"/>
              <a:buAutoNum type="arabicPeriod"/>
            </a:pPr>
            <a:r>
              <a:rPr lang="en-ID" sz="2400" b="1" dirty="0" smtClean="0">
                <a:latin typeface="Comic Sans MS" panose="030F0702030302020204" pitchFamily="66" charset="0"/>
              </a:rPr>
              <a:t>Tarik </a:t>
            </a:r>
            <a:r>
              <a:rPr lang="en-ID" sz="2400" b="1" dirty="0" err="1" smtClean="0">
                <a:latin typeface="Comic Sans MS" panose="030F0702030302020204" pitchFamily="66" charset="0"/>
              </a:rPr>
              <a:t>bagian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bawah</a:t>
            </a:r>
            <a:r>
              <a:rPr lang="en-ID" sz="2400" b="1" dirty="0" smtClean="0">
                <a:latin typeface="Comic Sans MS" panose="030F0702030302020204" pitchFamily="66" charset="0"/>
              </a:rPr>
              <a:t>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a:t>
            </a:r>
            <a:r>
              <a:rPr lang="en-ID" sz="2400" b="1" dirty="0" err="1" smtClean="0">
                <a:latin typeface="Comic Sans MS" panose="030F0702030302020204" pitchFamily="66" charset="0"/>
              </a:rPr>
              <a:t>ke</a:t>
            </a:r>
            <a:r>
              <a:rPr lang="en-ID" sz="2400" b="1" dirty="0" smtClean="0">
                <a:latin typeface="Comic Sans MS" panose="030F0702030302020204" pitchFamily="66" charset="0"/>
              </a:rPr>
              <a:t> </a:t>
            </a:r>
            <a:r>
              <a:rPr lang="en-ID" sz="2400" b="1" dirty="0" err="1" smtClean="0">
                <a:latin typeface="Comic Sans MS" panose="030F0702030302020204" pitchFamily="66" charset="0"/>
              </a:rPr>
              <a:t>bawah</a:t>
            </a:r>
            <a:r>
              <a:rPr lang="en-ID" sz="2400" b="1" dirty="0" smtClean="0">
                <a:latin typeface="Comic Sans MS" panose="030F0702030302020204" pitchFamily="66" charset="0"/>
              </a:rPr>
              <a:t> </a:t>
            </a:r>
            <a:r>
              <a:rPr lang="en-ID" sz="2400" b="1" dirty="0" err="1" smtClean="0">
                <a:latin typeface="Comic Sans MS" panose="030F0702030302020204" pitchFamily="66" charset="0"/>
              </a:rPr>
              <a:t>lambat-lambat</a:t>
            </a:r>
            <a:r>
              <a:rPr lang="en-ID" sz="2400" b="1" dirty="0">
                <a:latin typeface="Comic Sans MS" panose="030F0702030302020204" pitchFamily="66" charset="0"/>
              </a:rPr>
              <a:t> </a:t>
            </a:r>
            <a:r>
              <a:rPr lang="en-ID" sz="2400" b="1" dirty="0" err="1" smtClean="0">
                <a:latin typeface="Comic Sans MS" panose="030F0702030302020204" pitchFamily="66" charset="0"/>
              </a:rPr>
              <a:t>sehingga</a:t>
            </a:r>
            <a:r>
              <a:rPr lang="en-ID" sz="2400" b="1" dirty="0" smtClean="0">
                <a:latin typeface="Comic Sans MS" panose="030F0702030302020204" pitchFamily="66" charset="0"/>
              </a:rPr>
              <a:t>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a:t>
            </a:r>
            <a:r>
              <a:rPr lang="en-ID" sz="2400" b="1" dirty="0" err="1" smtClean="0">
                <a:latin typeface="Comic Sans MS" panose="030F0702030302020204" pitchFamily="66" charset="0"/>
              </a:rPr>
              <a:t>tegang</a:t>
            </a:r>
            <a:r>
              <a:rPr lang="en-ID" sz="2400" b="1" dirty="0" smtClean="0">
                <a:latin typeface="Comic Sans MS" panose="030F0702030302020204" pitchFamily="66" charset="0"/>
              </a:rPr>
              <a:t> </a:t>
            </a:r>
            <a:r>
              <a:rPr lang="en-ID" sz="2400" b="1" dirty="0" err="1" smtClean="0">
                <a:latin typeface="Comic Sans MS" panose="030F0702030302020204" pitchFamily="66" charset="0"/>
              </a:rPr>
              <a:t>dan</a:t>
            </a:r>
            <a:r>
              <a:rPr lang="en-ID" sz="2400" b="1" dirty="0" smtClean="0">
                <a:latin typeface="Comic Sans MS" panose="030F0702030302020204" pitchFamily="66" charset="0"/>
              </a:rPr>
              <a:t> </a:t>
            </a:r>
            <a:r>
              <a:rPr lang="en-ID" sz="2400" b="1" dirty="0" err="1" smtClean="0">
                <a:latin typeface="Comic Sans MS" panose="030F0702030302020204" pitchFamily="66" charset="0"/>
              </a:rPr>
              <a:t>putus</a:t>
            </a:r>
            <a:r>
              <a:rPr lang="en-ID" sz="2400" b="1" dirty="0" smtClean="0">
                <a:latin typeface="Comic Sans MS" panose="030F0702030302020204" pitchFamily="66" charset="0"/>
              </a:rPr>
              <a:t>.</a:t>
            </a:r>
          </a:p>
          <a:p>
            <a:pPr marL="342900" indent="-342900">
              <a:buFont typeface="+mj-lt"/>
              <a:buAutoNum type="arabicPeriod"/>
            </a:pPr>
            <a:r>
              <a:rPr lang="en-ID" sz="2400" b="1" dirty="0" smtClean="0">
                <a:latin typeface="Comic Sans MS" panose="030F0702030302020204" pitchFamily="66" charset="0"/>
              </a:rPr>
              <a:t>Amati </a:t>
            </a:r>
            <a:r>
              <a:rPr lang="en-ID" sz="2400" b="1" dirty="0" err="1" smtClean="0">
                <a:latin typeface="Comic Sans MS" panose="030F0702030302020204" pitchFamily="66" charset="0"/>
              </a:rPr>
              <a:t>bagian</a:t>
            </a:r>
            <a:r>
              <a:rPr lang="en-ID" sz="2400" b="1" dirty="0" smtClean="0">
                <a:latin typeface="Comic Sans MS" panose="030F0702030302020204" pitchFamily="66" charset="0"/>
              </a:rPr>
              <a:t> mana </a:t>
            </a:r>
            <a:r>
              <a:rPr lang="en-ID" sz="2400" b="1" dirty="0" err="1" smtClean="0">
                <a:latin typeface="Comic Sans MS" panose="030F0702030302020204" pitchFamily="66" charset="0"/>
              </a:rPr>
              <a:t>tali</a:t>
            </a:r>
            <a:r>
              <a:rPr lang="en-ID" sz="2400" b="1" dirty="0" smtClean="0">
                <a:latin typeface="Comic Sans MS" panose="030F0702030302020204" pitchFamily="66" charset="0"/>
              </a:rPr>
              <a:t> yang </a:t>
            </a:r>
            <a:r>
              <a:rPr lang="en-ID" sz="2400" b="1" dirty="0" err="1" smtClean="0">
                <a:latin typeface="Comic Sans MS" panose="030F0702030302020204" pitchFamily="66" charset="0"/>
              </a:rPr>
              <a:t>putus</a:t>
            </a:r>
            <a:r>
              <a:rPr lang="en-ID" sz="2400" b="1" dirty="0" smtClean="0">
                <a:latin typeface="Comic Sans MS" panose="030F0702030302020204" pitchFamily="66" charset="0"/>
              </a:rPr>
              <a:t>.</a:t>
            </a:r>
          </a:p>
          <a:p>
            <a:pPr marL="342900" indent="-342900">
              <a:buFont typeface="+mj-lt"/>
              <a:buAutoNum type="arabicPeriod"/>
            </a:pPr>
            <a:r>
              <a:rPr lang="sv-SE" sz="2400" b="1" dirty="0" smtClean="0">
                <a:latin typeface="Comic Sans MS" panose="030F0702030302020204" pitchFamily="66" charset="0"/>
              </a:rPr>
              <a:t>Ulangi </a:t>
            </a:r>
            <a:r>
              <a:rPr lang="sv-SE" sz="2400" b="1" dirty="0">
                <a:latin typeface="Comic Sans MS" panose="030F0702030302020204" pitchFamily="66" charset="0"/>
              </a:rPr>
              <a:t>langkah 1, tarik </a:t>
            </a:r>
            <a:r>
              <a:rPr lang="sv-SE" sz="2400" b="1" dirty="0" smtClean="0">
                <a:latin typeface="Comic Sans MS" panose="030F0702030302020204" pitchFamily="66" charset="0"/>
              </a:rPr>
              <a:t>bagian bawah </a:t>
            </a:r>
            <a:r>
              <a:rPr lang="sv-SE" sz="2400" b="1" dirty="0">
                <a:latin typeface="Comic Sans MS" panose="030F0702030302020204" pitchFamily="66" charset="0"/>
              </a:rPr>
              <a:t>tali </a:t>
            </a:r>
            <a:r>
              <a:rPr lang="sv-SE" sz="2400" b="1" dirty="0" smtClean="0">
                <a:latin typeface="Comic Sans MS" panose="030F0702030302020204" pitchFamily="66" charset="0"/>
              </a:rPr>
              <a:t>dengan sentakan kuat.</a:t>
            </a:r>
          </a:p>
          <a:p>
            <a:pPr marL="342900" indent="-342900">
              <a:buFont typeface="+mj-lt"/>
              <a:buAutoNum type="arabicPeriod"/>
            </a:pPr>
            <a:r>
              <a:rPr lang="sv-SE" sz="2400" b="1" dirty="0" smtClean="0">
                <a:latin typeface="Comic Sans MS" panose="030F0702030302020204" pitchFamily="66" charset="0"/>
              </a:rPr>
              <a:t>Amati </a:t>
            </a:r>
            <a:r>
              <a:rPr lang="sv-SE" sz="2400" b="1" dirty="0">
                <a:latin typeface="Comic Sans MS" panose="030F0702030302020204" pitchFamily="66" charset="0"/>
              </a:rPr>
              <a:t>bagian mana yang </a:t>
            </a:r>
            <a:r>
              <a:rPr lang="sv-SE" sz="2400" b="1" dirty="0" smtClean="0">
                <a:latin typeface="Comic Sans MS" panose="030F0702030302020204" pitchFamily="66" charset="0"/>
              </a:rPr>
              <a:t>putus.</a:t>
            </a:r>
          </a:p>
        </p:txBody>
      </p:sp>
      <p:pic>
        <p:nvPicPr>
          <p:cNvPr id="2056"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837937">
            <a:off x="5857941" y="-607014"/>
            <a:ext cx="3207657" cy="3207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8040914" y="1359670"/>
            <a:ext cx="4151086" cy="304802"/>
            <a:chOff x="8040914" y="1139371"/>
            <a:chExt cx="4151086" cy="304802"/>
          </a:xfrm>
        </p:grpSpPr>
        <p:cxnSp>
          <p:nvCxnSpPr>
            <p:cNvPr id="17" name="Straight Connector 1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8040914" y="844416"/>
            <a:ext cx="4151086" cy="304802"/>
            <a:chOff x="8040914" y="1139371"/>
            <a:chExt cx="4151086" cy="304802"/>
          </a:xfrm>
        </p:grpSpPr>
        <p:cxnSp>
          <p:nvCxnSpPr>
            <p:cNvPr id="21" name="Straight Connector 20"/>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8040914" y="350471"/>
            <a:ext cx="4151086" cy="304802"/>
            <a:chOff x="8040914" y="1139371"/>
            <a:chExt cx="4151086" cy="304802"/>
          </a:xfrm>
        </p:grpSpPr>
        <p:cxnSp>
          <p:nvCxnSpPr>
            <p:cNvPr id="25" name="Straight Connector 2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pic>
        <p:nvPicPr>
          <p:cNvPr id="28" name="Picture 27"/>
          <p:cNvPicPr>
            <a:picLocks noChangeAspect="1"/>
          </p:cNvPicPr>
          <p:nvPr/>
        </p:nvPicPr>
        <p:blipFill rotWithShape="1">
          <a:blip r:embed="rId6"/>
          <a:srcRect l="33042" t="35520" r="22119" b="8495"/>
          <a:stretch/>
        </p:blipFill>
        <p:spPr>
          <a:xfrm>
            <a:off x="6476504" y="2364058"/>
            <a:ext cx="5471509" cy="3840927"/>
          </a:xfrm>
          <a:prstGeom prst="rect">
            <a:avLst/>
          </a:prstGeom>
        </p:spPr>
      </p:pic>
      <p:sp>
        <p:nvSpPr>
          <p:cNvPr id="5" name="Rectangle 4"/>
          <p:cNvSpPr/>
          <p:nvPr/>
        </p:nvSpPr>
        <p:spPr>
          <a:xfrm>
            <a:off x="6476504" y="5771508"/>
            <a:ext cx="901521" cy="2962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3692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056"/>
                                        </p:tgtEl>
                                        <p:attrNameLst>
                                          <p:attrName>style.visibility</p:attrName>
                                        </p:attrNameLst>
                                      </p:cBhvr>
                                      <p:to>
                                        <p:strVal val="visible"/>
                                      </p:to>
                                    </p:set>
                                    <p:anim calcmode="lin" valueType="num">
                                      <p:cBhvr>
                                        <p:cTn id="19" dur="750" fill="hold"/>
                                        <p:tgtEl>
                                          <p:spTgt spid="2056"/>
                                        </p:tgtEl>
                                        <p:attrNameLst>
                                          <p:attrName>ppt_w</p:attrName>
                                        </p:attrNameLst>
                                      </p:cBhvr>
                                      <p:tavLst>
                                        <p:tav tm="0">
                                          <p:val>
                                            <p:fltVal val="0"/>
                                          </p:val>
                                        </p:tav>
                                        <p:tav tm="100000">
                                          <p:val>
                                            <p:strVal val="#ppt_w"/>
                                          </p:val>
                                        </p:tav>
                                      </p:tavLst>
                                    </p:anim>
                                    <p:anim calcmode="lin" valueType="num">
                                      <p:cBhvr>
                                        <p:cTn id="20" dur="750" fill="hold"/>
                                        <p:tgtEl>
                                          <p:spTgt spid="2056"/>
                                        </p:tgtEl>
                                        <p:attrNameLst>
                                          <p:attrName>ppt_h</p:attrName>
                                        </p:attrNameLst>
                                      </p:cBhvr>
                                      <p:tavLst>
                                        <p:tav tm="0">
                                          <p:val>
                                            <p:fltVal val="0"/>
                                          </p:val>
                                        </p:tav>
                                        <p:tav tm="100000">
                                          <p:val>
                                            <p:strVal val="#ppt_h"/>
                                          </p:val>
                                        </p:tav>
                                      </p:tavLst>
                                    </p:anim>
                                    <p:animEffect transition="in" filter="fade">
                                      <p:cBhvr>
                                        <p:cTn id="21" dur="750"/>
                                        <p:tgtEl>
                                          <p:spTgt spid="2056"/>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750" fill="hold"/>
                                        <p:tgtEl>
                                          <p:spTgt spid="2"/>
                                        </p:tgtEl>
                                        <p:attrNameLst>
                                          <p:attrName>ppt_w</p:attrName>
                                        </p:attrNameLst>
                                      </p:cBhvr>
                                      <p:tavLst>
                                        <p:tav tm="0">
                                          <p:val>
                                            <p:fltVal val="0"/>
                                          </p:val>
                                        </p:tav>
                                        <p:tav tm="100000">
                                          <p:val>
                                            <p:strVal val="#ppt_w"/>
                                          </p:val>
                                        </p:tav>
                                      </p:tavLst>
                                    </p:anim>
                                    <p:anim calcmode="lin" valueType="num">
                                      <p:cBhvr>
                                        <p:cTn id="26" dur="750" fill="hold"/>
                                        <p:tgtEl>
                                          <p:spTgt spid="2"/>
                                        </p:tgtEl>
                                        <p:attrNameLst>
                                          <p:attrName>ppt_h</p:attrName>
                                        </p:attrNameLst>
                                      </p:cBhvr>
                                      <p:tavLst>
                                        <p:tav tm="0">
                                          <p:val>
                                            <p:fltVal val="0"/>
                                          </p:val>
                                        </p:tav>
                                        <p:tav tm="100000">
                                          <p:val>
                                            <p:strVal val="#ppt_h"/>
                                          </p:val>
                                        </p:tav>
                                      </p:tavLst>
                                    </p:anim>
                                    <p:animEffect transition="in" filter="fade">
                                      <p:cBhvr>
                                        <p:cTn id="27" dur="750"/>
                                        <p:tgtEl>
                                          <p:spTgt spid="2"/>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750" fill="hold"/>
                                        <p:tgtEl>
                                          <p:spTgt spid="4"/>
                                        </p:tgtEl>
                                        <p:attrNameLst>
                                          <p:attrName>ppt_w</p:attrName>
                                        </p:attrNameLst>
                                      </p:cBhvr>
                                      <p:tavLst>
                                        <p:tav tm="0">
                                          <p:val>
                                            <p:fltVal val="0"/>
                                          </p:val>
                                        </p:tav>
                                        <p:tav tm="100000">
                                          <p:val>
                                            <p:strVal val="#ppt_w"/>
                                          </p:val>
                                        </p:tav>
                                      </p:tavLst>
                                    </p:anim>
                                    <p:anim calcmode="lin" valueType="num">
                                      <p:cBhvr>
                                        <p:cTn id="32" dur="750" fill="hold"/>
                                        <p:tgtEl>
                                          <p:spTgt spid="4"/>
                                        </p:tgtEl>
                                        <p:attrNameLst>
                                          <p:attrName>ppt_h</p:attrName>
                                        </p:attrNameLst>
                                      </p:cBhvr>
                                      <p:tavLst>
                                        <p:tav tm="0">
                                          <p:val>
                                            <p:fltVal val="0"/>
                                          </p:val>
                                        </p:tav>
                                        <p:tav tm="100000">
                                          <p:val>
                                            <p:strVal val="#ppt_h"/>
                                          </p:val>
                                        </p:tav>
                                      </p:tavLst>
                                    </p:anim>
                                    <p:animEffect transition="in" filter="fade">
                                      <p:cBhvr>
                                        <p:cTn id="3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TextBox 1"/>
          <p:cNvSpPr txBox="1"/>
          <p:nvPr/>
        </p:nvSpPr>
        <p:spPr>
          <a:xfrm>
            <a:off x="5110877" y="851193"/>
            <a:ext cx="4165600" cy="707886"/>
          </a:xfrm>
          <a:prstGeom prst="rect">
            <a:avLst/>
          </a:prstGeom>
          <a:noFill/>
        </p:spPr>
        <p:txBody>
          <a:bodyPr wrap="square" rtlCol="0">
            <a:spAutoFit/>
          </a:bodyPr>
          <a:lstStyle/>
          <a:p>
            <a:r>
              <a:rPr lang="en-ID" sz="40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40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40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40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3925207" y="40140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mc:AlternateContent xmlns:mc="http://schemas.openxmlformats.org/markup-compatibility/2006" xmlns:a14="http://schemas.microsoft.com/office/drawing/2010/main">
        <mc:Choice Requires="a14">
          <p:sp>
            <p:nvSpPr>
              <p:cNvPr id="9" name="Rounded Rectangle 8"/>
              <p:cNvSpPr/>
              <p:nvPr/>
            </p:nvSpPr>
            <p:spPr>
              <a:xfrm>
                <a:off x="1314450" y="2173832"/>
                <a:ext cx="9601199" cy="3471838"/>
              </a:xfrm>
              <a:prstGeom prst="roundRect">
                <a:avLst/>
              </a:pr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ID" sz="2400" b="1" dirty="0">
                    <a:solidFill>
                      <a:schemeClr val="tx1"/>
                    </a:solidFill>
                    <a:latin typeface="Comic Sans MS" panose="030F0702030302020204" pitchFamily="66" charset="0"/>
                  </a:rPr>
                  <a:t>Benda yang </a:t>
                </a:r>
                <a:r>
                  <a:rPr lang="en-ID" sz="2400" b="1" dirty="0" err="1">
                    <a:solidFill>
                      <a:schemeClr val="tx1"/>
                    </a:solidFill>
                    <a:latin typeface="Comic Sans MS" panose="030F0702030302020204" pitchFamily="66" charset="0"/>
                  </a:rPr>
                  <a:t>diam</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bilamana</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dipaksa</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untuk</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bergerak</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ia</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akan</a:t>
                </a:r>
                <a:r>
                  <a:rPr lang="en-ID" sz="2400" b="1" dirty="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mempertahankan</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posisinya</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untuk</a:t>
                </a:r>
                <a:r>
                  <a:rPr lang="en-ID" sz="2400" b="1" dirty="0" smtClean="0">
                    <a:solidFill>
                      <a:schemeClr val="tx1"/>
                    </a:solidFill>
                    <a:latin typeface="Comic Sans MS" panose="030F0702030302020204" pitchFamily="66" charset="0"/>
                  </a:rPr>
                  <a:t> diam.</a:t>
                </a:r>
              </a:p>
              <a:p>
                <a:pPr marL="457200" indent="-457200">
                  <a:buFont typeface="+mj-lt"/>
                  <a:buAutoNum type="arabicPeriod"/>
                </a:pPr>
                <a:r>
                  <a:rPr lang="en-ID" sz="2400" b="1" dirty="0" err="1" smtClean="0">
                    <a:solidFill>
                      <a:schemeClr val="tx1"/>
                    </a:solidFill>
                    <a:latin typeface="Comic Sans MS" panose="030F0702030302020204" pitchFamily="66" charset="0"/>
                  </a:rPr>
                  <a:t>Sifat</a:t>
                </a:r>
                <a:r>
                  <a:rPr lang="en-ID" sz="2400" b="1" dirty="0" smtClean="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untuk</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mempertahankan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diri</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terhadap</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keadaan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fisis</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benda</a:t>
                </a:r>
                <a:r>
                  <a:rPr lang="en-ID" sz="2400" b="1" dirty="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dalam</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keadaannya</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disebut</a:t>
                </a:r>
                <a:r>
                  <a:rPr lang="en-ID" sz="2400" b="1" dirty="0" smtClean="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dcngan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sifat</a:t>
                </a:r>
                <a:r>
                  <a:rPr lang="en-ID" sz="2400" b="1" dirty="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lembam</a:t>
                </a:r>
                <a:r>
                  <a:rPr lang="en-ID" sz="2400" b="1" dirty="0" smtClean="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atau</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incrsia</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dari</a:t>
                </a:r>
                <a:r>
                  <a:rPr lang="en-ID" sz="2400" b="1" dirty="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benda</a:t>
                </a:r>
                <a:r>
                  <a:rPr lang="en-ID" sz="2400" b="1" dirty="0" smtClean="0">
                    <a:solidFill>
                      <a:schemeClr val="tx1"/>
                    </a:solidFill>
                    <a:latin typeface="Comic Sans MS" panose="030F0702030302020204" pitchFamily="66" charset="0"/>
                  </a:rPr>
                  <a:t>.</a:t>
                </a:r>
              </a:p>
              <a:p>
                <a:pPr marL="457200" indent="-457200">
                  <a:buFont typeface="+mj-lt"/>
                  <a:buAutoNum type="arabicPeriod"/>
                </a:pPr>
                <a:r>
                  <a:rPr lang="en-ID" sz="2400" b="1" dirty="0" err="1" smtClean="0">
                    <a:solidFill>
                      <a:schemeClr val="tx1"/>
                    </a:solidFill>
                    <a:latin typeface="Comic Sans MS" panose="030F0702030302020204" pitchFamily="66" charset="0"/>
                  </a:rPr>
                  <a:t>Pada</a:t>
                </a:r>
                <a:r>
                  <a:rPr lang="en-ID" sz="2400" b="1" dirty="0" smtClean="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kondisi</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ini</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disebut</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dengan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kondisi</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setirnbang</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dan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berlaku</a:t>
                </a:r>
                <a:r>
                  <a:rPr lang="en-ID" sz="2400" b="1" dirty="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rumusan</a:t>
                </a:r>
                <a:r>
                  <a:rPr lang="en-ID" sz="2400" b="1" dirty="0" smtClean="0">
                    <a:solidFill>
                      <a:schemeClr val="tx1"/>
                    </a:solidFill>
                    <a:latin typeface="Comic Sans MS" panose="030F0702030302020204" pitchFamily="66" charset="0"/>
                  </a:rPr>
                  <a:t> </a:t>
                </a:r>
                <a14:m>
                  <m:oMath xmlns:m="http://schemas.openxmlformats.org/officeDocument/2006/math">
                    <m:nary>
                      <m:naryPr>
                        <m:chr m:val="∑"/>
                        <m:subHide m:val="on"/>
                        <m:supHide m:val="on"/>
                        <m:ctrlPr>
                          <a:rPr lang="id-ID" sz="2400" b="1" i="1" smtClean="0">
                            <a:solidFill>
                              <a:srgbClr val="988E85"/>
                            </a:solidFill>
                            <a:latin typeface="Cambria Math"/>
                            <a:cs typeface="Times New Roman" panose="02020603050405020304" pitchFamily="18" charset="0"/>
                          </a:rPr>
                        </m:ctrlPr>
                      </m:naryPr>
                      <m:sub/>
                      <m:sup/>
                      <m:e>
                        <m:r>
                          <a:rPr lang="en-US" sz="2400" b="1" i="1">
                            <a:solidFill>
                              <a:srgbClr val="988E85"/>
                            </a:solidFill>
                            <a:latin typeface="Cambria Math" panose="02040503050406030204" pitchFamily="18" charset="0"/>
                            <a:cs typeface="Times New Roman" panose="02020603050405020304" pitchFamily="18" charset="0"/>
                          </a:rPr>
                          <m:t>𝑭</m:t>
                        </m:r>
                        <m:r>
                          <a:rPr lang="en-US" sz="2400" b="1" i="1">
                            <a:solidFill>
                              <a:srgbClr val="988E85"/>
                            </a:solidFill>
                            <a:latin typeface="Cambria Math" panose="02040503050406030204" pitchFamily="18" charset="0"/>
                            <a:cs typeface="Times New Roman" panose="02020603050405020304" pitchFamily="18" charset="0"/>
                          </a:rPr>
                          <m:t>=</m:t>
                        </m:r>
                        <m:r>
                          <a:rPr lang="en-US" sz="2400" b="1" i="1">
                            <a:solidFill>
                              <a:srgbClr val="988E85"/>
                            </a:solidFill>
                            <a:latin typeface="Cambria Math" panose="02040503050406030204" pitchFamily="18" charset="0"/>
                            <a:cs typeface="Times New Roman" panose="02020603050405020304" pitchFamily="18" charset="0"/>
                          </a:rPr>
                          <m:t>𝟎</m:t>
                        </m:r>
                      </m:e>
                    </m:nary>
                  </m:oMath>
                </a14:m>
                <a:r>
                  <a:rPr lang="en-ID" sz="2400" b="1" dirty="0" smtClean="0">
                    <a:solidFill>
                      <a:schemeClr val="tx1"/>
                    </a:solidFill>
                    <a:latin typeface="Comic Sans MS" panose="030F0702030302020204" pitchFamily="66" charset="0"/>
                  </a:rPr>
                  <a:t> </a:t>
                </a:r>
                <a:endParaRPr lang="id-ID" sz="2400" b="1" dirty="0">
                  <a:solidFill>
                    <a:schemeClr val="tx1"/>
                  </a:solidFill>
                  <a:latin typeface="Comic Sans MS" panose="030F0702030302020204" pitchFamily="66" charset="0"/>
                </a:endParaRPr>
              </a:p>
            </p:txBody>
          </p:sp>
        </mc:Choice>
        <mc:Fallback xmlns="">
          <p:sp>
            <p:nvSpPr>
              <p:cNvPr id="9" name="Rounded Rectangle 8"/>
              <p:cNvSpPr>
                <a:spLocks noRot="1" noChangeAspect="1" noMove="1" noResize="1" noEditPoints="1" noAdjustHandles="1" noChangeArrowheads="1" noChangeShapeType="1" noTextEdit="1"/>
              </p:cNvSpPr>
              <p:nvPr/>
            </p:nvSpPr>
            <p:spPr>
              <a:xfrm>
                <a:off x="1314450" y="2173832"/>
                <a:ext cx="9601199" cy="3471838"/>
              </a:xfrm>
              <a:prstGeom prst="roundRect">
                <a:avLst/>
              </a:prstGeom>
              <a:blipFill>
                <a:blip r:embed="rId4"/>
                <a:stretch>
                  <a:fillRect/>
                </a:stretch>
              </a:blipFill>
              <a:ln>
                <a:noFill/>
              </a:ln>
              <a:effectLst>
                <a:outerShdw blurRad="149987" dist="250190" dir="8460000" algn="ctr">
                  <a:srgbClr val="000000">
                    <a:alpha val="28000"/>
                  </a:srgbClr>
                </a:outerShdw>
              </a:effectLst>
            </p:spPr>
            <p:txBody>
              <a:bodyPr/>
              <a:lstStyle/>
              <a:p>
                <a:r>
                  <a:rPr lang="en-US">
                    <a:noFill/>
                  </a:rPr>
                  <a:t> </a:t>
                </a:r>
              </a:p>
            </p:txBody>
          </p:sp>
        </mc:Fallback>
      </mc:AlternateContent>
      <p:sp>
        <p:nvSpPr>
          <p:cNvPr id="13" name="Freeform 12"/>
          <p:cNvSpPr/>
          <p:nvPr/>
        </p:nvSpPr>
        <p:spPr>
          <a:xfrm>
            <a:off x="-544035" y="-433789"/>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4" name="Group 13"/>
          <p:cNvGrpSpPr/>
          <p:nvPr/>
        </p:nvGrpSpPr>
        <p:grpSpPr>
          <a:xfrm rot="5400000" flipH="1">
            <a:off x="9739090" y="1923142"/>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8040914" y="220994"/>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pic>
        <p:nvPicPr>
          <p:cNvPr id="22" name="Picture 6" descr="https://i.pinimg.com/564x/cc/e7/ad/cce7ad297da6133a5b264361a13797bd.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851" b="91844" l="9752" r="89894">
                        <a14:foregroundMark x1="30319" y1="69681" x2="24113" y2="28369"/>
                        <a14:foregroundMark x1="33511" y1="85993" x2="47518" y2="89362"/>
                        <a14:foregroundMark x1="66489" y1="84043" x2="74291" y2="34397"/>
                        <a14:foregroundMark x1="74823" y1="30496" x2="77837" y2="22163"/>
                        <a14:foregroundMark x1="31028" y1="11879" x2="57801" y2="9929"/>
                        <a14:foregroundMark x1="61879" y1="10993" x2="71099" y2="12234"/>
                        <a14:foregroundMark x1="72872" y1="14362" x2="74823" y2="19504"/>
                        <a14:foregroundMark x1="27482" y1="13298" x2="23582" y2="21277"/>
                        <a14:foregroundMark x1="23759" y1="20035" x2="22163" y2="24823"/>
                        <a14:foregroundMark x1="49645" y1="89894" x2="59752" y2="88121"/>
                        <a14:foregroundMark x1="63475" y1="86525" x2="66489" y2="84574"/>
                        <a14:foregroundMark x1="32447" y1="84220" x2="30319" y2="68972"/>
                      </a14:backgroundRemoval>
                    </a14:imgEffect>
                  </a14:imgLayer>
                </a14:imgProps>
              </a:ext>
              <a:ext uri="{28A0092B-C50C-407E-A947-70E740481C1C}">
                <a14:useLocalDpi xmlns:a14="http://schemas.microsoft.com/office/drawing/2010/main" val="0"/>
              </a:ext>
            </a:extLst>
          </a:blip>
          <a:srcRect/>
          <a:stretch>
            <a:fillRect/>
          </a:stretch>
        </p:blipFill>
        <p:spPr bwMode="auto">
          <a:xfrm>
            <a:off x="347418" y="5387502"/>
            <a:ext cx="1112195" cy="111219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23" name="Picture 16" descr="Pin ini berisi gambar: Iced Coffee &lt;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622465" y="4895850"/>
            <a:ext cx="1491065" cy="171851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2693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750" fill="hold"/>
                                        <p:tgtEl>
                                          <p:spTgt spid="13"/>
                                        </p:tgtEl>
                                        <p:attrNameLst>
                                          <p:attrName>ppt_w</p:attrName>
                                        </p:attrNameLst>
                                      </p:cBhvr>
                                      <p:tavLst>
                                        <p:tav tm="0">
                                          <p:val>
                                            <p:fltVal val="0"/>
                                          </p:val>
                                        </p:tav>
                                        <p:tav tm="100000">
                                          <p:val>
                                            <p:strVal val="#ppt_w"/>
                                          </p:val>
                                        </p:tav>
                                      </p:tavLst>
                                    </p:anim>
                                    <p:anim calcmode="lin" valueType="num">
                                      <p:cBhvr>
                                        <p:cTn id="8" dur="750" fill="hold"/>
                                        <p:tgtEl>
                                          <p:spTgt spid="13"/>
                                        </p:tgtEl>
                                        <p:attrNameLst>
                                          <p:attrName>ppt_h</p:attrName>
                                        </p:attrNameLst>
                                      </p:cBhvr>
                                      <p:tavLst>
                                        <p:tav tm="0">
                                          <p:val>
                                            <p:fltVal val="0"/>
                                          </p:val>
                                        </p:tav>
                                        <p:tav tm="100000">
                                          <p:val>
                                            <p:strVal val="#ppt_h"/>
                                          </p:val>
                                        </p:tav>
                                      </p:tavLst>
                                    </p:anim>
                                    <p:animEffect transition="in" filter="fade">
                                      <p:cBhvr>
                                        <p:cTn id="9" dur="750"/>
                                        <p:tgtEl>
                                          <p:spTgt spid="13"/>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750" fill="hold"/>
                                        <p:tgtEl>
                                          <p:spTgt spid="3"/>
                                        </p:tgtEl>
                                        <p:attrNameLst>
                                          <p:attrName>ppt_w</p:attrName>
                                        </p:attrNameLst>
                                      </p:cBhvr>
                                      <p:tavLst>
                                        <p:tav tm="0">
                                          <p:val>
                                            <p:fltVal val="0"/>
                                          </p:val>
                                        </p:tav>
                                        <p:tav tm="100000">
                                          <p:val>
                                            <p:strVal val="#ppt_w"/>
                                          </p:val>
                                        </p:tav>
                                      </p:tavLst>
                                    </p:anim>
                                    <p:anim calcmode="lin" valueType="num">
                                      <p:cBhvr>
                                        <p:cTn id="20" dur="750" fill="hold"/>
                                        <p:tgtEl>
                                          <p:spTgt spid="3"/>
                                        </p:tgtEl>
                                        <p:attrNameLst>
                                          <p:attrName>ppt_h</p:attrName>
                                        </p:attrNameLst>
                                      </p:cBhvr>
                                      <p:tavLst>
                                        <p:tav tm="0">
                                          <p:val>
                                            <p:fltVal val="0"/>
                                          </p:val>
                                        </p:tav>
                                        <p:tav tm="100000">
                                          <p:val>
                                            <p:strVal val="#ppt_h"/>
                                          </p:val>
                                        </p:tav>
                                      </p:tavLst>
                                    </p:anim>
                                    <p:animEffect transition="in" filter="fade">
                                      <p:cBhvr>
                                        <p:cTn id="21" dur="750"/>
                                        <p:tgtEl>
                                          <p:spTgt spid="3"/>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750" fill="hold"/>
                                        <p:tgtEl>
                                          <p:spTgt spid="9"/>
                                        </p:tgtEl>
                                        <p:attrNameLst>
                                          <p:attrName>ppt_w</p:attrName>
                                        </p:attrNameLst>
                                      </p:cBhvr>
                                      <p:tavLst>
                                        <p:tav tm="0">
                                          <p:val>
                                            <p:fltVal val="0"/>
                                          </p:val>
                                        </p:tav>
                                        <p:tav tm="100000">
                                          <p:val>
                                            <p:strVal val="#ppt_w"/>
                                          </p:val>
                                        </p:tav>
                                      </p:tavLst>
                                    </p:anim>
                                    <p:anim calcmode="lin" valueType="num">
                                      <p:cBhvr>
                                        <p:cTn id="26" dur="750" fill="hold"/>
                                        <p:tgtEl>
                                          <p:spTgt spid="9"/>
                                        </p:tgtEl>
                                        <p:attrNameLst>
                                          <p:attrName>ppt_h</p:attrName>
                                        </p:attrNameLst>
                                      </p:cBhvr>
                                      <p:tavLst>
                                        <p:tav tm="0">
                                          <p:val>
                                            <p:fltVal val="0"/>
                                          </p:val>
                                        </p:tav>
                                        <p:tav tm="100000">
                                          <p:val>
                                            <p:strVal val="#ppt_h"/>
                                          </p:val>
                                        </p:tav>
                                      </p:tavLst>
                                    </p:anim>
                                    <p:animEffect transition="in" filter="fade">
                                      <p:cBhvr>
                                        <p:cTn id="27" dur="750"/>
                                        <p:tgtEl>
                                          <p:spTgt spid="9"/>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750" fill="hold"/>
                                        <p:tgtEl>
                                          <p:spTgt spid="23"/>
                                        </p:tgtEl>
                                        <p:attrNameLst>
                                          <p:attrName>ppt_w</p:attrName>
                                        </p:attrNameLst>
                                      </p:cBhvr>
                                      <p:tavLst>
                                        <p:tav tm="0">
                                          <p:val>
                                            <p:fltVal val="0"/>
                                          </p:val>
                                        </p:tav>
                                        <p:tav tm="100000">
                                          <p:val>
                                            <p:strVal val="#ppt_w"/>
                                          </p:val>
                                        </p:tav>
                                      </p:tavLst>
                                    </p:anim>
                                    <p:anim calcmode="lin" valueType="num">
                                      <p:cBhvr>
                                        <p:cTn id="32" dur="750" fill="hold"/>
                                        <p:tgtEl>
                                          <p:spTgt spid="23"/>
                                        </p:tgtEl>
                                        <p:attrNameLst>
                                          <p:attrName>ppt_h</p:attrName>
                                        </p:attrNameLst>
                                      </p:cBhvr>
                                      <p:tavLst>
                                        <p:tav tm="0">
                                          <p:val>
                                            <p:fltVal val="0"/>
                                          </p:val>
                                        </p:tav>
                                        <p:tav tm="100000">
                                          <p:val>
                                            <p:strVal val="#ppt_h"/>
                                          </p:val>
                                        </p:tav>
                                      </p:tavLst>
                                    </p:anim>
                                    <p:animEffect transition="in" filter="fade">
                                      <p:cBhvr>
                                        <p:cTn id="33" dur="750"/>
                                        <p:tgtEl>
                                          <p:spTgt spid="23"/>
                                        </p:tgtEl>
                                      </p:cBhvr>
                                    </p:animEffect>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750" fill="hold"/>
                                        <p:tgtEl>
                                          <p:spTgt spid="22"/>
                                        </p:tgtEl>
                                        <p:attrNameLst>
                                          <p:attrName>ppt_w</p:attrName>
                                        </p:attrNameLst>
                                      </p:cBhvr>
                                      <p:tavLst>
                                        <p:tav tm="0">
                                          <p:val>
                                            <p:fltVal val="0"/>
                                          </p:val>
                                        </p:tav>
                                        <p:tav tm="100000">
                                          <p:val>
                                            <p:strVal val="#ppt_w"/>
                                          </p:val>
                                        </p:tav>
                                      </p:tavLst>
                                    </p:anim>
                                    <p:anim calcmode="lin" valueType="num">
                                      <p:cBhvr>
                                        <p:cTn id="38" dur="750" fill="hold"/>
                                        <p:tgtEl>
                                          <p:spTgt spid="22"/>
                                        </p:tgtEl>
                                        <p:attrNameLst>
                                          <p:attrName>ppt_h</p:attrName>
                                        </p:attrNameLst>
                                      </p:cBhvr>
                                      <p:tavLst>
                                        <p:tav tm="0">
                                          <p:val>
                                            <p:fltVal val="0"/>
                                          </p:val>
                                        </p:tav>
                                        <p:tav tm="100000">
                                          <p:val>
                                            <p:strVal val="#ppt_h"/>
                                          </p:val>
                                        </p:tav>
                                      </p:tavLst>
                                    </p:anim>
                                    <p:animEffect transition="in" filter="fade">
                                      <p:cBhvr>
                                        <p:cTn id="39"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pic>
        <p:nvPicPr>
          <p:cNvPr id="1026" name="Picture 2" descr="D:\KULIAH\SEMESTER 6\TEKNIK LABORATORIUM\Gerak-Lurus-Berubah-Beraturan-GLB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767" y="1876466"/>
            <a:ext cx="6158749" cy="433241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i.pinimg.com/564x/65/8b/12/658b12f81efeb5e6c5a32543e75eca80.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06" b="93440" l="9752" r="89894">
                        <a14:foregroundMark x1="58865" y1="14539" x2="73050" y2="29965"/>
                        <a14:foregroundMark x1="76950" y1="45390" x2="77482" y2="66312"/>
                        <a14:foregroundMark x1="25887" y1="78369" x2="60461" y2="86702"/>
                        <a14:foregroundMark x1="22518" y1="68440" x2="49645" y2="28723"/>
                        <a14:foregroundMark x1="74645" y1="79787" x2="77305" y2="68972"/>
                        <a14:foregroundMark x1="24823" y1="60284" x2="36170" y2="46277"/>
                        <a14:foregroundMark x1="78014" y1="44326" x2="74291" y2="32979"/>
                        <a14:foregroundMark x1="64539" y1="87589" x2="73227" y2="82092"/>
                        <a14:foregroundMark x1="26950" y1="77660" x2="21277" y2="70213"/>
                        <a14:foregroundMark x1="46277" y1="86525" x2="46986" y2="89184"/>
                        <a14:foregroundMark x1="49468" y1="85638" x2="48936" y2="88652"/>
                        <a14:foregroundMark x1="50000" y1="27660" x2="64539" y2="10816"/>
                        <a14:foregroundMark x1="52128" y1="24291" x2="59929" y2="11348"/>
                        <a14:foregroundMark x1="53546" y1="12766" x2="54787" y2="17908"/>
                        <a14:foregroundMark x1="64894" y1="16312" x2="63830" y2="10284"/>
                        <a14:foregroundMark x1="51596" y1="26241" x2="50532" y2="22163"/>
                        <a14:foregroundMark x1="46277" y1="90248" x2="44858" y2="86702"/>
                      </a14:backgroundRemoval>
                    </a14:imgEffect>
                  </a14:imgLayer>
                </a14:imgProps>
              </a:ext>
              <a:ext uri="{28A0092B-C50C-407E-A947-70E740481C1C}">
                <a14:useLocalDpi xmlns:a14="http://schemas.microsoft.com/office/drawing/2010/main" val="0"/>
              </a:ext>
            </a:extLst>
          </a:blip>
          <a:srcRect/>
          <a:stretch>
            <a:fillRect/>
          </a:stretch>
        </p:blipFill>
        <p:spPr bwMode="auto">
          <a:xfrm>
            <a:off x="9835004" y="4151087"/>
            <a:ext cx="3122386" cy="312238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483355" y="647798"/>
            <a:ext cx="7790233" cy="830997"/>
          </a:xfrm>
          <a:prstGeom prst="rect">
            <a:avLst/>
          </a:prstGeom>
          <a:noFill/>
        </p:spPr>
        <p:txBody>
          <a:bodyPr wrap="square" rtlCol="0">
            <a:spAutoFit/>
          </a:bodyPr>
          <a:lstStyle/>
          <a:p>
            <a:r>
              <a:rPr lang="id-ID" sz="4800" dirty="0" smtClean="0">
                <a:effectLst>
                  <a:outerShdw blurRad="50800" dist="38100" dir="8100000" algn="tr" rotWithShape="0">
                    <a:prstClr val="black">
                      <a:alpha val="40000"/>
                    </a:prstClr>
                  </a:outerShdw>
                </a:effectLst>
                <a:latin typeface="hello honey - Personal Use" panose="02000500000000000000" pitchFamily="50" charset="0"/>
              </a:rPr>
              <a:t>Gerak Lurus Berubah Beraturan</a:t>
            </a:r>
            <a:endParaRPr lang="id-ID" sz="48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082" name="Picture 10" descr="Pin ini berisi gambar: Coffee Sticke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153" l="9746" r="89831">
                        <a14:foregroundMark x1="57627" y1="9746" x2="52542" y2="38559"/>
                        <a14:foregroundMark x1="32627" y1="38559" x2="69492" y2="46610"/>
                      </a14:backgroundRemoval>
                    </a14:imgEffect>
                  </a14:imgLayer>
                </a14:imgProps>
              </a:ext>
              <a:ext uri="{28A0092B-C50C-407E-A947-70E740481C1C}">
                <a14:useLocalDpi xmlns:a14="http://schemas.microsoft.com/office/drawing/2010/main" val="0"/>
              </a:ext>
            </a:extLst>
          </a:blip>
          <a:srcRect/>
          <a:stretch>
            <a:fillRect/>
          </a:stretch>
        </p:blipFill>
        <p:spPr bwMode="auto">
          <a:xfrm rot="1437325">
            <a:off x="501643" y="408593"/>
            <a:ext cx="1262748" cy="126274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2433291" y="25328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14" name="Group 13"/>
          <p:cNvGrpSpPr/>
          <p:nvPr/>
        </p:nvGrpSpPr>
        <p:grpSpPr>
          <a:xfrm flipH="1">
            <a:off x="0" y="6364064"/>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rot="16200000" flipH="1">
            <a:off x="-1698176" y="4661916"/>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rot="5400000" flipH="1">
            <a:off x="9739090" y="1923142"/>
            <a:ext cx="4151086" cy="304802"/>
            <a:chOff x="8040914" y="1139371"/>
            <a:chExt cx="4151086" cy="304802"/>
          </a:xfrm>
        </p:grpSpPr>
        <p:cxnSp>
          <p:nvCxnSpPr>
            <p:cNvPr id="23" name="Straight Connector 2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8040914" y="220994"/>
            <a:ext cx="4151086" cy="304802"/>
            <a:chOff x="8040914" y="1139371"/>
            <a:chExt cx="4151086" cy="304802"/>
          </a:xfrm>
        </p:grpSpPr>
        <p:cxnSp>
          <p:nvCxnSpPr>
            <p:cNvPr id="27" name="Straight Connector 2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6787004" y="1868573"/>
            <a:ext cx="4125638" cy="4154984"/>
          </a:xfrm>
          <a:prstGeom prst="rect">
            <a:avLst/>
          </a:prstGeom>
        </p:spPr>
        <p:txBody>
          <a:bodyPr wrap="square">
            <a:spAutoFit/>
          </a:bodyPr>
          <a:lstStyle/>
          <a:p>
            <a:r>
              <a:rPr lang="id-ID" sz="2400" dirty="0" smtClean="0">
                <a:latin typeface="Comic Sans MS" panose="030F0702030302020204" pitchFamily="66" charset="0"/>
              </a:rPr>
              <a:t>Gerak dengan lintasan berupa garis lurus dan kecepatannya berubah secara teratur. Gerak lurus berubah beraturan terjadi ketika kita mengendarai sepeda motor pada jalan lurus angka speedometer dalam selang waktu tertentu bergerak naik secara teratur.</a:t>
            </a:r>
            <a:endParaRPr lang="id-ID" sz="2400" dirty="0">
              <a:latin typeface="Comic Sans MS" panose="030F0702030302020204" pitchFamily="66" charset="0"/>
            </a:endParaRPr>
          </a:p>
        </p:txBody>
      </p:sp>
    </p:spTree>
    <p:extLst>
      <p:ext uri="{BB962C8B-B14F-4D97-AF65-F5344CB8AC3E}">
        <p14:creationId xmlns:p14="http://schemas.microsoft.com/office/powerpoint/2010/main" val="292997814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750" fill="hold"/>
                                        <p:tgtEl>
                                          <p:spTgt spid="11"/>
                                        </p:tgtEl>
                                        <p:attrNameLst>
                                          <p:attrName>ppt_w</p:attrName>
                                        </p:attrNameLst>
                                      </p:cBhvr>
                                      <p:tavLst>
                                        <p:tav tm="0">
                                          <p:val>
                                            <p:fltVal val="0"/>
                                          </p:val>
                                        </p:tav>
                                        <p:tav tm="100000">
                                          <p:val>
                                            <p:strVal val="#ppt_w"/>
                                          </p:val>
                                        </p:tav>
                                      </p:tavLst>
                                    </p:anim>
                                    <p:anim calcmode="lin" valueType="num">
                                      <p:cBhvr>
                                        <p:cTn id="8" dur="750" fill="hold"/>
                                        <p:tgtEl>
                                          <p:spTgt spid="11"/>
                                        </p:tgtEl>
                                        <p:attrNameLst>
                                          <p:attrName>ppt_h</p:attrName>
                                        </p:attrNameLst>
                                      </p:cBhvr>
                                      <p:tavLst>
                                        <p:tav tm="0">
                                          <p:val>
                                            <p:fltVal val="0"/>
                                          </p:val>
                                        </p:tav>
                                        <p:tav tm="100000">
                                          <p:val>
                                            <p:strVal val="#ppt_h"/>
                                          </p:val>
                                        </p:tav>
                                      </p:tavLst>
                                    </p:anim>
                                    <p:animEffect transition="in" filter="fade">
                                      <p:cBhvr>
                                        <p:cTn id="9" dur="750"/>
                                        <p:tgtEl>
                                          <p:spTgt spid="11"/>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750" fill="hold"/>
                                        <p:tgtEl>
                                          <p:spTgt spid="13"/>
                                        </p:tgtEl>
                                        <p:attrNameLst>
                                          <p:attrName>ppt_w</p:attrName>
                                        </p:attrNameLst>
                                      </p:cBhvr>
                                      <p:tavLst>
                                        <p:tav tm="0">
                                          <p:val>
                                            <p:fltVal val="0"/>
                                          </p:val>
                                        </p:tav>
                                        <p:tav tm="100000">
                                          <p:val>
                                            <p:strVal val="#ppt_w"/>
                                          </p:val>
                                        </p:tav>
                                      </p:tavLst>
                                    </p:anim>
                                    <p:anim calcmode="lin" valueType="num">
                                      <p:cBhvr>
                                        <p:cTn id="14" dur="750" fill="hold"/>
                                        <p:tgtEl>
                                          <p:spTgt spid="13"/>
                                        </p:tgtEl>
                                        <p:attrNameLst>
                                          <p:attrName>ppt_h</p:attrName>
                                        </p:attrNameLst>
                                      </p:cBhvr>
                                      <p:tavLst>
                                        <p:tav tm="0">
                                          <p:val>
                                            <p:fltVal val="0"/>
                                          </p:val>
                                        </p:tav>
                                        <p:tav tm="100000">
                                          <p:val>
                                            <p:strVal val="#ppt_h"/>
                                          </p:val>
                                        </p:tav>
                                      </p:tavLst>
                                    </p:anim>
                                    <p:animEffect transition="in" filter="fade">
                                      <p:cBhvr>
                                        <p:cTn id="15" dur="750"/>
                                        <p:tgtEl>
                                          <p:spTgt spid="1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750" fill="hold"/>
                                        <p:tgtEl>
                                          <p:spTgt spid="3076"/>
                                        </p:tgtEl>
                                        <p:attrNameLst>
                                          <p:attrName>ppt_w</p:attrName>
                                        </p:attrNameLst>
                                      </p:cBhvr>
                                      <p:tavLst>
                                        <p:tav tm="0">
                                          <p:val>
                                            <p:fltVal val="0"/>
                                          </p:val>
                                        </p:tav>
                                        <p:tav tm="100000">
                                          <p:val>
                                            <p:strVal val="#ppt_w"/>
                                          </p:val>
                                        </p:tav>
                                      </p:tavLst>
                                    </p:anim>
                                    <p:anim calcmode="lin" valueType="num">
                                      <p:cBhvr>
                                        <p:cTn id="20" dur="750" fill="hold"/>
                                        <p:tgtEl>
                                          <p:spTgt spid="3076"/>
                                        </p:tgtEl>
                                        <p:attrNameLst>
                                          <p:attrName>ppt_h</p:attrName>
                                        </p:attrNameLst>
                                      </p:cBhvr>
                                      <p:tavLst>
                                        <p:tav tm="0">
                                          <p:val>
                                            <p:fltVal val="0"/>
                                          </p:val>
                                        </p:tav>
                                        <p:tav tm="100000">
                                          <p:val>
                                            <p:strVal val="#ppt_h"/>
                                          </p:val>
                                        </p:tav>
                                      </p:tavLst>
                                    </p:anim>
                                    <p:animEffect transition="in" filter="fade">
                                      <p:cBhvr>
                                        <p:cTn id="21" dur="750"/>
                                        <p:tgtEl>
                                          <p:spTgt spid="3076"/>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3082"/>
                                        </p:tgtEl>
                                        <p:attrNameLst>
                                          <p:attrName>style.visibility</p:attrName>
                                        </p:attrNameLst>
                                      </p:cBhvr>
                                      <p:to>
                                        <p:strVal val="visible"/>
                                      </p:to>
                                    </p:set>
                                    <p:anim calcmode="lin" valueType="num">
                                      <p:cBhvr>
                                        <p:cTn id="25" dur="750" fill="hold"/>
                                        <p:tgtEl>
                                          <p:spTgt spid="3082"/>
                                        </p:tgtEl>
                                        <p:attrNameLst>
                                          <p:attrName>ppt_w</p:attrName>
                                        </p:attrNameLst>
                                      </p:cBhvr>
                                      <p:tavLst>
                                        <p:tav tm="0">
                                          <p:val>
                                            <p:fltVal val="0"/>
                                          </p:val>
                                        </p:tav>
                                        <p:tav tm="100000">
                                          <p:val>
                                            <p:strVal val="#ppt_w"/>
                                          </p:val>
                                        </p:tav>
                                      </p:tavLst>
                                    </p:anim>
                                    <p:anim calcmode="lin" valueType="num">
                                      <p:cBhvr>
                                        <p:cTn id="26" dur="750" fill="hold"/>
                                        <p:tgtEl>
                                          <p:spTgt spid="3082"/>
                                        </p:tgtEl>
                                        <p:attrNameLst>
                                          <p:attrName>ppt_h</p:attrName>
                                        </p:attrNameLst>
                                      </p:cBhvr>
                                      <p:tavLst>
                                        <p:tav tm="0">
                                          <p:val>
                                            <p:fltVal val="0"/>
                                          </p:val>
                                        </p:tav>
                                        <p:tav tm="100000">
                                          <p:val>
                                            <p:strVal val="#ppt_h"/>
                                          </p:val>
                                        </p:tav>
                                      </p:tavLst>
                                    </p:anim>
                                    <p:animEffect transition="in" filter="fade">
                                      <p:cBhvr>
                                        <p:cTn id="27" dur="75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Pin ini berisi gambar: Coffee Sticke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153" l="9746" r="89831">
                        <a14:foregroundMark x1="57627" y1="9746" x2="52542" y2="38559"/>
                        <a14:foregroundMark x1="32627" y1="38559" x2="69492" y2="46610"/>
                      </a14:backgroundRemoval>
                    </a14:imgEffect>
                  </a14:imgLayer>
                </a14:imgProps>
              </a:ext>
              <a:ext uri="{28A0092B-C50C-407E-A947-70E740481C1C}">
                <a14:useLocalDpi xmlns:a14="http://schemas.microsoft.com/office/drawing/2010/main" val="0"/>
              </a:ext>
            </a:extLst>
          </a:blip>
          <a:srcRect/>
          <a:stretch>
            <a:fillRect/>
          </a:stretch>
        </p:blipFill>
        <p:spPr bwMode="auto">
          <a:xfrm rot="1437325">
            <a:off x="501643" y="408593"/>
            <a:ext cx="1262748" cy="126274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flipH="1">
            <a:off x="0" y="6364064"/>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rot="16200000" flipH="1">
            <a:off x="-1698176" y="4661916"/>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rot="5400000" flipH="1">
            <a:off x="9739090" y="1923142"/>
            <a:ext cx="4151086" cy="304802"/>
            <a:chOff x="8040914" y="1139371"/>
            <a:chExt cx="4151086" cy="304802"/>
          </a:xfrm>
        </p:grpSpPr>
        <p:cxnSp>
          <p:nvCxnSpPr>
            <p:cNvPr id="23" name="Straight Connector 2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8040914" y="220994"/>
            <a:ext cx="4151086" cy="304802"/>
            <a:chOff x="8040914" y="1139371"/>
            <a:chExt cx="4151086" cy="304802"/>
          </a:xfrm>
        </p:grpSpPr>
        <p:cxnSp>
          <p:nvCxnSpPr>
            <p:cNvPr id="27" name="Straight Connector 2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5498432" y="1578657"/>
            <a:ext cx="6163800" cy="4893647"/>
          </a:xfrm>
          <a:prstGeom prst="rect">
            <a:avLst/>
          </a:prstGeom>
          <a:noFill/>
        </p:spPr>
        <p:txBody>
          <a:bodyPr wrap="square" rtlCol="0">
            <a:spAutoFit/>
          </a:bodyPr>
          <a:lstStyle/>
          <a:p>
            <a:pPr algn="ctr"/>
            <a:r>
              <a:rPr lang="en-US" sz="2400" dirty="0">
                <a:latin typeface="Comic Sans MS" panose="030F0702030302020204" pitchFamily="66" charset="0"/>
              </a:rPr>
              <a:t>Benda yang </a:t>
            </a:r>
            <a:r>
              <a:rPr lang="en-US" sz="2400" dirty="0" err="1">
                <a:latin typeface="Comic Sans MS" panose="030F0702030302020204" pitchFamily="66" charset="0"/>
              </a:rPr>
              <a:t>bergerak</a:t>
            </a:r>
            <a:r>
              <a:rPr lang="en-US" sz="2400" dirty="0">
                <a:latin typeface="Comic Sans MS" panose="030F0702030302020204" pitchFamily="66" charset="0"/>
              </a:rPr>
              <a:t> </a:t>
            </a:r>
            <a:r>
              <a:rPr lang="en-US" sz="2400" dirty="0" err="1">
                <a:latin typeface="Comic Sans MS" panose="030F0702030302020204" pitchFamily="66" charset="0"/>
              </a:rPr>
              <a:t>lurus</a:t>
            </a:r>
            <a:r>
              <a:rPr lang="en-US" sz="2400" dirty="0">
                <a:latin typeface="Comic Sans MS" panose="030F0702030302020204" pitchFamily="66" charset="0"/>
              </a:rPr>
              <a:t> </a:t>
            </a:r>
            <a:r>
              <a:rPr lang="en-US" sz="2400" dirty="0" err="1">
                <a:latin typeface="Comic Sans MS" panose="030F0702030302020204" pitchFamily="66" charset="0"/>
              </a:rPr>
              <a:t>karena</a:t>
            </a:r>
            <a:r>
              <a:rPr lang="en-US" sz="2400" dirty="0">
                <a:latin typeface="Comic Sans MS" panose="030F0702030302020204" pitchFamily="66" charset="0"/>
              </a:rPr>
              <a:t> </a:t>
            </a:r>
            <a:r>
              <a:rPr lang="en-US" sz="2400" dirty="0" err="1">
                <a:latin typeface="Comic Sans MS" panose="030F0702030302020204" pitchFamily="66" charset="0"/>
              </a:rPr>
              <a:t>pengaruh</a:t>
            </a:r>
            <a:r>
              <a:rPr lang="en-US" sz="2400" dirty="0">
                <a:latin typeface="Comic Sans MS" panose="030F0702030302020204" pitchFamily="66" charset="0"/>
              </a:rPr>
              <a:t> </a:t>
            </a:r>
            <a:r>
              <a:rPr lang="en-US" sz="2400" dirty="0" err="1">
                <a:latin typeface="Comic Sans MS" panose="030F0702030302020204" pitchFamily="66" charset="0"/>
              </a:rPr>
              <a:t>gaya</a:t>
            </a:r>
            <a:r>
              <a:rPr lang="en-US" sz="2400" dirty="0">
                <a:latin typeface="Comic Sans MS" panose="030F0702030302020204" pitchFamily="66" charset="0"/>
              </a:rPr>
              <a:t> </a:t>
            </a:r>
            <a:r>
              <a:rPr lang="en-US" sz="2400" dirty="0" err="1" smtClean="0">
                <a:latin typeface="Comic Sans MS" panose="030F0702030302020204" pitchFamily="66" charset="0"/>
              </a:rPr>
              <a:t>tarik</a:t>
            </a:r>
            <a:r>
              <a:rPr lang="en-US" sz="2400" dirty="0" smtClean="0">
                <a:latin typeface="Comic Sans MS" panose="030F0702030302020204" pitchFamily="66" charset="0"/>
              </a:rPr>
              <a:t> </a:t>
            </a:r>
            <a:r>
              <a:rPr lang="en-US" sz="2400" dirty="0" err="1">
                <a:latin typeface="Comic Sans MS" panose="030F0702030302020204" pitchFamily="66" charset="0"/>
              </a:rPr>
              <a:t>bumi</a:t>
            </a:r>
            <a:r>
              <a:rPr lang="en-US" sz="2400" dirty="0">
                <a:latin typeface="Comic Sans MS" panose="030F0702030302020204" pitchFamily="66" charset="0"/>
              </a:rPr>
              <a:t> (</a:t>
            </a:r>
            <a:r>
              <a:rPr lang="en-US" sz="2400" dirty="0" err="1">
                <a:latin typeface="Comic Sans MS" panose="030F0702030302020204" pitchFamily="66" charset="0"/>
              </a:rPr>
              <a:t>gaya</a:t>
            </a:r>
            <a:r>
              <a:rPr lang="en-US" sz="2400" dirty="0">
                <a:latin typeface="Comic Sans MS" panose="030F0702030302020204" pitchFamily="66" charset="0"/>
              </a:rPr>
              <a:t> </a:t>
            </a:r>
            <a:r>
              <a:rPr lang="en-US" sz="2400" dirty="0" err="1">
                <a:latin typeface="Comic Sans MS" panose="030F0702030302020204" pitchFamily="66" charset="0"/>
              </a:rPr>
              <a:t>tarik</a:t>
            </a:r>
            <a:r>
              <a:rPr lang="en-US" sz="2400" dirty="0">
                <a:latin typeface="Comic Sans MS" panose="030F0702030302020204" pitchFamily="66" charset="0"/>
              </a:rPr>
              <a:t> </a:t>
            </a:r>
            <a:r>
              <a:rPr lang="en-US" sz="2400" dirty="0" err="1" smtClean="0">
                <a:latin typeface="Comic Sans MS" panose="030F0702030302020204" pitchFamily="66" charset="0"/>
              </a:rPr>
              <a:t>bumi</a:t>
            </a:r>
            <a:r>
              <a:rPr lang="en-US" sz="2400" dirty="0" smtClean="0">
                <a:latin typeface="Comic Sans MS" panose="030F0702030302020204" pitchFamily="66" charset="0"/>
              </a:rPr>
              <a:t> </a:t>
            </a:r>
            <a:r>
              <a:rPr lang="en-US" sz="2400" dirty="0" err="1" smtClean="0">
                <a:latin typeface="Comic Sans MS" panose="030F0702030302020204" pitchFamily="66" charset="0"/>
              </a:rPr>
              <a:t>lebih</a:t>
            </a:r>
            <a:r>
              <a:rPr lang="en-US" sz="2400" dirty="0" smtClean="0">
                <a:latin typeface="Comic Sans MS" panose="030F0702030302020204" pitchFamily="66" charset="0"/>
              </a:rPr>
              <a:t> </a:t>
            </a:r>
            <a:r>
              <a:rPr lang="en-US" sz="2400" dirty="0">
                <a:latin typeface="Comic Sans MS" panose="030F0702030302020204" pitchFamily="66" charset="0"/>
              </a:rPr>
              <a:t>besar </a:t>
            </a:r>
            <a:r>
              <a:rPr lang="en-US" sz="2400" dirty="0" err="1" smtClean="0">
                <a:latin typeface="Comic Sans MS" panose="030F0702030302020204" pitchFamily="66" charset="0"/>
              </a:rPr>
              <a:t>dari</a:t>
            </a:r>
            <a:r>
              <a:rPr lang="en-US" sz="2400" dirty="0" smtClean="0">
                <a:latin typeface="Comic Sans MS" panose="030F0702030302020204" pitchFamily="66" charset="0"/>
              </a:rPr>
              <a:t> </a:t>
            </a:r>
            <a:r>
              <a:rPr lang="en-US" sz="2400" dirty="0" err="1" smtClean="0">
                <a:latin typeface="Comic Sans MS" panose="030F0702030302020204" pitchFamily="66" charset="0"/>
              </a:rPr>
              <a:t>jumlah</a:t>
            </a:r>
            <a:r>
              <a:rPr lang="en-US" sz="2400" dirty="0" smtClean="0">
                <a:latin typeface="Comic Sans MS" panose="030F0702030302020204" pitchFamily="66" charset="0"/>
              </a:rPr>
              <a:t> </a:t>
            </a:r>
            <a:r>
              <a:rPr lang="en-US" sz="2400" dirty="0" err="1" smtClean="0">
                <a:latin typeface="Comic Sans MS" panose="030F0702030302020204" pitchFamily="66" charset="0"/>
              </a:rPr>
              <a:t>gaya-gaya</a:t>
            </a:r>
            <a:r>
              <a:rPr lang="en-US" sz="2400" dirty="0" smtClean="0">
                <a:latin typeface="Comic Sans MS" panose="030F0702030302020204" pitchFamily="66" charset="0"/>
              </a:rPr>
              <a:t> </a:t>
            </a:r>
            <a:r>
              <a:rPr lang="en-US" sz="2400" dirty="0" err="1">
                <a:latin typeface="Comic Sans MS" panose="030F0702030302020204" pitchFamily="66" charset="0"/>
              </a:rPr>
              <a:t>lainnya</a:t>
            </a:r>
            <a:r>
              <a:rPr lang="en-US" sz="2400" dirty="0">
                <a:latin typeface="Comic Sans MS" panose="030F0702030302020204" pitchFamily="66" charset="0"/>
              </a:rPr>
              <a:t> yang </a:t>
            </a:r>
            <a:r>
              <a:rPr lang="en-US" sz="2400" dirty="0" err="1">
                <a:latin typeface="Comic Sans MS" panose="030F0702030302020204" pitchFamily="66" charset="0"/>
              </a:rPr>
              <a:t>bekerja</a:t>
            </a:r>
            <a:r>
              <a:rPr lang="en-US" sz="2400" dirty="0">
                <a:latin typeface="Comic Sans MS" panose="030F0702030302020204" pitchFamily="66" charset="0"/>
              </a:rPr>
              <a:t> pada </a:t>
            </a:r>
            <a:r>
              <a:rPr lang="en-US" sz="2400" dirty="0" err="1">
                <a:latin typeface="Comic Sans MS" panose="030F0702030302020204" pitchFamily="66" charset="0"/>
              </a:rPr>
              <a:t>benda</a:t>
            </a:r>
            <a:r>
              <a:rPr lang="en-US" sz="2400" dirty="0">
                <a:latin typeface="Comic Sans MS" panose="030F0702030302020204" pitchFamily="66" charset="0"/>
              </a:rPr>
              <a:t>) akan </a:t>
            </a:r>
            <a:r>
              <a:rPr lang="en-US" sz="2400" dirty="0" err="1">
                <a:latin typeface="Comic Sans MS" panose="030F0702030302020204" pitchFamily="66" charset="0"/>
              </a:rPr>
              <a:t>melakukan</a:t>
            </a:r>
            <a:r>
              <a:rPr lang="en-US" sz="2400" dirty="0">
                <a:latin typeface="Comic Sans MS" panose="030F0702030302020204" pitchFamily="66" charset="0"/>
              </a:rPr>
              <a:t> </a:t>
            </a:r>
            <a:r>
              <a:rPr lang="en-US" sz="2400" dirty="0" err="1">
                <a:latin typeface="Comic Sans MS" panose="030F0702030302020204" pitchFamily="66" charset="0"/>
              </a:rPr>
              <a:t>gerak</a:t>
            </a:r>
            <a:r>
              <a:rPr lang="en-US" sz="2400" dirty="0">
                <a:latin typeface="Comic Sans MS" panose="030F0702030302020204" pitchFamily="66" charset="0"/>
              </a:rPr>
              <a:t> </a:t>
            </a:r>
            <a:r>
              <a:rPr lang="en-US" sz="2400" dirty="0" err="1" smtClean="0">
                <a:latin typeface="Comic Sans MS" panose="030F0702030302020204" pitchFamily="66" charset="0"/>
              </a:rPr>
              <a:t>lurus</a:t>
            </a:r>
            <a:r>
              <a:rPr lang="en-US" sz="2400" dirty="0" smtClean="0">
                <a:latin typeface="Comic Sans MS" panose="030F0702030302020204" pitchFamily="66" charset="0"/>
              </a:rPr>
              <a:t> </a:t>
            </a:r>
            <a:r>
              <a:rPr lang="en-US" sz="2400" dirty="0" err="1">
                <a:latin typeface="Comic Sans MS" panose="030F0702030302020204" pitchFamily="66" charset="0"/>
              </a:rPr>
              <a:t>berubah</a:t>
            </a:r>
            <a:r>
              <a:rPr lang="en-US" sz="2400" dirty="0">
                <a:latin typeface="Comic Sans MS" panose="030F0702030302020204" pitchFamily="66" charset="0"/>
              </a:rPr>
              <a:t> beraturan. </a:t>
            </a:r>
            <a:r>
              <a:rPr lang="en-US" sz="2400" dirty="0" err="1">
                <a:latin typeface="Comic Sans MS" panose="030F0702030302020204" pitchFamily="66" charset="0"/>
              </a:rPr>
              <a:t>Sebagai</a:t>
            </a:r>
            <a:r>
              <a:rPr lang="en-US" sz="2400" dirty="0">
                <a:latin typeface="Comic Sans MS" panose="030F0702030302020204" pitchFamily="66" charset="0"/>
              </a:rPr>
              <a:t> </a:t>
            </a:r>
            <a:r>
              <a:rPr lang="en-US" sz="2400" dirty="0" err="1">
                <a:latin typeface="Comic Sans MS" panose="030F0702030302020204" pitchFamily="66" charset="0"/>
              </a:rPr>
              <a:t>m</a:t>
            </a:r>
            <a:r>
              <a:rPr lang="en-US" sz="2400" dirty="0" err="1" smtClean="0">
                <a:latin typeface="Comic Sans MS" panose="030F0702030302020204" pitchFamily="66" charset="0"/>
              </a:rPr>
              <a:t>isal</a:t>
            </a:r>
            <a:r>
              <a:rPr lang="en-US" sz="2400" dirty="0" smtClean="0">
                <a:latin typeface="Comic Sans MS" panose="030F0702030302020204" pitchFamily="66" charset="0"/>
              </a:rPr>
              <a:t> </a:t>
            </a:r>
            <a:r>
              <a:rPr lang="en-US" sz="2400" dirty="0">
                <a:latin typeface="Comic Sans MS" panose="030F0702030302020204" pitchFamily="66" charset="0"/>
              </a:rPr>
              <a:t>adalah </a:t>
            </a:r>
            <a:r>
              <a:rPr lang="en-US" sz="2400" dirty="0" err="1">
                <a:latin typeface="Comic Sans MS" panose="030F0702030302020204" pitchFamily="66" charset="0"/>
              </a:rPr>
              <a:t>gerak</a:t>
            </a:r>
            <a:r>
              <a:rPr lang="en-US" sz="2400" dirty="0">
                <a:latin typeface="Comic Sans MS" panose="030F0702030302020204" pitchFamily="66" charset="0"/>
              </a:rPr>
              <a:t> </a:t>
            </a:r>
            <a:r>
              <a:rPr lang="en-US" sz="2400" dirty="0" err="1">
                <a:latin typeface="Comic Sans MS" panose="030F0702030302020204" pitchFamily="66" charset="0"/>
              </a:rPr>
              <a:t>jatuh</a:t>
            </a:r>
            <a:r>
              <a:rPr lang="en-US" sz="2400" dirty="0">
                <a:latin typeface="Comic Sans MS" panose="030F0702030302020204" pitchFamily="66" charset="0"/>
              </a:rPr>
              <a:t> </a:t>
            </a:r>
            <a:r>
              <a:rPr lang="en-US" sz="2400" dirty="0" err="1">
                <a:latin typeface="Comic Sans MS" panose="030F0702030302020204" pitchFamily="66" charset="0"/>
              </a:rPr>
              <a:t>bebas</a:t>
            </a:r>
            <a:r>
              <a:rPr lang="en-US" sz="2400" dirty="0">
                <a:latin typeface="Comic Sans MS" panose="030F0702030302020204" pitchFamily="66" charset="0"/>
              </a:rPr>
              <a:t> dan </a:t>
            </a:r>
            <a:r>
              <a:rPr lang="en-US" sz="2400" dirty="0" err="1">
                <a:latin typeface="Comic Sans MS" panose="030F0702030302020204" pitchFamily="66" charset="0"/>
              </a:rPr>
              <a:t>gerak</a:t>
            </a:r>
            <a:r>
              <a:rPr lang="en-US" sz="2400" dirty="0">
                <a:latin typeface="Comic Sans MS" panose="030F0702030302020204" pitchFamily="66" charset="0"/>
              </a:rPr>
              <a:t> </a:t>
            </a:r>
            <a:r>
              <a:rPr lang="en-US" sz="2400" dirty="0" err="1">
                <a:latin typeface="Comic Sans MS" panose="030F0702030302020204" pitchFamily="66" charset="0"/>
              </a:rPr>
              <a:t>benda</a:t>
            </a:r>
            <a:r>
              <a:rPr lang="en-US" sz="2400" dirty="0">
                <a:latin typeface="Comic Sans MS" panose="030F0702030302020204" pitchFamily="66" charset="0"/>
              </a:rPr>
              <a:t> </a:t>
            </a:r>
            <a:r>
              <a:rPr lang="en-US" sz="2400" dirty="0" smtClean="0">
                <a:latin typeface="Comic Sans MS" panose="030F0702030302020204" pitchFamily="66" charset="0"/>
              </a:rPr>
              <a:t>pada </a:t>
            </a:r>
            <a:r>
              <a:rPr lang="en-US" sz="2400" dirty="0" err="1" smtClean="0">
                <a:latin typeface="Comic Sans MS" panose="030F0702030302020204" pitchFamily="66" charset="0"/>
              </a:rPr>
              <a:t>bidang</a:t>
            </a:r>
            <a:r>
              <a:rPr lang="en-US" sz="2400" dirty="0" smtClean="0">
                <a:latin typeface="Comic Sans MS" panose="030F0702030302020204" pitchFamily="66" charset="0"/>
              </a:rPr>
              <a:t> miring</a:t>
            </a:r>
            <a:r>
              <a:rPr lang="en-US" sz="2400" dirty="0">
                <a:latin typeface="Comic Sans MS" panose="030F0702030302020204" pitchFamily="66" charset="0"/>
              </a:rPr>
              <a:t>. Dengan </a:t>
            </a:r>
            <a:r>
              <a:rPr lang="en-US" sz="2400" dirty="0" err="1" smtClean="0">
                <a:latin typeface="Comic Sans MS" panose="030F0702030302020204" pitchFamily="66" charset="0"/>
              </a:rPr>
              <a:t>pengaturan</a:t>
            </a:r>
            <a:r>
              <a:rPr lang="en-US" sz="2400" dirty="0" smtClean="0">
                <a:latin typeface="Comic Sans MS" panose="030F0702030302020204" pitchFamily="66" charset="0"/>
              </a:rPr>
              <a:t> </a:t>
            </a:r>
            <a:r>
              <a:rPr lang="en-US" sz="2400" dirty="0" err="1" smtClean="0">
                <a:latin typeface="Comic Sans MS" panose="030F0702030302020204" pitchFamily="66" charset="0"/>
              </a:rPr>
              <a:t>mesin</a:t>
            </a:r>
            <a:r>
              <a:rPr lang="en-US" sz="2400" dirty="0" smtClean="0">
                <a:latin typeface="Comic Sans MS" panose="030F0702030302020204" pitchFamily="66" charset="0"/>
              </a:rPr>
              <a:t> waktu </a:t>
            </a:r>
            <a:r>
              <a:rPr lang="en-US" sz="2400" dirty="0">
                <a:latin typeface="Comic Sans MS" panose="030F0702030302020204" pitchFamily="66" charset="0"/>
              </a:rPr>
              <a:t>atau "ticker </a:t>
            </a:r>
            <a:r>
              <a:rPr lang="en-US" sz="2400" dirty="0" smtClean="0">
                <a:latin typeface="Comic Sans MS" panose="030F0702030302020204" pitchFamily="66" charset="0"/>
              </a:rPr>
              <a:t>timer</a:t>
            </a:r>
            <a:r>
              <a:rPr lang="en-US" sz="2400" dirty="0">
                <a:latin typeface="Comic Sans MS" panose="030F0702030302020204" pitchFamily="66" charset="0"/>
              </a:rPr>
              <a:t>", akan dapat di </a:t>
            </a:r>
            <a:r>
              <a:rPr lang="en-US" sz="2400" dirty="0" err="1" smtClean="0">
                <a:latin typeface="Comic Sans MS" panose="030F0702030302020204" pitchFamily="66" charset="0"/>
              </a:rPr>
              <a:t>rumuskan</a:t>
            </a:r>
            <a:r>
              <a:rPr lang="en-US" sz="2400" dirty="0" smtClean="0">
                <a:latin typeface="Comic Sans MS" panose="030F0702030302020204" pitchFamily="66" charset="0"/>
              </a:rPr>
              <a:t>, </a:t>
            </a:r>
            <a:r>
              <a:rPr lang="en-US" sz="2400" dirty="0" err="1">
                <a:latin typeface="Comic Sans MS" panose="030F0702030302020204" pitchFamily="66" charset="0"/>
              </a:rPr>
              <a:t>persamaan</a:t>
            </a:r>
            <a:r>
              <a:rPr lang="en-US" sz="2400" dirty="0">
                <a:latin typeface="Comic Sans MS" panose="030F0702030302020204" pitchFamily="66" charset="0"/>
              </a:rPr>
              <a:t> </a:t>
            </a:r>
            <a:r>
              <a:rPr lang="en-US" sz="2400" dirty="0" err="1">
                <a:latin typeface="Comic Sans MS" panose="030F0702030302020204" pitchFamily="66" charset="0"/>
              </a:rPr>
              <a:t>gerak</a:t>
            </a:r>
            <a:r>
              <a:rPr lang="en-US" sz="2400" dirty="0">
                <a:latin typeface="Comic Sans MS" panose="030F0702030302020204" pitchFamily="66" charset="0"/>
              </a:rPr>
              <a:t> </a:t>
            </a:r>
            <a:r>
              <a:rPr lang="en-US" sz="2400" dirty="0" err="1">
                <a:latin typeface="Comic Sans MS" panose="030F0702030302020204" pitchFamily="66" charset="0"/>
              </a:rPr>
              <a:t>dari</a:t>
            </a:r>
            <a:r>
              <a:rPr lang="en-US" sz="2400" dirty="0">
                <a:latin typeface="Comic Sans MS" panose="030F0702030302020204" pitchFamily="66" charset="0"/>
              </a:rPr>
              <a:t> </a:t>
            </a:r>
            <a:r>
              <a:rPr lang="en-US" sz="2400" dirty="0" err="1">
                <a:latin typeface="Comic Sans MS" panose="030F0702030302020204" pitchFamily="66" charset="0"/>
              </a:rPr>
              <a:t>gerak</a:t>
            </a:r>
            <a:r>
              <a:rPr lang="en-US" sz="2400" dirty="0">
                <a:latin typeface="Comic Sans MS" panose="030F0702030302020204" pitchFamily="66" charset="0"/>
              </a:rPr>
              <a:t> </a:t>
            </a:r>
            <a:r>
              <a:rPr lang="en-US" sz="2400" dirty="0" err="1">
                <a:latin typeface="Comic Sans MS" panose="030F0702030302020204" pitchFamily="66" charset="0"/>
              </a:rPr>
              <a:t>tersebut</a:t>
            </a:r>
            <a:r>
              <a:rPr lang="en-US" sz="2400" dirty="0">
                <a:latin typeface="Comic Sans MS" panose="030F0702030302020204" pitchFamily="66" charset="0"/>
              </a:rPr>
              <a:t>, dan akan dapat </a:t>
            </a:r>
            <a:r>
              <a:rPr lang="en-US" sz="2400" dirty="0" err="1">
                <a:latin typeface="Comic Sans MS" panose="030F0702030302020204" pitchFamily="66" charset="0"/>
              </a:rPr>
              <a:t>dicari</a:t>
            </a:r>
            <a:r>
              <a:rPr lang="en-US" sz="2400" dirty="0">
                <a:latin typeface="Comic Sans MS" panose="030F0702030302020204" pitchFamily="66" charset="0"/>
              </a:rPr>
              <a:t> </a:t>
            </a:r>
            <a:r>
              <a:rPr lang="en-US" sz="2400" dirty="0" smtClean="0">
                <a:latin typeface="Comic Sans MS" panose="030F0702030302020204" pitchFamily="66" charset="0"/>
              </a:rPr>
              <a:t>besar </a:t>
            </a:r>
            <a:r>
              <a:rPr lang="en-US" sz="2400" dirty="0" err="1" smtClean="0">
                <a:latin typeface="Comic Sans MS" panose="030F0702030302020204" pitchFamily="66" charset="0"/>
              </a:rPr>
              <a:t>percepatan</a:t>
            </a:r>
            <a:r>
              <a:rPr lang="en-US" sz="2400" dirty="0" smtClean="0">
                <a:latin typeface="Comic Sans MS" panose="030F0702030302020204" pitchFamily="66" charset="0"/>
              </a:rPr>
              <a:t> yang </a:t>
            </a:r>
            <a:r>
              <a:rPr lang="en-US" sz="2400" dirty="0" err="1" smtClean="0">
                <a:latin typeface="Comic Sans MS" panose="030F0702030302020204" pitchFamily="66" charset="0"/>
              </a:rPr>
              <a:t>terjadi</a:t>
            </a:r>
            <a:r>
              <a:rPr lang="en-US" sz="2400" dirty="0" smtClean="0">
                <a:latin typeface="Comic Sans MS" panose="030F0702030302020204" pitchFamily="66" charset="0"/>
              </a:rPr>
              <a:t> </a:t>
            </a:r>
            <a:r>
              <a:rPr lang="en-US" sz="2400" dirty="0">
                <a:latin typeface="Comic Sans MS" panose="030F0702030302020204" pitchFamily="66" charset="0"/>
              </a:rPr>
              <a:t>(dalam </a:t>
            </a:r>
            <a:r>
              <a:rPr lang="en-US" sz="2400" dirty="0" err="1">
                <a:latin typeface="Comic Sans MS" panose="030F0702030302020204" pitchFamily="66" charset="0"/>
              </a:rPr>
              <a:t>kondisi</a:t>
            </a:r>
            <a:r>
              <a:rPr lang="en-US" sz="2400" dirty="0">
                <a:latin typeface="Comic Sans MS" panose="030F0702030302020204" pitchFamily="66" charset="0"/>
              </a:rPr>
              <a:t> ideal akan dapat dihitung besar </a:t>
            </a:r>
            <a:r>
              <a:rPr lang="en-US" sz="2400" dirty="0" err="1" smtClean="0">
                <a:latin typeface="Comic Sans MS" panose="030F0702030302020204" pitchFamily="66" charset="0"/>
              </a:rPr>
              <a:t>percepatan</a:t>
            </a:r>
            <a:r>
              <a:rPr lang="en-US" sz="2400" dirty="0" smtClean="0">
                <a:latin typeface="Comic Sans MS" panose="030F0702030302020204" pitchFamily="66" charset="0"/>
              </a:rPr>
              <a:t> </a:t>
            </a:r>
            <a:r>
              <a:rPr lang="en-US" sz="2400" dirty="0" err="1" smtClean="0">
                <a:latin typeface="Comic Sans MS" panose="030F0702030302020204" pitchFamily="66" charset="0"/>
              </a:rPr>
              <a:t>gravitasi</a:t>
            </a:r>
            <a:r>
              <a:rPr lang="en-US" sz="2400" dirty="0" smtClean="0">
                <a:latin typeface="Comic Sans MS" panose="030F0702030302020204" pitchFamily="66" charset="0"/>
              </a:rPr>
              <a:t> </a:t>
            </a:r>
            <a:r>
              <a:rPr lang="en-US" sz="2400" dirty="0" err="1" smtClean="0">
                <a:latin typeface="Comic Sans MS" panose="030F0702030302020204" pitchFamily="66" charset="0"/>
              </a:rPr>
              <a:t>bumi</a:t>
            </a:r>
            <a:r>
              <a:rPr lang="en-US" sz="2400" dirty="0" smtClean="0">
                <a:latin typeface="Comic Sans MS" panose="030F0702030302020204" pitchFamily="66" charset="0"/>
              </a:rPr>
              <a:t> </a:t>
            </a:r>
            <a:r>
              <a:rPr lang="en-US" sz="2400" dirty="0">
                <a:latin typeface="Comic Sans MS" panose="030F0702030302020204" pitchFamily="66" charset="0"/>
              </a:rPr>
              <a:t>)</a:t>
            </a:r>
            <a:endParaRPr lang="id-ID" sz="2400" b="1" dirty="0">
              <a:latin typeface="Comic Sans MS" panose="030F0702030302020204" pitchFamily="66" charset="0"/>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9493" t="21825" r="22248" b="22699"/>
          <a:stretch/>
        </p:blipFill>
        <p:spPr bwMode="auto">
          <a:xfrm>
            <a:off x="710889" y="2129966"/>
            <a:ext cx="4667227" cy="4058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3483355" y="647798"/>
            <a:ext cx="7790233" cy="830997"/>
          </a:xfrm>
          <a:prstGeom prst="rect">
            <a:avLst/>
          </a:prstGeom>
          <a:noFill/>
        </p:spPr>
        <p:txBody>
          <a:bodyPr wrap="square" rtlCol="0">
            <a:spAutoFit/>
          </a:bodyPr>
          <a:lstStyle/>
          <a:p>
            <a:r>
              <a:rPr lang="id-ID" sz="4800" dirty="0" smtClean="0">
                <a:effectLst>
                  <a:outerShdw blurRad="50800" dist="38100" dir="8100000" algn="tr" rotWithShape="0">
                    <a:prstClr val="black">
                      <a:alpha val="40000"/>
                    </a:prstClr>
                  </a:outerShdw>
                </a:effectLst>
                <a:latin typeface="hello honey - Personal Use" panose="02000500000000000000" pitchFamily="50" charset="0"/>
              </a:rPr>
              <a:t>Gerak Lurus Berubah Beraturan</a:t>
            </a:r>
            <a:endParaRPr lang="id-ID" sz="48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4" name="Picture 33"/>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2433291" y="25328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16909321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750" fill="hold"/>
                                        <p:tgtEl>
                                          <p:spTgt spid="32"/>
                                        </p:tgtEl>
                                        <p:attrNameLst>
                                          <p:attrName>ppt_w</p:attrName>
                                        </p:attrNameLst>
                                      </p:cBhvr>
                                      <p:tavLst>
                                        <p:tav tm="0">
                                          <p:val>
                                            <p:fltVal val="0"/>
                                          </p:val>
                                        </p:tav>
                                        <p:tav tm="100000">
                                          <p:val>
                                            <p:strVal val="#ppt_w"/>
                                          </p:val>
                                        </p:tav>
                                      </p:tavLst>
                                    </p:anim>
                                    <p:anim calcmode="lin" valueType="num">
                                      <p:cBhvr>
                                        <p:cTn id="8" dur="750" fill="hold"/>
                                        <p:tgtEl>
                                          <p:spTgt spid="32"/>
                                        </p:tgtEl>
                                        <p:attrNameLst>
                                          <p:attrName>ppt_h</p:attrName>
                                        </p:attrNameLst>
                                      </p:cBhvr>
                                      <p:tavLst>
                                        <p:tav tm="0">
                                          <p:val>
                                            <p:fltVal val="0"/>
                                          </p:val>
                                        </p:tav>
                                        <p:tav tm="100000">
                                          <p:val>
                                            <p:strVal val="#ppt_h"/>
                                          </p:val>
                                        </p:tav>
                                      </p:tavLst>
                                    </p:anim>
                                    <p:animEffect transition="in" filter="fade">
                                      <p:cBhvr>
                                        <p:cTn id="9" dur="750"/>
                                        <p:tgtEl>
                                          <p:spTgt spid="3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3082"/>
                                        </p:tgtEl>
                                        <p:attrNameLst>
                                          <p:attrName>style.visibility</p:attrName>
                                        </p:attrNameLst>
                                      </p:cBhvr>
                                      <p:to>
                                        <p:strVal val="visible"/>
                                      </p:to>
                                    </p:set>
                                    <p:anim calcmode="lin" valueType="num">
                                      <p:cBhvr>
                                        <p:cTn id="13" dur="750" fill="hold"/>
                                        <p:tgtEl>
                                          <p:spTgt spid="3082"/>
                                        </p:tgtEl>
                                        <p:attrNameLst>
                                          <p:attrName>ppt_w</p:attrName>
                                        </p:attrNameLst>
                                      </p:cBhvr>
                                      <p:tavLst>
                                        <p:tav tm="0">
                                          <p:val>
                                            <p:fltVal val="0"/>
                                          </p:val>
                                        </p:tav>
                                        <p:tav tm="100000">
                                          <p:val>
                                            <p:strVal val="#ppt_w"/>
                                          </p:val>
                                        </p:tav>
                                      </p:tavLst>
                                    </p:anim>
                                    <p:anim calcmode="lin" valueType="num">
                                      <p:cBhvr>
                                        <p:cTn id="14" dur="750" fill="hold"/>
                                        <p:tgtEl>
                                          <p:spTgt spid="3082"/>
                                        </p:tgtEl>
                                        <p:attrNameLst>
                                          <p:attrName>ppt_h</p:attrName>
                                        </p:attrNameLst>
                                      </p:cBhvr>
                                      <p:tavLst>
                                        <p:tav tm="0">
                                          <p:val>
                                            <p:fltVal val="0"/>
                                          </p:val>
                                        </p:tav>
                                        <p:tav tm="100000">
                                          <p:val>
                                            <p:strVal val="#ppt_h"/>
                                          </p:val>
                                        </p:tav>
                                      </p:tavLst>
                                    </p:anim>
                                    <p:animEffect transition="in" filter="fade">
                                      <p:cBhvr>
                                        <p:cTn id="15" dur="750"/>
                                        <p:tgtEl>
                                          <p:spTgt spid="3082"/>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p:cTn id="19" dur="750" fill="hold"/>
                                        <p:tgtEl>
                                          <p:spTgt spid="33"/>
                                        </p:tgtEl>
                                        <p:attrNameLst>
                                          <p:attrName>ppt_w</p:attrName>
                                        </p:attrNameLst>
                                      </p:cBhvr>
                                      <p:tavLst>
                                        <p:tav tm="0">
                                          <p:val>
                                            <p:fltVal val="0"/>
                                          </p:val>
                                        </p:tav>
                                        <p:tav tm="100000">
                                          <p:val>
                                            <p:strVal val="#ppt_w"/>
                                          </p:val>
                                        </p:tav>
                                      </p:tavLst>
                                    </p:anim>
                                    <p:anim calcmode="lin" valueType="num">
                                      <p:cBhvr>
                                        <p:cTn id="20" dur="750" fill="hold"/>
                                        <p:tgtEl>
                                          <p:spTgt spid="33"/>
                                        </p:tgtEl>
                                        <p:attrNameLst>
                                          <p:attrName>ppt_h</p:attrName>
                                        </p:attrNameLst>
                                      </p:cBhvr>
                                      <p:tavLst>
                                        <p:tav tm="0">
                                          <p:val>
                                            <p:fltVal val="0"/>
                                          </p:val>
                                        </p:tav>
                                        <p:tav tm="100000">
                                          <p:val>
                                            <p:strVal val="#ppt_h"/>
                                          </p:val>
                                        </p:tav>
                                      </p:tavLst>
                                    </p:anim>
                                    <p:animEffect transition="in" filter="fade">
                                      <p:cBhvr>
                                        <p:cTn id="21" dur="750"/>
                                        <p:tgtEl>
                                          <p:spTgt spid="33"/>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750" fill="hold"/>
                                        <p:tgtEl>
                                          <p:spTgt spid="34"/>
                                        </p:tgtEl>
                                        <p:attrNameLst>
                                          <p:attrName>ppt_w</p:attrName>
                                        </p:attrNameLst>
                                      </p:cBhvr>
                                      <p:tavLst>
                                        <p:tav tm="0">
                                          <p:val>
                                            <p:fltVal val="0"/>
                                          </p:val>
                                        </p:tav>
                                        <p:tav tm="100000">
                                          <p:val>
                                            <p:strVal val="#ppt_w"/>
                                          </p:val>
                                        </p:tav>
                                      </p:tavLst>
                                    </p:anim>
                                    <p:anim calcmode="lin" valueType="num">
                                      <p:cBhvr>
                                        <p:cTn id="26" dur="750" fill="hold"/>
                                        <p:tgtEl>
                                          <p:spTgt spid="34"/>
                                        </p:tgtEl>
                                        <p:attrNameLst>
                                          <p:attrName>ppt_h</p:attrName>
                                        </p:attrNameLst>
                                      </p:cBhvr>
                                      <p:tavLst>
                                        <p:tav tm="0">
                                          <p:val>
                                            <p:fltVal val="0"/>
                                          </p:val>
                                        </p:tav>
                                        <p:tav tm="100000">
                                          <p:val>
                                            <p:strVal val="#ppt_h"/>
                                          </p:val>
                                        </p:tav>
                                      </p:tavLst>
                                    </p:anim>
                                    <p:animEffect transition="in" filter="fade">
                                      <p:cBhvr>
                                        <p:cTn id="27" dur="7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38510" y="206769"/>
            <a:ext cx="5355318" cy="1200329"/>
          </a:xfrm>
          <a:prstGeom prst="rect">
            <a:avLst/>
          </a:prstGeom>
          <a:noFill/>
        </p:spPr>
        <p:txBody>
          <a:bodyPr wrap="square" rtlCol="0">
            <a:spAutoFit/>
          </a:bodyPr>
          <a:lstStyle/>
          <a:p>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72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3925207" y="10060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3" name="Freeform 12"/>
          <p:cNvSpPr/>
          <p:nvPr/>
        </p:nvSpPr>
        <p:spPr>
          <a:xfrm>
            <a:off x="-760611" y="-842877"/>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4" name="Group 13"/>
          <p:cNvGrpSpPr/>
          <p:nvPr/>
        </p:nvGrpSpPr>
        <p:grpSpPr>
          <a:xfrm rot="5400000" flipH="1">
            <a:off x="9739090" y="1923142"/>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8040914" y="220994"/>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469232" y="1523958"/>
            <a:ext cx="11610473" cy="5324535"/>
          </a:xfrm>
          <a:prstGeom prst="rect">
            <a:avLst/>
          </a:prstGeom>
        </p:spPr>
        <p:txBody>
          <a:bodyPr wrap="square">
            <a:spAutoFit/>
          </a:bodyPr>
          <a:lstStyle/>
          <a:p>
            <a:pPr marL="342900" indent="-342900">
              <a:buFont typeface="+mj-lt"/>
              <a:buAutoNum type="arabicPeriod"/>
            </a:pPr>
            <a:r>
              <a:rPr lang="id-ID" sz="2000" dirty="0" smtClean="0">
                <a:latin typeface="Comic Sans MS" panose="030F0702030302020204" pitchFamily="66" charset="0"/>
              </a:rPr>
              <a:t>Jarak </a:t>
            </a:r>
            <a:r>
              <a:rPr lang="id-ID" sz="2000" dirty="0">
                <a:latin typeface="Comic Sans MS" panose="030F0702030302020204" pitchFamily="66" charset="0"/>
              </a:rPr>
              <a:t>tempuh disebut juga dengan panjang Lintasan dengan satuan </a:t>
            </a:r>
            <a:r>
              <a:rPr lang="id-ID" sz="2000" dirty="0" smtClean="0">
                <a:latin typeface="Comic Sans MS" panose="030F0702030302020204" pitchFamily="66" charset="0"/>
              </a:rPr>
              <a:t>meter.</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Waktu </a:t>
            </a:r>
            <a:r>
              <a:rPr lang="id-ID" sz="2000" dirty="0">
                <a:latin typeface="Comic Sans MS" panose="030F0702030302020204" pitchFamily="66" charset="0"/>
              </a:rPr>
              <a:t>tempuh adalah waktu yang diperlukan untuk menempuh suatu .jarak. dengan satuan sekon atau </a:t>
            </a:r>
            <a:r>
              <a:rPr lang="id-ID" sz="2000" dirty="0" smtClean="0">
                <a:latin typeface="Comic Sans MS" panose="030F0702030302020204" pitchFamily="66" charset="0"/>
              </a:rPr>
              <a:t>detik.</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Percepat</a:t>
            </a:r>
            <a:r>
              <a:rPr lang="en-US" sz="2000" dirty="0" smtClean="0">
                <a:latin typeface="Comic Sans MS" panose="030F0702030302020204" pitchFamily="66" charset="0"/>
              </a:rPr>
              <a:t>a</a:t>
            </a:r>
            <a:r>
              <a:rPr lang="id-ID" sz="2000" dirty="0" smtClean="0">
                <a:latin typeface="Comic Sans MS" panose="030F0702030302020204" pitchFamily="66" charset="0"/>
              </a:rPr>
              <a:t>n </a:t>
            </a:r>
            <a:r>
              <a:rPr lang="id-ID" sz="2000" dirty="0">
                <a:latin typeface="Comic Sans MS" panose="030F0702030302020204" pitchFamily="66" charset="0"/>
              </a:rPr>
              <a:t>(a) adalah perubahan kecepatan (</a:t>
            </a:r>
            <a:r>
              <a:rPr lang="en-US" sz="2000" dirty="0">
                <a:latin typeface="Comic Sans MS" panose="030F0702030302020204" pitchFamily="66" charset="0"/>
              </a:rPr>
              <a:t>Δ</a:t>
            </a:r>
            <a:r>
              <a:rPr lang="id-ID" sz="2000" dirty="0">
                <a:latin typeface="Comic Sans MS" panose="030F0702030302020204" pitchFamily="66" charset="0"/>
              </a:rPr>
              <a:t>V) tiap suaru selang (</a:t>
            </a:r>
            <a:r>
              <a:rPr lang="en-US" sz="2000" dirty="0">
                <a:latin typeface="Comic Sans MS" panose="030F0702030302020204" pitchFamily="66" charset="0"/>
              </a:rPr>
              <a:t>Δ</a:t>
            </a:r>
            <a:r>
              <a:rPr lang="id-ID" sz="2000" dirty="0">
                <a:latin typeface="Comic Sans MS" panose="030F0702030302020204" pitchFamily="66" charset="0"/>
              </a:rPr>
              <a:t>r) waktu, dengan satuan meter perdetik </a:t>
            </a:r>
            <a:r>
              <a:rPr lang="id-ID" sz="2000" dirty="0" smtClean="0">
                <a:latin typeface="Comic Sans MS" panose="030F0702030302020204" pitchFamily="66" charset="0"/>
              </a:rPr>
              <a:t>kuadrat.</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Percepatan </a:t>
            </a:r>
            <a:r>
              <a:rPr lang="id-ID" sz="2000" dirty="0">
                <a:latin typeface="Comic Sans MS" panose="030F0702030302020204" pitchFamily="66" charset="0"/>
              </a:rPr>
              <a:t>adalah suatu besaran vektor dengan arah sesuai dengan arah perubahan kecepatannya (</a:t>
            </a:r>
            <a:r>
              <a:rPr lang="en-US" sz="2000" dirty="0">
                <a:latin typeface="Comic Sans MS" panose="030F0702030302020204" pitchFamily="66" charset="0"/>
              </a:rPr>
              <a:t>Δ</a:t>
            </a:r>
            <a:r>
              <a:rPr lang="id-ID" sz="2000" dirty="0" smtClean="0">
                <a:latin typeface="Comic Sans MS" panose="030F0702030302020204" pitchFamily="66" charset="0"/>
              </a:rPr>
              <a:t>V)</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Grafik </a:t>
            </a:r>
            <a:r>
              <a:rPr lang="id-ID" sz="2000" dirty="0">
                <a:latin typeface="Comic Sans MS" panose="030F0702030302020204" pitchFamily="66" charset="0"/>
              </a:rPr>
              <a:t>hubungan antara panjang lintasan dengan </a:t>
            </a:r>
            <a:r>
              <a:rPr lang="en-US" sz="2000" dirty="0">
                <a:latin typeface="Comic Sans MS" panose="030F0702030302020204" pitchFamily="66" charset="0"/>
              </a:rPr>
              <a:t>w</a:t>
            </a:r>
            <a:r>
              <a:rPr lang="id-ID" sz="2000" dirty="0">
                <a:latin typeface="Comic Sans MS" panose="030F0702030302020204" pitchFamily="66" charset="0"/>
              </a:rPr>
              <a:t>aktu tempuh untuk bcnda yang  melakukan gerak dipercepat beraturan</a:t>
            </a:r>
            <a:r>
              <a:rPr lang="en-US" sz="2000" dirty="0">
                <a:latin typeface="Comic Sans MS" panose="030F0702030302020204" pitchFamily="66" charset="0"/>
              </a:rPr>
              <a:t> a</a:t>
            </a:r>
            <a:r>
              <a:rPr lang="id-ID" sz="2000" dirty="0">
                <a:latin typeface="Comic Sans MS" panose="030F0702030302020204" pitchFamily="66" charset="0"/>
              </a:rPr>
              <a:t>da</a:t>
            </a:r>
            <a:r>
              <a:rPr lang="en-US" sz="2000" dirty="0">
                <a:latin typeface="Comic Sans MS" panose="030F0702030302020204" pitchFamily="66" charset="0"/>
              </a:rPr>
              <a:t>l</a:t>
            </a:r>
            <a:r>
              <a:rPr lang="id-ID" sz="2000" dirty="0">
                <a:latin typeface="Comic Sans MS" panose="030F0702030302020204" pitchFamily="66" charset="0"/>
              </a:rPr>
              <a:t>ah </a:t>
            </a:r>
            <a:r>
              <a:rPr lang="en-US" sz="2000" dirty="0">
                <a:latin typeface="Comic Sans MS" panose="030F0702030302020204" pitchFamily="66" charset="0"/>
              </a:rPr>
              <a:t>lengkung </a:t>
            </a:r>
            <a:r>
              <a:rPr lang="id-ID" sz="2000" dirty="0" smtClean="0">
                <a:latin typeface="Comic Sans MS" panose="030F0702030302020204" pitchFamily="66" charset="0"/>
              </a:rPr>
              <a:t>parabora.</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Grafik </a:t>
            </a:r>
            <a:r>
              <a:rPr lang="id-ID" sz="2000" dirty="0">
                <a:latin typeface="Comic Sans MS" panose="030F0702030302020204" pitchFamily="66" charset="0"/>
              </a:rPr>
              <a:t>hubungan- antara panjang lintasan (s) deng</a:t>
            </a:r>
            <a:r>
              <a:rPr lang="en-US" sz="2000" dirty="0">
                <a:latin typeface="Comic Sans MS" panose="030F0702030302020204" pitchFamily="66" charset="0"/>
              </a:rPr>
              <a:t>a</a:t>
            </a:r>
            <a:r>
              <a:rPr lang="id-ID" sz="2000" dirty="0">
                <a:latin typeface="Comic Sans MS" panose="030F0702030302020204" pitchFamily="66" charset="0"/>
              </a:rPr>
              <a:t>n</a:t>
            </a:r>
            <a:r>
              <a:rPr lang="en-US" sz="2000" dirty="0">
                <a:latin typeface="Comic Sans MS" panose="030F0702030302020204" pitchFamily="66" charset="0"/>
              </a:rPr>
              <a:t> wakt</a:t>
            </a:r>
            <a:r>
              <a:rPr lang="id-ID" sz="2000" dirty="0">
                <a:latin typeface="Comic Sans MS" panose="030F0702030302020204" pitchFamily="66" charset="0"/>
              </a:rPr>
              <a:t>u ternpuh kua</a:t>
            </a:r>
            <a:r>
              <a:rPr lang="en-US" sz="2000" dirty="0">
                <a:latin typeface="Comic Sans MS" panose="030F0702030302020204" pitchFamily="66" charset="0"/>
              </a:rPr>
              <a:t>d</a:t>
            </a:r>
            <a:r>
              <a:rPr lang="id-ID" sz="2000" dirty="0">
                <a:latin typeface="Comic Sans MS" panose="030F0702030302020204" pitchFamily="66" charset="0"/>
              </a:rPr>
              <a:t>rat (</a:t>
            </a:r>
            <a:r>
              <a:rPr lang="en-US" sz="2000" dirty="0">
                <a:latin typeface="Comic Sans MS" panose="030F0702030302020204" pitchFamily="66" charset="0"/>
              </a:rPr>
              <a:t>t</a:t>
            </a:r>
            <a:r>
              <a:rPr lang="en-US" sz="2000" baseline="30000" dirty="0">
                <a:latin typeface="Comic Sans MS" panose="030F0702030302020204" pitchFamily="66" charset="0"/>
              </a:rPr>
              <a:t>2</a:t>
            </a:r>
            <a:r>
              <a:rPr lang="en-US" sz="2000" dirty="0">
                <a:latin typeface="Comic Sans MS" panose="030F0702030302020204" pitchFamily="66" charset="0"/>
              </a:rPr>
              <a:t>) untuk </a:t>
            </a:r>
            <a:r>
              <a:rPr lang="id-ID" sz="2000" dirty="0">
                <a:latin typeface="Comic Sans MS" panose="030F0702030302020204" pitchFamily="66" charset="0"/>
              </a:rPr>
              <a:t>benda yang me</a:t>
            </a:r>
            <a:r>
              <a:rPr lang="en-US" sz="2000" dirty="0" err="1">
                <a:latin typeface="Comic Sans MS" panose="030F0702030302020204" pitchFamily="66" charset="0"/>
              </a:rPr>
              <a:t>lak</a:t>
            </a:r>
            <a:r>
              <a:rPr lang="id-ID" sz="2000" dirty="0">
                <a:latin typeface="Comic Sans MS" panose="030F0702030302020204" pitchFamily="66" charset="0"/>
              </a:rPr>
              <a:t>ukan gerak di</a:t>
            </a:r>
            <a:r>
              <a:rPr lang="en-US" sz="2000" dirty="0">
                <a:latin typeface="Comic Sans MS" panose="030F0702030302020204" pitchFamily="66" charset="0"/>
              </a:rPr>
              <a:t>p</a:t>
            </a:r>
            <a:r>
              <a:rPr lang="id-ID" sz="2000" dirty="0">
                <a:latin typeface="Comic Sans MS" panose="030F0702030302020204" pitchFamily="66" charset="0"/>
              </a:rPr>
              <a:t>ercepat </a:t>
            </a:r>
            <a:r>
              <a:rPr lang="en-US" sz="2000" dirty="0">
                <a:latin typeface="Comic Sans MS" panose="030F0702030302020204" pitchFamily="66" charset="0"/>
              </a:rPr>
              <a:t>beraturan ad</a:t>
            </a:r>
            <a:r>
              <a:rPr lang="id-ID" sz="2000" dirty="0">
                <a:latin typeface="Comic Sans MS" panose="030F0702030302020204" pitchFamily="66" charset="0"/>
              </a:rPr>
              <a:t>a</a:t>
            </a:r>
            <a:r>
              <a:rPr lang="en-US" sz="2000" dirty="0">
                <a:latin typeface="Comic Sans MS" panose="030F0702030302020204" pitchFamily="66" charset="0"/>
              </a:rPr>
              <a:t>l</a:t>
            </a:r>
            <a:r>
              <a:rPr lang="id-ID" sz="2000" dirty="0">
                <a:latin typeface="Comic Sans MS" panose="030F0702030302020204" pitchFamily="66" charset="0"/>
              </a:rPr>
              <a:t>ah garis </a:t>
            </a:r>
            <a:r>
              <a:rPr lang="id-ID" sz="2000" dirty="0" smtClean="0">
                <a:latin typeface="Comic Sans MS" panose="030F0702030302020204" pitchFamily="66" charset="0"/>
              </a:rPr>
              <a:t>Iurus.</a:t>
            </a:r>
            <a:endParaRPr lang="en-US" sz="2000" dirty="0">
              <a:latin typeface="Comic Sans MS" panose="030F0702030302020204" pitchFamily="66" charset="0"/>
            </a:endParaRPr>
          </a:p>
          <a:p>
            <a:pPr marL="342900" indent="-342900">
              <a:buFont typeface="+mj-lt"/>
              <a:buAutoNum type="arabicPeriod"/>
            </a:pPr>
            <a:r>
              <a:rPr lang="id-ID" sz="2000" dirty="0" smtClean="0">
                <a:latin typeface="Comic Sans MS" panose="030F0702030302020204" pitchFamily="66" charset="0"/>
              </a:rPr>
              <a:t>Dari </a:t>
            </a:r>
            <a:r>
              <a:rPr lang="en-US" sz="2000" dirty="0">
                <a:latin typeface="Comic Sans MS" panose="030F0702030302020204" pitchFamily="66" charset="0"/>
              </a:rPr>
              <a:t>data panjang lintasan s dengan data waktu kuadrat </a:t>
            </a:r>
            <a:r>
              <a:rPr lang="id-ID" sz="2000" dirty="0">
                <a:latin typeface="Comic Sans MS" panose="030F0702030302020204" pitchFamily="66" charset="0"/>
              </a:rPr>
              <a:t>(</a:t>
            </a:r>
            <a:r>
              <a:rPr lang="en-US" sz="2000" dirty="0">
                <a:latin typeface="Comic Sans MS" panose="030F0702030302020204" pitchFamily="66" charset="0"/>
              </a:rPr>
              <a:t>t</a:t>
            </a:r>
            <a:r>
              <a:rPr lang="en-US" sz="2000" baseline="30000" dirty="0">
                <a:latin typeface="Comic Sans MS" panose="030F0702030302020204" pitchFamily="66" charset="0"/>
              </a:rPr>
              <a:t>2</a:t>
            </a:r>
            <a:r>
              <a:rPr lang="en-US" sz="2000" dirty="0">
                <a:latin typeface="Comic Sans MS" panose="030F0702030302020204" pitchFamily="66" charset="0"/>
              </a:rPr>
              <a:t>) dalam suatu bentuk grafik akan dapat dihitung besar a yaitu : a= </a:t>
            </a:r>
            <a:r>
              <a:rPr lang="en-US" sz="2000" dirty="0" smtClean="0">
                <a:latin typeface="Comic Sans MS" panose="030F0702030302020204" pitchFamily="66" charset="0"/>
              </a:rPr>
              <a:t>2tg</a:t>
            </a:r>
            <a:r>
              <a:rPr lang="el-GR" sz="2000" dirty="0" smtClean="0">
                <a:latin typeface="Comic Sans MS" panose="030F0702030302020204" pitchFamily="66" charset="0"/>
              </a:rPr>
              <a:t>α</a:t>
            </a:r>
            <a:r>
              <a:rPr lang="en-US" sz="2000" dirty="0" smtClean="0">
                <a:latin typeface="Comic Sans MS" panose="030F0702030302020204" pitchFamily="66" charset="0"/>
              </a:rPr>
              <a:t>, </a:t>
            </a:r>
            <a:r>
              <a:rPr lang="en-US" sz="2000" dirty="0">
                <a:latin typeface="Comic Sans MS" panose="030F0702030302020204" pitchFamily="66" charset="0"/>
              </a:rPr>
              <a:t>α adalah kemiringan </a:t>
            </a:r>
            <a:r>
              <a:rPr lang="en-US" sz="2000" dirty="0" smtClean="0">
                <a:latin typeface="Comic Sans MS" panose="030F0702030302020204" pitchFamily="66" charset="0"/>
              </a:rPr>
              <a:t>grafik.</a:t>
            </a:r>
          </a:p>
          <a:p>
            <a:pPr marL="342900" indent="-342900">
              <a:buFont typeface="+mj-lt"/>
              <a:buAutoNum type="arabicPeriod"/>
            </a:pPr>
            <a:r>
              <a:rPr lang="en-US" sz="2000" dirty="0" smtClean="0">
                <a:latin typeface="Comic Sans MS" panose="030F0702030302020204" pitchFamily="66" charset="0"/>
              </a:rPr>
              <a:t>Dari </a:t>
            </a:r>
            <a:r>
              <a:rPr lang="en-US" sz="2000" dirty="0">
                <a:latin typeface="Comic Sans MS" panose="030F0702030302020204" pitchFamily="66" charset="0"/>
              </a:rPr>
              <a:t>persoalan dengan Rumusan umum s = ½ at</a:t>
            </a:r>
            <a:r>
              <a:rPr lang="en-US" sz="2000" baseline="30000" dirty="0">
                <a:latin typeface="Comic Sans MS" panose="030F0702030302020204" pitchFamily="66" charset="0"/>
              </a:rPr>
              <a:t>2</a:t>
            </a:r>
            <a:r>
              <a:rPr lang="en-US" sz="2000" dirty="0">
                <a:latin typeface="Comic Sans MS" panose="030F0702030302020204" pitchFamily="66" charset="0"/>
              </a:rPr>
              <a:t> akan selalu dapat dihitung komponen-komponen </a:t>
            </a:r>
            <a:r>
              <a:rPr lang="en-US" sz="2000" dirty="0" err="1">
                <a:latin typeface="Comic Sans MS" panose="030F0702030302020204" pitchFamily="66" charset="0"/>
              </a:rPr>
              <a:t>nya</a:t>
            </a:r>
            <a:r>
              <a:rPr lang="en-US" sz="2000" dirty="0">
                <a:latin typeface="Comic Sans MS" panose="030F0702030302020204" pitchFamily="66" charset="0"/>
              </a:rPr>
              <a:t> </a:t>
            </a:r>
            <a:r>
              <a:rPr lang="en-US" sz="2000" dirty="0" err="1">
                <a:latin typeface="Comic Sans MS" panose="030F0702030302020204" pitchFamily="66" charset="0"/>
              </a:rPr>
              <a:t>bilamana</a:t>
            </a:r>
            <a:r>
              <a:rPr lang="en-US" sz="2000" dirty="0">
                <a:latin typeface="Comic Sans MS" panose="030F0702030302020204" pitchFamily="66" charset="0"/>
              </a:rPr>
              <a:t> 2 </a:t>
            </a:r>
            <a:r>
              <a:rPr lang="en-US" sz="2000" dirty="0" err="1">
                <a:latin typeface="Comic Sans MS" panose="030F0702030302020204" pitchFamily="66" charset="0"/>
              </a:rPr>
              <a:t>komponen</a:t>
            </a:r>
            <a:r>
              <a:rPr lang="en-US" sz="2000" dirty="0">
                <a:latin typeface="Comic Sans MS" panose="030F0702030302020204" pitchFamily="66" charset="0"/>
              </a:rPr>
              <a:t> di </a:t>
            </a:r>
            <a:r>
              <a:rPr lang="en-US" sz="2000" dirty="0" err="1">
                <a:latin typeface="Comic Sans MS" panose="030F0702030302020204" pitchFamily="66" charset="0"/>
              </a:rPr>
              <a:t>dalamnya</a:t>
            </a:r>
            <a:r>
              <a:rPr lang="en-US" sz="2000" dirty="0">
                <a:latin typeface="Comic Sans MS" panose="030F0702030302020204" pitchFamily="66" charset="0"/>
              </a:rPr>
              <a:t> </a:t>
            </a:r>
            <a:r>
              <a:rPr lang="en-US" sz="2000" dirty="0" err="1" smtClean="0">
                <a:latin typeface="Comic Sans MS" panose="030F0702030302020204" pitchFamily="66" charset="0"/>
              </a:rPr>
              <a:t>diketahui</a:t>
            </a:r>
            <a:endParaRPr lang="en-US" sz="2000" dirty="0">
              <a:latin typeface="Comic Sans MS" panose="030F0702030302020204" pitchFamily="66" charset="0"/>
            </a:endParaRPr>
          </a:p>
          <a:p>
            <a:pPr marL="342900" indent="-342900">
              <a:buFont typeface="+mj-lt"/>
              <a:buAutoNum type="arabicPeriod"/>
            </a:pPr>
            <a:r>
              <a:rPr lang="en-US" sz="2000" dirty="0" err="1" smtClean="0">
                <a:latin typeface="Comic Sans MS" panose="030F0702030302020204" pitchFamily="66" charset="0"/>
              </a:rPr>
              <a:t>Percepatan</a:t>
            </a:r>
            <a:r>
              <a:rPr lang="en-US" sz="2000" dirty="0" smtClean="0">
                <a:latin typeface="Comic Sans MS" panose="030F0702030302020204" pitchFamily="66" charset="0"/>
              </a:rPr>
              <a:t> </a:t>
            </a:r>
            <a:r>
              <a:rPr lang="en-US" sz="2000" dirty="0" err="1">
                <a:latin typeface="Comic Sans MS" panose="030F0702030302020204" pitchFamily="66" charset="0"/>
              </a:rPr>
              <a:t>gravitasi</a:t>
            </a:r>
            <a:r>
              <a:rPr lang="en-US" sz="2000" dirty="0">
                <a:latin typeface="Comic Sans MS" panose="030F0702030302020204" pitchFamily="66" charset="0"/>
              </a:rPr>
              <a:t> dan </a:t>
            </a:r>
            <a:r>
              <a:rPr lang="en-US" sz="2000" dirty="0" err="1">
                <a:latin typeface="Comic Sans MS" panose="030F0702030302020204" pitchFamily="66" charset="0"/>
              </a:rPr>
              <a:t>percobaan</a:t>
            </a:r>
            <a:r>
              <a:rPr lang="en-US" sz="2000" dirty="0">
                <a:latin typeface="Comic Sans MS" panose="030F0702030302020204" pitchFamily="66" charset="0"/>
              </a:rPr>
              <a:t> </a:t>
            </a:r>
            <a:r>
              <a:rPr lang="en-US" sz="2000" dirty="0" err="1">
                <a:latin typeface="Comic Sans MS" panose="030F0702030302020204" pitchFamily="66" charset="0"/>
              </a:rPr>
              <a:t>ini</a:t>
            </a:r>
            <a:r>
              <a:rPr lang="en-US" sz="2000" dirty="0">
                <a:latin typeface="Comic Sans MS" panose="030F0702030302020204" pitchFamily="66" charset="0"/>
              </a:rPr>
              <a:t> dapat </a:t>
            </a:r>
            <a:r>
              <a:rPr lang="en-US" sz="2000" dirty="0" err="1">
                <a:latin typeface="Comic Sans MS" panose="030F0702030302020204" pitchFamily="66" charset="0"/>
              </a:rPr>
              <a:t>dicari</a:t>
            </a:r>
            <a:r>
              <a:rPr lang="en-US" sz="2000" dirty="0">
                <a:latin typeface="Comic Sans MS" panose="030F0702030302020204" pitchFamily="66" charset="0"/>
              </a:rPr>
              <a:t> </a:t>
            </a:r>
            <a:r>
              <a:rPr lang="en-US" sz="2000" dirty="0" err="1">
                <a:latin typeface="Comic Sans MS" panose="030F0702030302020204" pitchFamily="66" charset="0"/>
              </a:rPr>
              <a:t>bilamana</a:t>
            </a:r>
            <a:r>
              <a:rPr lang="en-US" sz="2000" dirty="0">
                <a:latin typeface="Comic Sans MS" panose="030F0702030302020204" pitchFamily="66" charset="0"/>
              </a:rPr>
              <a:t> </a:t>
            </a:r>
            <a:r>
              <a:rPr lang="en-US" sz="2000" dirty="0" err="1">
                <a:latin typeface="Comic Sans MS" panose="030F0702030302020204" pitchFamily="66" charset="0"/>
              </a:rPr>
              <a:t>gaya</a:t>
            </a:r>
            <a:r>
              <a:rPr lang="en-US" sz="2000" dirty="0">
                <a:latin typeface="Comic Sans MS" panose="030F0702030302020204" pitchFamily="66" charset="0"/>
              </a:rPr>
              <a:t> </a:t>
            </a:r>
            <a:r>
              <a:rPr lang="en-US" sz="2000" dirty="0" err="1">
                <a:latin typeface="Comic Sans MS" panose="030F0702030302020204" pitchFamily="66" charset="0"/>
              </a:rPr>
              <a:t>gesek</a:t>
            </a:r>
            <a:r>
              <a:rPr lang="en-US" sz="2000" dirty="0">
                <a:latin typeface="Comic Sans MS" panose="030F0702030302020204" pitchFamily="66" charset="0"/>
              </a:rPr>
              <a:t> </a:t>
            </a:r>
            <a:r>
              <a:rPr lang="en-US" sz="2000" dirty="0" err="1">
                <a:latin typeface="Comic Sans MS" panose="030F0702030302020204" pitchFamily="66" charset="0"/>
              </a:rPr>
              <a:t>antara</a:t>
            </a:r>
            <a:r>
              <a:rPr lang="en-US" sz="2000" dirty="0">
                <a:latin typeface="Comic Sans MS" panose="030F0702030302020204" pitchFamily="66" charset="0"/>
              </a:rPr>
              <a:t> </a:t>
            </a:r>
            <a:r>
              <a:rPr lang="en-US" sz="2000" dirty="0" err="1">
                <a:latin typeface="Comic Sans MS" panose="030F0702030302020204" pitchFamily="66" charset="0"/>
              </a:rPr>
              <a:t>kereta</a:t>
            </a:r>
            <a:r>
              <a:rPr lang="en-US" sz="2000" dirty="0">
                <a:latin typeface="Comic Sans MS" panose="030F0702030302020204" pitchFamily="66" charset="0"/>
              </a:rPr>
              <a:t> dengan </a:t>
            </a:r>
            <a:r>
              <a:rPr lang="en-US" sz="2000" dirty="0" err="1">
                <a:latin typeface="Comic Sans MS" panose="030F0702030302020204" pitchFamily="66" charset="0"/>
              </a:rPr>
              <a:t>papan</a:t>
            </a:r>
            <a:r>
              <a:rPr lang="en-US" sz="2000" dirty="0">
                <a:latin typeface="Comic Sans MS" panose="030F0702030302020204" pitchFamily="66" charset="0"/>
              </a:rPr>
              <a:t> </a:t>
            </a:r>
            <a:r>
              <a:rPr lang="en-US" sz="2000" dirty="0" err="1">
                <a:latin typeface="Comic Sans MS" panose="030F0702030302020204" pitchFamily="66" charset="0"/>
              </a:rPr>
              <a:t>siketahui</a:t>
            </a:r>
            <a:endParaRPr lang="en-US" sz="2000" dirty="0">
              <a:latin typeface="Comic Sans MS" panose="030F0702030302020204" pitchFamily="66" charset="0"/>
            </a:endParaRPr>
          </a:p>
        </p:txBody>
      </p:sp>
    </p:spTree>
    <p:extLst>
      <p:ext uri="{BB962C8B-B14F-4D97-AF65-F5344CB8AC3E}">
        <p14:creationId xmlns:p14="http://schemas.microsoft.com/office/powerpoint/2010/main" val="241203769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750" fill="hold"/>
                                        <p:tgtEl>
                                          <p:spTgt spid="13"/>
                                        </p:tgtEl>
                                        <p:attrNameLst>
                                          <p:attrName>ppt_w</p:attrName>
                                        </p:attrNameLst>
                                      </p:cBhvr>
                                      <p:tavLst>
                                        <p:tav tm="0">
                                          <p:val>
                                            <p:fltVal val="0"/>
                                          </p:val>
                                        </p:tav>
                                        <p:tav tm="100000">
                                          <p:val>
                                            <p:strVal val="#ppt_w"/>
                                          </p:val>
                                        </p:tav>
                                      </p:tavLst>
                                    </p:anim>
                                    <p:anim calcmode="lin" valueType="num">
                                      <p:cBhvr>
                                        <p:cTn id="8" dur="750" fill="hold"/>
                                        <p:tgtEl>
                                          <p:spTgt spid="13"/>
                                        </p:tgtEl>
                                        <p:attrNameLst>
                                          <p:attrName>ppt_h</p:attrName>
                                        </p:attrNameLst>
                                      </p:cBhvr>
                                      <p:tavLst>
                                        <p:tav tm="0">
                                          <p:val>
                                            <p:fltVal val="0"/>
                                          </p:val>
                                        </p:tav>
                                        <p:tav tm="100000">
                                          <p:val>
                                            <p:strVal val="#ppt_h"/>
                                          </p:val>
                                        </p:tav>
                                      </p:tavLst>
                                    </p:anim>
                                    <p:animEffect transition="in" filter="fade">
                                      <p:cBhvr>
                                        <p:cTn id="9" dur="750"/>
                                        <p:tgtEl>
                                          <p:spTgt spid="13"/>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750" fill="hold"/>
                                        <p:tgtEl>
                                          <p:spTgt spid="3"/>
                                        </p:tgtEl>
                                        <p:attrNameLst>
                                          <p:attrName>ppt_w</p:attrName>
                                        </p:attrNameLst>
                                      </p:cBhvr>
                                      <p:tavLst>
                                        <p:tav tm="0">
                                          <p:val>
                                            <p:fltVal val="0"/>
                                          </p:val>
                                        </p:tav>
                                        <p:tav tm="100000">
                                          <p:val>
                                            <p:strVal val="#ppt_w"/>
                                          </p:val>
                                        </p:tav>
                                      </p:tavLst>
                                    </p:anim>
                                    <p:anim calcmode="lin" valueType="num">
                                      <p:cBhvr>
                                        <p:cTn id="20" dur="750" fill="hold"/>
                                        <p:tgtEl>
                                          <p:spTgt spid="3"/>
                                        </p:tgtEl>
                                        <p:attrNameLst>
                                          <p:attrName>ppt_h</p:attrName>
                                        </p:attrNameLst>
                                      </p:cBhvr>
                                      <p:tavLst>
                                        <p:tav tm="0">
                                          <p:val>
                                            <p:fltVal val="0"/>
                                          </p:val>
                                        </p:tav>
                                        <p:tav tm="100000">
                                          <p:val>
                                            <p:strVal val="#ppt_h"/>
                                          </p:val>
                                        </p:tav>
                                      </p:tavLst>
                                    </p:anim>
                                    <p:animEffect transition="in" filter="fade">
                                      <p:cBhvr>
                                        <p:cTn id="21"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Freeform 1"/>
          <p:cNvSpPr/>
          <p:nvPr/>
        </p:nvSpPr>
        <p:spPr>
          <a:xfrm flipH="1" flipV="1">
            <a:off x="8099222" y="4203525"/>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1475991" y="332735"/>
            <a:ext cx="10026198" cy="1323439"/>
          </a:xfrm>
          <a:prstGeom prst="rect">
            <a:avLst/>
          </a:prstGeom>
          <a:noFill/>
        </p:spPr>
        <p:txBody>
          <a:bodyPr wrap="square" rtlCol="0">
            <a:spAutoFit/>
          </a:bodyPr>
          <a:lstStyle/>
          <a:p>
            <a:r>
              <a:rPr lang="en-ID" sz="4000" dirty="0" err="1" smtClean="0">
                <a:effectLst>
                  <a:outerShdw blurRad="50800" dist="38100" dir="8100000" algn="tr" rotWithShape="0">
                    <a:prstClr val="black">
                      <a:alpha val="40000"/>
                    </a:prstClr>
                  </a:outerShdw>
                </a:effectLst>
                <a:latin typeface="Comic Sans MS" panose="030F0702030302020204" pitchFamily="66" charset="0"/>
              </a:rPr>
              <a:t>Percobaan</a:t>
            </a:r>
            <a:r>
              <a:rPr lang="en-ID" sz="4000" dirty="0" smtClean="0">
                <a:effectLst>
                  <a:outerShdw blurRad="50800" dist="38100" dir="8100000" algn="tr" rotWithShape="0">
                    <a:prstClr val="black">
                      <a:alpha val="40000"/>
                    </a:prstClr>
                  </a:outerShdw>
                </a:effectLst>
                <a:latin typeface="Comic Sans MS" panose="030F0702030302020204" pitchFamily="66" charset="0"/>
              </a:rPr>
              <a:t> </a:t>
            </a:r>
            <a:r>
              <a:rPr lang="en-ID" sz="4000" dirty="0" err="1" smtClean="0">
                <a:effectLst>
                  <a:outerShdw blurRad="50800" dist="38100" dir="8100000" algn="tr" rotWithShape="0">
                    <a:prstClr val="black">
                      <a:alpha val="40000"/>
                    </a:prstClr>
                  </a:outerShdw>
                </a:effectLst>
                <a:latin typeface="Comic Sans MS" panose="030F0702030302020204" pitchFamily="66" charset="0"/>
              </a:rPr>
              <a:t>Gerak</a:t>
            </a:r>
            <a:r>
              <a:rPr lang="en-ID" sz="4000" dirty="0" smtClean="0">
                <a:effectLst>
                  <a:outerShdw blurRad="50800" dist="38100" dir="8100000" algn="tr" rotWithShape="0">
                    <a:prstClr val="black">
                      <a:alpha val="40000"/>
                    </a:prstClr>
                  </a:outerShdw>
                </a:effectLst>
                <a:latin typeface="Comic Sans MS" panose="030F0702030302020204" pitchFamily="66" charset="0"/>
              </a:rPr>
              <a:t> </a:t>
            </a:r>
            <a:r>
              <a:rPr lang="en-ID" sz="4000" dirty="0" err="1" smtClean="0">
                <a:effectLst>
                  <a:outerShdw blurRad="50800" dist="38100" dir="8100000" algn="tr" rotWithShape="0">
                    <a:prstClr val="black">
                      <a:alpha val="40000"/>
                    </a:prstClr>
                  </a:outerShdw>
                </a:effectLst>
                <a:latin typeface="Comic Sans MS" panose="030F0702030302020204" pitchFamily="66" charset="0"/>
              </a:rPr>
              <a:t>Lurus</a:t>
            </a:r>
            <a:r>
              <a:rPr lang="en-ID" sz="4000" dirty="0" smtClean="0">
                <a:effectLst>
                  <a:outerShdw blurRad="50800" dist="38100" dir="8100000" algn="tr" rotWithShape="0">
                    <a:prstClr val="black">
                      <a:alpha val="40000"/>
                    </a:prstClr>
                  </a:outerShdw>
                </a:effectLst>
                <a:latin typeface="Comic Sans MS" panose="030F0702030302020204" pitchFamily="66" charset="0"/>
              </a:rPr>
              <a:t> Beraturan Dengan </a:t>
            </a:r>
            <a:r>
              <a:rPr lang="en-ID" sz="4000" dirty="0" err="1" smtClean="0">
                <a:effectLst>
                  <a:outerShdw blurRad="50800" dist="38100" dir="8100000" algn="tr" rotWithShape="0">
                    <a:prstClr val="black">
                      <a:alpha val="40000"/>
                    </a:prstClr>
                  </a:outerShdw>
                </a:effectLst>
                <a:latin typeface="Comic Sans MS" panose="030F0702030302020204" pitchFamily="66" charset="0"/>
              </a:rPr>
              <a:t>Gerak</a:t>
            </a:r>
            <a:r>
              <a:rPr lang="en-ID" sz="4000" dirty="0" smtClean="0">
                <a:effectLst>
                  <a:outerShdw blurRad="50800" dist="38100" dir="8100000" algn="tr" rotWithShape="0">
                    <a:prstClr val="black">
                      <a:alpha val="40000"/>
                    </a:prstClr>
                  </a:outerShdw>
                </a:effectLst>
                <a:latin typeface="Comic Sans MS" panose="030F0702030302020204" pitchFamily="66" charset="0"/>
              </a:rPr>
              <a:t> Benda </a:t>
            </a:r>
            <a:r>
              <a:rPr lang="en-ID" sz="4000" dirty="0" err="1" smtClean="0">
                <a:effectLst>
                  <a:outerShdw blurRad="50800" dist="38100" dir="8100000" algn="tr" rotWithShape="0">
                    <a:prstClr val="black">
                      <a:alpha val="40000"/>
                    </a:prstClr>
                  </a:outerShdw>
                </a:effectLst>
                <a:latin typeface="Comic Sans MS" panose="030F0702030302020204" pitchFamily="66" charset="0"/>
              </a:rPr>
              <a:t>Berbantalan</a:t>
            </a:r>
            <a:r>
              <a:rPr lang="en-ID" sz="4000" dirty="0" smtClean="0">
                <a:effectLst>
                  <a:outerShdw blurRad="50800" dist="38100" dir="8100000" algn="tr" rotWithShape="0">
                    <a:prstClr val="black">
                      <a:alpha val="40000"/>
                    </a:prstClr>
                  </a:outerShdw>
                </a:effectLst>
                <a:latin typeface="Comic Sans MS" panose="030F0702030302020204" pitchFamily="66" charset="0"/>
              </a:rPr>
              <a:t> </a:t>
            </a:r>
            <a:r>
              <a:rPr lang="en-ID" sz="4000" dirty="0" err="1">
                <a:effectLst>
                  <a:outerShdw blurRad="50800" dist="38100" dir="8100000" algn="tr" rotWithShape="0">
                    <a:prstClr val="black">
                      <a:alpha val="40000"/>
                    </a:prstClr>
                  </a:outerShdw>
                </a:effectLst>
                <a:latin typeface="Comic Sans MS" panose="030F0702030302020204" pitchFamily="66" charset="0"/>
              </a:rPr>
              <a:t>U</a:t>
            </a:r>
            <a:r>
              <a:rPr lang="en-ID" sz="4000" dirty="0" err="1" smtClean="0">
                <a:effectLst>
                  <a:outerShdw blurRad="50800" dist="38100" dir="8100000" algn="tr" rotWithShape="0">
                    <a:prstClr val="black">
                      <a:alpha val="40000"/>
                    </a:prstClr>
                  </a:outerShdw>
                </a:effectLst>
                <a:latin typeface="Comic Sans MS" panose="030F0702030302020204" pitchFamily="66" charset="0"/>
              </a:rPr>
              <a:t>dara</a:t>
            </a:r>
            <a:endParaRPr lang="id-ID" sz="4000" dirty="0">
              <a:effectLst>
                <a:outerShdw blurRad="50800" dist="38100" dir="8100000" algn="tr" rotWithShape="0">
                  <a:prstClr val="black">
                    <a:alpha val="40000"/>
                  </a:prstClr>
                </a:outerShdw>
              </a:effectLst>
              <a:latin typeface="Comic Sans MS" panose="030F0702030302020204" pitchFamily="66" charset="0"/>
            </a:endParaRPr>
          </a:p>
        </p:txBody>
      </p:sp>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0" y="-184890"/>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5" name="Group 4"/>
          <p:cNvGrpSpPr/>
          <p:nvPr/>
        </p:nvGrpSpPr>
        <p:grpSpPr>
          <a:xfrm>
            <a:off x="8860843" y="3536645"/>
            <a:ext cx="3715785" cy="3372743"/>
            <a:chOff x="8860843" y="3536645"/>
            <a:chExt cx="3715785" cy="3372743"/>
          </a:xfrm>
        </p:grpSpPr>
        <p:pic>
          <p:nvPicPr>
            <p:cNvPr id="11"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68971" y="3536645"/>
              <a:ext cx="3207657" cy="3207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12"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9722677">
              <a:off x="8860843" y="4054332"/>
              <a:ext cx="3207657" cy="28550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4412" t="28783" r="7991" b="23519"/>
          <a:stretch/>
        </p:blipFill>
        <p:spPr bwMode="auto">
          <a:xfrm>
            <a:off x="573886" y="2458946"/>
            <a:ext cx="8795085" cy="3489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1832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750" fill="hold"/>
                                        <p:tgtEl>
                                          <p:spTgt spid="5"/>
                                        </p:tgtEl>
                                        <p:attrNameLst>
                                          <p:attrName>ppt_w</p:attrName>
                                        </p:attrNameLst>
                                      </p:cBhvr>
                                      <p:tavLst>
                                        <p:tav tm="0">
                                          <p:val>
                                            <p:fltVal val="0"/>
                                          </p:val>
                                        </p:tav>
                                        <p:tav tm="100000">
                                          <p:val>
                                            <p:strVal val="#ppt_w"/>
                                          </p:val>
                                        </p:tav>
                                      </p:tavLst>
                                    </p:anim>
                                    <p:anim calcmode="lin" valueType="num">
                                      <p:cBhvr>
                                        <p:cTn id="26" dur="750" fill="hold"/>
                                        <p:tgtEl>
                                          <p:spTgt spid="5"/>
                                        </p:tgtEl>
                                        <p:attrNameLst>
                                          <p:attrName>ppt_h</p:attrName>
                                        </p:attrNameLst>
                                      </p:cBhvr>
                                      <p:tavLst>
                                        <p:tav tm="0">
                                          <p:val>
                                            <p:fltVal val="0"/>
                                          </p:val>
                                        </p:tav>
                                        <p:tav tm="100000">
                                          <p:val>
                                            <p:strVal val="#ppt_h"/>
                                          </p:val>
                                        </p:tav>
                                      </p:tavLst>
                                    </p:anim>
                                    <p:animEffect transition="in" filter="fade">
                                      <p:cBhvr>
                                        <p:cTn id="2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flipH="1" flipV="1">
            <a:off x="8099222" y="4203525"/>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3933622" y="271792"/>
            <a:ext cx="4165600" cy="1200329"/>
          </a:xfrm>
          <a:prstGeom prst="rect">
            <a:avLst/>
          </a:prstGeom>
          <a:noFill/>
        </p:spPr>
        <p:txBody>
          <a:bodyPr wrap="square" rtlCol="0">
            <a:spAutoFit/>
          </a:bodyPr>
          <a:lstStyle/>
          <a:p>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Rasional</a:t>
            </a:r>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2646791" y="-27591"/>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5" name="Group 4"/>
          <p:cNvGrpSpPr/>
          <p:nvPr/>
        </p:nvGrpSpPr>
        <p:grpSpPr>
          <a:xfrm>
            <a:off x="8860843" y="3536645"/>
            <a:ext cx="3715785" cy="3372743"/>
            <a:chOff x="8860843" y="3536645"/>
            <a:chExt cx="3715785" cy="3372743"/>
          </a:xfrm>
        </p:grpSpPr>
        <p:pic>
          <p:nvPicPr>
            <p:cNvPr id="11"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68971" y="3536645"/>
              <a:ext cx="3207657" cy="3207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12"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9722677">
              <a:off x="8860843" y="4054332"/>
              <a:ext cx="3207657" cy="28550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154405" y="1582341"/>
            <a:ext cx="9599195" cy="4893647"/>
          </a:xfrm>
          <a:prstGeom prst="rect">
            <a:avLst/>
          </a:prstGeom>
        </p:spPr>
        <p:txBody>
          <a:bodyPr wrap="square">
            <a:spAutoFit/>
          </a:bodyPr>
          <a:lstStyle/>
          <a:p>
            <a:r>
              <a:rPr lang="en-US" sz="2400" dirty="0" err="1">
                <a:latin typeface="Comic Sans MS" panose="030F0702030302020204" pitchFamily="66" charset="0"/>
              </a:rPr>
              <a:t>Semprotan</a:t>
            </a:r>
            <a:r>
              <a:rPr lang="en-US" sz="2400" dirty="0">
                <a:latin typeface="Comic Sans MS" panose="030F0702030302020204" pitchFamily="66" charset="0"/>
              </a:rPr>
              <a:t> </a:t>
            </a:r>
            <a:r>
              <a:rPr lang="en-US" sz="2400" dirty="0" err="1">
                <a:latin typeface="Comic Sans MS" panose="030F0702030302020204" pitchFamily="66" charset="0"/>
              </a:rPr>
              <a:t>udara</a:t>
            </a:r>
            <a:r>
              <a:rPr lang="en-US" sz="2400" dirty="0">
                <a:latin typeface="Comic Sans MS" panose="030F0702030302020204" pitchFamily="66" charset="0"/>
              </a:rPr>
              <a:t> </a:t>
            </a:r>
            <a:r>
              <a:rPr lang="en-US" sz="2400" dirty="0" err="1">
                <a:latin typeface="Comic Sans MS" panose="030F0702030302020204" pitchFamily="66" charset="0"/>
              </a:rPr>
              <a:t>dari</a:t>
            </a:r>
            <a:r>
              <a:rPr lang="en-US" sz="2400" dirty="0">
                <a:latin typeface="Comic Sans MS" panose="030F0702030302020204" pitchFamily="66" charset="0"/>
              </a:rPr>
              <a:t> </a:t>
            </a:r>
            <a:r>
              <a:rPr lang="en-US" sz="2400" dirty="0" err="1">
                <a:latin typeface="Comic Sans MS" panose="030F0702030302020204" pitchFamily="66" charset="0"/>
              </a:rPr>
              <a:t>lubang-lubang</a:t>
            </a:r>
            <a:r>
              <a:rPr lang="en-US" sz="2400" dirty="0">
                <a:latin typeface="Comic Sans MS" panose="030F0702030302020204" pitchFamily="66" charset="0"/>
              </a:rPr>
              <a:t> </a:t>
            </a:r>
            <a:r>
              <a:rPr lang="en-US" sz="2400" dirty="0" err="1">
                <a:latin typeface="Comic Sans MS" panose="030F0702030302020204" pitchFamily="66" charset="0"/>
              </a:rPr>
              <a:t>kecil</a:t>
            </a:r>
            <a:r>
              <a:rPr lang="en-US" sz="2400" dirty="0">
                <a:latin typeface="Comic Sans MS" panose="030F0702030302020204" pitchFamily="66" charset="0"/>
              </a:rPr>
              <a:t> pada </a:t>
            </a:r>
            <a:r>
              <a:rPr lang="en-US" sz="2400" dirty="0" err="1" smtClean="0">
                <a:latin typeface="Comic Sans MS" panose="030F0702030302020204" pitchFamily="66" charset="0"/>
              </a:rPr>
              <a:t>prisma</a:t>
            </a:r>
            <a:r>
              <a:rPr lang="en-US" sz="2400" dirty="0" smtClean="0">
                <a:latin typeface="Comic Sans MS" panose="030F0702030302020204" pitchFamily="66" charset="0"/>
              </a:rPr>
              <a:t> </a:t>
            </a:r>
            <a:r>
              <a:rPr lang="en-US" sz="2400" dirty="0" err="1">
                <a:latin typeface="Comic Sans MS" panose="030F0702030302020204" pitchFamily="66" charset="0"/>
              </a:rPr>
              <a:t>sisi</a:t>
            </a:r>
            <a:r>
              <a:rPr lang="en-US" sz="2400" dirty="0">
                <a:latin typeface="Comic Sans MS" panose="030F0702030302020204" pitchFamily="66" charset="0"/>
              </a:rPr>
              <a:t> </a:t>
            </a:r>
            <a:r>
              <a:rPr lang="en-US" sz="2400" dirty="0" err="1">
                <a:latin typeface="Comic Sans MS" panose="030F0702030302020204" pitchFamily="66" charset="0"/>
              </a:rPr>
              <a:t>tiga</a:t>
            </a:r>
            <a:r>
              <a:rPr lang="en-US" sz="2400" dirty="0">
                <a:latin typeface="Comic Sans MS" panose="030F0702030302020204" pitchFamily="66" charset="0"/>
              </a:rPr>
              <a:t> panjang </a:t>
            </a:r>
            <a:r>
              <a:rPr lang="en-US" sz="2400" dirty="0" smtClean="0">
                <a:latin typeface="Comic Sans MS" panose="030F0702030302020204" pitchFamily="66" charset="0"/>
              </a:rPr>
              <a:t>yang </a:t>
            </a:r>
            <a:r>
              <a:rPr lang="en-US" sz="2400" dirty="0" err="1" smtClean="0">
                <a:latin typeface="Comic Sans MS" panose="030F0702030302020204" pitchFamily="66" charset="0"/>
              </a:rPr>
              <a:t>dipompa</a:t>
            </a:r>
            <a:r>
              <a:rPr lang="en-US" sz="2400" dirty="0" smtClean="0">
                <a:latin typeface="Comic Sans MS" panose="030F0702030302020204" pitchFamily="66" charset="0"/>
              </a:rPr>
              <a:t> </a:t>
            </a:r>
            <a:r>
              <a:rPr lang="en-US" sz="2400" dirty="0" err="1">
                <a:latin typeface="Comic Sans MS" panose="030F0702030302020204" pitchFamily="66" charset="0"/>
              </a:rPr>
              <a:t>dari</a:t>
            </a:r>
            <a:r>
              <a:rPr lang="en-US" sz="2400" dirty="0">
                <a:latin typeface="Comic Sans MS" panose="030F0702030302020204" pitchFamily="66" charset="0"/>
              </a:rPr>
              <a:t> </a:t>
            </a:r>
            <a:r>
              <a:rPr lang="en-US" sz="2400" dirty="0" err="1">
                <a:latin typeface="Comic Sans MS" panose="030F0702030302020204" pitchFamily="66" charset="0"/>
              </a:rPr>
              <a:t>kompresor</a:t>
            </a:r>
            <a:r>
              <a:rPr lang="en-US" sz="2400" dirty="0">
                <a:latin typeface="Comic Sans MS" panose="030F0702030302020204" pitchFamily="66" charset="0"/>
              </a:rPr>
              <a:t> </a:t>
            </a:r>
            <a:r>
              <a:rPr lang="en-US" sz="2400" dirty="0" err="1">
                <a:latin typeface="Comic Sans MS" panose="030F0702030302020204" pitchFamily="66" charset="0"/>
              </a:rPr>
              <a:t>pemompa</a:t>
            </a:r>
            <a:r>
              <a:rPr lang="en-US" sz="2400" dirty="0">
                <a:latin typeface="Comic Sans MS" panose="030F0702030302020204" pitchFamily="66" charset="0"/>
              </a:rPr>
              <a:t> </a:t>
            </a:r>
            <a:r>
              <a:rPr lang="en-US" sz="2400" dirty="0" err="1">
                <a:latin typeface="Comic Sans MS" panose="030F0702030302020204" pitchFamily="66" charset="0"/>
              </a:rPr>
              <a:t>angin</a:t>
            </a:r>
            <a:r>
              <a:rPr lang="en-US" sz="2400" dirty="0">
                <a:latin typeface="Comic Sans MS" panose="030F0702030302020204" pitchFamily="66" charset="0"/>
              </a:rPr>
              <a:t>, merupakan </a:t>
            </a:r>
            <a:r>
              <a:rPr lang="en-US" sz="2400" dirty="0" err="1">
                <a:latin typeface="Comic Sans MS" panose="030F0702030302020204" pitchFamily="66" charset="0"/>
              </a:rPr>
              <a:t>bantalan</a:t>
            </a:r>
            <a:r>
              <a:rPr lang="en-US" sz="2400" dirty="0">
                <a:latin typeface="Comic Sans MS" panose="030F0702030302020204" pitchFamily="66" charset="0"/>
              </a:rPr>
              <a:t> </a:t>
            </a:r>
            <a:r>
              <a:rPr lang="en-US" sz="2400" dirty="0" err="1" smtClean="0">
                <a:latin typeface="Comic Sans MS" panose="030F0702030302020204" pitchFamily="66" charset="0"/>
              </a:rPr>
              <a:t>udara</a:t>
            </a:r>
            <a:r>
              <a:rPr lang="en-US" sz="2400" dirty="0" smtClean="0">
                <a:latin typeface="Comic Sans MS" panose="030F0702030302020204" pitchFamily="66" charset="0"/>
              </a:rPr>
              <a:t> </a:t>
            </a:r>
            <a:r>
              <a:rPr lang="en-US" sz="2400" dirty="0" err="1" smtClean="0">
                <a:latin typeface="Comic Sans MS" panose="030F0702030302020204" pitchFamily="66" charset="0"/>
              </a:rPr>
              <a:t>dari</a:t>
            </a:r>
            <a:r>
              <a:rPr lang="en-US" sz="2400" dirty="0" smtClean="0">
                <a:latin typeface="Comic Sans MS" panose="030F0702030302020204" pitchFamily="66" charset="0"/>
              </a:rPr>
              <a:t> suatu </a:t>
            </a:r>
            <a:r>
              <a:rPr lang="en-US" sz="2400" dirty="0" err="1" smtClean="0">
                <a:latin typeface="Comic Sans MS" panose="030F0702030302020204" pitchFamily="66" charset="0"/>
              </a:rPr>
              <a:t>benda</a:t>
            </a:r>
            <a:r>
              <a:rPr lang="en-US" sz="2400" dirty="0" smtClean="0">
                <a:latin typeface="Comic Sans MS" panose="030F0702030302020204" pitchFamily="66" charset="0"/>
              </a:rPr>
              <a:t> </a:t>
            </a:r>
            <a:r>
              <a:rPr lang="en-US" sz="2400" dirty="0" err="1">
                <a:latin typeface="Comic Sans MS" panose="030F0702030302020204" pitchFamily="66" charset="0"/>
              </a:rPr>
              <a:t>menumpu</a:t>
            </a:r>
            <a:r>
              <a:rPr lang="en-US" sz="2400" dirty="0">
                <a:latin typeface="Comic Sans MS" panose="030F0702030302020204" pitchFamily="66" charset="0"/>
              </a:rPr>
              <a:t> pada </a:t>
            </a:r>
            <a:r>
              <a:rPr lang="en-US" sz="2400" dirty="0" err="1" smtClean="0">
                <a:latin typeface="Comic Sans MS" panose="030F0702030302020204" pitchFamily="66" charset="0"/>
              </a:rPr>
              <a:t>prisma</a:t>
            </a:r>
            <a:r>
              <a:rPr lang="en-US" sz="2400" dirty="0" smtClean="0">
                <a:latin typeface="Comic Sans MS" panose="030F0702030302020204" pitchFamily="66" charset="0"/>
              </a:rPr>
              <a:t> </a:t>
            </a:r>
            <a:r>
              <a:rPr lang="en-US" sz="2400" dirty="0" err="1" smtClean="0">
                <a:latin typeface="Comic Sans MS" panose="030F0702030302020204" pitchFamily="66" charset="0"/>
              </a:rPr>
              <a:t>tersebut</a:t>
            </a:r>
            <a:r>
              <a:rPr lang="en-US" sz="2400" dirty="0" smtClean="0">
                <a:latin typeface="Comic Sans MS" panose="030F0702030302020204" pitchFamily="66" charset="0"/>
              </a:rPr>
              <a:t>. </a:t>
            </a:r>
            <a:r>
              <a:rPr lang="en-US" sz="2400" dirty="0">
                <a:latin typeface="Comic Sans MS" panose="030F0702030302020204" pitchFamily="66" charset="0"/>
              </a:rPr>
              <a:t>Benda </a:t>
            </a:r>
            <a:r>
              <a:rPr lang="en-US" sz="2400" dirty="0" err="1">
                <a:latin typeface="Comic Sans MS" panose="030F0702030302020204" pitchFamily="66" charset="0"/>
              </a:rPr>
              <a:t>berupa</a:t>
            </a:r>
            <a:r>
              <a:rPr lang="en-US" sz="2400" dirty="0">
                <a:latin typeface="Comic Sans MS" panose="030F0702030302020204" pitchFamily="66" charset="0"/>
              </a:rPr>
              <a:t> </a:t>
            </a:r>
            <a:r>
              <a:rPr lang="en-US" sz="2400" dirty="0" err="1">
                <a:latin typeface="Comic Sans MS" panose="030F0702030302020204" pitchFamily="66" charset="0"/>
              </a:rPr>
              <a:t>sudut</a:t>
            </a:r>
            <a:r>
              <a:rPr lang="en-US" sz="2400" dirty="0">
                <a:latin typeface="Comic Sans MS" panose="030F0702030302020204" pitchFamily="66" charset="0"/>
              </a:rPr>
              <a:t> y</a:t>
            </a:r>
            <a:r>
              <a:rPr lang="en-US" sz="2400" dirty="0" smtClean="0">
                <a:latin typeface="Comic Sans MS" panose="030F0702030302020204" pitchFamily="66" charset="0"/>
              </a:rPr>
              <a:t>ang </a:t>
            </a:r>
            <a:r>
              <a:rPr lang="en-US" sz="2400" dirty="0" err="1" smtClean="0">
                <a:latin typeface="Comic Sans MS" panose="030F0702030302020204" pitchFamily="66" charset="0"/>
              </a:rPr>
              <a:t>menumpu</a:t>
            </a:r>
            <a:r>
              <a:rPr lang="en-US" sz="2400" dirty="0" smtClean="0">
                <a:latin typeface="Comic Sans MS" panose="030F0702030302020204" pitchFamily="66" charset="0"/>
              </a:rPr>
              <a:t> </a:t>
            </a:r>
            <a:r>
              <a:rPr lang="en-US" sz="2400" dirty="0">
                <a:latin typeface="Comic Sans MS" panose="030F0702030302020204" pitchFamily="66" charset="0"/>
              </a:rPr>
              <a:t>pada </a:t>
            </a:r>
            <a:r>
              <a:rPr lang="en-US" sz="2400" dirty="0" err="1" smtClean="0">
                <a:latin typeface="Comic Sans MS" panose="030F0702030302020204" pitchFamily="66" charset="0"/>
              </a:rPr>
              <a:t>prisma</a:t>
            </a:r>
            <a:r>
              <a:rPr lang="en-US" sz="2400" dirty="0" smtClean="0">
                <a:latin typeface="Comic Sans MS" panose="030F0702030302020204" pitchFamily="66" charset="0"/>
              </a:rPr>
              <a:t> akan </a:t>
            </a:r>
            <a:r>
              <a:rPr lang="en-US" sz="2400" dirty="0" err="1">
                <a:latin typeface="Comic Sans MS" panose="030F0702030302020204" pitchFamily="66" charset="0"/>
              </a:rPr>
              <a:t>terangkat</a:t>
            </a:r>
            <a:r>
              <a:rPr lang="en-US" sz="2400" dirty="0">
                <a:latin typeface="Comic Sans MS" panose="030F0702030302020204" pitchFamily="66" charset="0"/>
              </a:rPr>
              <a:t> </a:t>
            </a:r>
            <a:r>
              <a:rPr lang="en-US" sz="2400" dirty="0" err="1">
                <a:latin typeface="Comic Sans MS" panose="030F0702030302020204" pitchFamily="66" charset="0"/>
              </a:rPr>
              <a:t>karena</a:t>
            </a:r>
            <a:r>
              <a:rPr lang="en-US" sz="2400" dirty="0">
                <a:latin typeface="Comic Sans MS" panose="030F0702030302020204" pitchFamily="66" charset="0"/>
              </a:rPr>
              <a:t> </a:t>
            </a:r>
            <a:r>
              <a:rPr lang="en-US" sz="2400" dirty="0" err="1">
                <a:latin typeface="Comic Sans MS" panose="030F0702030302020204" pitchFamily="66" charset="0"/>
              </a:rPr>
              <a:t>angin</a:t>
            </a:r>
            <a:r>
              <a:rPr lang="en-US" sz="2400" dirty="0">
                <a:latin typeface="Comic Sans MS" panose="030F0702030302020204" pitchFamily="66" charset="0"/>
              </a:rPr>
              <a:t> </a:t>
            </a:r>
            <a:r>
              <a:rPr lang="en-US" sz="2400" dirty="0" smtClean="0">
                <a:latin typeface="Comic Sans MS" panose="030F0702030302020204" pitchFamily="66" charset="0"/>
              </a:rPr>
              <a:t>yang </a:t>
            </a:r>
            <a:r>
              <a:rPr lang="en-US" sz="2400" dirty="0" err="1">
                <a:latin typeface="Comic Sans MS" panose="030F0702030302020204" pitchFamily="66" charset="0"/>
              </a:rPr>
              <a:t>keluar</a:t>
            </a:r>
            <a:r>
              <a:rPr lang="en-US" sz="2400" dirty="0">
                <a:latin typeface="Comic Sans MS" panose="030F0702030302020204" pitchFamily="66" charset="0"/>
              </a:rPr>
              <a:t> </a:t>
            </a:r>
            <a:r>
              <a:rPr lang="en-US" sz="2400" dirty="0" err="1">
                <a:latin typeface="Comic Sans MS" panose="030F0702030302020204" pitchFamily="66" charset="0"/>
              </a:rPr>
              <a:t>dari</a:t>
            </a:r>
            <a:r>
              <a:rPr lang="en-US" sz="2400" dirty="0">
                <a:latin typeface="Comic Sans MS" panose="030F0702030302020204" pitchFamily="66" charset="0"/>
              </a:rPr>
              <a:t> </a:t>
            </a:r>
            <a:r>
              <a:rPr lang="en-US" sz="2400" dirty="0" err="1">
                <a:latin typeface="Comic Sans MS" panose="030F0702030302020204" pitchFamily="66" charset="0"/>
              </a:rPr>
              <a:t>pori-pori</a:t>
            </a:r>
            <a:r>
              <a:rPr lang="en-US" sz="2400" dirty="0">
                <a:latin typeface="Comic Sans MS" panose="030F0702030302020204" pitchFamily="66" charset="0"/>
              </a:rPr>
              <a:t> </a:t>
            </a:r>
            <a:r>
              <a:rPr lang="en-US" sz="2400" dirty="0" err="1">
                <a:latin typeface="Comic Sans MS" panose="030F0702030302020204" pitchFamily="66" charset="0"/>
              </a:rPr>
              <a:t>prisma</a:t>
            </a:r>
            <a:r>
              <a:rPr lang="en-US" sz="2400" dirty="0">
                <a:latin typeface="Comic Sans MS" panose="030F0702030302020204" pitchFamily="66" charset="0"/>
              </a:rPr>
              <a:t>. </a:t>
            </a:r>
            <a:r>
              <a:rPr lang="en-US" sz="2400" dirty="0" err="1">
                <a:latin typeface="Comic Sans MS" panose="030F0702030302020204" pitchFamily="66" charset="0"/>
              </a:rPr>
              <a:t>benda</a:t>
            </a:r>
            <a:r>
              <a:rPr lang="en-US" sz="2400" dirty="0">
                <a:latin typeface="Comic Sans MS" panose="030F0702030302020204" pitchFamily="66" charset="0"/>
              </a:rPr>
              <a:t> </a:t>
            </a:r>
            <a:r>
              <a:rPr lang="en-US" sz="2400" dirty="0" err="1" smtClean="0">
                <a:latin typeface="Comic Sans MS" panose="030F0702030302020204" pitchFamily="66" charset="0"/>
              </a:rPr>
              <a:t>ini</a:t>
            </a:r>
            <a:r>
              <a:rPr lang="en-US" sz="2400" dirty="0" smtClean="0">
                <a:latin typeface="Comic Sans MS" panose="030F0702030302020204" pitchFamily="66" charset="0"/>
              </a:rPr>
              <a:t> akan dapat </a:t>
            </a:r>
            <a:r>
              <a:rPr lang="en-US" sz="2400" dirty="0" err="1" smtClean="0">
                <a:latin typeface="Comic Sans MS" panose="030F0702030302020204" pitchFamily="66" charset="0"/>
              </a:rPr>
              <a:t>bergerak</a:t>
            </a:r>
            <a:r>
              <a:rPr lang="en-US" sz="2400" dirty="0" smtClean="0">
                <a:latin typeface="Comic Sans MS" panose="030F0702030302020204" pitchFamily="66" charset="0"/>
              </a:rPr>
              <a:t> </a:t>
            </a:r>
            <a:r>
              <a:rPr lang="en-US" sz="2400" dirty="0">
                <a:latin typeface="Comic Sans MS" panose="030F0702030302020204" pitchFamily="66" charset="0"/>
              </a:rPr>
              <a:t>dengan </a:t>
            </a:r>
            <a:r>
              <a:rPr lang="en-US" sz="2400" dirty="0" err="1">
                <a:latin typeface="Comic Sans MS" panose="030F0702030302020204" pitchFamily="66" charset="0"/>
              </a:rPr>
              <a:t>lancar</a:t>
            </a:r>
            <a:r>
              <a:rPr lang="en-US" sz="2400" dirty="0">
                <a:latin typeface="Comic Sans MS" panose="030F0702030302020204" pitchFamily="66" charset="0"/>
              </a:rPr>
              <a:t> </a:t>
            </a:r>
            <a:r>
              <a:rPr lang="en-US" sz="2400" dirty="0" err="1">
                <a:latin typeface="Comic Sans MS" panose="030F0702030302020204" pitchFamily="66" charset="0"/>
              </a:rPr>
              <a:t>tanpa</a:t>
            </a:r>
            <a:r>
              <a:rPr lang="en-US" sz="2400" dirty="0">
                <a:latin typeface="Comic Sans MS" panose="030F0702030302020204" pitchFamily="66" charset="0"/>
              </a:rPr>
              <a:t> </a:t>
            </a:r>
            <a:r>
              <a:rPr lang="en-US" sz="2400" dirty="0" err="1">
                <a:latin typeface="Comic Sans MS" panose="030F0702030302020204" pitchFamily="66" charset="0"/>
              </a:rPr>
              <a:t>hambatan</a:t>
            </a:r>
            <a:r>
              <a:rPr lang="en-US" sz="2400" dirty="0">
                <a:latin typeface="Comic Sans MS" panose="030F0702030302020204" pitchFamily="66" charset="0"/>
              </a:rPr>
              <a:t> di </a:t>
            </a:r>
            <a:r>
              <a:rPr lang="en-US" sz="2400" dirty="0" err="1">
                <a:latin typeface="Comic Sans MS" panose="030F0702030302020204" pitchFamily="66" charset="0"/>
              </a:rPr>
              <a:t>sepanjang</a:t>
            </a:r>
            <a:r>
              <a:rPr lang="en-US" sz="2400" dirty="0">
                <a:latin typeface="Comic Sans MS" panose="030F0702030302020204" pitchFamily="66" charset="0"/>
              </a:rPr>
              <a:t> </a:t>
            </a:r>
            <a:r>
              <a:rPr lang="en-US" sz="2400" dirty="0" err="1" smtClean="0">
                <a:latin typeface="Comic Sans MS" panose="030F0702030302020204" pitchFamily="66" charset="0"/>
              </a:rPr>
              <a:t>prisma</a:t>
            </a:r>
            <a:r>
              <a:rPr lang="en-US" sz="2400" dirty="0" smtClean="0">
                <a:latin typeface="Comic Sans MS" panose="030F0702030302020204" pitchFamily="66" charset="0"/>
              </a:rPr>
              <a:t>, </a:t>
            </a:r>
            <a:r>
              <a:rPr lang="en-US" sz="2400" dirty="0" err="1">
                <a:latin typeface="Comic Sans MS" panose="030F0702030302020204" pitchFamily="66" charset="0"/>
              </a:rPr>
              <a:t>bilamana</a:t>
            </a:r>
            <a:r>
              <a:rPr lang="en-US" sz="2400" dirty="0">
                <a:latin typeface="Comic Sans MS" panose="030F0702030302020204" pitchFamily="66" charset="0"/>
              </a:rPr>
              <a:t> </a:t>
            </a:r>
            <a:r>
              <a:rPr lang="en-US" sz="2400" dirty="0" err="1" smtClean="0">
                <a:latin typeface="Comic Sans MS" panose="030F0702030302020204" pitchFamily="66" charset="0"/>
              </a:rPr>
              <a:t>diberi</a:t>
            </a:r>
            <a:r>
              <a:rPr lang="en-US" sz="2400" dirty="0" smtClean="0">
                <a:latin typeface="Comic Sans MS" panose="030F0702030302020204" pitchFamily="66" charset="0"/>
              </a:rPr>
              <a:t> </a:t>
            </a:r>
            <a:r>
              <a:rPr lang="en-US" sz="2400" dirty="0" err="1" smtClean="0">
                <a:latin typeface="Comic Sans MS" panose="030F0702030302020204" pitchFamily="66" charset="0"/>
              </a:rPr>
              <a:t>kejutan</a:t>
            </a:r>
            <a:r>
              <a:rPr lang="en-US" sz="2400" dirty="0" smtClean="0">
                <a:latin typeface="Comic Sans MS" panose="030F0702030302020204" pitchFamily="66" charset="0"/>
              </a:rPr>
              <a:t> </a:t>
            </a:r>
            <a:r>
              <a:rPr lang="en-US" sz="2400" dirty="0" err="1" smtClean="0">
                <a:latin typeface="Comic Sans MS" panose="030F0702030302020204" pitchFamily="66" charset="0"/>
              </a:rPr>
              <a:t>terhadapnya</a:t>
            </a:r>
            <a:r>
              <a:rPr lang="en-US" sz="2400" dirty="0">
                <a:latin typeface="Comic Sans MS" panose="030F0702030302020204" pitchFamily="66" charset="0"/>
              </a:rPr>
              <a:t>. </a:t>
            </a:r>
            <a:r>
              <a:rPr lang="en-US" sz="2400" dirty="0" err="1" smtClean="0">
                <a:latin typeface="Comic Sans MS" panose="030F0702030302020204" pitchFamily="66" charset="0"/>
              </a:rPr>
              <a:t>Bilamana</a:t>
            </a:r>
            <a:r>
              <a:rPr lang="en-US" sz="2400" dirty="0" smtClean="0">
                <a:latin typeface="Comic Sans MS" panose="030F0702030302020204" pitchFamily="66" charset="0"/>
              </a:rPr>
              <a:t> </a:t>
            </a:r>
            <a:r>
              <a:rPr lang="en-US" sz="2400" dirty="0" err="1" smtClean="0">
                <a:latin typeface="Comic Sans MS" panose="030F0702030302020204" pitchFamily="66" charset="0"/>
              </a:rPr>
              <a:t>gayanya</a:t>
            </a:r>
            <a:r>
              <a:rPr lang="en-US" sz="2400" dirty="0" smtClean="0">
                <a:latin typeface="Comic Sans MS" panose="030F0702030302020204" pitchFamily="66" charset="0"/>
              </a:rPr>
              <a:t> </a:t>
            </a:r>
            <a:r>
              <a:rPr lang="en-US" sz="2400" dirty="0" err="1">
                <a:latin typeface="Comic Sans MS" panose="030F0702030302020204" pitchFamily="66" charset="0"/>
              </a:rPr>
              <a:t>cukup</a:t>
            </a:r>
            <a:r>
              <a:rPr lang="en-US" sz="2400" dirty="0">
                <a:latin typeface="Comic Sans MS" panose="030F0702030302020204" pitchFamily="66" charset="0"/>
              </a:rPr>
              <a:t> besar </a:t>
            </a:r>
            <a:r>
              <a:rPr lang="en-US" sz="2400" dirty="0" err="1">
                <a:latin typeface="Comic Sans MS" panose="030F0702030302020204" pitchFamily="66" charset="0"/>
              </a:rPr>
              <a:t>ia</a:t>
            </a:r>
            <a:r>
              <a:rPr lang="en-US" sz="2400" dirty="0">
                <a:latin typeface="Comic Sans MS" panose="030F0702030302020204" pitchFamily="66" charset="0"/>
              </a:rPr>
              <a:t> </a:t>
            </a:r>
            <a:r>
              <a:rPr lang="en-US" sz="2400" dirty="0" smtClean="0">
                <a:latin typeface="Comic Sans MS" panose="030F0702030302020204" pitchFamily="66" charset="0"/>
              </a:rPr>
              <a:t>akan </a:t>
            </a:r>
            <a:r>
              <a:rPr lang="en-US" sz="2400" dirty="0" err="1" smtClean="0">
                <a:latin typeface="Comic Sans MS" panose="030F0702030302020204" pitchFamily="66" charset="0"/>
              </a:rPr>
              <a:t>bergerak</a:t>
            </a:r>
            <a:r>
              <a:rPr lang="en-US" sz="2400" dirty="0" smtClean="0">
                <a:latin typeface="Comic Sans MS" panose="030F0702030302020204" pitchFamily="66" charset="0"/>
              </a:rPr>
              <a:t> </a:t>
            </a:r>
            <a:r>
              <a:rPr lang="en-US" sz="2400" dirty="0" err="1" smtClean="0">
                <a:latin typeface="Comic Sans MS" panose="030F0702030302020204" pitchFamily="66" charset="0"/>
              </a:rPr>
              <a:t>cepat</a:t>
            </a:r>
            <a:r>
              <a:rPr lang="en-US" sz="2400" dirty="0" smtClean="0">
                <a:latin typeface="Comic Sans MS" panose="030F0702030302020204" pitchFamily="66" charset="0"/>
              </a:rPr>
              <a:t>, dan </a:t>
            </a:r>
            <a:r>
              <a:rPr lang="en-US" sz="2400" dirty="0" err="1" smtClean="0">
                <a:latin typeface="Comic Sans MS" panose="030F0702030302020204" pitchFamily="66" charset="0"/>
              </a:rPr>
              <a:t>bilaman</a:t>
            </a:r>
            <a:r>
              <a:rPr lang="en-US" sz="2400" dirty="0" smtClean="0">
                <a:latin typeface="Comic Sans MS" panose="030F0702030302020204" pitchFamily="66" charset="0"/>
              </a:rPr>
              <a:t> </a:t>
            </a:r>
            <a:r>
              <a:rPr lang="en-US" sz="2400" dirty="0" err="1" smtClean="0">
                <a:latin typeface="Comic Sans MS" panose="030F0702030302020204" pitchFamily="66" charset="0"/>
              </a:rPr>
              <a:t>kejutannya</a:t>
            </a:r>
            <a:r>
              <a:rPr lang="en-US" sz="2400" dirty="0" smtClean="0">
                <a:latin typeface="Comic Sans MS" panose="030F0702030302020204" pitchFamily="66" charset="0"/>
              </a:rPr>
              <a:t> </a:t>
            </a:r>
            <a:r>
              <a:rPr lang="en-US" sz="2400" dirty="0" err="1">
                <a:latin typeface="Comic Sans MS" panose="030F0702030302020204" pitchFamily="66" charset="0"/>
              </a:rPr>
              <a:t>kecil</a:t>
            </a:r>
            <a:r>
              <a:rPr lang="en-US" sz="2400" dirty="0">
                <a:latin typeface="Comic Sans MS" panose="030F0702030302020204" pitchFamily="66" charset="0"/>
              </a:rPr>
              <a:t> </a:t>
            </a:r>
            <a:r>
              <a:rPr lang="en-US" sz="2400" dirty="0" err="1">
                <a:latin typeface="Comic Sans MS" panose="030F0702030302020204" pitchFamily="66" charset="0"/>
              </a:rPr>
              <a:t>ia</a:t>
            </a:r>
            <a:r>
              <a:rPr lang="en-US" sz="2400" dirty="0">
                <a:latin typeface="Comic Sans MS" panose="030F0702030302020204" pitchFamily="66" charset="0"/>
              </a:rPr>
              <a:t> akan </a:t>
            </a:r>
            <a:r>
              <a:rPr lang="en-US" sz="2400" dirty="0" err="1">
                <a:latin typeface="Comic Sans MS" panose="030F0702030302020204" pitchFamily="66" charset="0"/>
              </a:rPr>
              <a:t>bergerak</a:t>
            </a:r>
            <a:r>
              <a:rPr lang="en-US" sz="2400" dirty="0">
                <a:latin typeface="Comic Sans MS" panose="030F0702030302020204" pitchFamily="66" charset="0"/>
              </a:rPr>
              <a:t> </a:t>
            </a:r>
            <a:r>
              <a:rPr lang="en-US" sz="2400" dirty="0" err="1">
                <a:latin typeface="Comic Sans MS" panose="030F0702030302020204" pitchFamily="66" charset="0"/>
              </a:rPr>
              <a:t>lambat</a:t>
            </a:r>
            <a:r>
              <a:rPr lang="en-US" sz="2400" dirty="0">
                <a:latin typeface="Comic Sans MS" panose="030F0702030302020204" pitchFamily="66" charset="0"/>
              </a:rPr>
              <a:t>. </a:t>
            </a:r>
            <a:r>
              <a:rPr lang="en-US" sz="2400" dirty="0" err="1">
                <a:latin typeface="Comic Sans MS" panose="030F0702030302020204" pitchFamily="66" charset="0"/>
              </a:rPr>
              <a:t>Pompa</a:t>
            </a:r>
            <a:r>
              <a:rPr lang="en-US" sz="2400" dirty="0">
                <a:latin typeface="Comic Sans MS" panose="030F0702030302020204" pitchFamily="66" charset="0"/>
              </a:rPr>
              <a:t> </a:t>
            </a:r>
            <a:r>
              <a:rPr lang="en-US" sz="2400" dirty="0" err="1">
                <a:latin typeface="Comic Sans MS" panose="030F0702030302020204" pitchFamily="66" charset="0"/>
              </a:rPr>
              <a:t>penyemprot</a:t>
            </a:r>
            <a:r>
              <a:rPr lang="en-US" sz="2400" dirty="0">
                <a:latin typeface="Comic Sans MS" panose="030F0702030302020204" pitchFamily="66" charset="0"/>
              </a:rPr>
              <a:t> </a:t>
            </a:r>
            <a:r>
              <a:rPr lang="en-US" sz="2400" dirty="0" err="1">
                <a:latin typeface="Comic Sans MS" panose="030F0702030302020204" pitchFamily="66" charset="0"/>
              </a:rPr>
              <a:t>angin</a:t>
            </a:r>
            <a:r>
              <a:rPr lang="en-US" sz="2400" dirty="0">
                <a:latin typeface="Comic Sans MS" panose="030F0702030302020204" pitchFamily="66" charset="0"/>
              </a:rPr>
              <a:t> </a:t>
            </a:r>
            <a:r>
              <a:rPr lang="en-US" sz="2400" dirty="0" smtClean="0">
                <a:latin typeface="Comic Sans MS" panose="030F0702030302020204" pitchFamily="66" charset="0"/>
              </a:rPr>
              <a:t>dapat </a:t>
            </a:r>
            <a:r>
              <a:rPr lang="en-US" sz="2400" dirty="0" err="1" smtClean="0">
                <a:latin typeface="Comic Sans MS" panose="030F0702030302020204" pitchFamily="66" charset="0"/>
              </a:rPr>
              <a:t>dibuat</a:t>
            </a:r>
            <a:r>
              <a:rPr lang="en-US" sz="2400" dirty="0" smtClean="0">
                <a:latin typeface="Comic Sans MS" panose="030F0702030302020204" pitchFamily="66" charset="0"/>
              </a:rPr>
              <a:t> </a:t>
            </a:r>
            <a:r>
              <a:rPr lang="en-US" sz="2400" dirty="0" err="1">
                <a:latin typeface="Comic Sans MS" panose="030F0702030302020204" pitchFamily="66" charset="0"/>
              </a:rPr>
              <a:t>dari</a:t>
            </a:r>
            <a:r>
              <a:rPr lang="en-US" sz="2400" dirty="0">
                <a:latin typeface="Comic Sans MS" panose="030F0702030302020204" pitchFamily="66" charset="0"/>
              </a:rPr>
              <a:t> </a:t>
            </a:r>
            <a:r>
              <a:rPr lang="en-US" sz="2400" dirty="0" err="1" smtClean="0">
                <a:latin typeface="Comic Sans MS" panose="030F0702030302020204" pitchFamily="66" charset="0"/>
              </a:rPr>
              <a:t>pompa</a:t>
            </a:r>
            <a:r>
              <a:rPr lang="en-US" sz="2400" dirty="0" smtClean="0">
                <a:latin typeface="Comic Sans MS" panose="030F0702030302020204" pitchFamily="66" charset="0"/>
              </a:rPr>
              <a:t> </a:t>
            </a:r>
            <a:r>
              <a:rPr lang="en-US" sz="2400" dirty="0" err="1" smtClean="0">
                <a:latin typeface="Comic Sans MS" panose="030F0702030302020204" pitchFamily="66" charset="0"/>
              </a:rPr>
              <a:t>penyedot</a:t>
            </a:r>
            <a:r>
              <a:rPr lang="en-US" sz="2400" dirty="0" smtClean="0">
                <a:latin typeface="Comic Sans MS" panose="030F0702030302020204" pitchFamily="66" charset="0"/>
              </a:rPr>
              <a:t> </a:t>
            </a:r>
            <a:r>
              <a:rPr lang="en-US" sz="2400" dirty="0" err="1" smtClean="0">
                <a:latin typeface="Comic Sans MS" panose="030F0702030302020204" pitchFamily="66" charset="0"/>
              </a:rPr>
              <a:t>debu</a:t>
            </a:r>
            <a:r>
              <a:rPr lang="en-US" sz="2400" dirty="0" smtClean="0">
                <a:latin typeface="Comic Sans MS" panose="030F0702030302020204" pitchFamily="66" charset="0"/>
              </a:rPr>
              <a:t> </a:t>
            </a:r>
            <a:r>
              <a:rPr lang="en-US" sz="2400" dirty="0">
                <a:latin typeface="Comic Sans MS" panose="030F0702030302020204" pitchFamily="66" charset="0"/>
              </a:rPr>
              <a:t>dengan </a:t>
            </a:r>
            <a:r>
              <a:rPr lang="en-US" sz="2400" dirty="0" err="1" smtClean="0">
                <a:latin typeface="Comic Sans MS" panose="030F0702030302020204" pitchFamily="66" charset="0"/>
              </a:rPr>
              <a:t>membalik</a:t>
            </a:r>
            <a:r>
              <a:rPr lang="en-US" sz="2400" dirty="0" smtClean="0">
                <a:latin typeface="Comic Sans MS" panose="030F0702030302020204" pitchFamily="66" charset="0"/>
              </a:rPr>
              <a:t> </a:t>
            </a:r>
            <a:r>
              <a:rPr lang="en-US" sz="2400" dirty="0" err="1">
                <a:latin typeface="Comic Sans MS" panose="030F0702030302020204" pitchFamily="66" charset="0"/>
              </a:rPr>
              <a:t>klepnya</a:t>
            </a:r>
            <a:r>
              <a:rPr lang="en-US" sz="2400" dirty="0">
                <a:latin typeface="Comic Sans MS" panose="030F0702030302020204" pitchFamily="66" charset="0"/>
              </a:rPr>
              <a:t>. U</a:t>
            </a:r>
            <a:r>
              <a:rPr lang="en-US" sz="2400" dirty="0" smtClean="0">
                <a:latin typeface="Comic Sans MS" panose="030F0702030302020204" pitchFamily="66" charset="0"/>
              </a:rPr>
              <a:t>ntuk </a:t>
            </a:r>
            <a:r>
              <a:rPr lang="en-US" sz="2400" dirty="0" err="1" smtClean="0">
                <a:latin typeface="Comic Sans MS" panose="030F0702030302020204" pitchFamily="66" charset="0"/>
              </a:rPr>
              <a:t>kestabilan</a:t>
            </a:r>
            <a:r>
              <a:rPr lang="en-US" sz="2400" dirty="0" smtClean="0">
                <a:latin typeface="Comic Sans MS" panose="030F0702030302020204" pitchFamily="66" charset="0"/>
              </a:rPr>
              <a:t> dan </a:t>
            </a:r>
            <a:r>
              <a:rPr lang="en-US" sz="2400" dirty="0" err="1" smtClean="0">
                <a:latin typeface="Comic Sans MS" panose="030F0702030302020204" pitchFamily="66" charset="0"/>
              </a:rPr>
              <a:t>eksperimen</a:t>
            </a:r>
            <a:r>
              <a:rPr lang="en-US" sz="2400" dirty="0" smtClean="0">
                <a:latin typeface="Comic Sans MS" panose="030F0702030302020204" pitchFamily="66" charset="0"/>
              </a:rPr>
              <a:t> </a:t>
            </a:r>
            <a:r>
              <a:rPr lang="en-US" sz="2400" dirty="0">
                <a:latin typeface="Comic Sans MS" panose="030F0702030302020204" pitchFamily="66" charset="0"/>
              </a:rPr>
              <a:t>pada </a:t>
            </a:r>
            <a:r>
              <a:rPr lang="en-US" sz="2400" dirty="0" err="1" smtClean="0">
                <a:latin typeface="Comic Sans MS" panose="030F0702030302020204" pitchFamily="66" charset="0"/>
              </a:rPr>
              <a:t>benda</a:t>
            </a:r>
            <a:r>
              <a:rPr lang="en-US" sz="2400" dirty="0" smtClean="0">
                <a:latin typeface="Comic Sans MS" panose="030F0702030302020204" pitchFamily="66" charset="0"/>
              </a:rPr>
              <a:t> </a:t>
            </a:r>
            <a:r>
              <a:rPr lang="en-US" sz="2400" dirty="0" err="1" smtClean="0">
                <a:latin typeface="Comic Sans MS" panose="030F0702030302020204" pitchFamily="66" charset="0"/>
              </a:rPr>
              <a:t>boleh</a:t>
            </a:r>
            <a:r>
              <a:rPr lang="en-US" sz="2400" dirty="0" smtClean="0">
                <a:latin typeface="Comic Sans MS" panose="030F0702030302020204" pitchFamily="66" charset="0"/>
              </a:rPr>
              <a:t> </a:t>
            </a:r>
            <a:r>
              <a:rPr lang="en-US" sz="2400" dirty="0" err="1" smtClean="0">
                <a:latin typeface="Comic Sans MS" panose="030F0702030302020204" pitchFamily="66" charset="0"/>
              </a:rPr>
              <a:t>diberi</a:t>
            </a:r>
            <a:r>
              <a:rPr lang="en-US" sz="2400" dirty="0" smtClean="0">
                <a:latin typeface="Comic Sans MS" panose="030F0702030302020204" pitchFamily="66" charset="0"/>
              </a:rPr>
              <a:t> </a:t>
            </a:r>
            <a:r>
              <a:rPr lang="en-US" sz="2400" dirty="0" err="1" smtClean="0">
                <a:latin typeface="Comic Sans MS" panose="030F0702030302020204" pitchFamily="66" charset="0"/>
              </a:rPr>
              <a:t>beban</a:t>
            </a:r>
            <a:r>
              <a:rPr lang="en-US" sz="2400" dirty="0" smtClean="0">
                <a:latin typeface="Comic Sans MS" panose="030F0702030302020204" pitchFamily="66" charset="0"/>
              </a:rPr>
              <a:t>. </a:t>
            </a:r>
            <a:r>
              <a:rPr lang="en-US" sz="2400" dirty="0">
                <a:latin typeface="Comic Sans MS" panose="030F0702030302020204" pitchFamily="66" charset="0"/>
              </a:rPr>
              <a:t>Dengan </a:t>
            </a:r>
            <a:r>
              <a:rPr lang="en-US" sz="2400" dirty="0" err="1">
                <a:latin typeface="Comic Sans MS" panose="030F0702030302020204" pitchFamily="66" charset="0"/>
              </a:rPr>
              <a:t>mengukur</a:t>
            </a:r>
            <a:r>
              <a:rPr lang="en-US" sz="2400" dirty="0">
                <a:latin typeface="Comic Sans MS" panose="030F0702030302020204" pitchFamily="66" charset="0"/>
              </a:rPr>
              <a:t> </a:t>
            </a:r>
            <a:r>
              <a:rPr lang="en-US" sz="2400" dirty="0" err="1">
                <a:latin typeface="Comic Sans MS" panose="030F0702030302020204" pitchFamily="66" charset="0"/>
              </a:rPr>
              <a:t>jarak</a:t>
            </a:r>
            <a:r>
              <a:rPr lang="en-US" sz="2400" dirty="0">
                <a:latin typeface="Comic Sans MS" panose="030F0702030302020204" pitchFamily="66" charset="0"/>
              </a:rPr>
              <a:t> </a:t>
            </a:r>
            <a:r>
              <a:rPr lang="en-US" sz="2400" dirty="0" err="1">
                <a:latin typeface="Comic Sans MS" panose="030F0702030302020204" pitchFamily="66" charset="0"/>
              </a:rPr>
              <a:t>tempuh</a:t>
            </a:r>
            <a:r>
              <a:rPr lang="en-US" sz="2400" dirty="0">
                <a:latin typeface="Comic Sans MS" panose="030F0702030302020204" pitchFamily="66" charset="0"/>
              </a:rPr>
              <a:t> dan </a:t>
            </a:r>
            <a:r>
              <a:rPr lang="en-US" sz="2400" dirty="0" smtClean="0">
                <a:latin typeface="Comic Sans MS" panose="030F0702030302020204" pitchFamily="66" charset="0"/>
              </a:rPr>
              <a:t>waktu </a:t>
            </a:r>
            <a:r>
              <a:rPr lang="en-US" sz="2400" dirty="0" err="1" smtClean="0">
                <a:latin typeface="Comic Sans MS" panose="030F0702030302020204" pitchFamily="66" charset="0"/>
              </a:rPr>
              <a:t>tempuh</a:t>
            </a:r>
            <a:r>
              <a:rPr lang="en-US" sz="2400" dirty="0">
                <a:latin typeface="Comic Sans MS" panose="030F0702030302020204" pitchFamily="66" charset="0"/>
              </a:rPr>
              <a:t> </a:t>
            </a:r>
            <a:r>
              <a:rPr lang="en-US" sz="2400" dirty="0" smtClean="0">
                <a:latin typeface="Comic Sans MS" panose="030F0702030302020204" pitchFamily="66" charset="0"/>
              </a:rPr>
              <a:t>akan </a:t>
            </a:r>
            <a:r>
              <a:rPr lang="en-US" sz="2400" dirty="0" err="1">
                <a:latin typeface="Comic Sans MS" panose="030F0702030302020204" pitchFamily="66" charset="0"/>
              </a:rPr>
              <a:t>didapatkan</a:t>
            </a:r>
            <a:r>
              <a:rPr lang="en-US" sz="2400" dirty="0">
                <a:latin typeface="Comic Sans MS" panose="030F0702030302020204" pitchFamily="66" charset="0"/>
              </a:rPr>
              <a:t> </a:t>
            </a:r>
            <a:r>
              <a:rPr lang="en-US" sz="2400" dirty="0" err="1" smtClean="0">
                <a:latin typeface="Comic Sans MS" panose="030F0702030302020204" pitchFamily="66" charset="0"/>
              </a:rPr>
              <a:t>laju</a:t>
            </a:r>
            <a:r>
              <a:rPr lang="en-US" sz="2400" dirty="0" smtClean="0">
                <a:latin typeface="Comic Sans MS" panose="030F0702030302020204" pitchFamily="66" charset="0"/>
              </a:rPr>
              <a:t> </a:t>
            </a:r>
            <a:r>
              <a:rPr lang="en-US" sz="2400" dirty="0" err="1" smtClean="0">
                <a:latin typeface="Comic Sans MS" panose="030F0702030302020204" pitchFamily="66" charset="0"/>
              </a:rPr>
              <a:t>dari</a:t>
            </a:r>
            <a:r>
              <a:rPr lang="en-US" sz="2400" dirty="0" smtClean="0">
                <a:latin typeface="Comic Sans MS" panose="030F0702030302020204" pitchFamily="66" charset="0"/>
              </a:rPr>
              <a:t> </a:t>
            </a:r>
            <a:r>
              <a:rPr lang="en-US" sz="2400" dirty="0" err="1" smtClean="0">
                <a:latin typeface="Comic Sans MS" panose="030F0702030302020204" pitchFamily="66" charset="0"/>
              </a:rPr>
              <a:t>benda</a:t>
            </a:r>
            <a:r>
              <a:rPr lang="en-US" sz="2400" dirty="0" smtClean="0">
                <a:latin typeface="Comic Sans MS" panose="030F0702030302020204" pitchFamily="66" charset="0"/>
              </a:rPr>
              <a:t> </a:t>
            </a:r>
            <a:r>
              <a:rPr lang="en-US" sz="2400" dirty="0" err="1" smtClean="0">
                <a:latin typeface="Comic Sans MS" panose="030F0702030302020204" pitchFamily="66" charset="0"/>
              </a:rPr>
              <a:t>berbeban</a:t>
            </a:r>
            <a:r>
              <a:rPr lang="en-US" sz="2400" dirty="0" smtClean="0">
                <a:latin typeface="Comic Sans MS" panose="030F0702030302020204" pitchFamily="66" charset="0"/>
              </a:rPr>
              <a:t> </a:t>
            </a:r>
            <a:r>
              <a:rPr lang="en-US" sz="2400" dirty="0" err="1" smtClean="0">
                <a:latin typeface="Comic Sans MS" panose="030F0702030302020204" pitchFamily="66" charset="0"/>
              </a:rPr>
              <a:t>tersebut</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Tree>
    <p:extLst>
      <p:ext uri="{BB962C8B-B14F-4D97-AF65-F5344CB8AC3E}">
        <p14:creationId xmlns:p14="http://schemas.microsoft.com/office/powerpoint/2010/main" val="231673066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750" fill="hold"/>
                                        <p:tgtEl>
                                          <p:spTgt spid="5"/>
                                        </p:tgtEl>
                                        <p:attrNameLst>
                                          <p:attrName>ppt_w</p:attrName>
                                        </p:attrNameLst>
                                      </p:cBhvr>
                                      <p:tavLst>
                                        <p:tav tm="0">
                                          <p:val>
                                            <p:fltVal val="0"/>
                                          </p:val>
                                        </p:tav>
                                        <p:tav tm="100000">
                                          <p:val>
                                            <p:strVal val="#ppt_w"/>
                                          </p:val>
                                        </p:tav>
                                      </p:tavLst>
                                    </p:anim>
                                    <p:anim calcmode="lin" valueType="num">
                                      <p:cBhvr>
                                        <p:cTn id="26" dur="750" fill="hold"/>
                                        <p:tgtEl>
                                          <p:spTgt spid="5"/>
                                        </p:tgtEl>
                                        <p:attrNameLst>
                                          <p:attrName>ppt_h</p:attrName>
                                        </p:attrNameLst>
                                      </p:cBhvr>
                                      <p:tavLst>
                                        <p:tav tm="0">
                                          <p:val>
                                            <p:fltVal val="0"/>
                                          </p:val>
                                        </p:tav>
                                        <p:tav tm="100000">
                                          <p:val>
                                            <p:strVal val="#ppt_h"/>
                                          </p:val>
                                        </p:tav>
                                      </p:tavLst>
                                    </p:anim>
                                    <p:animEffect transition="in" filter="fade">
                                      <p:cBhvr>
                                        <p:cTn id="2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flipH="1" flipV="1">
            <a:off x="8099222" y="4203525"/>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1519860" y="209849"/>
            <a:ext cx="5827423" cy="1200329"/>
          </a:xfrm>
          <a:prstGeom prst="rect">
            <a:avLst/>
          </a:prstGeom>
          <a:noFill/>
        </p:spPr>
        <p:txBody>
          <a:bodyPr wrap="square" rtlCol="0">
            <a:spAutoFit/>
          </a:bodyPr>
          <a:lstStyle/>
          <a:p>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72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99633" y="-177541"/>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5" name="Group 4"/>
          <p:cNvGrpSpPr/>
          <p:nvPr/>
        </p:nvGrpSpPr>
        <p:grpSpPr>
          <a:xfrm>
            <a:off x="8860843" y="3536645"/>
            <a:ext cx="3715785" cy="3372743"/>
            <a:chOff x="8860843" y="3536645"/>
            <a:chExt cx="3715785" cy="3372743"/>
          </a:xfrm>
        </p:grpSpPr>
        <p:pic>
          <p:nvPicPr>
            <p:cNvPr id="11"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68971" y="3536645"/>
              <a:ext cx="3207657" cy="3207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12"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9722677">
              <a:off x="8860843" y="4054332"/>
              <a:ext cx="3207657" cy="28550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sp>
        <p:nvSpPr>
          <p:cNvPr id="17" name="Rectangle 16"/>
          <p:cNvSpPr/>
          <p:nvPr/>
        </p:nvSpPr>
        <p:spPr>
          <a:xfrm>
            <a:off x="224589" y="1468365"/>
            <a:ext cx="9981107" cy="5016758"/>
          </a:xfrm>
          <a:prstGeom prst="rect">
            <a:avLst/>
          </a:prstGeom>
        </p:spPr>
        <p:txBody>
          <a:bodyPr wrap="square">
            <a:spAutoFit/>
          </a:bodyPr>
          <a:lstStyle/>
          <a:p>
            <a:pPr marL="342900" indent="-342900">
              <a:buFont typeface="+mj-lt"/>
              <a:buAutoNum type="arabicPeriod"/>
            </a:pPr>
            <a:r>
              <a:rPr lang="en-US" sz="2000" dirty="0" err="1" smtClean="0">
                <a:latin typeface="Comic Sans MS" panose="030F0702030302020204" pitchFamily="66" charset="0"/>
              </a:rPr>
              <a:t>Gerak</a:t>
            </a:r>
            <a:r>
              <a:rPr lang="en-US" sz="2000" dirty="0" smtClean="0">
                <a:latin typeface="Comic Sans MS" panose="030F0702030302020204" pitchFamily="66" charset="0"/>
              </a:rPr>
              <a:t> </a:t>
            </a:r>
            <a:r>
              <a:rPr lang="en-US" sz="2000" dirty="0" err="1">
                <a:latin typeface="Comic Sans MS" panose="030F0702030302020204" pitchFamily="66" charset="0"/>
              </a:rPr>
              <a:t>Lurus</a:t>
            </a:r>
            <a:r>
              <a:rPr lang="en-US" sz="2000" dirty="0">
                <a:latin typeface="Comic Sans MS" panose="030F0702030302020204" pitchFamily="66" charset="0"/>
              </a:rPr>
              <a:t> Beraturan adalah </a:t>
            </a:r>
            <a:r>
              <a:rPr lang="en-US" sz="2000" dirty="0" err="1">
                <a:latin typeface="Comic Sans MS" panose="030F0702030302020204" pitchFamily="66" charset="0"/>
              </a:rPr>
              <a:t>gerak</a:t>
            </a:r>
            <a:r>
              <a:rPr lang="en-US" sz="2000" dirty="0">
                <a:latin typeface="Comic Sans MS" panose="030F0702030302020204" pitchFamily="66" charset="0"/>
              </a:rPr>
              <a:t> dengan lintasan </a:t>
            </a:r>
            <a:r>
              <a:rPr lang="en-US" sz="2000" dirty="0" err="1">
                <a:latin typeface="Comic Sans MS" panose="030F0702030302020204" pitchFamily="66" charset="0"/>
              </a:rPr>
              <a:t>lurus</a:t>
            </a:r>
            <a:r>
              <a:rPr lang="en-US" sz="2000" dirty="0">
                <a:latin typeface="Comic Sans MS" panose="030F0702030302020204" pitchFamily="66" charset="0"/>
              </a:rPr>
              <a:t> dan </a:t>
            </a:r>
            <a:r>
              <a:rPr lang="en-US" sz="2000" dirty="0" err="1">
                <a:latin typeface="Comic Sans MS" panose="030F0702030302020204" pitchFamily="66" charset="0"/>
              </a:rPr>
              <a:t>mempunyai</a:t>
            </a:r>
            <a:r>
              <a:rPr lang="en-US" sz="2000" dirty="0">
                <a:latin typeface="Comic Sans MS" panose="030F0702030302020204" pitchFamily="66" charset="0"/>
              </a:rPr>
              <a:t> besar </a:t>
            </a:r>
            <a:r>
              <a:rPr lang="en-US" sz="2000" dirty="0" err="1">
                <a:latin typeface="Comic Sans MS" panose="030F0702030302020204" pitchFamily="66" charset="0"/>
              </a:rPr>
              <a:t>kecepatan</a:t>
            </a:r>
            <a:r>
              <a:rPr lang="en-US" sz="2000" dirty="0">
                <a:latin typeface="Comic Sans MS" panose="030F0702030302020204" pitchFamily="66" charset="0"/>
              </a:rPr>
              <a:t> yang </a:t>
            </a:r>
            <a:r>
              <a:rPr lang="en-US" sz="2000" dirty="0" err="1" smtClean="0">
                <a:latin typeface="Comic Sans MS" panose="030F0702030302020204" pitchFamily="66" charset="0"/>
              </a:rPr>
              <a:t>konstan</a:t>
            </a:r>
            <a:r>
              <a:rPr lang="en-US" sz="2000" dirty="0" smtClean="0">
                <a:latin typeface="Comic Sans MS" panose="030F0702030302020204" pitchFamily="66" charset="0"/>
              </a:rPr>
              <a:t>.</a:t>
            </a:r>
          </a:p>
          <a:p>
            <a:pPr marL="342900" indent="-342900">
              <a:buFont typeface="+mj-lt"/>
              <a:buAutoNum type="arabicPeriod"/>
            </a:pPr>
            <a:endParaRPr lang="en-US" sz="2000" dirty="0" smtClean="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Rumusan </a:t>
            </a:r>
            <a:r>
              <a:rPr lang="en-US" sz="2000" dirty="0" err="1">
                <a:latin typeface="Comic Sans MS" panose="030F0702030302020204" pitchFamily="66" charset="0"/>
              </a:rPr>
              <a:t>hubungan</a:t>
            </a:r>
            <a:r>
              <a:rPr lang="en-US" sz="2000" dirty="0">
                <a:latin typeface="Comic Sans MS" panose="030F0702030302020204" pitchFamily="66" charset="0"/>
              </a:rPr>
              <a:t> </a:t>
            </a:r>
            <a:r>
              <a:rPr lang="en-US" sz="2000" dirty="0" err="1">
                <a:latin typeface="Comic Sans MS" panose="030F0702030302020204" pitchFamily="66" charset="0"/>
              </a:rPr>
              <a:t>antara</a:t>
            </a:r>
            <a:r>
              <a:rPr lang="en-US" sz="2000" dirty="0">
                <a:latin typeface="Comic Sans MS" panose="030F0702030302020204" pitchFamily="66" charset="0"/>
              </a:rPr>
              <a:t> </a:t>
            </a:r>
            <a:r>
              <a:rPr lang="en-US" sz="2000" dirty="0" err="1">
                <a:latin typeface="Comic Sans MS" panose="030F0702030302020204" pitchFamily="66" charset="0"/>
              </a:rPr>
              <a:t>kecepatan</a:t>
            </a:r>
            <a:r>
              <a:rPr lang="en-US" sz="2000" dirty="0">
                <a:latin typeface="Comic Sans MS" panose="030F0702030302020204" pitchFamily="66" charset="0"/>
              </a:rPr>
              <a:t> dengan waktu, dan </a:t>
            </a:r>
            <a:r>
              <a:rPr lang="en-US" sz="2000" dirty="0" err="1">
                <a:latin typeface="Comic Sans MS" panose="030F0702030302020204" pitchFamily="66" charset="0"/>
              </a:rPr>
              <a:t>antara</a:t>
            </a:r>
            <a:r>
              <a:rPr lang="en-US" sz="2000" dirty="0">
                <a:latin typeface="Comic Sans MS" panose="030F0702030302020204" pitchFamily="66" charset="0"/>
              </a:rPr>
              <a:t> panjang lintasan dengan </a:t>
            </a:r>
            <a:r>
              <a:rPr lang="en-US" sz="2000" dirty="0" err="1">
                <a:latin typeface="Comic Sans MS" panose="030F0702030302020204" pitchFamily="66" charset="0"/>
              </a:rPr>
              <a:t>kecepatan</a:t>
            </a:r>
            <a:r>
              <a:rPr lang="en-US" sz="2000" dirty="0">
                <a:latin typeface="Comic Sans MS" panose="030F0702030302020204" pitchFamily="66" charset="0"/>
              </a:rPr>
              <a:t> dan waktu, untuk </a:t>
            </a:r>
            <a:r>
              <a:rPr lang="en-US" sz="2000" dirty="0" err="1">
                <a:latin typeface="Comic Sans MS" panose="030F0702030302020204" pitchFamily="66" charset="0"/>
              </a:rPr>
              <a:t>gerak</a:t>
            </a:r>
            <a:r>
              <a:rPr lang="en-US" sz="2000" dirty="0">
                <a:latin typeface="Comic Sans MS" panose="030F0702030302020204" pitchFamily="66" charset="0"/>
              </a:rPr>
              <a:t> </a:t>
            </a:r>
            <a:r>
              <a:rPr lang="en-US" sz="2000" dirty="0" err="1">
                <a:latin typeface="Comic Sans MS" panose="030F0702030302020204" pitchFamily="66" charset="0"/>
              </a:rPr>
              <a:t>lurus</a:t>
            </a:r>
            <a:r>
              <a:rPr lang="en-US" sz="2000" dirty="0">
                <a:latin typeface="Comic Sans MS" panose="030F0702030302020204" pitchFamily="66" charset="0"/>
              </a:rPr>
              <a:t> beraturan </a:t>
            </a:r>
            <a:r>
              <a:rPr lang="en-US" sz="2000" dirty="0" smtClean="0">
                <a:latin typeface="Comic Sans MS" panose="030F0702030302020204" pitchFamily="66" charset="0"/>
              </a:rPr>
              <a:t>adalah: </a:t>
            </a:r>
          </a:p>
          <a:p>
            <a:r>
              <a:rPr lang="en-US" sz="2000" dirty="0">
                <a:latin typeface="Comic Sans MS" panose="030F0702030302020204" pitchFamily="66" charset="0"/>
              </a:rPr>
              <a:t> </a:t>
            </a:r>
            <a:r>
              <a:rPr lang="en-US" sz="2000" dirty="0" smtClean="0">
                <a:latin typeface="Comic Sans MS" panose="030F0702030302020204" pitchFamily="66" charset="0"/>
              </a:rPr>
              <a:t>    a) V = c</a:t>
            </a:r>
          </a:p>
          <a:p>
            <a:r>
              <a:rPr lang="en-US" sz="2000" dirty="0">
                <a:latin typeface="Comic Sans MS" panose="030F0702030302020204" pitchFamily="66" charset="0"/>
              </a:rPr>
              <a:t> </a:t>
            </a:r>
            <a:r>
              <a:rPr lang="en-US" sz="2000" dirty="0" smtClean="0">
                <a:latin typeface="Comic Sans MS" panose="030F0702030302020204" pitchFamily="66" charset="0"/>
              </a:rPr>
              <a:t>    b) S = </a:t>
            </a:r>
            <a:r>
              <a:rPr lang="en-US" sz="2000" dirty="0" err="1" smtClean="0">
                <a:latin typeface="Comic Sans MS" panose="030F0702030302020204" pitchFamily="66" charset="0"/>
              </a:rPr>
              <a:t>Vt</a:t>
            </a:r>
            <a:r>
              <a:rPr lang="en-US" sz="2000" dirty="0" smtClean="0">
                <a:latin typeface="Comic Sans MS" panose="030F0702030302020204" pitchFamily="66" charset="0"/>
              </a:rPr>
              <a:t> + So</a:t>
            </a:r>
          </a:p>
          <a:p>
            <a:pPr marL="342900" indent="-342900">
              <a:buFont typeface="+mj-lt"/>
              <a:buAutoNum type="arabicPeriod"/>
            </a:pPr>
            <a:endParaRPr lang="en-US" sz="2000" dirty="0" smtClean="0">
              <a:latin typeface="Comic Sans MS" panose="030F0702030302020204" pitchFamily="66" charset="0"/>
            </a:endParaRPr>
          </a:p>
          <a:p>
            <a:pPr marL="457200" indent="-457200">
              <a:buAutoNum type="arabicPeriod" startAt="3"/>
            </a:pPr>
            <a:r>
              <a:rPr lang="en-US" sz="2000" dirty="0" smtClean="0">
                <a:latin typeface="Comic Sans MS" panose="030F0702030302020204" pitchFamily="66" charset="0"/>
              </a:rPr>
              <a:t>Panjang </a:t>
            </a:r>
            <a:r>
              <a:rPr lang="en-US" sz="2000" dirty="0">
                <a:latin typeface="Comic Sans MS" panose="030F0702030302020204" pitchFamily="66" charset="0"/>
              </a:rPr>
              <a:t>lintasan </a:t>
            </a:r>
            <a:r>
              <a:rPr lang="en-US" sz="2000" dirty="0" err="1">
                <a:latin typeface="Comic Sans MS" panose="030F0702030302020204" pitchFamily="66" charset="0"/>
              </a:rPr>
              <a:t>mempunyai</a:t>
            </a:r>
            <a:r>
              <a:rPr lang="en-US" sz="2000" dirty="0">
                <a:latin typeface="Comic Sans MS" panose="030F0702030302020204" pitchFamily="66" charset="0"/>
              </a:rPr>
              <a:t> </a:t>
            </a:r>
            <a:r>
              <a:rPr lang="en-US" sz="2000" dirty="0" err="1">
                <a:latin typeface="Comic Sans MS" panose="030F0702030302020204" pitchFamily="66" charset="0"/>
              </a:rPr>
              <a:t>satuan</a:t>
            </a:r>
            <a:r>
              <a:rPr lang="en-US" sz="2000" dirty="0">
                <a:latin typeface="Comic Sans MS" panose="030F0702030302020204" pitchFamily="66" charset="0"/>
              </a:rPr>
              <a:t> meter, waktu </a:t>
            </a:r>
            <a:r>
              <a:rPr lang="en-US" sz="2000" dirty="0" err="1">
                <a:latin typeface="Comic Sans MS" panose="030F0702030302020204" pitchFamily="66" charset="0"/>
              </a:rPr>
              <a:t>mempunyai</a:t>
            </a:r>
            <a:r>
              <a:rPr lang="en-US" sz="2000" dirty="0">
                <a:latin typeface="Comic Sans MS" panose="030F0702030302020204" pitchFamily="66" charset="0"/>
              </a:rPr>
              <a:t> </a:t>
            </a:r>
            <a:r>
              <a:rPr lang="en-US" sz="2000" dirty="0" err="1">
                <a:latin typeface="Comic Sans MS" panose="030F0702030302020204" pitchFamily="66" charset="0"/>
              </a:rPr>
              <a:t>satuan</a:t>
            </a:r>
            <a:r>
              <a:rPr lang="en-US" sz="2000" dirty="0">
                <a:latin typeface="Comic Sans MS" panose="030F0702030302020204" pitchFamily="66" charset="0"/>
              </a:rPr>
              <a:t> </a:t>
            </a:r>
            <a:r>
              <a:rPr lang="en-US" sz="2000" dirty="0" err="1">
                <a:latin typeface="Comic Sans MS" panose="030F0702030302020204" pitchFamily="66" charset="0"/>
              </a:rPr>
              <a:t>detik</a:t>
            </a:r>
            <a:r>
              <a:rPr lang="en-US" sz="2000" dirty="0">
                <a:latin typeface="Comic Sans MS" panose="030F0702030302020204" pitchFamily="66" charset="0"/>
              </a:rPr>
              <a:t> atau </a:t>
            </a:r>
            <a:endParaRPr lang="en-US" sz="2000" dirty="0" smtClean="0">
              <a:latin typeface="Comic Sans MS" panose="030F0702030302020204" pitchFamily="66" charset="0"/>
            </a:endParaRPr>
          </a:p>
          <a:p>
            <a:r>
              <a:rPr lang="en-US" sz="2000" dirty="0" smtClean="0">
                <a:latin typeface="Comic Sans MS" panose="030F0702030302020204" pitchFamily="66" charset="0"/>
              </a:rPr>
              <a:t>      </a:t>
            </a:r>
            <a:r>
              <a:rPr lang="en-US" sz="2000" dirty="0" err="1" smtClean="0">
                <a:latin typeface="Comic Sans MS" panose="030F0702030302020204" pitchFamily="66" charset="0"/>
              </a:rPr>
              <a:t>sekon</a:t>
            </a:r>
            <a:r>
              <a:rPr lang="en-US" sz="2000" dirty="0">
                <a:latin typeface="Comic Sans MS" panose="030F0702030302020204" pitchFamily="66" charset="0"/>
              </a:rPr>
              <a:t>, </a:t>
            </a:r>
            <a:r>
              <a:rPr lang="en-US" sz="2000" dirty="0" err="1">
                <a:latin typeface="Comic Sans MS" panose="030F0702030302020204" pitchFamily="66" charset="0"/>
              </a:rPr>
              <a:t>kecepatan</a:t>
            </a:r>
            <a:r>
              <a:rPr lang="en-US" sz="2000" dirty="0">
                <a:latin typeface="Comic Sans MS" panose="030F0702030302020204" pitchFamily="66" charset="0"/>
              </a:rPr>
              <a:t> </a:t>
            </a:r>
            <a:r>
              <a:rPr lang="en-US" sz="2000" dirty="0" err="1">
                <a:latin typeface="Comic Sans MS" panose="030F0702030302020204" pitchFamily="66" charset="0"/>
              </a:rPr>
              <a:t>mempunyai</a:t>
            </a:r>
            <a:r>
              <a:rPr lang="en-US" sz="2000" dirty="0">
                <a:latin typeface="Comic Sans MS" panose="030F0702030302020204" pitchFamily="66" charset="0"/>
              </a:rPr>
              <a:t> </a:t>
            </a:r>
            <a:r>
              <a:rPr lang="en-US" sz="2000" dirty="0" err="1">
                <a:latin typeface="Comic Sans MS" panose="030F0702030302020204" pitchFamily="66" charset="0"/>
              </a:rPr>
              <a:t>satuan</a:t>
            </a:r>
            <a:r>
              <a:rPr lang="en-US" sz="2000" dirty="0">
                <a:latin typeface="Comic Sans MS" panose="030F0702030302020204" pitchFamily="66" charset="0"/>
              </a:rPr>
              <a:t> meter </a:t>
            </a:r>
            <a:r>
              <a:rPr lang="en-US" sz="2000" dirty="0" err="1">
                <a:latin typeface="Comic Sans MS" panose="030F0702030302020204" pitchFamily="66" charset="0"/>
              </a:rPr>
              <a:t>sekon</a:t>
            </a:r>
            <a:r>
              <a:rPr lang="en-US" sz="2000" dirty="0">
                <a:latin typeface="Comic Sans MS" panose="030F0702030302020204" pitchFamily="66" charset="0"/>
              </a:rPr>
              <a:t> </a:t>
            </a:r>
            <a:r>
              <a:rPr lang="en-US" sz="2000" dirty="0" err="1">
                <a:latin typeface="Comic Sans MS" panose="030F0702030302020204" pitchFamily="66" charset="0"/>
              </a:rPr>
              <a:t>pangkat</a:t>
            </a:r>
            <a:r>
              <a:rPr lang="en-US" sz="2000" dirty="0">
                <a:latin typeface="Comic Sans MS" panose="030F0702030302020204" pitchFamily="66" charset="0"/>
              </a:rPr>
              <a:t> minus </a:t>
            </a:r>
            <a:r>
              <a:rPr lang="en-US" sz="2000" dirty="0" err="1" smtClean="0">
                <a:latin typeface="Comic Sans MS" panose="030F0702030302020204" pitchFamily="66" charset="0"/>
              </a:rPr>
              <a:t>satu</a:t>
            </a:r>
            <a:r>
              <a:rPr lang="en-US" sz="2000" dirty="0" smtClean="0">
                <a:latin typeface="Comic Sans MS" panose="030F0702030302020204" pitchFamily="66" charset="0"/>
              </a:rPr>
              <a:t>.</a:t>
            </a:r>
          </a:p>
          <a:p>
            <a:pPr marL="342900" indent="-342900">
              <a:buFont typeface="+mj-lt"/>
              <a:buAutoNum type="arabicPeriod"/>
            </a:pPr>
            <a:endParaRPr lang="en-US" sz="2000" dirty="0" smtClean="0">
              <a:latin typeface="Comic Sans MS" panose="030F0702030302020204" pitchFamily="66" charset="0"/>
            </a:endParaRPr>
          </a:p>
          <a:p>
            <a:pPr marL="457200" indent="-457200">
              <a:buAutoNum type="arabicPeriod" startAt="4"/>
            </a:pPr>
            <a:r>
              <a:rPr lang="en-US" sz="2000" dirty="0" err="1" smtClean="0">
                <a:latin typeface="Comic Sans MS" panose="030F0702030302020204" pitchFamily="66" charset="0"/>
              </a:rPr>
              <a:t>Perpindahan</a:t>
            </a:r>
            <a:r>
              <a:rPr lang="en-US" sz="2000" dirty="0" smtClean="0">
                <a:latin typeface="Comic Sans MS" panose="030F0702030302020204" pitchFamily="66" charset="0"/>
              </a:rPr>
              <a:t> ΔS </a:t>
            </a:r>
            <a:r>
              <a:rPr lang="en-US" sz="2000" dirty="0">
                <a:latin typeface="Comic Sans MS" panose="030F0702030302020204" pitchFamily="66" charset="0"/>
              </a:rPr>
              <a:t>adalah </a:t>
            </a:r>
            <a:r>
              <a:rPr lang="en-US" sz="2000" dirty="0" err="1">
                <a:latin typeface="Comic Sans MS" panose="030F0702030302020204" pitchFamily="66" charset="0"/>
              </a:rPr>
              <a:t>besaran</a:t>
            </a:r>
            <a:r>
              <a:rPr lang="en-US" sz="2000" dirty="0">
                <a:latin typeface="Comic Sans MS" panose="030F0702030302020204" pitchFamily="66" charset="0"/>
              </a:rPr>
              <a:t> </a:t>
            </a:r>
            <a:r>
              <a:rPr lang="en-US" sz="2000" dirty="0" err="1">
                <a:latin typeface="Comic Sans MS" panose="030F0702030302020204" pitchFamily="66" charset="0"/>
              </a:rPr>
              <a:t>vektor</a:t>
            </a:r>
            <a:r>
              <a:rPr lang="en-US" sz="2000" dirty="0">
                <a:latin typeface="Comic Sans MS" panose="030F0702030302020204" pitchFamily="66" charset="0"/>
              </a:rPr>
              <a:t>, </a:t>
            </a:r>
            <a:r>
              <a:rPr lang="en-US" sz="2000" dirty="0" err="1">
                <a:latin typeface="Comic Sans MS" panose="030F0702030302020204" pitchFamily="66" charset="0"/>
              </a:rPr>
              <a:t>sedangkan</a:t>
            </a:r>
            <a:r>
              <a:rPr lang="en-US" sz="2000" dirty="0">
                <a:latin typeface="Comic Sans MS" panose="030F0702030302020204" pitchFamily="66" charset="0"/>
              </a:rPr>
              <a:t> panjang lintasan S adalah </a:t>
            </a:r>
            <a:endParaRPr lang="en-US" sz="2000" dirty="0" smtClean="0">
              <a:latin typeface="Comic Sans MS" panose="030F0702030302020204" pitchFamily="66" charset="0"/>
            </a:endParaRPr>
          </a:p>
          <a:p>
            <a:r>
              <a:rPr lang="en-US" sz="2000" dirty="0" smtClean="0">
                <a:latin typeface="Comic Sans MS" panose="030F0702030302020204" pitchFamily="66" charset="0"/>
              </a:rPr>
              <a:t>      </a:t>
            </a:r>
            <a:r>
              <a:rPr lang="en-US" sz="2000" dirty="0" err="1" smtClean="0">
                <a:latin typeface="Comic Sans MS" panose="030F0702030302020204" pitchFamily="66" charset="0"/>
              </a:rPr>
              <a:t>besaran</a:t>
            </a:r>
            <a:r>
              <a:rPr lang="en-US" sz="2000" dirty="0" smtClean="0">
                <a:latin typeface="Comic Sans MS" panose="030F0702030302020204" pitchFamily="66" charset="0"/>
              </a:rPr>
              <a:t> </a:t>
            </a:r>
            <a:r>
              <a:rPr lang="en-US" sz="2000" dirty="0" err="1" smtClean="0">
                <a:latin typeface="Comic Sans MS" panose="030F0702030302020204" pitchFamily="66" charset="0"/>
              </a:rPr>
              <a:t>skalar</a:t>
            </a:r>
            <a:r>
              <a:rPr lang="en-US" sz="2000" dirty="0" smtClean="0">
                <a:latin typeface="Comic Sans MS" panose="030F0702030302020204" pitchFamily="66" charset="0"/>
              </a:rPr>
              <a:t>.</a:t>
            </a:r>
          </a:p>
          <a:p>
            <a:pPr marL="342900" indent="-342900">
              <a:buFont typeface="+mj-lt"/>
              <a:buAutoNum type="arabicPeriod"/>
            </a:pPr>
            <a:endParaRPr lang="en-US" sz="2000" dirty="0" smtClean="0">
              <a:latin typeface="Comic Sans MS" panose="030F0702030302020204" pitchFamily="66" charset="0"/>
            </a:endParaRPr>
          </a:p>
          <a:p>
            <a:pPr marL="457200" indent="-457200">
              <a:buAutoNum type="arabicPeriod" startAt="5"/>
            </a:pPr>
            <a:r>
              <a:rPr lang="en-US" sz="2000" dirty="0" err="1" smtClean="0">
                <a:latin typeface="Comic Sans MS" panose="030F0702030302020204" pitchFamily="66" charset="0"/>
              </a:rPr>
              <a:t>Kecepatan</a:t>
            </a:r>
            <a:r>
              <a:rPr lang="en-US" sz="2000" dirty="0" smtClean="0">
                <a:latin typeface="Comic Sans MS" panose="030F0702030302020204" pitchFamily="66" charset="0"/>
              </a:rPr>
              <a:t> </a:t>
            </a:r>
            <a:r>
              <a:rPr lang="en-US" sz="2000" dirty="0">
                <a:latin typeface="Comic Sans MS" panose="030F0702030302020204" pitchFamily="66" charset="0"/>
              </a:rPr>
              <a:t>V = </a:t>
            </a:r>
            <a:r>
              <a:rPr lang="en-US" sz="2000" dirty="0" smtClean="0">
                <a:latin typeface="Comic Sans MS" panose="030F0702030302020204" pitchFamily="66" charset="0"/>
              </a:rPr>
              <a:t>ΔS/</a:t>
            </a:r>
            <a:r>
              <a:rPr lang="en-US" sz="2000" dirty="0">
                <a:latin typeface="Comic Sans MS" panose="030F0702030302020204" pitchFamily="66" charset="0"/>
              </a:rPr>
              <a:t> </a:t>
            </a:r>
            <a:r>
              <a:rPr lang="en-US" sz="2000" dirty="0" err="1" smtClean="0">
                <a:latin typeface="Comic Sans MS" panose="030F0702030302020204" pitchFamily="66" charset="0"/>
              </a:rPr>
              <a:t>Δt</a:t>
            </a:r>
            <a:r>
              <a:rPr lang="en-US" sz="2000" dirty="0" smtClean="0">
                <a:latin typeface="Comic Sans MS" panose="030F0702030302020204" pitchFamily="66" charset="0"/>
              </a:rPr>
              <a:t> </a:t>
            </a:r>
            <a:r>
              <a:rPr lang="en-US" sz="2000" dirty="0">
                <a:latin typeface="Comic Sans MS" panose="030F0702030302020204" pitchFamily="66" charset="0"/>
              </a:rPr>
              <a:t>adalah </a:t>
            </a:r>
            <a:r>
              <a:rPr lang="en-US" sz="2000" dirty="0" err="1">
                <a:latin typeface="Comic Sans MS" panose="030F0702030302020204" pitchFamily="66" charset="0"/>
              </a:rPr>
              <a:t>besaran</a:t>
            </a:r>
            <a:r>
              <a:rPr lang="en-US" sz="2000" dirty="0">
                <a:latin typeface="Comic Sans MS" panose="030F0702030302020204" pitchFamily="66" charset="0"/>
              </a:rPr>
              <a:t> </a:t>
            </a:r>
            <a:r>
              <a:rPr lang="en-US" sz="2000" dirty="0" err="1">
                <a:latin typeface="Comic Sans MS" panose="030F0702030302020204" pitchFamily="66" charset="0"/>
              </a:rPr>
              <a:t>vektor</a:t>
            </a:r>
            <a:r>
              <a:rPr lang="en-US" sz="2000" dirty="0">
                <a:latin typeface="Comic Sans MS" panose="030F0702030302020204" pitchFamily="66" charset="0"/>
              </a:rPr>
              <a:t>, </a:t>
            </a:r>
            <a:r>
              <a:rPr lang="en-US" sz="2000" dirty="0" err="1">
                <a:latin typeface="Comic Sans MS" panose="030F0702030302020204" pitchFamily="66" charset="0"/>
              </a:rPr>
              <a:t>sedangkan</a:t>
            </a:r>
            <a:r>
              <a:rPr lang="en-US" sz="2000" dirty="0">
                <a:latin typeface="Comic Sans MS" panose="030F0702030302020204" pitchFamily="66" charset="0"/>
              </a:rPr>
              <a:t> </a:t>
            </a:r>
            <a:r>
              <a:rPr lang="en-US" sz="2000" dirty="0" err="1">
                <a:latin typeface="Comic Sans MS" panose="030F0702030302020204" pitchFamily="66" charset="0"/>
              </a:rPr>
              <a:t>laju</a:t>
            </a:r>
            <a:r>
              <a:rPr lang="en-US" sz="2000" dirty="0">
                <a:latin typeface="Comic Sans MS" panose="030F0702030302020204" pitchFamily="66" charset="0"/>
              </a:rPr>
              <a:t> V adalah </a:t>
            </a:r>
            <a:r>
              <a:rPr lang="en-US" sz="2000" dirty="0" err="1">
                <a:latin typeface="Comic Sans MS" panose="030F0702030302020204" pitchFamily="66" charset="0"/>
              </a:rPr>
              <a:t>besaran</a:t>
            </a:r>
            <a:r>
              <a:rPr lang="en-US" sz="2000" dirty="0">
                <a:latin typeface="Comic Sans MS" panose="030F0702030302020204" pitchFamily="66" charset="0"/>
              </a:rPr>
              <a:t>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err="1" smtClean="0">
                <a:latin typeface="Comic Sans MS" panose="030F0702030302020204" pitchFamily="66" charset="0"/>
              </a:rPr>
              <a:t>skalar.Laju</a:t>
            </a:r>
            <a:r>
              <a:rPr lang="en-US" sz="2000" dirty="0" smtClean="0">
                <a:latin typeface="Comic Sans MS" panose="030F0702030302020204" pitchFamily="66" charset="0"/>
              </a:rPr>
              <a:t> </a:t>
            </a:r>
            <a:r>
              <a:rPr lang="en-US" sz="2000" dirty="0">
                <a:latin typeface="Comic Sans MS" panose="030F0702030302020204" pitchFamily="66" charset="0"/>
              </a:rPr>
              <a:t>adalah </a:t>
            </a:r>
            <a:r>
              <a:rPr lang="en-US" sz="2000" dirty="0" err="1">
                <a:latin typeface="Comic Sans MS" panose="030F0702030302020204" pitchFamily="66" charset="0"/>
              </a:rPr>
              <a:t>besarnya</a:t>
            </a:r>
            <a:r>
              <a:rPr lang="en-US" sz="2000" dirty="0">
                <a:latin typeface="Comic Sans MS" panose="030F0702030302020204" pitchFamily="66" charset="0"/>
              </a:rPr>
              <a:t> </a:t>
            </a:r>
            <a:r>
              <a:rPr lang="en-US" sz="2000" dirty="0" err="1">
                <a:latin typeface="Comic Sans MS" panose="030F0702030302020204" pitchFamily="66" charset="0"/>
              </a:rPr>
              <a:t>kecepatan</a:t>
            </a:r>
            <a:r>
              <a:rPr lang="en-US" sz="2000" dirty="0">
                <a:latin typeface="Comic Sans MS" panose="030F0702030302020204" pitchFamily="66" charset="0"/>
              </a:rPr>
              <a:t>. </a:t>
            </a:r>
          </a:p>
        </p:txBody>
      </p:sp>
    </p:spTree>
    <p:extLst>
      <p:ext uri="{BB962C8B-B14F-4D97-AF65-F5344CB8AC3E}">
        <p14:creationId xmlns:p14="http://schemas.microsoft.com/office/powerpoint/2010/main" val="40711336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750" fill="hold"/>
                                        <p:tgtEl>
                                          <p:spTgt spid="5"/>
                                        </p:tgtEl>
                                        <p:attrNameLst>
                                          <p:attrName>ppt_w</p:attrName>
                                        </p:attrNameLst>
                                      </p:cBhvr>
                                      <p:tavLst>
                                        <p:tav tm="0">
                                          <p:val>
                                            <p:fltVal val="0"/>
                                          </p:val>
                                        </p:tav>
                                        <p:tav tm="100000">
                                          <p:val>
                                            <p:strVal val="#ppt_w"/>
                                          </p:val>
                                        </p:tav>
                                      </p:tavLst>
                                    </p:anim>
                                    <p:anim calcmode="lin" valueType="num">
                                      <p:cBhvr>
                                        <p:cTn id="26" dur="750" fill="hold"/>
                                        <p:tgtEl>
                                          <p:spTgt spid="5"/>
                                        </p:tgtEl>
                                        <p:attrNameLst>
                                          <p:attrName>ppt_h</p:attrName>
                                        </p:attrNameLst>
                                      </p:cBhvr>
                                      <p:tavLst>
                                        <p:tav tm="0">
                                          <p:val>
                                            <p:fltVal val="0"/>
                                          </p:val>
                                        </p:tav>
                                        <p:tav tm="100000">
                                          <p:val>
                                            <p:strVal val="#ppt_h"/>
                                          </p:val>
                                        </p:tav>
                                      </p:tavLst>
                                    </p:anim>
                                    <p:animEffect transition="in" filter="fade">
                                      <p:cBhvr>
                                        <p:cTn id="2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3" name="Rounded Rectangle 2"/>
          <p:cNvSpPr/>
          <p:nvPr/>
        </p:nvSpPr>
        <p:spPr>
          <a:xfrm>
            <a:off x="1733550" y="1309686"/>
            <a:ext cx="4905376" cy="904875"/>
          </a:xfrm>
          <a:prstGeom prst="roundRect">
            <a:avLst/>
          </a:prstGeom>
          <a:solidFill>
            <a:srgbClr val="D8C2A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err="1" smtClean="0">
                <a:solidFill>
                  <a:schemeClr val="tx1"/>
                </a:solidFill>
                <a:latin typeface="Comic Sans MS" panose="030F0702030302020204" pitchFamily="66" charset="0"/>
              </a:rPr>
              <a:t>Percobaan</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Inersia</a:t>
            </a:r>
            <a:r>
              <a:rPr lang="en-ID" sz="2400" b="1" dirty="0" smtClean="0">
                <a:solidFill>
                  <a:schemeClr val="tx1"/>
                </a:solidFill>
                <a:latin typeface="Comic Sans MS" panose="030F0702030302020204" pitchFamily="66" charset="0"/>
              </a:rPr>
              <a:t> Benda</a:t>
            </a:r>
            <a:endParaRPr lang="id-ID" sz="2400" b="1" dirty="0" smtClean="0">
              <a:solidFill>
                <a:schemeClr val="tx1"/>
              </a:solidFill>
              <a:latin typeface="Comic Sans MS" panose="030F0702030302020204" pitchFamily="66" charset="0"/>
            </a:endParaRPr>
          </a:p>
        </p:txBody>
      </p:sp>
      <p:sp>
        <p:nvSpPr>
          <p:cNvPr id="4" name="Rounded Rectangle 3"/>
          <p:cNvSpPr/>
          <p:nvPr/>
        </p:nvSpPr>
        <p:spPr>
          <a:xfrm>
            <a:off x="1724026" y="2607468"/>
            <a:ext cx="4924424" cy="926309"/>
          </a:xfrm>
          <a:prstGeom prst="roundRect">
            <a:avLst/>
          </a:prstGeom>
          <a:solidFill>
            <a:srgbClr val="DEDBD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err="1">
                <a:solidFill>
                  <a:schemeClr val="tx1"/>
                </a:solidFill>
                <a:latin typeface="Comic Sans MS" panose="030F0702030302020204" pitchFamily="66" charset="0"/>
              </a:rPr>
              <a:t>Percobaan</a:t>
            </a:r>
            <a:r>
              <a:rPr lang="en-ID" sz="2400" b="1" dirty="0">
                <a:solidFill>
                  <a:schemeClr val="tx1"/>
                </a:solidFill>
                <a:latin typeface="Comic Sans MS" panose="030F0702030302020204" pitchFamily="66" charset="0"/>
              </a:rPr>
              <a:t> </a:t>
            </a:r>
            <a:r>
              <a:rPr lang="en-ID" sz="2400" b="1" dirty="0" err="1">
                <a:solidFill>
                  <a:schemeClr val="tx1"/>
                </a:solidFill>
                <a:latin typeface="Comic Sans MS" panose="030F0702030302020204" pitchFamily="66" charset="0"/>
              </a:rPr>
              <a:t>Inersia</a:t>
            </a:r>
            <a:r>
              <a:rPr lang="en-ID" sz="2400" b="1" dirty="0">
                <a:solidFill>
                  <a:schemeClr val="tx1"/>
                </a:solidFill>
                <a:latin typeface="Comic Sans MS" panose="030F0702030302020204" pitchFamily="66" charset="0"/>
              </a:rPr>
              <a:t> </a:t>
            </a:r>
            <a:r>
              <a:rPr lang="en-ID" sz="2400" b="1" dirty="0" smtClean="0">
                <a:solidFill>
                  <a:schemeClr val="tx1"/>
                </a:solidFill>
                <a:latin typeface="Comic Sans MS" panose="030F0702030302020204" pitchFamily="66" charset="0"/>
              </a:rPr>
              <a:t>Benda </a:t>
            </a:r>
            <a:r>
              <a:rPr lang="en-ID" sz="2400" b="1" dirty="0" err="1" smtClean="0">
                <a:solidFill>
                  <a:schemeClr val="tx1"/>
                </a:solidFill>
                <a:latin typeface="Comic Sans MS" panose="030F0702030302020204" pitchFamily="66" charset="0"/>
              </a:rPr>
              <a:t>Dengan</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Tarikan</a:t>
            </a:r>
            <a:endParaRPr lang="id-ID" sz="2400" b="1" dirty="0">
              <a:solidFill>
                <a:schemeClr val="tx1"/>
              </a:solidFill>
              <a:latin typeface="Comic Sans MS" panose="030F0702030302020204" pitchFamily="66" charset="0"/>
            </a:endParaRPr>
          </a:p>
        </p:txBody>
      </p:sp>
      <p:sp>
        <p:nvSpPr>
          <p:cNvPr id="5" name="Rounded Rectangle 4"/>
          <p:cNvSpPr/>
          <p:nvPr/>
        </p:nvSpPr>
        <p:spPr>
          <a:xfrm>
            <a:off x="1744062" y="3862389"/>
            <a:ext cx="4904387" cy="967188"/>
          </a:xfrm>
          <a:prstGeom prst="roundRect">
            <a:avLst/>
          </a:prstGeom>
          <a:solidFill>
            <a:srgbClr val="FFF3E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err="1" smtClean="0">
                <a:solidFill>
                  <a:schemeClr val="tx1"/>
                </a:solidFill>
                <a:latin typeface="Comic Sans MS" panose="030F0702030302020204" pitchFamily="66" charset="0"/>
              </a:rPr>
              <a:t>Percobaan</a:t>
            </a:r>
            <a:r>
              <a:rPr lang="en-ID" sz="2400" b="1" dirty="0" smtClean="0">
                <a:solidFill>
                  <a:schemeClr val="tx1"/>
                </a:solidFill>
                <a:latin typeface="Comic Sans MS" panose="030F0702030302020204" pitchFamily="66" charset="0"/>
              </a:rPr>
              <a:t> GLBB</a:t>
            </a:r>
            <a:endParaRPr lang="id-ID" sz="2400" b="1" dirty="0" smtClean="0">
              <a:solidFill>
                <a:schemeClr val="tx1"/>
              </a:solidFill>
              <a:latin typeface="Comic Sans MS" panose="030F0702030302020204" pitchFamily="66" charset="0"/>
            </a:endParaRPr>
          </a:p>
        </p:txBody>
      </p:sp>
      <p:sp>
        <p:nvSpPr>
          <p:cNvPr id="6" name="Rounded Rectangle 5"/>
          <p:cNvSpPr/>
          <p:nvPr/>
        </p:nvSpPr>
        <p:spPr>
          <a:xfrm>
            <a:off x="1744063" y="5124316"/>
            <a:ext cx="4914900" cy="952768"/>
          </a:xfrm>
          <a:prstGeom prst="roundRect">
            <a:avLst/>
          </a:prstGeom>
          <a:solidFill>
            <a:srgbClr val="CBC1B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dirty="0" err="1" smtClean="0">
                <a:solidFill>
                  <a:schemeClr val="tx1"/>
                </a:solidFill>
                <a:latin typeface="Comic Sans MS" panose="030F0702030302020204" pitchFamily="66" charset="0"/>
              </a:rPr>
              <a:t>Percobaan</a:t>
            </a:r>
            <a:r>
              <a:rPr lang="en-ID" sz="2400" b="1" dirty="0" smtClean="0">
                <a:solidFill>
                  <a:schemeClr val="tx1"/>
                </a:solidFill>
                <a:latin typeface="Comic Sans MS" panose="030F0702030302020204" pitchFamily="66" charset="0"/>
              </a:rPr>
              <a:t> GLB </a:t>
            </a:r>
            <a:r>
              <a:rPr lang="en-ID" sz="2400" b="1" dirty="0" err="1" smtClean="0">
                <a:solidFill>
                  <a:schemeClr val="tx1"/>
                </a:solidFill>
                <a:latin typeface="Comic Sans MS" panose="030F0702030302020204" pitchFamily="66" charset="0"/>
              </a:rPr>
              <a:t>Dengan</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Gerak</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benda</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Berbantalan</a:t>
            </a:r>
            <a:r>
              <a:rPr lang="en-ID" sz="2400" b="1" dirty="0" smtClean="0">
                <a:solidFill>
                  <a:schemeClr val="tx1"/>
                </a:solidFill>
                <a:latin typeface="Comic Sans MS" panose="030F0702030302020204" pitchFamily="66" charset="0"/>
              </a:rPr>
              <a:t> </a:t>
            </a:r>
            <a:r>
              <a:rPr lang="en-ID" sz="2400" b="1" dirty="0" err="1" smtClean="0">
                <a:solidFill>
                  <a:schemeClr val="tx1"/>
                </a:solidFill>
                <a:latin typeface="Comic Sans MS" panose="030F0702030302020204" pitchFamily="66" charset="0"/>
              </a:rPr>
              <a:t>Udara</a:t>
            </a:r>
            <a:endParaRPr lang="id-ID" sz="2400" b="1" dirty="0" smtClean="0">
              <a:solidFill>
                <a:schemeClr val="tx1"/>
              </a:solidFill>
              <a:latin typeface="Comic Sans MS" panose="030F0702030302020204" pitchFamily="66" charset="0"/>
            </a:endParaRPr>
          </a:p>
        </p:txBody>
      </p:sp>
      <p:sp>
        <p:nvSpPr>
          <p:cNvPr id="7" name="Oval 6"/>
          <p:cNvSpPr/>
          <p:nvPr/>
        </p:nvSpPr>
        <p:spPr>
          <a:xfrm>
            <a:off x="7143750" y="1309687"/>
            <a:ext cx="971550" cy="904875"/>
          </a:xfrm>
          <a:prstGeom prst="ellipse">
            <a:avLst/>
          </a:prstGeom>
          <a:solidFill>
            <a:srgbClr val="CBC1B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smtClean="0">
                <a:solidFill>
                  <a:schemeClr val="tx1"/>
                </a:solidFill>
                <a:effectLst>
                  <a:outerShdw blurRad="38100" dist="38100" dir="2700000" algn="tl">
                    <a:srgbClr val="000000">
                      <a:alpha val="43137"/>
                    </a:srgbClr>
                  </a:outerShdw>
                </a:effectLst>
              </a:rPr>
              <a:t>01</a:t>
            </a:r>
            <a:endParaRPr lang="id-ID" sz="2400" b="1">
              <a:solidFill>
                <a:schemeClr val="tx1"/>
              </a:solidFill>
              <a:effectLst>
                <a:outerShdw blurRad="38100" dist="38100" dir="2700000" algn="tl">
                  <a:srgbClr val="000000">
                    <a:alpha val="43137"/>
                  </a:srgbClr>
                </a:outerShdw>
              </a:effectLst>
            </a:endParaRPr>
          </a:p>
        </p:txBody>
      </p:sp>
      <p:sp>
        <p:nvSpPr>
          <p:cNvPr id="8" name="Oval 7"/>
          <p:cNvSpPr/>
          <p:nvPr/>
        </p:nvSpPr>
        <p:spPr>
          <a:xfrm>
            <a:off x="7153275" y="2564606"/>
            <a:ext cx="971550" cy="904875"/>
          </a:xfrm>
          <a:prstGeom prst="ellipse">
            <a:avLst/>
          </a:prstGeom>
          <a:solidFill>
            <a:srgbClr val="FFF3E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smtClean="0">
                <a:solidFill>
                  <a:schemeClr val="tx1"/>
                </a:solidFill>
                <a:effectLst>
                  <a:outerShdw blurRad="38100" dist="38100" dir="2700000" algn="tl">
                    <a:srgbClr val="000000">
                      <a:alpha val="43137"/>
                    </a:srgbClr>
                  </a:outerShdw>
                </a:effectLst>
              </a:rPr>
              <a:t>02</a:t>
            </a:r>
            <a:endParaRPr lang="id-ID" sz="2400" b="1">
              <a:solidFill>
                <a:schemeClr val="tx1"/>
              </a:solidFill>
              <a:effectLst>
                <a:outerShdw blurRad="38100" dist="38100" dir="2700000" algn="tl">
                  <a:srgbClr val="000000">
                    <a:alpha val="43137"/>
                  </a:srgbClr>
                </a:outerShdw>
              </a:effectLst>
            </a:endParaRPr>
          </a:p>
        </p:txBody>
      </p:sp>
      <p:sp>
        <p:nvSpPr>
          <p:cNvPr id="9" name="Oval 8"/>
          <p:cNvSpPr/>
          <p:nvPr/>
        </p:nvSpPr>
        <p:spPr>
          <a:xfrm>
            <a:off x="7153275" y="3819525"/>
            <a:ext cx="971550" cy="904875"/>
          </a:xfrm>
          <a:prstGeom prst="ellipse">
            <a:avLst/>
          </a:prstGeom>
          <a:solidFill>
            <a:srgbClr val="D0B5A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smtClean="0">
                <a:solidFill>
                  <a:schemeClr val="tx1"/>
                </a:solidFill>
                <a:effectLst>
                  <a:outerShdw blurRad="38100" dist="38100" dir="2700000" algn="tl">
                    <a:srgbClr val="000000">
                      <a:alpha val="43137"/>
                    </a:srgbClr>
                  </a:outerShdw>
                </a:effectLst>
              </a:rPr>
              <a:t>03</a:t>
            </a:r>
            <a:endParaRPr lang="id-ID" sz="2400" b="1">
              <a:solidFill>
                <a:schemeClr val="tx1"/>
              </a:solidFill>
              <a:effectLst>
                <a:outerShdw blurRad="38100" dist="38100" dir="2700000" algn="tl">
                  <a:srgbClr val="000000">
                    <a:alpha val="43137"/>
                  </a:srgbClr>
                </a:outerShdw>
              </a:effectLst>
            </a:endParaRPr>
          </a:p>
        </p:txBody>
      </p:sp>
      <p:sp>
        <p:nvSpPr>
          <p:cNvPr id="10" name="Oval 9"/>
          <p:cNvSpPr/>
          <p:nvPr/>
        </p:nvSpPr>
        <p:spPr>
          <a:xfrm>
            <a:off x="7143750" y="5074444"/>
            <a:ext cx="971550" cy="904875"/>
          </a:xfrm>
          <a:prstGeom prst="ellipse">
            <a:avLst/>
          </a:prstGeom>
          <a:solidFill>
            <a:srgbClr val="DEDBD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smtClean="0">
                <a:solidFill>
                  <a:schemeClr val="tx1"/>
                </a:solidFill>
                <a:effectLst>
                  <a:outerShdw blurRad="38100" dist="38100" dir="2700000" algn="tl">
                    <a:srgbClr val="000000">
                      <a:alpha val="43137"/>
                    </a:srgbClr>
                  </a:outerShdw>
                </a:effectLst>
              </a:rPr>
              <a:t>04</a:t>
            </a:r>
            <a:endParaRPr lang="id-ID" sz="2400" b="1">
              <a:solidFill>
                <a:schemeClr val="tx1"/>
              </a:solidFill>
              <a:effectLst>
                <a:outerShdw blurRad="38100" dist="38100" dir="2700000" algn="tl">
                  <a:srgbClr val="000000">
                    <a:alpha val="43137"/>
                  </a:srgbClr>
                </a:outerShdw>
              </a:effectLst>
            </a:endParaRPr>
          </a:p>
        </p:txBody>
      </p:sp>
      <p:grpSp>
        <p:nvGrpSpPr>
          <p:cNvPr id="2" name="Group 1"/>
          <p:cNvGrpSpPr/>
          <p:nvPr/>
        </p:nvGrpSpPr>
        <p:grpSpPr>
          <a:xfrm>
            <a:off x="9353550" y="0"/>
            <a:ext cx="1600200" cy="6858000"/>
            <a:chOff x="9353550" y="0"/>
            <a:chExt cx="1600200" cy="6858000"/>
          </a:xfrm>
        </p:grpSpPr>
        <p:sp>
          <p:nvSpPr>
            <p:cNvPr id="11" name="Rectangle 10"/>
            <p:cNvSpPr/>
            <p:nvPr/>
          </p:nvSpPr>
          <p:spPr>
            <a:xfrm>
              <a:off x="9353550" y="0"/>
              <a:ext cx="1600200" cy="6858000"/>
            </a:xfrm>
            <a:prstGeom prst="rect">
              <a:avLst/>
            </a:pr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9805055" y="1107251"/>
              <a:ext cx="800219" cy="4872068"/>
            </a:xfrm>
            <a:prstGeom prst="rect">
              <a:avLst/>
            </a:prstGeom>
            <a:noFill/>
          </p:spPr>
          <p:txBody>
            <a:bodyPr vert="vert" wrap="square" rtlCol="0">
              <a:spAutoFit/>
            </a:bodyPr>
            <a:lstStyle/>
            <a:p>
              <a:r>
                <a:rPr lang="en-ID" sz="4000" b="1" spc="600" dirty="0" smtClean="0">
                  <a:effectLst>
                    <a:outerShdw blurRad="38100" dist="38100" dir="2700000" algn="tl">
                      <a:srgbClr val="000000">
                        <a:alpha val="43137"/>
                      </a:srgbClr>
                    </a:outerShdw>
                  </a:effectLst>
                  <a:latin typeface="Comic Sans MS" panose="030F0702030302020204" pitchFamily="66" charset="0"/>
                </a:rPr>
                <a:t>Sub </a:t>
              </a:r>
              <a:r>
                <a:rPr lang="en-ID" sz="4000" b="1" spc="600" dirty="0" err="1">
                  <a:effectLst>
                    <a:outerShdw blurRad="38100" dist="38100" dir="2700000" algn="tl">
                      <a:srgbClr val="000000">
                        <a:alpha val="43137"/>
                      </a:srgbClr>
                    </a:outerShdw>
                  </a:effectLst>
                  <a:latin typeface="Comic Sans MS" panose="030F0702030302020204" pitchFamily="66" charset="0"/>
                </a:rPr>
                <a:t>B</a:t>
              </a:r>
              <a:r>
                <a:rPr lang="en-ID" sz="4000" b="1" spc="600" dirty="0" err="1" smtClean="0">
                  <a:effectLst>
                    <a:outerShdw blurRad="38100" dist="38100" dir="2700000" algn="tl">
                      <a:srgbClr val="000000">
                        <a:alpha val="43137"/>
                      </a:srgbClr>
                    </a:outerShdw>
                  </a:effectLst>
                  <a:latin typeface="Comic Sans MS" panose="030F0702030302020204" pitchFamily="66" charset="0"/>
                </a:rPr>
                <a:t>ahasan</a:t>
              </a:r>
              <a:endParaRPr lang="id-ID" sz="4000" b="1" spc="600" dirty="0">
                <a:effectLst>
                  <a:outerShdw blurRad="38100" dist="38100" dir="2700000" algn="tl">
                    <a:srgbClr val="000000">
                      <a:alpha val="43137"/>
                    </a:srgbClr>
                  </a:outerShdw>
                </a:effectLst>
                <a:latin typeface="Comic Sans MS" panose="030F0702030302020204" pitchFamily="66" charset="0"/>
              </a:endParaRPr>
            </a:p>
          </p:txBody>
        </p:sp>
      </p:grpSp>
      <p:pic>
        <p:nvPicPr>
          <p:cNvPr id="13" name="Picture 4" descr="https://i.pinimg.com/564x/65/8b/12/658b12f81efeb5e6c5a32543e75eca80.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206" b="93440" l="9752" r="89894">
                        <a14:foregroundMark x1="58865" y1="14539" x2="73050" y2="29965"/>
                        <a14:foregroundMark x1="76950" y1="45390" x2="77482" y2="66312"/>
                        <a14:foregroundMark x1="25887" y1="78369" x2="60461" y2="86702"/>
                        <a14:foregroundMark x1="22518" y1="68440" x2="49645" y2="28723"/>
                        <a14:foregroundMark x1="74645" y1="79787" x2="77305" y2="68972"/>
                        <a14:foregroundMark x1="24823" y1="60284" x2="36170" y2="46277"/>
                        <a14:foregroundMark x1="78014" y1="44326" x2="74291" y2="32979"/>
                        <a14:foregroundMark x1="64539" y1="87589" x2="73227" y2="82092"/>
                        <a14:foregroundMark x1="26950" y1="77660" x2="21277" y2="70213"/>
                        <a14:foregroundMark x1="46277" y1="86525" x2="46986" y2="89184"/>
                        <a14:foregroundMark x1="49468" y1="85638" x2="48936" y2="88652"/>
                        <a14:foregroundMark x1="50000" y1="27660" x2="64539" y2="10816"/>
                        <a14:foregroundMark x1="52128" y1="24291" x2="59929" y2="11348"/>
                        <a14:foregroundMark x1="53546" y1="12766" x2="54787" y2="17908"/>
                        <a14:foregroundMark x1="64894" y1="16312" x2="63830" y2="10284"/>
                        <a14:foregroundMark x1="51596" y1="26241" x2="50532" y2="22163"/>
                        <a14:foregroundMark x1="46277" y1="90248" x2="44858" y2="86702"/>
                      </a14:backgroundRemoval>
                    </a14:imgEffect>
                  </a14:imgLayer>
                </a14:imgProps>
              </a:ext>
              <a:ext uri="{28A0092B-C50C-407E-A947-70E740481C1C}">
                <a14:useLocalDpi xmlns:a14="http://schemas.microsoft.com/office/drawing/2010/main" val="0"/>
              </a:ext>
            </a:extLst>
          </a:blip>
          <a:srcRect/>
          <a:stretch>
            <a:fillRect/>
          </a:stretch>
        </p:blipFill>
        <p:spPr bwMode="auto">
          <a:xfrm>
            <a:off x="9658290" y="4001407"/>
            <a:ext cx="3122386" cy="312238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rot="5400000" flipH="1">
            <a:off x="9739090" y="1923142"/>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rot="16200000">
            <a:off x="-1732644" y="1906813"/>
            <a:ext cx="4151086" cy="304802"/>
            <a:chOff x="8040914" y="1139371"/>
            <a:chExt cx="4151086" cy="304802"/>
          </a:xfrm>
        </p:grpSpPr>
        <p:cxnSp>
          <p:nvCxnSpPr>
            <p:cNvPr id="39" name="Straight Connector 3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flipH="1">
            <a:off x="0" y="198860"/>
            <a:ext cx="4151086" cy="304802"/>
            <a:chOff x="8040914" y="1139371"/>
            <a:chExt cx="4151086" cy="304802"/>
          </a:xfrm>
        </p:grpSpPr>
        <p:cxnSp>
          <p:nvCxnSpPr>
            <p:cNvPr id="43" name="Straight Connector 4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310478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750" fill="hold"/>
                                        <p:tgtEl>
                                          <p:spTgt spid="13"/>
                                        </p:tgtEl>
                                        <p:attrNameLst>
                                          <p:attrName>ppt_w</p:attrName>
                                        </p:attrNameLst>
                                      </p:cBhvr>
                                      <p:tavLst>
                                        <p:tav tm="0">
                                          <p:val>
                                            <p:fltVal val="0"/>
                                          </p:val>
                                        </p:tav>
                                        <p:tav tm="100000">
                                          <p:val>
                                            <p:strVal val="#ppt_w"/>
                                          </p:val>
                                        </p:tav>
                                      </p:tavLst>
                                    </p:anim>
                                    <p:anim calcmode="lin" valueType="num">
                                      <p:cBhvr>
                                        <p:cTn id="13" dur="750" fill="hold"/>
                                        <p:tgtEl>
                                          <p:spTgt spid="13"/>
                                        </p:tgtEl>
                                        <p:attrNameLst>
                                          <p:attrName>ppt_h</p:attrName>
                                        </p:attrNameLst>
                                      </p:cBhvr>
                                      <p:tavLst>
                                        <p:tav tm="0">
                                          <p:val>
                                            <p:fltVal val="0"/>
                                          </p:val>
                                        </p:tav>
                                        <p:tav tm="100000">
                                          <p:val>
                                            <p:strVal val="#ppt_h"/>
                                          </p:val>
                                        </p:tav>
                                      </p:tavLst>
                                    </p:anim>
                                    <p:animEffect transition="in" filter="fade">
                                      <p:cBhvr>
                                        <p:cTn id="14" dur="750"/>
                                        <p:tgtEl>
                                          <p:spTgt spid="13"/>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750" fill="hold"/>
                                        <p:tgtEl>
                                          <p:spTgt spid="7"/>
                                        </p:tgtEl>
                                        <p:attrNameLst>
                                          <p:attrName>ppt_w</p:attrName>
                                        </p:attrNameLst>
                                      </p:cBhvr>
                                      <p:tavLst>
                                        <p:tav tm="0">
                                          <p:val>
                                            <p:fltVal val="0"/>
                                          </p:val>
                                        </p:tav>
                                        <p:tav tm="100000">
                                          <p:val>
                                            <p:strVal val="#ppt_w"/>
                                          </p:val>
                                        </p:tav>
                                      </p:tavLst>
                                    </p:anim>
                                    <p:anim calcmode="lin" valueType="num">
                                      <p:cBhvr>
                                        <p:cTn id="19" dur="750" fill="hold"/>
                                        <p:tgtEl>
                                          <p:spTgt spid="7"/>
                                        </p:tgtEl>
                                        <p:attrNameLst>
                                          <p:attrName>ppt_h</p:attrName>
                                        </p:attrNameLst>
                                      </p:cBhvr>
                                      <p:tavLst>
                                        <p:tav tm="0">
                                          <p:val>
                                            <p:fltVal val="0"/>
                                          </p:val>
                                        </p:tav>
                                        <p:tav tm="100000">
                                          <p:val>
                                            <p:strVal val="#ppt_h"/>
                                          </p:val>
                                        </p:tav>
                                      </p:tavLst>
                                    </p:anim>
                                    <p:animEffect transition="in" filter="fade">
                                      <p:cBhvr>
                                        <p:cTn id="20" dur="750"/>
                                        <p:tgtEl>
                                          <p:spTgt spid="7"/>
                                        </p:tgtEl>
                                      </p:cBhvr>
                                    </p:animEffect>
                                  </p:childTnLst>
                                </p:cTn>
                              </p:par>
                            </p:childTnLst>
                          </p:cTn>
                        </p:par>
                        <p:par>
                          <p:cTn id="21" fill="hold">
                            <p:stCondLst>
                              <p:cond delay="2250"/>
                            </p:stCondLst>
                            <p:childTnLst>
                              <p:par>
                                <p:cTn id="22" presetID="53" presetClass="entr" presetSubtype="16"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750" fill="hold"/>
                                        <p:tgtEl>
                                          <p:spTgt spid="3"/>
                                        </p:tgtEl>
                                        <p:attrNameLst>
                                          <p:attrName>ppt_w</p:attrName>
                                        </p:attrNameLst>
                                      </p:cBhvr>
                                      <p:tavLst>
                                        <p:tav tm="0">
                                          <p:val>
                                            <p:fltVal val="0"/>
                                          </p:val>
                                        </p:tav>
                                        <p:tav tm="100000">
                                          <p:val>
                                            <p:strVal val="#ppt_w"/>
                                          </p:val>
                                        </p:tav>
                                      </p:tavLst>
                                    </p:anim>
                                    <p:anim calcmode="lin" valueType="num">
                                      <p:cBhvr>
                                        <p:cTn id="25" dur="750" fill="hold"/>
                                        <p:tgtEl>
                                          <p:spTgt spid="3"/>
                                        </p:tgtEl>
                                        <p:attrNameLst>
                                          <p:attrName>ppt_h</p:attrName>
                                        </p:attrNameLst>
                                      </p:cBhvr>
                                      <p:tavLst>
                                        <p:tav tm="0">
                                          <p:val>
                                            <p:fltVal val="0"/>
                                          </p:val>
                                        </p:tav>
                                        <p:tav tm="100000">
                                          <p:val>
                                            <p:strVal val="#ppt_h"/>
                                          </p:val>
                                        </p:tav>
                                      </p:tavLst>
                                    </p:anim>
                                    <p:animEffect transition="in" filter="fade">
                                      <p:cBhvr>
                                        <p:cTn id="26" dur="750"/>
                                        <p:tgtEl>
                                          <p:spTgt spid="3"/>
                                        </p:tgtEl>
                                      </p:cBhvr>
                                    </p:animEffect>
                                  </p:childTnLst>
                                </p:cTn>
                              </p:par>
                            </p:childTnLst>
                          </p:cTn>
                        </p:par>
                        <p:par>
                          <p:cTn id="27" fill="hold">
                            <p:stCondLst>
                              <p:cond delay="3000"/>
                            </p:stCondLst>
                            <p:childTnLst>
                              <p:par>
                                <p:cTn id="28" presetID="53" presetClass="entr" presetSubtype="16"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750" fill="hold"/>
                                        <p:tgtEl>
                                          <p:spTgt spid="8"/>
                                        </p:tgtEl>
                                        <p:attrNameLst>
                                          <p:attrName>ppt_w</p:attrName>
                                        </p:attrNameLst>
                                      </p:cBhvr>
                                      <p:tavLst>
                                        <p:tav tm="0">
                                          <p:val>
                                            <p:fltVal val="0"/>
                                          </p:val>
                                        </p:tav>
                                        <p:tav tm="100000">
                                          <p:val>
                                            <p:strVal val="#ppt_w"/>
                                          </p:val>
                                        </p:tav>
                                      </p:tavLst>
                                    </p:anim>
                                    <p:anim calcmode="lin" valueType="num">
                                      <p:cBhvr>
                                        <p:cTn id="31" dur="750" fill="hold"/>
                                        <p:tgtEl>
                                          <p:spTgt spid="8"/>
                                        </p:tgtEl>
                                        <p:attrNameLst>
                                          <p:attrName>ppt_h</p:attrName>
                                        </p:attrNameLst>
                                      </p:cBhvr>
                                      <p:tavLst>
                                        <p:tav tm="0">
                                          <p:val>
                                            <p:fltVal val="0"/>
                                          </p:val>
                                        </p:tav>
                                        <p:tav tm="100000">
                                          <p:val>
                                            <p:strVal val="#ppt_h"/>
                                          </p:val>
                                        </p:tav>
                                      </p:tavLst>
                                    </p:anim>
                                    <p:animEffect transition="in" filter="fade">
                                      <p:cBhvr>
                                        <p:cTn id="32" dur="750"/>
                                        <p:tgtEl>
                                          <p:spTgt spid="8"/>
                                        </p:tgtEl>
                                      </p:cBhvr>
                                    </p:animEffect>
                                  </p:childTnLst>
                                </p:cTn>
                              </p:par>
                            </p:childTnLst>
                          </p:cTn>
                        </p:par>
                        <p:par>
                          <p:cTn id="33" fill="hold">
                            <p:stCondLst>
                              <p:cond delay="3750"/>
                            </p:stCondLst>
                            <p:childTnLst>
                              <p:par>
                                <p:cTn id="34" presetID="53" presetClass="entr" presetSubtype="16"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750" fill="hold"/>
                                        <p:tgtEl>
                                          <p:spTgt spid="4"/>
                                        </p:tgtEl>
                                        <p:attrNameLst>
                                          <p:attrName>ppt_w</p:attrName>
                                        </p:attrNameLst>
                                      </p:cBhvr>
                                      <p:tavLst>
                                        <p:tav tm="0">
                                          <p:val>
                                            <p:fltVal val="0"/>
                                          </p:val>
                                        </p:tav>
                                        <p:tav tm="100000">
                                          <p:val>
                                            <p:strVal val="#ppt_w"/>
                                          </p:val>
                                        </p:tav>
                                      </p:tavLst>
                                    </p:anim>
                                    <p:anim calcmode="lin" valueType="num">
                                      <p:cBhvr>
                                        <p:cTn id="37" dur="750" fill="hold"/>
                                        <p:tgtEl>
                                          <p:spTgt spid="4"/>
                                        </p:tgtEl>
                                        <p:attrNameLst>
                                          <p:attrName>ppt_h</p:attrName>
                                        </p:attrNameLst>
                                      </p:cBhvr>
                                      <p:tavLst>
                                        <p:tav tm="0">
                                          <p:val>
                                            <p:fltVal val="0"/>
                                          </p:val>
                                        </p:tav>
                                        <p:tav tm="100000">
                                          <p:val>
                                            <p:strVal val="#ppt_h"/>
                                          </p:val>
                                        </p:tav>
                                      </p:tavLst>
                                    </p:anim>
                                    <p:animEffect transition="in" filter="fade">
                                      <p:cBhvr>
                                        <p:cTn id="38" dur="750"/>
                                        <p:tgtEl>
                                          <p:spTgt spid="4"/>
                                        </p:tgtEl>
                                      </p:cBhvr>
                                    </p:animEffect>
                                  </p:childTnLst>
                                </p:cTn>
                              </p:par>
                            </p:childTnLst>
                          </p:cTn>
                        </p:par>
                        <p:par>
                          <p:cTn id="39" fill="hold">
                            <p:stCondLst>
                              <p:cond delay="4500"/>
                            </p:stCondLst>
                            <p:childTnLst>
                              <p:par>
                                <p:cTn id="40" presetID="53" presetClass="entr" presetSubtype="16"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750" fill="hold"/>
                                        <p:tgtEl>
                                          <p:spTgt spid="9"/>
                                        </p:tgtEl>
                                        <p:attrNameLst>
                                          <p:attrName>ppt_w</p:attrName>
                                        </p:attrNameLst>
                                      </p:cBhvr>
                                      <p:tavLst>
                                        <p:tav tm="0">
                                          <p:val>
                                            <p:fltVal val="0"/>
                                          </p:val>
                                        </p:tav>
                                        <p:tav tm="100000">
                                          <p:val>
                                            <p:strVal val="#ppt_w"/>
                                          </p:val>
                                        </p:tav>
                                      </p:tavLst>
                                    </p:anim>
                                    <p:anim calcmode="lin" valueType="num">
                                      <p:cBhvr>
                                        <p:cTn id="43" dur="750" fill="hold"/>
                                        <p:tgtEl>
                                          <p:spTgt spid="9"/>
                                        </p:tgtEl>
                                        <p:attrNameLst>
                                          <p:attrName>ppt_h</p:attrName>
                                        </p:attrNameLst>
                                      </p:cBhvr>
                                      <p:tavLst>
                                        <p:tav tm="0">
                                          <p:val>
                                            <p:fltVal val="0"/>
                                          </p:val>
                                        </p:tav>
                                        <p:tav tm="100000">
                                          <p:val>
                                            <p:strVal val="#ppt_h"/>
                                          </p:val>
                                        </p:tav>
                                      </p:tavLst>
                                    </p:anim>
                                    <p:animEffect transition="in" filter="fade">
                                      <p:cBhvr>
                                        <p:cTn id="44" dur="750"/>
                                        <p:tgtEl>
                                          <p:spTgt spid="9"/>
                                        </p:tgtEl>
                                      </p:cBhvr>
                                    </p:animEffect>
                                  </p:childTnLst>
                                </p:cTn>
                              </p:par>
                            </p:childTnLst>
                          </p:cTn>
                        </p:par>
                        <p:par>
                          <p:cTn id="45" fill="hold">
                            <p:stCondLst>
                              <p:cond delay="5250"/>
                            </p:stCondLst>
                            <p:childTnLst>
                              <p:par>
                                <p:cTn id="46" presetID="53" presetClass="entr" presetSubtype="16" fill="hold" grpId="0" nodeType="after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p:cTn id="48" dur="750" fill="hold"/>
                                        <p:tgtEl>
                                          <p:spTgt spid="5"/>
                                        </p:tgtEl>
                                        <p:attrNameLst>
                                          <p:attrName>ppt_w</p:attrName>
                                        </p:attrNameLst>
                                      </p:cBhvr>
                                      <p:tavLst>
                                        <p:tav tm="0">
                                          <p:val>
                                            <p:fltVal val="0"/>
                                          </p:val>
                                        </p:tav>
                                        <p:tav tm="100000">
                                          <p:val>
                                            <p:strVal val="#ppt_w"/>
                                          </p:val>
                                        </p:tav>
                                      </p:tavLst>
                                    </p:anim>
                                    <p:anim calcmode="lin" valueType="num">
                                      <p:cBhvr>
                                        <p:cTn id="49" dur="750" fill="hold"/>
                                        <p:tgtEl>
                                          <p:spTgt spid="5"/>
                                        </p:tgtEl>
                                        <p:attrNameLst>
                                          <p:attrName>ppt_h</p:attrName>
                                        </p:attrNameLst>
                                      </p:cBhvr>
                                      <p:tavLst>
                                        <p:tav tm="0">
                                          <p:val>
                                            <p:fltVal val="0"/>
                                          </p:val>
                                        </p:tav>
                                        <p:tav tm="100000">
                                          <p:val>
                                            <p:strVal val="#ppt_h"/>
                                          </p:val>
                                        </p:tav>
                                      </p:tavLst>
                                    </p:anim>
                                    <p:animEffect transition="in" filter="fade">
                                      <p:cBhvr>
                                        <p:cTn id="50" dur="750"/>
                                        <p:tgtEl>
                                          <p:spTgt spid="5"/>
                                        </p:tgtEl>
                                      </p:cBhvr>
                                    </p:animEffect>
                                  </p:childTnLst>
                                </p:cTn>
                              </p:par>
                            </p:childTnLst>
                          </p:cTn>
                        </p:par>
                        <p:par>
                          <p:cTn id="51" fill="hold">
                            <p:stCondLst>
                              <p:cond delay="6000"/>
                            </p:stCondLst>
                            <p:childTnLst>
                              <p:par>
                                <p:cTn id="52" presetID="53" presetClass="entr" presetSubtype="16"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750" fill="hold"/>
                                        <p:tgtEl>
                                          <p:spTgt spid="10"/>
                                        </p:tgtEl>
                                        <p:attrNameLst>
                                          <p:attrName>ppt_w</p:attrName>
                                        </p:attrNameLst>
                                      </p:cBhvr>
                                      <p:tavLst>
                                        <p:tav tm="0">
                                          <p:val>
                                            <p:fltVal val="0"/>
                                          </p:val>
                                        </p:tav>
                                        <p:tav tm="100000">
                                          <p:val>
                                            <p:strVal val="#ppt_w"/>
                                          </p:val>
                                        </p:tav>
                                      </p:tavLst>
                                    </p:anim>
                                    <p:anim calcmode="lin" valueType="num">
                                      <p:cBhvr>
                                        <p:cTn id="55" dur="750" fill="hold"/>
                                        <p:tgtEl>
                                          <p:spTgt spid="10"/>
                                        </p:tgtEl>
                                        <p:attrNameLst>
                                          <p:attrName>ppt_h</p:attrName>
                                        </p:attrNameLst>
                                      </p:cBhvr>
                                      <p:tavLst>
                                        <p:tav tm="0">
                                          <p:val>
                                            <p:fltVal val="0"/>
                                          </p:val>
                                        </p:tav>
                                        <p:tav tm="100000">
                                          <p:val>
                                            <p:strVal val="#ppt_h"/>
                                          </p:val>
                                        </p:tav>
                                      </p:tavLst>
                                    </p:anim>
                                    <p:animEffect transition="in" filter="fade">
                                      <p:cBhvr>
                                        <p:cTn id="56" dur="750"/>
                                        <p:tgtEl>
                                          <p:spTgt spid="10"/>
                                        </p:tgtEl>
                                      </p:cBhvr>
                                    </p:animEffect>
                                  </p:childTnLst>
                                </p:cTn>
                              </p:par>
                            </p:childTnLst>
                          </p:cTn>
                        </p:par>
                        <p:par>
                          <p:cTn id="57" fill="hold">
                            <p:stCondLst>
                              <p:cond delay="6750"/>
                            </p:stCondLst>
                            <p:childTnLst>
                              <p:par>
                                <p:cTn id="58" presetID="53" presetClass="entr" presetSubtype="16" fill="hold" grpId="0" nodeType="after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p:cTn id="60" dur="750" fill="hold"/>
                                        <p:tgtEl>
                                          <p:spTgt spid="6"/>
                                        </p:tgtEl>
                                        <p:attrNameLst>
                                          <p:attrName>ppt_w</p:attrName>
                                        </p:attrNameLst>
                                      </p:cBhvr>
                                      <p:tavLst>
                                        <p:tav tm="0">
                                          <p:val>
                                            <p:fltVal val="0"/>
                                          </p:val>
                                        </p:tav>
                                        <p:tav tm="100000">
                                          <p:val>
                                            <p:strVal val="#ppt_w"/>
                                          </p:val>
                                        </p:tav>
                                      </p:tavLst>
                                    </p:anim>
                                    <p:anim calcmode="lin" valueType="num">
                                      <p:cBhvr>
                                        <p:cTn id="61" dur="750" fill="hold"/>
                                        <p:tgtEl>
                                          <p:spTgt spid="6"/>
                                        </p:tgtEl>
                                        <p:attrNameLst>
                                          <p:attrName>ppt_h</p:attrName>
                                        </p:attrNameLst>
                                      </p:cBhvr>
                                      <p:tavLst>
                                        <p:tav tm="0">
                                          <p:val>
                                            <p:fltVal val="0"/>
                                          </p:val>
                                        </p:tav>
                                        <p:tav tm="100000">
                                          <p:val>
                                            <p:strVal val="#ppt_h"/>
                                          </p:val>
                                        </p:tav>
                                      </p:tavLst>
                                    </p:anim>
                                    <p:animEffect transition="in" filter="fade">
                                      <p:cBhvr>
                                        <p:cTn id="6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flipH="1" flipV="1">
            <a:off x="8580482" y="4652701"/>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2592923" y="64544"/>
            <a:ext cx="5200197" cy="1200329"/>
          </a:xfrm>
          <a:prstGeom prst="rect">
            <a:avLst/>
          </a:prstGeom>
          <a:noFill/>
        </p:spPr>
        <p:txBody>
          <a:bodyPr wrap="square" rtlCol="0">
            <a:spAutoFit/>
          </a:bodyPr>
          <a:lstStyle/>
          <a:p>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72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72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1379621" y="-101783"/>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5" name="Group 4"/>
          <p:cNvGrpSpPr/>
          <p:nvPr/>
        </p:nvGrpSpPr>
        <p:grpSpPr>
          <a:xfrm>
            <a:off x="9368971" y="4113565"/>
            <a:ext cx="3715785" cy="3372743"/>
            <a:chOff x="8860843" y="3536645"/>
            <a:chExt cx="3715785" cy="3372743"/>
          </a:xfrm>
        </p:grpSpPr>
        <p:pic>
          <p:nvPicPr>
            <p:cNvPr id="11"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68971" y="3536645"/>
              <a:ext cx="3207657" cy="3207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12" name="Picture 8" descr="Pin ini berisi gambar: Mason Jar Stickers"/>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9722677">
              <a:off x="8860843" y="4054332"/>
              <a:ext cx="3207657" cy="28550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336881" y="1454924"/>
            <a:ext cx="9962147" cy="5016758"/>
          </a:xfrm>
          <a:prstGeom prst="rect">
            <a:avLst/>
          </a:prstGeom>
        </p:spPr>
        <p:txBody>
          <a:bodyPr wrap="square">
            <a:spAutoFit/>
          </a:bodyPr>
          <a:lstStyle/>
          <a:p>
            <a:r>
              <a:rPr lang="en-US" sz="2000" dirty="0" smtClean="0">
                <a:latin typeface="Comic Sans MS" panose="030F0702030302020204" pitchFamily="66" charset="0"/>
              </a:rPr>
              <a:t>6. </a:t>
            </a:r>
            <a:r>
              <a:rPr lang="en-US" sz="2000" dirty="0" err="1" smtClean="0">
                <a:latin typeface="Comic Sans MS" panose="030F0702030302020204" pitchFamily="66" charset="0"/>
              </a:rPr>
              <a:t>Dimensi</a:t>
            </a:r>
            <a:r>
              <a:rPr lang="en-US" sz="2000" dirty="0" smtClean="0">
                <a:latin typeface="Comic Sans MS" panose="030F0702030302020204" pitchFamily="66" charset="0"/>
              </a:rPr>
              <a:t> </a:t>
            </a:r>
            <a:r>
              <a:rPr lang="en-US" sz="2000" dirty="0" err="1">
                <a:latin typeface="Comic Sans MS" panose="030F0702030302020204" pitchFamily="66" charset="0"/>
              </a:rPr>
              <a:t>dari</a:t>
            </a:r>
            <a:r>
              <a:rPr lang="en-US" sz="2000" dirty="0">
                <a:latin typeface="Comic Sans MS" panose="030F0702030302020204" pitchFamily="66" charset="0"/>
              </a:rPr>
              <a:t> panjang lintasan adalah [L], waktu adalah [T</a:t>
            </a:r>
            <a:r>
              <a:rPr lang="en-US" sz="2000" dirty="0" smtClean="0">
                <a:latin typeface="Comic Sans MS" panose="030F0702030302020204" pitchFamily="66" charset="0"/>
              </a:rPr>
              <a:t>]</a:t>
            </a:r>
            <a:endParaRPr lang="en-US" sz="2000" dirty="0">
              <a:latin typeface="Comic Sans MS" panose="030F0702030302020204" pitchFamily="66" charset="0"/>
            </a:endParaRPr>
          </a:p>
          <a:p>
            <a:endParaRPr lang="en-US" sz="2000" dirty="0" smtClean="0">
              <a:latin typeface="Comic Sans MS" panose="030F0702030302020204" pitchFamily="66" charset="0"/>
            </a:endParaRPr>
          </a:p>
          <a:p>
            <a:r>
              <a:rPr lang="en-US" sz="2000" dirty="0" smtClean="0">
                <a:latin typeface="Comic Sans MS" panose="030F0702030302020204" pitchFamily="66" charset="0"/>
              </a:rPr>
              <a:t>7</a:t>
            </a:r>
            <a:r>
              <a:rPr lang="en-US" sz="2000" dirty="0">
                <a:latin typeface="Comic Sans MS" panose="030F0702030302020204" pitchFamily="66" charset="0"/>
              </a:rPr>
              <a:t>. Dengan </a:t>
            </a:r>
            <a:r>
              <a:rPr lang="en-US" sz="2000" dirty="0" err="1">
                <a:latin typeface="Comic Sans MS" panose="030F0702030302020204" pitchFamily="66" charset="0"/>
              </a:rPr>
              <a:t>menggunakan</a:t>
            </a:r>
            <a:r>
              <a:rPr lang="en-US" sz="2000" dirty="0">
                <a:latin typeface="Comic Sans MS" panose="030F0702030302020204" pitchFamily="66" charset="0"/>
              </a:rPr>
              <a:t> </a:t>
            </a:r>
            <a:r>
              <a:rPr lang="en-US" sz="2000" dirty="0" err="1">
                <a:latin typeface="Comic Sans MS" panose="030F0702030302020204" pitchFamily="66" charset="0"/>
              </a:rPr>
              <a:t>rumusan</a:t>
            </a:r>
            <a:r>
              <a:rPr lang="en-US" sz="2000" dirty="0">
                <a:latin typeface="Comic Sans MS" panose="030F0702030302020204" pitchFamily="66" charset="0"/>
              </a:rPr>
              <a:t> panjang lintasan dan </a:t>
            </a:r>
            <a:r>
              <a:rPr lang="en-US" sz="2000" dirty="0" err="1">
                <a:latin typeface="Comic Sans MS" panose="030F0702030302020204" pitchFamily="66" charset="0"/>
              </a:rPr>
              <a:t>kecepatan</a:t>
            </a:r>
            <a:r>
              <a:rPr lang="en-US" sz="2000" dirty="0">
                <a:latin typeface="Comic Sans MS" panose="030F0702030302020204" pitchFamily="66" charset="0"/>
              </a:rPr>
              <a:t>, akan selalu dapat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dihitung </a:t>
            </a:r>
            <a:r>
              <a:rPr lang="en-US" sz="2000" dirty="0" err="1">
                <a:latin typeface="Comic Sans MS" panose="030F0702030302020204" pitchFamily="66" charset="0"/>
              </a:rPr>
              <a:t>komponen</a:t>
            </a:r>
            <a:r>
              <a:rPr lang="en-US" sz="2000" dirty="0">
                <a:latin typeface="Comic Sans MS" panose="030F0702030302020204" pitchFamily="66" charset="0"/>
              </a:rPr>
              <a:t> </a:t>
            </a:r>
            <a:r>
              <a:rPr lang="en-US" sz="2000" dirty="0" err="1">
                <a:latin typeface="Comic Sans MS" panose="030F0702030302020204" pitchFamily="66" charset="0"/>
              </a:rPr>
              <a:t>lainnya</a:t>
            </a:r>
            <a:r>
              <a:rPr lang="en-US" sz="2000" dirty="0">
                <a:latin typeface="Comic Sans MS" panose="030F0702030302020204" pitchFamily="66" charset="0"/>
              </a:rPr>
              <a:t> </a:t>
            </a:r>
            <a:r>
              <a:rPr lang="en-US" sz="2000" dirty="0" err="1">
                <a:latin typeface="Comic Sans MS" panose="030F0702030302020204" pitchFamily="66" charset="0"/>
              </a:rPr>
              <a:t>bilamana</a:t>
            </a:r>
            <a:r>
              <a:rPr lang="en-US" sz="2000" dirty="0">
                <a:latin typeface="Comic Sans MS" panose="030F0702030302020204" pitchFamily="66" charset="0"/>
              </a:rPr>
              <a:t> </a:t>
            </a:r>
            <a:r>
              <a:rPr lang="en-US" sz="2000" dirty="0" err="1">
                <a:latin typeface="Comic Sans MS" panose="030F0702030302020204" pitchFamily="66" charset="0"/>
              </a:rPr>
              <a:t>komponen</a:t>
            </a:r>
            <a:r>
              <a:rPr lang="en-US" sz="2000" dirty="0">
                <a:latin typeface="Comic Sans MS" panose="030F0702030302020204" pitchFamily="66" charset="0"/>
              </a:rPr>
              <a:t> </a:t>
            </a:r>
            <a:r>
              <a:rPr lang="en-US" sz="2000" dirty="0" err="1">
                <a:latin typeface="Comic Sans MS" panose="030F0702030302020204" pitchFamily="66" charset="0"/>
              </a:rPr>
              <a:t>pendukungnya</a:t>
            </a:r>
            <a:r>
              <a:rPr lang="en-US" sz="2000" dirty="0">
                <a:latin typeface="Comic Sans MS" panose="030F0702030302020204" pitchFamily="66" charset="0"/>
              </a:rPr>
              <a:t> </a:t>
            </a:r>
            <a:r>
              <a:rPr lang="en-US" sz="2000" dirty="0" err="1">
                <a:latin typeface="Comic Sans MS" panose="030F0702030302020204" pitchFamily="66" charset="0"/>
              </a:rPr>
              <a:t>diketahui</a:t>
            </a:r>
            <a:r>
              <a:rPr lang="en-US" sz="2000" dirty="0" smtClean="0">
                <a:latin typeface="Comic Sans MS" panose="030F0702030302020204" pitchFamily="66" charset="0"/>
              </a:rPr>
              <a:t>.</a:t>
            </a:r>
          </a:p>
          <a:p>
            <a:endParaRPr lang="en-US" sz="2000" dirty="0" smtClean="0">
              <a:latin typeface="Comic Sans MS" panose="030F0702030302020204" pitchFamily="66" charset="0"/>
            </a:endParaRPr>
          </a:p>
          <a:p>
            <a:r>
              <a:rPr lang="en-US" sz="2000" dirty="0" smtClean="0">
                <a:latin typeface="Comic Sans MS" panose="030F0702030302020204" pitchFamily="66" charset="0"/>
              </a:rPr>
              <a:t>8</a:t>
            </a:r>
            <a:r>
              <a:rPr lang="en-US" sz="2000" dirty="0">
                <a:latin typeface="Comic Sans MS" panose="030F0702030302020204" pitchFamily="66" charset="0"/>
              </a:rPr>
              <a:t>. Momentum adalah </a:t>
            </a:r>
            <a:r>
              <a:rPr lang="en-US" sz="2000" dirty="0" err="1">
                <a:latin typeface="Comic Sans MS" panose="030F0702030302020204" pitchFamily="66" charset="0"/>
              </a:rPr>
              <a:t>besaran</a:t>
            </a:r>
            <a:r>
              <a:rPr lang="en-US" sz="2000" dirty="0">
                <a:latin typeface="Comic Sans MS" panose="030F0702030302020204" pitchFamily="66" charset="0"/>
              </a:rPr>
              <a:t> yang </a:t>
            </a:r>
            <a:r>
              <a:rPr lang="en-US" sz="2000" dirty="0" err="1">
                <a:latin typeface="Comic Sans MS" panose="030F0702030302020204" pitchFamily="66" charset="0"/>
              </a:rPr>
              <a:t>dipunyai</a:t>
            </a:r>
            <a:r>
              <a:rPr lang="en-US" sz="2000" dirty="0">
                <a:latin typeface="Comic Sans MS" panose="030F0702030302020204" pitchFamily="66" charset="0"/>
              </a:rPr>
              <a:t> </a:t>
            </a:r>
            <a:r>
              <a:rPr lang="en-US" sz="2000" dirty="0" err="1">
                <a:latin typeface="Comic Sans MS" panose="030F0702030302020204" pitchFamily="66" charset="0"/>
              </a:rPr>
              <a:t>benda</a:t>
            </a:r>
            <a:r>
              <a:rPr lang="en-US" sz="2000" dirty="0">
                <a:latin typeface="Comic Sans MS" panose="030F0702030302020204" pitchFamily="66" charset="0"/>
              </a:rPr>
              <a:t> </a:t>
            </a:r>
            <a:r>
              <a:rPr lang="en-US" sz="2000" dirty="0" err="1">
                <a:latin typeface="Comic Sans MS" panose="030F0702030302020204" pitchFamily="66" charset="0"/>
              </a:rPr>
              <a:t>ketika</a:t>
            </a:r>
            <a:r>
              <a:rPr lang="en-US" sz="2000" dirty="0">
                <a:latin typeface="Comic Sans MS" panose="030F0702030302020204" pitchFamily="66" charset="0"/>
              </a:rPr>
              <a:t> </a:t>
            </a:r>
            <a:r>
              <a:rPr lang="en-US" sz="2000" dirty="0" err="1">
                <a:latin typeface="Comic Sans MS" panose="030F0702030302020204" pitchFamily="66" charset="0"/>
              </a:rPr>
              <a:t>ia</a:t>
            </a:r>
            <a:r>
              <a:rPr lang="en-US" sz="2000" dirty="0">
                <a:latin typeface="Comic Sans MS" panose="030F0702030302020204" pitchFamily="66" charset="0"/>
              </a:rPr>
              <a:t> </a:t>
            </a:r>
            <a:r>
              <a:rPr lang="en-US" sz="2000" dirty="0" err="1">
                <a:latin typeface="Comic Sans MS" panose="030F0702030302020204" pitchFamily="66" charset="0"/>
              </a:rPr>
              <a:t>bergerak</a:t>
            </a:r>
            <a:r>
              <a:rPr lang="en-US" sz="2000" dirty="0">
                <a:latin typeface="Comic Sans MS" panose="030F0702030302020204" pitchFamily="66" charset="0"/>
              </a:rPr>
              <a:t>, dengan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err="1" smtClean="0">
                <a:latin typeface="Comic Sans MS" panose="030F0702030302020204" pitchFamily="66" charset="0"/>
              </a:rPr>
              <a:t>simbol</a:t>
            </a:r>
            <a:r>
              <a:rPr lang="en-US" sz="2000" dirty="0" smtClean="0">
                <a:latin typeface="Comic Sans MS" panose="030F0702030302020204" pitchFamily="66" charset="0"/>
              </a:rPr>
              <a:t> </a:t>
            </a:r>
            <a:r>
              <a:rPr lang="en-US" sz="2000" dirty="0">
                <a:latin typeface="Comic Sans MS" panose="030F0702030302020204" pitchFamily="66" charset="0"/>
              </a:rPr>
              <a:t>P, dan </a:t>
            </a:r>
            <a:r>
              <a:rPr lang="en-US" sz="2000" dirty="0" err="1">
                <a:latin typeface="Comic Sans MS" panose="030F0702030302020204" pitchFamily="66" charset="0"/>
              </a:rPr>
              <a:t>rumusannya</a:t>
            </a:r>
            <a:r>
              <a:rPr lang="en-US" sz="2000" dirty="0">
                <a:latin typeface="Comic Sans MS" panose="030F0702030302020204" pitchFamily="66" charset="0"/>
              </a:rPr>
              <a:t> adalah P = mV</a:t>
            </a:r>
            <a:r>
              <a:rPr lang="en-US" sz="2000" dirty="0" smtClean="0">
                <a:latin typeface="Comic Sans MS" panose="030F0702030302020204" pitchFamily="66" charset="0"/>
              </a:rPr>
              <a:t>.</a:t>
            </a:r>
          </a:p>
          <a:p>
            <a:endParaRPr lang="en-US" sz="2000" dirty="0" smtClean="0">
              <a:latin typeface="Comic Sans MS" panose="030F0702030302020204" pitchFamily="66" charset="0"/>
            </a:endParaRPr>
          </a:p>
          <a:p>
            <a:r>
              <a:rPr lang="en-US" sz="2000" dirty="0" smtClean="0">
                <a:latin typeface="Comic Sans MS" panose="030F0702030302020204" pitchFamily="66" charset="0"/>
              </a:rPr>
              <a:t>9</a:t>
            </a:r>
            <a:r>
              <a:rPr lang="en-US" sz="2000" dirty="0">
                <a:latin typeface="Comic Sans MS" panose="030F0702030302020204" pitchFamily="66" charset="0"/>
              </a:rPr>
              <a:t>. </a:t>
            </a:r>
            <a:r>
              <a:rPr lang="en-US" sz="2000" dirty="0" err="1">
                <a:latin typeface="Comic Sans MS" panose="030F0702030302020204" pitchFamily="66" charset="0"/>
              </a:rPr>
              <a:t>Dimensi</a:t>
            </a:r>
            <a:r>
              <a:rPr lang="en-US" sz="2000" dirty="0">
                <a:latin typeface="Comic Sans MS" panose="030F0702030302020204" pitchFamily="66" charset="0"/>
              </a:rPr>
              <a:t> </a:t>
            </a:r>
            <a:r>
              <a:rPr lang="en-US" sz="2000" dirty="0" err="1">
                <a:latin typeface="Comic Sans MS" panose="030F0702030302020204" pitchFamily="66" charset="0"/>
              </a:rPr>
              <a:t>dari</a:t>
            </a:r>
            <a:r>
              <a:rPr lang="en-US" sz="2000" dirty="0">
                <a:latin typeface="Comic Sans MS" panose="030F0702030302020204" pitchFamily="66" charset="0"/>
              </a:rPr>
              <a:t> momentum adalah [M][L</a:t>
            </a:r>
            <a:r>
              <a:rPr lang="en-US" sz="2000" dirty="0" smtClean="0">
                <a:latin typeface="Comic Sans MS" panose="030F0702030302020204" pitchFamily="66" charset="0"/>
              </a:rPr>
              <a:t>][</a:t>
            </a:r>
            <a:r>
              <a:rPr lang="en-US" sz="2000" dirty="0" smtClean="0"/>
              <a:t>T</a:t>
            </a:r>
            <a:r>
              <a:rPr lang="en-US" sz="2000" baseline="30000" dirty="0" smtClean="0"/>
              <a:t>1</a:t>
            </a:r>
            <a:r>
              <a:rPr lang="en-US" sz="2000" dirty="0" smtClean="0">
                <a:latin typeface="Comic Sans MS" panose="030F0702030302020204" pitchFamily="66" charset="0"/>
              </a:rPr>
              <a:t>]</a:t>
            </a:r>
          </a:p>
          <a:p>
            <a:endParaRPr lang="en-US" sz="2000" dirty="0">
              <a:latin typeface="Comic Sans MS" panose="030F0702030302020204" pitchFamily="66" charset="0"/>
            </a:endParaRPr>
          </a:p>
          <a:p>
            <a:r>
              <a:rPr lang="en-US" sz="2000" dirty="0" smtClean="0">
                <a:latin typeface="Comic Sans MS" panose="030F0702030302020204" pitchFamily="66" charset="0"/>
              </a:rPr>
              <a:t>10</a:t>
            </a:r>
            <a:r>
              <a:rPr lang="en-US" sz="2000" dirty="0">
                <a:latin typeface="Comic Sans MS" panose="030F0702030302020204" pitchFamily="66" charset="0"/>
              </a:rPr>
              <a:t>. </a:t>
            </a:r>
            <a:r>
              <a:rPr lang="en-US" sz="2000" dirty="0" err="1">
                <a:latin typeface="Comic Sans MS" panose="030F0702030302020204" pitchFamily="66" charset="0"/>
              </a:rPr>
              <a:t>Besaran</a:t>
            </a:r>
            <a:r>
              <a:rPr lang="en-US" sz="2000" dirty="0">
                <a:latin typeface="Comic Sans MS" panose="030F0702030302020204" pitchFamily="66" charset="0"/>
              </a:rPr>
              <a:t> momentum adalah </a:t>
            </a:r>
            <a:r>
              <a:rPr lang="en-US" sz="2000" dirty="0" err="1">
                <a:latin typeface="Comic Sans MS" panose="030F0702030302020204" pitchFamily="66" charset="0"/>
              </a:rPr>
              <a:t>besaran</a:t>
            </a:r>
            <a:r>
              <a:rPr lang="en-US" sz="2000" dirty="0">
                <a:latin typeface="Comic Sans MS" panose="030F0702030302020204" pitchFamily="66" charset="0"/>
              </a:rPr>
              <a:t> </a:t>
            </a:r>
            <a:r>
              <a:rPr lang="en-US" sz="2000" dirty="0" err="1">
                <a:latin typeface="Comic Sans MS" panose="030F0702030302020204" pitchFamily="66" charset="0"/>
              </a:rPr>
              <a:t>vektor</a:t>
            </a:r>
            <a:r>
              <a:rPr lang="en-US" sz="2000" dirty="0">
                <a:latin typeface="Comic Sans MS" panose="030F0702030302020204" pitchFamily="66" charset="0"/>
              </a:rPr>
              <a:t>, dengan </a:t>
            </a:r>
            <a:r>
              <a:rPr lang="en-US" sz="2000" dirty="0" err="1">
                <a:latin typeface="Comic Sans MS" panose="030F0702030302020204" pitchFamily="66" charset="0"/>
              </a:rPr>
              <a:t>satuan</a:t>
            </a:r>
            <a:r>
              <a:rPr lang="en-US" sz="2000" dirty="0">
                <a:latin typeface="Comic Sans MS" panose="030F0702030302020204" pitchFamily="66" charset="0"/>
              </a:rPr>
              <a:t> kg </a:t>
            </a:r>
            <a:r>
              <a:rPr lang="en-US" sz="2000" dirty="0" smtClean="0">
                <a:latin typeface="Comic Sans MS" panose="030F0702030302020204" pitchFamily="66" charset="0"/>
              </a:rPr>
              <a:t>m/s.</a:t>
            </a:r>
          </a:p>
          <a:p>
            <a:endParaRPr lang="en-US" sz="2000" dirty="0">
              <a:latin typeface="Comic Sans MS" panose="030F0702030302020204" pitchFamily="66" charset="0"/>
            </a:endParaRPr>
          </a:p>
          <a:p>
            <a:r>
              <a:rPr lang="en-US" sz="2000" dirty="0" smtClean="0">
                <a:latin typeface="Comic Sans MS" panose="030F0702030302020204" pitchFamily="66" charset="0"/>
              </a:rPr>
              <a:t>11</a:t>
            </a:r>
            <a:r>
              <a:rPr lang="en-US" sz="2000" dirty="0">
                <a:latin typeface="Comic Sans MS" panose="030F0702030302020204" pitchFamily="66" charset="0"/>
              </a:rPr>
              <a:t>. Benda yang </a:t>
            </a:r>
            <a:r>
              <a:rPr lang="en-US" sz="2000" dirty="0" err="1">
                <a:latin typeface="Comic Sans MS" panose="030F0702030302020204" pitchFamily="66" charset="0"/>
              </a:rPr>
              <a:t>mengalami</a:t>
            </a:r>
            <a:r>
              <a:rPr lang="en-US" sz="2000" dirty="0">
                <a:latin typeface="Comic Sans MS" panose="030F0702030302020204" pitchFamily="66" charset="0"/>
              </a:rPr>
              <a:t> </a:t>
            </a:r>
            <a:r>
              <a:rPr lang="en-US" sz="2000" dirty="0" err="1">
                <a:latin typeface="Comic Sans MS" panose="030F0702030302020204" pitchFamily="66" charset="0"/>
              </a:rPr>
              <a:t>tumbukkan</a:t>
            </a:r>
            <a:r>
              <a:rPr lang="en-US" sz="2000" dirty="0">
                <a:latin typeface="Comic Sans MS" panose="030F0702030302020204" pitchFamily="66" charset="0"/>
              </a:rPr>
              <a:t> </a:t>
            </a:r>
            <a:r>
              <a:rPr lang="en-US" sz="2000" dirty="0" err="1">
                <a:latin typeface="Comic Sans MS" panose="030F0702030302020204" pitchFamily="66" charset="0"/>
              </a:rPr>
              <a:t>lenting</a:t>
            </a:r>
            <a:r>
              <a:rPr lang="en-US" sz="2000" dirty="0">
                <a:latin typeface="Comic Sans MS" panose="030F0702030302020204" pitchFamily="66" charset="0"/>
              </a:rPr>
              <a:t> </a:t>
            </a:r>
            <a:r>
              <a:rPr lang="en-US" sz="2000" dirty="0" err="1">
                <a:latin typeface="Comic Sans MS" panose="030F0702030302020204" pitchFamily="66" charset="0"/>
              </a:rPr>
              <a:t>sempurna</a:t>
            </a:r>
            <a:r>
              <a:rPr lang="en-US" sz="2000" dirty="0">
                <a:latin typeface="Comic Sans MS" panose="030F0702030302020204" pitchFamily="66" charset="0"/>
              </a:rPr>
              <a:t> dengan </a:t>
            </a:r>
            <a:r>
              <a:rPr lang="en-US" sz="2000" dirty="0" err="1">
                <a:latin typeface="Comic Sans MS" panose="030F0702030302020204" pitchFamily="66" charset="0"/>
              </a:rPr>
              <a:t>benda</a:t>
            </a:r>
            <a:r>
              <a:rPr lang="en-US" sz="2000" dirty="0">
                <a:latin typeface="Comic Sans MS" panose="030F0702030302020204" pitchFamily="66" charset="0"/>
              </a:rPr>
              <a:t> lain </a:t>
            </a:r>
            <a:r>
              <a:rPr lang="en-US" sz="2000" dirty="0" err="1">
                <a:latin typeface="Comic Sans MS" panose="030F0702030302020204" pitchFamily="66" charset="0"/>
              </a:rPr>
              <a:t>berlaku</a:t>
            </a:r>
            <a:r>
              <a:rPr lang="en-US" sz="2000" dirty="0">
                <a:latin typeface="Comic Sans MS" panose="030F0702030302020204" pitchFamily="66" charset="0"/>
              </a:rPr>
              <a:t>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err="1" smtClean="0">
                <a:latin typeface="Comic Sans MS" panose="030F0702030302020204" pitchFamily="66" charset="0"/>
              </a:rPr>
              <a:t>rumusan</a:t>
            </a:r>
            <a:r>
              <a:rPr lang="en-US" sz="2000" dirty="0" smtClean="0">
                <a:latin typeface="Comic Sans MS" panose="030F0702030302020204" pitchFamily="66" charset="0"/>
              </a:rPr>
              <a:t> </a:t>
            </a:r>
            <a:r>
              <a:rPr lang="en-US" sz="2000" dirty="0" err="1">
                <a:latin typeface="Comic Sans MS" panose="030F0702030302020204" pitchFamily="66" charset="0"/>
              </a:rPr>
              <a:t>jumlah</a:t>
            </a:r>
            <a:r>
              <a:rPr lang="en-US" sz="2000" dirty="0">
                <a:latin typeface="Comic Sans MS" panose="030F0702030302020204" pitchFamily="66" charset="0"/>
              </a:rPr>
              <a:t> momentum </a:t>
            </a:r>
            <a:r>
              <a:rPr lang="en-US" sz="2000" dirty="0" err="1">
                <a:latin typeface="Comic Sans MS" panose="030F0702030302020204" pitchFamily="66" charset="0"/>
              </a:rPr>
              <a:t>sebelum</a:t>
            </a:r>
            <a:r>
              <a:rPr lang="en-US" sz="2000" dirty="0">
                <a:latin typeface="Comic Sans MS" panose="030F0702030302020204" pitchFamily="66" charset="0"/>
              </a:rPr>
              <a:t> </a:t>
            </a:r>
            <a:r>
              <a:rPr lang="en-US" sz="2000" dirty="0" err="1">
                <a:latin typeface="Comic Sans MS" panose="030F0702030302020204" pitchFamily="66" charset="0"/>
              </a:rPr>
              <a:t>tumbukkan</a:t>
            </a:r>
            <a:r>
              <a:rPr lang="en-US" sz="2000" dirty="0">
                <a:latin typeface="Comic Sans MS" panose="030F0702030302020204" pitchFamily="66" charset="0"/>
              </a:rPr>
              <a:t> </a:t>
            </a:r>
            <a:r>
              <a:rPr lang="en-US" sz="2000" dirty="0" err="1">
                <a:latin typeface="Comic Sans MS" panose="030F0702030302020204" pitchFamily="66" charset="0"/>
              </a:rPr>
              <a:t>sama</a:t>
            </a:r>
            <a:r>
              <a:rPr lang="en-US" sz="2000" dirty="0">
                <a:latin typeface="Comic Sans MS" panose="030F0702030302020204" pitchFamily="66" charset="0"/>
              </a:rPr>
              <a:t> dengan </a:t>
            </a:r>
            <a:r>
              <a:rPr lang="en-US" sz="2000" dirty="0" err="1">
                <a:latin typeface="Comic Sans MS" panose="030F0702030302020204" pitchFamily="66" charset="0"/>
              </a:rPr>
              <a:t>jumlah</a:t>
            </a:r>
            <a:r>
              <a:rPr lang="en-US" sz="2000" dirty="0">
                <a:latin typeface="Comic Sans MS" panose="030F0702030302020204" pitchFamily="66" charset="0"/>
              </a:rPr>
              <a:t> momentum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err="1" smtClean="0">
                <a:latin typeface="Comic Sans MS" panose="030F0702030302020204" pitchFamily="66" charset="0"/>
              </a:rPr>
              <a:t>setelah</a:t>
            </a:r>
            <a:r>
              <a:rPr lang="en-US" sz="2000" dirty="0" smtClean="0">
                <a:latin typeface="Comic Sans MS" panose="030F0702030302020204" pitchFamily="66" charset="0"/>
              </a:rPr>
              <a:t> </a:t>
            </a:r>
            <a:r>
              <a:rPr lang="en-US" sz="2000" dirty="0" err="1">
                <a:latin typeface="Comic Sans MS" panose="030F0702030302020204" pitchFamily="66" charset="0"/>
              </a:rPr>
              <a:t>tumbukkan</a:t>
            </a:r>
            <a:r>
              <a:rPr lang="en-US" sz="2000" dirty="0">
                <a:latin typeface="Comic Sans MS" panose="030F0702030302020204" pitchFamily="66" charset="0"/>
              </a:rPr>
              <a:t>, dengan </a:t>
            </a:r>
            <a:r>
              <a:rPr lang="en-US" sz="2000" dirty="0" err="1" smtClean="0">
                <a:latin typeface="Comic Sans MS" panose="030F0702030302020204" pitchFamily="66" charset="0"/>
              </a:rPr>
              <a:t>rumusan</a:t>
            </a:r>
            <a:r>
              <a:rPr lang="en-US" sz="2000" dirty="0" smtClean="0">
                <a:latin typeface="Comic Sans MS" panose="030F0702030302020204" pitchFamily="66" charset="0"/>
              </a:rPr>
              <a:t> </a:t>
            </a:r>
            <a:r>
              <a:rPr lang="en-US" sz="2000" dirty="0"/>
              <a:t>∑</a:t>
            </a:r>
            <a:r>
              <a:rPr lang="en-US" sz="2000" dirty="0" err="1"/>
              <a:t>P</a:t>
            </a:r>
            <a:r>
              <a:rPr lang="en-US" sz="2000" baseline="-25000" dirty="0" err="1"/>
              <a:t>sbl</a:t>
            </a:r>
            <a:r>
              <a:rPr lang="en-US" sz="2000" dirty="0"/>
              <a:t> = ∑</a:t>
            </a:r>
            <a:r>
              <a:rPr lang="en-US" sz="2000" dirty="0" err="1" smtClean="0"/>
              <a:t>P</a:t>
            </a:r>
            <a:r>
              <a:rPr lang="en-US" sz="2000" baseline="30000" dirty="0" err="1" smtClean="0"/>
              <a:t>’</a:t>
            </a:r>
            <a:r>
              <a:rPr lang="en-US" sz="2000" baseline="-25000" dirty="0" err="1" smtClean="0"/>
              <a:t>ssd</a:t>
            </a:r>
            <a:r>
              <a:rPr lang="en-US" sz="2000" dirty="0" smtClean="0">
                <a:latin typeface="Comic Sans MS" panose="030F0702030302020204" pitchFamily="66" charset="0"/>
              </a:rPr>
              <a:t> . Rumusan </a:t>
            </a:r>
            <a:r>
              <a:rPr lang="en-US" sz="2000" dirty="0" err="1">
                <a:latin typeface="Comic Sans MS" panose="030F0702030302020204" pitchFamily="66" charset="0"/>
              </a:rPr>
              <a:t>ini</a:t>
            </a:r>
            <a:r>
              <a:rPr lang="en-US" sz="2000" dirty="0">
                <a:latin typeface="Comic Sans MS" panose="030F0702030302020204" pitchFamily="66" charset="0"/>
              </a:rPr>
              <a:t> adalah </a:t>
            </a:r>
            <a:r>
              <a:rPr lang="en-US" sz="2000" dirty="0" err="1">
                <a:latin typeface="Comic Sans MS" panose="030F0702030302020204" pitchFamily="66" charset="0"/>
              </a:rPr>
              <a:t>rumusan</a:t>
            </a:r>
            <a:r>
              <a:rPr lang="en-US" sz="2000" dirty="0">
                <a:latin typeface="Comic Sans MS" panose="030F0702030302020204" pitchFamily="66" charset="0"/>
              </a:rPr>
              <a:t> </a:t>
            </a:r>
            <a:endParaRPr lang="en-US" sz="2000" dirty="0" smtClean="0">
              <a:latin typeface="Comic Sans MS" panose="030F0702030302020204" pitchFamily="66" charset="0"/>
            </a:endParaRPr>
          </a:p>
          <a:p>
            <a:r>
              <a:rPr lang="en-US" sz="2000" dirty="0">
                <a:latin typeface="Comic Sans MS" panose="030F0702030302020204" pitchFamily="66" charset="0"/>
              </a:rPr>
              <a:t> </a:t>
            </a:r>
            <a:r>
              <a:rPr lang="en-US" sz="2000" dirty="0" smtClean="0">
                <a:latin typeface="Comic Sans MS" panose="030F0702030302020204" pitchFamily="66" charset="0"/>
              </a:rPr>
              <a:t>    </a:t>
            </a:r>
            <a:r>
              <a:rPr lang="en-US" sz="2000" dirty="0" err="1" smtClean="0">
                <a:latin typeface="Comic Sans MS" panose="030F0702030302020204" pitchFamily="66" charset="0"/>
              </a:rPr>
              <a:t>hukum</a:t>
            </a:r>
            <a:r>
              <a:rPr lang="en-US" sz="2000" dirty="0" smtClean="0">
                <a:latin typeface="Comic Sans MS" panose="030F0702030302020204" pitchFamily="66" charset="0"/>
              </a:rPr>
              <a:t> </a:t>
            </a:r>
            <a:r>
              <a:rPr lang="en-US" sz="2000" dirty="0" err="1">
                <a:latin typeface="Comic Sans MS" panose="030F0702030302020204" pitchFamily="66" charset="0"/>
              </a:rPr>
              <a:t>kekekalan</a:t>
            </a:r>
            <a:r>
              <a:rPr lang="en-US" sz="2000" dirty="0">
                <a:latin typeface="Comic Sans MS" panose="030F0702030302020204" pitchFamily="66" charset="0"/>
              </a:rPr>
              <a:t> momentum.</a:t>
            </a:r>
            <a:endParaRPr lang="en-US" sz="2000" dirty="0">
              <a:latin typeface="Comic Sans MS" panose="030F0702030302020204" pitchFamily="66" charset="0"/>
            </a:endParaRPr>
          </a:p>
        </p:txBody>
      </p:sp>
    </p:spTree>
    <p:extLst>
      <p:ext uri="{BB962C8B-B14F-4D97-AF65-F5344CB8AC3E}">
        <p14:creationId xmlns:p14="http://schemas.microsoft.com/office/powerpoint/2010/main" val="38603029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750" fill="hold"/>
                                        <p:tgtEl>
                                          <p:spTgt spid="8"/>
                                        </p:tgtEl>
                                        <p:attrNameLst>
                                          <p:attrName>ppt_w</p:attrName>
                                        </p:attrNameLst>
                                      </p:cBhvr>
                                      <p:tavLst>
                                        <p:tav tm="0">
                                          <p:val>
                                            <p:fltVal val="0"/>
                                          </p:val>
                                        </p:tav>
                                        <p:tav tm="100000">
                                          <p:val>
                                            <p:strVal val="#ppt_w"/>
                                          </p:val>
                                        </p:tav>
                                      </p:tavLst>
                                    </p:anim>
                                    <p:anim calcmode="lin" valueType="num">
                                      <p:cBhvr>
                                        <p:cTn id="14" dur="750" fill="hold"/>
                                        <p:tgtEl>
                                          <p:spTgt spid="8"/>
                                        </p:tgtEl>
                                        <p:attrNameLst>
                                          <p:attrName>ppt_h</p:attrName>
                                        </p:attrNameLst>
                                      </p:cBhvr>
                                      <p:tavLst>
                                        <p:tav tm="0">
                                          <p:val>
                                            <p:fltVal val="0"/>
                                          </p:val>
                                        </p:tav>
                                        <p:tav tm="100000">
                                          <p:val>
                                            <p:strVal val="#ppt_h"/>
                                          </p:val>
                                        </p:tav>
                                      </p:tavLst>
                                    </p:anim>
                                    <p:animEffect transition="in" filter="fade">
                                      <p:cBhvr>
                                        <p:cTn id="15" dur="750"/>
                                        <p:tgtEl>
                                          <p:spTgt spid="8"/>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750" fill="hold"/>
                                        <p:tgtEl>
                                          <p:spTgt spid="5"/>
                                        </p:tgtEl>
                                        <p:attrNameLst>
                                          <p:attrName>ppt_w</p:attrName>
                                        </p:attrNameLst>
                                      </p:cBhvr>
                                      <p:tavLst>
                                        <p:tav tm="0">
                                          <p:val>
                                            <p:fltVal val="0"/>
                                          </p:val>
                                        </p:tav>
                                        <p:tav tm="100000">
                                          <p:val>
                                            <p:strVal val="#ppt_w"/>
                                          </p:val>
                                        </p:tav>
                                      </p:tavLst>
                                    </p:anim>
                                    <p:anim calcmode="lin" valueType="num">
                                      <p:cBhvr>
                                        <p:cTn id="26" dur="750" fill="hold"/>
                                        <p:tgtEl>
                                          <p:spTgt spid="5"/>
                                        </p:tgtEl>
                                        <p:attrNameLst>
                                          <p:attrName>ppt_h</p:attrName>
                                        </p:attrNameLst>
                                      </p:cBhvr>
                                      <p:tavLst>
                                        <p:tav tm="0">
                                          <p:val>
                                            <p:fltVal val="0"/>
                                          </p:val>
                                        </p:tav>
                                        <p:tav tm="100000">
                                          <p:val>
                                            <p:strVal val="#ppt_h"/>
                                          </p:val>
                                        </p:tav>
                                      </p:tavLst>
                                    </p:anim>
                                    <p:animEffect transition="in" filter="fade">
                                      <p:cBhvr>
                                        <p:cTn id="2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3" name="Freeform 2"/>
          <p:cNvSpPr/>
          <p:nvPr/>
        </p:nvSpPr>
        <p:spPr>
          <a:xfrm>
            <a:off x="-544035" y="-433789"/>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Freeform 3"/>
          <p:cNvSpPr/>
          <p:nvPr/>
        </p:nvSpPr>
        <p:spPr>
          <a:xfrm flipH="1" flipV="1">
            <a:off x="8099222" y="4203525"/>
            <a:ext cx="4632056" cy="3042648"/>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 name="Group 4"/>
          <p:cNvGrpSpPr/>
          <p:nvPr/>
        </p:nvGrpSpPr>
        <p:grpSpPr>
          <a:xfrm flipH="1">
            <a:off x="0" y="6325964"/>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rot="16200000" flipH="1">
            <a:off x="-1698176" y="4661916"/>
            <a:ext cx="4151086" cy="304802"/>
            <a:chOff x="8040914" y="1139371"/>
            <a:chExt cx="4151086" cy="304802"/>
          </a:xfrm>
        </p:grpSpPr>
        <p:cxnSp>
          <p:nvCxnSpPr>
            <p:cNvPr id="10" name="Straight Connector 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rot="5400000" flipH="1">
            <a:off x="9739090" y="1923142"/>
            <a:ext cx="4151086" cy="304802"/>
            <a:chOff x="8040914" y="1139371"/>
            <a:chExt cx="4151086" cy="304802"/>
          </a:xfrm>
        </p:grpSpPr>
        <p:cxnSp>
          <p:nvCxnSpPr>
            <p:cNvPr id="14" name="Straight Connector 1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8040914" y="220994"/>
            <a:ext cx="4151086" cy="304802"/>
            <a:chOff x="8040914" y="1139371"/>
            <a:chExt cx="4151086" cy="304802"/>
          </a:xfrm>
        </p:grpSpPr>
        <p:cxnSp>
          <p:nvCxnSpPr>
            <p:cNvPr id="18" name="Straight Connector 17"/>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2" name="Rounded Rectangle 21"/>
          <p:cNvSpPr/>
          <p:nvPr/>
        </p:nvSpPr>
        <p:spPr>
          <a:xfrm>
            <a:off x="2238250" y="1832035"/>
            <a:ext cx="7878207" cy="3193929"/>
          </a:xfrm>
          <a:prstGeom prst="roundRect">
            <a:avLst/>
          </a:prstGeom>
          <a:solidFill>
            <a:srgbClr val="DEDBD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Rounded Rectangle 22"/>
          <p:cNvSpPr/>
          <p:nvPr/>
        </p:nvSpPr>
        <p:spPr>
          <a:xfrm>
            <a:off x="3868409" y="2829853"/>
            <a:ext cx="4627184" cy="972046"/>
          </a:xfrm>
          <a:prstGeom prst="roundRect">
            <a:avLst/>
          </a:prstGeom>
          <a:solidFill>
            <a:srgbClr val="D0B5A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b="1" spc="300" dirty="0" smtClean="0">
                <a:solidFill>
                  <a:schemeClr val="tx1"/>
                </a:solidFill>
                <a:latin typeface="Comic Sans MS" panose="030F0702030302020204" pitchFamily="66" charset="0"/>
              </a:rPr>
              <a:t>THANK YOU</a:t>
            </a:r>
            <a:endParaRPr lang="id-ID" sz="2000" b="1" spc="300" dirty="0">
              <a:solidFill>
                <a:schemeClr val="tx1"/>
              </a:solidFill>
              <a:latin typeface="Comic Sans MS" panose="030F0702030302020204" pitchFamily="66" charset="0"/>
            </a:endParaRPr>
          </a:p>
        </p:txBody>
      </p:sp>
      <p:pic>
        <p:nvPicPr>
          <p:cNvPr id="26" name="Picture 6" descr="https://i.pinimg.com/564x/cc/e7/ad/cce7ad297da6133a5b264361a13797bd.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851" b="91844" l="9752" r="89894">
                        <a14:foregroundMark x1="30319" y1="69681" x2="24113" y2="28369"/>
                        <a14:foregroundMark x1="33511" y1="85993" x2="47518" y2="89362"/>
                        <a14:foregroundMark x1="66489" y1="84043" x2="74291" y2="34397"/>
                        <a14:foregroundMark x1="74823" y1="30496" x2="77837" y2="22163"/>
                        <a14:foregroundMark x1="31028" y1="11879" x2="57801" y2="9929"/>
                        <a14:foregroundMark x1="61879" y1="10993" x2="71099" y2="12234"/>
                        <a14:foregroundMark x1="72872" y1="14362" x2="74823" y2="19504"/>
                        <a14:foregroundMark x1="27482" y1="13298" x2="23582" y2="21277"/>
                        <a14:foregroundMark x1="23759" y1="20035" x2="22163" y2="24823"/>
                        <a14:foregroundMark x1="49645" y1="89894" x2="59752" y2="88121"/>
                        <a14:foregroundMark x1="63475" y1="86525" x2="66489" y2="84574"/>
                        <a14:foregroundMark x1="32447" y1="84220" x2="30319" y2="68972"/>
                      </a14:backgroundRemoval>
                    </a14:imgEffect>
                  </a14:imgLayer>
                </a14:imgProps>
              </a:ext>
              <a:ext uri="{28A0092B-C50C-407E-A947-70E740481C1C}">
                <a14:useLocalDpi xmlns:a14="http://schemas.microsoft.com/office/drawing/2010/main" val="0"/>
              </a:ext>
            </a:extLst>
          </a:blip>
          <a:srcRect/>
          <a:stretch>
            <a:fillRect/>
          </a:stretch>
        </p:blipFill>
        <p:spPr bwMode="auto">
          <a:xfrm rot="20514857">
            <a:off x="2166738" y="1862575"/>
            <a:ext cx="2781174" cy="278117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5956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750" fill="hold"/>
                                        <p:tgtEl>
                                          <p:spTgt spid="4"/>
                                        </p:tgtEl>
                                        <p:attrNameLst>
                                          <p:attrName>ppt_w</p:attrName>
                                        </p:attrNameLst>
                                      </p:cBhvr>
                                      <p:tavLst>
                                        <p:tav tm="0">
                                          <p:val>
                                            <p:fltVal val="0"/>
                                          </p:val>
                                        </p:tav>
                                        <p:tav tm="100000">
                                          <p:val>
                                            <p:strVal val="#ppt_w"/>
                                          </p:val>
                                        </p:tav>
                                      </p:tavLst>
                                    </p:anim>
                                    <p:anim calcmode="lin" valueType="num">
                                      <p:cBhvr>
                                        <p:cTn id="14" dur="750" fill="hold"/>
                                        <p:tgtEl>
                                          <p:spTgt spid="4"/>
                                        </p:tgtEl>
                                        <p:attrNameLst>
                                          <p:attrName>ppt_h</p:attrName>
                                        </p:attrNameLst>
                                      </p:cBhvr>
                                      <p:tavLst>
                                        <p:tav tm="0">
                                          <p:val>
                                            <p:fltVal val="0"/>
                                          </p:val>
                                        </p:tav>
                                        <p:tav tm="100000">
                                          <p:val>
                                            <p:strVal val="#ppt_h"/>
                                          </p:val>
                                        </p:tav>
                                      </p:tavLst>
                                    </p:anim>
                                    <p:animEffect transition="in" filter="fade">
                                      <p:cBhvr>
                                        <p:cTn id="15" dur="750"/>
                                        <p:tgtEl>
                                          <p:spTgt spid="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750" fill="hold"/>
                                        <p:tgtEl>
                                          <p:spTgt spid="26"/>
                                        </p:tgtEl>
                                        <p:attrNameLst>
                                          <p:attrName>ppt_w</p:attrName>
                                        </p:attrNameLst>
                                      </p:cBhvr>
                                      <p:tavLst>
                                        <p:tav tm="0">
                                          <p:val>
                                            <p:fltVal val="0"/>
                                          </p:val>
                                        </p:tav>
                                        <p:tav tm="100000">
                                          <p:val>
                                            <p:strVal val="#ppt_w"/>
                                          </p:val>
                                        </p:tav>
                                      </p:tavLst>
                                    </p:anim>
                                    <p:anim calcmode="lin" valueType="num">
                                      <p:cBhvr>
                                        <p:cTn id="20" dur="750" fill="hold"/>
                                        <p:tgtEl>
                                          <p:spTgt spid="26"/>
                                        </p:tgtEl>
                                        <p:attrNameLst>
                                          <p:attrName>ppt_h</p:attrName>
                                        </p:attrNameLst>
                                      </p:cBhvr>
                                      <p:tavLst>
                                        <p:tav tm="0">
                                          <p:val>
                                            <p:fltVal val="0"/>
                                          </p:val>
                                        </p:tav>
                                        <p:tav tm="100000">
                                          <p:val>
                                            <p:strVal val="#ppt_h"/>
                                          </p:val>
                                        </p:tav>
                                      </p:tavLst>
                                    </p:anim>
                                    <p:animEffect transition="in" filter="fade">
                                      <p:cBhvr>
                                        <p:cTn id="21" dur="750"/>
                                        <p:tgtEl>
                                          <p:spTgt spid="26"/>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Effect transition="in" filter="fade">
                                      <p:cBhvr>
                                        <p:cTn id="27" dur="750"/>
                                        <p:tgtEl>
                                          <p:spTgt spid="22"/>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750" fill="hold"/>
                                        <p:tgtEl>
                                          <p:spTgt spid="23"/>
                                        </p:tgtEl>
                                        <p:attrNameLst>
                                          <p:attrName>ppt_w</p:attrName>
                                        </p:attrNameLst>
                                      </p:cBhvr>
                                      <p:tavLst>
                                        <p:tav tm="0">
                                          <p:val>
                                            <p:fltVal val="0"/>
                                          </p:val>
                                        </p:tav>
                                        <p:tav tm="100000">
                                          <p:val>
                                            <p:strVal val="#ppt_w"/>
                                          </p:val>
                                        </p:tav>
                                      </p:tavLst>
                                    </p:anim>
                                    <p:anim calcmode="lin" valueType="num">
                                      <p:cBhvr>
                                        <p:cTn id="32" dur="750" fill="hold"/>
                                        <p:tgtEl>
                                          <p:spTgt spid="23"/>
                                        </p:tgtEl>
                                        <p:attrNameLst>
                                          <p:attrName>ppt_h</p:attrName>
                                        </p:attrNameLst>
                                      </p:cBhvr>
                                      <p:tavLst>
                                        <p:tav tm="0">
                                          <p:val>
                                            <p:fltVal val="0"/>
                                          </p:val>
                                        </p:tav>
                                        <p:tav tm="100000">
                                          <p:val>
                                            <p:strVal val="#ppt_h"/>
                                          </p:val>
                                        </p:tav>
                                      </p:tavLst>
                                    </p:anim>
                                    <p:animEffect transition="in" filter="fade">
                                      <p:cBhvr>
                                        <p:cTn id="33"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TextBox 1"/>
          <p:cNvSpPr txBox="1"/>
          <p:nvPr/>
        </p:nvSpPr>
        <p:spPr>
          <a:xfrm>
            <a:off x="1676060" y="2479460"/>
            <a:ext cx="7729197" cy="1938992"/>
          </a:xfrm>
          <a:prstGeom prst="rect">
            <a:avLst/>
          </a:prstGeom>
          <a:noFill/>
        </p:spPr>
        <p:txBody>
          <a:bodyPr wrap="square" rtlCol="0">
            <a:spAutoFit/>
          </a:bodyPr>
          <a:lstStyle/>
          <a:p>
            <a:r>
              <a:rPr lang="en-ID" sz="4800" b="1" dirty="0" err="1">
                <a:latin typeface="Comic Sans MS" panose="030F0702030302020204" pitchFamily="66" charset="0"/>
              </a:rPr>
              <a:t>Percobaan</a:t>
            </a:r>
            <a:r>
              <a:rPr lang="en-ID" sz="4800" b="1" dirty="0">
                <a:latin typeface="Comic Sans MS" panose="030F0702030302020204" pitchFamily="66" charset="0"/>
              </a:rPr>
              <a:t> </a:t>
            </a:r>
            <a:r>
              <a:rPr lang="en-ID" sz="4800" b="1" dirty="0" err="1">
                <a:latin typeface="Comic Sans MS" panose="030F0702030302020204" pitchFamily="66" charset="0"/>
              </a:rPr>
              <a:t>Inersia</a:t>
            </a:r>
            <a:r>
              <a:rPr lang="en-ID" sz="4800" b="1" dirty="0">
                <a:latin typeface="Comic Sans MS" panose="030F0702030302020204" pitchFamily="66" charset="0"/>
              </a:rPr>
              <a:t> Benda</a:t>
            </a:r>
            <a:endParaRPr lang="id-ID" sz="4800" b="1" dirty="0">
              <a:latin typeface="Comic Sans MS" panose="030F0702030302020204" pitchFamily="66" charset="0"/>
            </a:endParaRPr>
          </a:p>
          <a:p>
            <a:endParaRPr lang="id-ID" sz="7200" dirty="0">
              <a:effectLst>
                <a:outerShdw blurRad="50800" dist="38100" dir="8100000" algn="tr" rotWithShape="0">
                  <a:prstClr val="black">
                    <a:alpha val="40000"/>
                  </a:prstClr>
                </a:outerShdw>
              </a:effectLst>
              <a:latin typeface="hello honey - Personal Use" panose="02000500000000000000" pitchFamily="50" charset="0"/>
            </a:endParaRPr>
          </a:p>
        </p:txBody>
      </p:sp>
      <p:grpSp>
        <p:nvGrpSpPr>
          <p:cNvPr id="14" name="Group 13"/>
          <p:cNvGrpSpPr/>
          <p:nvPr/>
        </p:nvGrpSpPr>
        <p:grpSpPr>
          <a:xfrm rot="5400000" flipH="1">
            <a:off x="9739090" y="1923142"/>
            <a:ext cx="4151086" cy="304802"/>
            <a:chOff x="8040914" y="1139371"/>
            <a:chExt cx="4151086" cy="304802"/>
          </a:xfrm>
        </p:grpSpPr>
        <p:cxnSp>
          <p:nvCxnSpPr>
            <p:cNvPr id="15" name="Straight Connector 1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8040914" y="220994"/>
            <a:ext cx="4151086" cy="304802"/>
            <a:chOff x="8040914" y="1139371"/>
            <a:chExt cx="4151086" cy="304802"/>
          </a:xfrm>
        </p:grpSpPr>
        <p:cxnSp>
          <p:nvCxnSpPr>
            <p:cNvPr id="19" name="Straight Connector 1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4" name="Oval 23"/>
          <p:cNvSpPr/>
          <p:nvPr/>
        </p:nvSpPr>
        <p:spPr>
          <a:xfrm>
            <a:off x="325237" y="1140424"/>
            <a:ext cx="1350823" cy="1339036"/>
          </a:xfrm>
          <a:prstGeom prst="ellipse">
            <a:avLst/>
          </a:prstGeom>
          <a:solidFill>
            <a:srgbClr val="CBC1B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400" b="1" smtClean="0">
                <a:solidFill>
                  <a:schemeClr val="tx1"/>
                </a:solidFill>
                <a:effectLst>
                  <a:outerShdw blurRad="38100" dist="38100" dir="2700000" algn="tl">
                    <a:srgbClr val="000000">
                      <a:alpha val="43137"/>
                    </a:srgbClr>
                  </a:outerShdw>
                </a:effectLst>
              </a:rPr>
              <a:t>01</a:t>
            </a:r>
            <a:endParaRPr lang="id-ID" sz="2400" b="1">
              <a:solidFill>
                <a:schemeClr val="tx1"/>
              </a:solidFill>
              <a:effectLst>
                <a:outerShdw blurRad="38100" dist="38100" dir="2700000" algn="tl">
                  <a:srgbClr val="000000">
                    <a:alpha val="43137"/>
                  </a:srgbClr>
                </a:outerShdw>
              </a:effectLst>
            </a:endParaRPr>
          </a:p>
        </p:txBody>
      </p:sp>
      <p:pic>
        <p:nvPicPr>
          <p:cNvPr id="25" name="Picture 2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rot="7307661">
            <a:off x="7924498" y="344002"/>
            <a:ext cx="2705365" cy="340586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6" name="Freeform 25"/>
          <p:cNvSpPr/>
          <p:nvPr/>
        </p:nvSpPr>
        <p:spPr>
          <a:xfrm flipH="1" flipV="1">
            <a:off x="8689456" y="5123572"/>
            <a:ext cx="4218343" cy="2571960"/>
          </a:xfrm>
          <a:custGeom>
            <a:avLst/>
            <a:gdLst>
              <a:gd name="connsiteX0" fmla="*/ 384377 w 4632056"/>
              <a:gd name="connsiteY0" fmla="*/ 2857674 h 3042648"/>
              <a:gd name="connsiteX1" fmla="*/ 1066549 w 4632056"/>
              <a:gd name="connsiteY1" fmla="*/ 2727046 h 3042648"/>
              <a:gd name="connsiteX2" fmla="*/ 1545520 w 4632056"/>
              <a:gd name="connsiteY2" fmla="*/ 1914246 h 3042648"/>
              <a:gd name="connsiteX3" fmla="*/ 2779235 w 4632056"/>
              <a:gd name="connsiteY3" fmla="*/ 2117446 h 3042648"/>
              <a:gd name="connsiteX4" fmla="*/ 3388835 w 4632056"/>
              <a:gd name="connsiteY4" fmla="*/ 1232074 h 3042648"/>
              <a:gd name="connsiteX5" fmla="*/ 4317749 w 4632056"/>
              <a:gd name="connsiteY5" fmla="*/ 1043389 h 3042648"/>
              <a:gd name="connsiteX6" fmla="*/ 4288720 w 4632056"/>
              <a:gd name="connsiteY6" fmla="*/ 201560 h 3042648"/>
              <a:gd name="connsiteX7" fmla="*/ 297292 w 4632056"/>
              <a:gd name="connsiteY7" fmla="*/ 245103 h 3042648"/>
              <a:gd name="connsiteX8" fmla="*/ 384377 w 4632056"/>
              <a:gd name="connsiteY8" fmla="*/ 2857674 h 304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2056" h="3042648">
                <a:moveTo>
                  <a:pt x="384377" y="2857674"/>
                </a:moveTo>
                <a:cubicBezTo>
                  <a:pt x="512587" y="3271331"/>
                  <a:pt x="873025" y="2884284"/>
                  <a:pt x="1066549" y="2727046"/>
                </a:cubicBezTo>
                <a:cubicBezTo>
                  <a:pt x="1260073" y="2569808"/>
                  <a:pt x="1260072" y="2015846"/>
                  <a:pt x="1545520" y="1914246"/>
                </a:cubicBezTo>
                <a:cubicBezTo>
                  <a:pt x="1830968" y="1812646"/>
                  <a:pt x="2472016" y="2231141"/>
                  <a:pt x="2779235" y="2117446"/>
                </a:cubicBezTo>
                <a:cubicBezTo>
                  <a:pt x="3086454" y="2003751"/>
                  <a:pt x="3132416" y="1411083"/>
                  <a:pt x="3388835" y="1232074"/>
                </a:cubicBezTo>
                <a:cubicBezTo>
                  <a:pt x="3645254" y="1053065"/>
                  <a:pt x="4167768" y="1215141"/>
                  <a:pt x="4317749" y="1043389"/>
                </a:cubicBezTo>
                <a:cubicBezTo>
                  <a:pt x="4467730" y="871637"/>
                  <a:pt x="4958796" y="334608"/>
                  <a:pt x="4288720" y="201560"/>
                </a:cubicBezTo>
                <a:cubicBezTo>
                  <a:pt x="3618644" y="68512"/>
                  <a:pt x="952854" y="-197583"/>
                  <a:pt x="297292" y="245103"/>
                </a:cubicBezTo>
                <a:cubicBezTo>
                  <a:pt x="-358270" y="687789"/>
                  <a:pt x="256167" y="2444017"/>
                  <a:pt x="384377" y="2857674"/>
                </a:cubicBezTo>
                <a:close/>
              </a:path>
            </a:pathLst>
          </a:custGeom>
          <a:solidFill>
            <a:srgbClr val="E2DD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08319732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750" fill="hold"/>
                                        <p:tgtEl>
                                          <p:spTgt spid="24"/>
                                        </p:tgtEl>
                                        <p:attrNameLst>
                                          <p:attrName>ppt_w</p:attrName>
                                        </p:attrNameLst>
                                      </p:cBhvr>
                                      <p:tavLst>
                                        <p:tav tm="0">
                                          <p:val>
                                            <p:fltVal val="0"/>
                                          </p:val>
                                        </p:tav>
                                        <p:tav tm="100000">
                                          <p:val>
                                            <p:strVal val="#ppt_w"/>
                                          </p:val>
                                        </p:tav>
                                      </p:tavLst>
                                    </p:anim>
                                    <p:anim calcmode="lin" valueType="num">
                                      <p:cBhvr>
                                        <p:cTn id="14" dur="750" fill="hold"/>
                                        <p:tgtEl>
                                          <p:spTgt spid="24"/>
                                        </p:tgtEl>
                                        <p:attrNameLst>
                                          <p:attrName>ppt_h</p:attrName>
                                        </p:attrNameLst>
                                      </p:cBhvr>
                                      <p:tavLst>
                                        <p:tav tm="0">
                                          <p:val>
                                            <p:fltVal val="0"/>
                                          </p:val>
                                        </p:tav>
                                        <p:tav tm="100000">
                                          <p:val>
                                            <p:strVal val="#ppt_h"/>
                                          </p:val>
                                        </p:tav>
                                      </p:tavLst>
                                    </p:anim>
                                    <p:animEffect transition="in" filter="fade">
                                      <p:cBhvr>
                                        <p:cTn id="15" dur="750"/>
                                        <p:tgtEl>
                                          <p:spTgt spid="2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750" fill="hold"/>
                                        <p:tgtEl>
                                          <p:spTgt spid="25"/>
                                        </p:tgtEl>
                                        <p:attrNameLst>
                                          <p:attrName>ppt_w</p:attrName>
                                        </p:attrNameLst>
                                      </p:cBhvr>
                                      <p:tavLst>
                                        <p:tav tm="0">
                                          <p:val>
                                            <p:fltVal val="0"/>
                                          </p:val>
                                        </p:tav>
                                        <p:tav tm="100000">
                                          <p:val>
                                            <p:strVal val="#ppt_w"/>
                                          </p:val>
                                        </p:tav>
                                      </p:tavLst>
                                    </p:anim>
                                    <p:anim calcmode="lin" valueType="num">
                                      <p:cBhvr>
                                        <p:cTn id="20" dur="750" fill="hold"/>
                                        <p:tgtEl>
                                          <p:spTgt spid="25"/>
                                        </p:tgtEl>
                                        <p:attrNameLst>
                                          <p:attrName>ppt_h</p:attrName>
                                        </p:attrNameLst>
                                      </p:cBhvr>
                                      <p:tavLst>
                                        <p:tav tm="0">
                                          <p:val>
                                            <p:fltVal val="0"/>
                                          </p:val>
                                        </p:tav>
                                        <p:tav tm="100000">
                                          <p:val>
                                            <p:strVal val="#ppt_h"/>
                                          </p:val>
                                        </p:tav>
                                      </p:tavLst>
                                    </p:anim>
                                    <p:animEffect transition="in" filter="fade">
                                      <p:cBhvr>
                                        <p:cTn id="21" dur="750"/>
                                        <p:tgtEl>
                                          <p:spTgt spid="25"/>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750" fill="hold"/>
                                        <p:tgtEl>
                                          <p:spTgt spid="26"/>
                                        </p:tgtEl>
                                        <p:attrNameLst>
                                          <p:attrName>ppt_w</p:attrName>
                                        </p:attrNameLst>
                                      </p:cBhvr>
                                      <p:tavLst>
                                        <p:tav tm="0">
                                          <p:val>
                                            <p:fltVal val="0"/>
                                          </p:val>
                                        </p:tav>
                                        <p:tav tm="100000">
                                          <p:val>
                                            <p:strVal val="#ppt_w"/>
                                          </p:val>
                                        </p:tav>
                                      </p:tavLst>
                                    </p:anim>
                                    <p:anim calcmode="lin" valueType="num">
                                      <p:cBhvr>
                                        <p:cTn id="26" dur="750" fill="hold"/>
                                        <p:tgtEl>
                                          <p:spTgt spid="26"/>
                                        </p:tgtEl>
                                        <p:attrNameLst>
                                          <p:attrName>ppt_h</p:attrName>
                                        </p:attrNameLst>
                                      </p:cBhvr>
                                      <p:tavLst>
                                        <p:tav tm="0">
                                          <p:val>
                                            <p:fltVal val="0"/>
                                          </p:val>
                                        </p:tav>
                                        <p:tav tm="100000">
                                          <p:val>
                                            <p:strVal val="#ppt_h"/>
                                          </p:val>
                                        </p:tav>
                                      </p:tavLst>
                                    </p:anim>
                                    <p:animEffect transition="in" filter="fade">
                                      <p:cBhvr>
                                        <p:cTn id="27"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4" name="Rectangle 3"/>
          <p:cNvSpPr/>
          <p:nvPr/>
        </p:nvSpPr>
        <p:spPr>
          <a:xfrm>
            <a:off x="377365" y="624116"/>
            <a:ext cx="11331540" cy="5823754"/>
          </a:xfrm>
          <a:prstGeom prst="rect">
            <a:avLst/>
          </a:prstGeom>
          <a:solidFill>
            <a:srgbClr val="E2DDD8"/>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15" name="Group 14"/>
          <p:cNvGrpSpPr/>
          <p:nvPr/>
        </p:nvGrpSpPr>
        <p:grpSpPr>
          <a:xfrm>
            <a:off x="8040914" y="1139371"/>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8040914" y="1631949"/>
            <a:ext cx="4151086" cy="304802"/>
            <a:chOff x="8040914" y="1139371"/>
            <a:chExt cx="4151086" cy="304802"/>
          </a:xfrm>
        </p:grpSpPr>
        <p:cxnSp>
          <p:nvCxnSpPr>
            <p:cNvPr id="22" name="Straight Connector 21"/>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8040914" y="2147202"/>
            <a:ext cx="4151086" cy="304802"/>
            <a:chOff x="8040914" y="1139371"/>
            <a:chExt cx="4151086" cy="304802"/>
          </a:xfrm>
        </p:grpSpPr>
        <p:cxnSp>
          <p:nvCxnSpPr>
            <p:cNvPr id="26" name="Straight Connector 2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8040914" y="624117"/>
            <a:ext cx="4151086" cy="304802"/>
            <a:chOff x="8040914" y="1139371"/>
            <a:chExt cx="4151086" cy="304802"/>
          </a:xfrm>
        </p:grpSpPr>
        <p:cxnSp>
          <p:nvCxnSpPr>
            <p:cNvPr id="30" name="Straight Connector 2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8040914" y="130172"/>
            <a:ext cx="4151086" cy="304802"/>
            <a:chOff x="8040914" y="1139371"/>
            <a:chExt cx="4151086" cy="304802"/>
          </a:xfrm>
        </p:grpSpPr>
        <p:cxnSp>
          <p:nvCxnSpPr>
            <p:cNvPr id="34" name="Straight Connector 3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628865" y="1020685"/>
            <a:ext cx="4165600" cy="584775"/>
          </a:xfrm>
          <a:prstGeom prst="rect">
            <a:avLst/>
          </a:prstGeom>
          <a:noFill/>
        </p:spPr>
        <p:txBody>
          <a:bodyPr wrap="square" rtlCol="0">
            <a:spAutoFit/>
          </a:bodyPr>
          <a:lstStyle/>
          <a:p>
            <a:r>
              <a:rPr lang="en-ID" sz="3200" dirty="0" err="1" smtClean="0">
                <a:effectLst>
                  <a:outerShdw blurRad="38100" dist="38100" dir="2700000" algn="tl">
                    <a:srgbClr val="000000">
                      <a:alpha val="43137"/>
                    </a:srgbClr>
                  </a:outerShdw>
                </a:effectLst>
                <a:latin typeface="hello honey - Personal Use" panose="02000500000000000000" pitchFamily="50" charset="0"/>
              </a:rPr>
              <a:t>Rasional</a:t>
            </a:r>
            <a:endParaRPr lang="id-ID" sz="3200" dirty="0">
              <a:effectLst>
                <a:outerShdw blurRad="38100" dist="38100" dir="2700000" algn="tl">
                  <a:srgbClr val="000000">
                    <a:alpha val="43137"/>
                  </a:srgbClr>
                </a:outerShdw>
              </a:effectLst>
              <a:latin typeface="hello honey - Personal Use" panose="02000500000000000000" pitchFamily="50" charset="0"/>
            </a:endParaRPr>
          </a:p>
        </p:txBody>
      </p:sp>
      <p:sp>
        <p:nvSpPr>
          <p:cNvPr id="17" name="TextBox 16"/>
          <p:cNvSpPr txBox="1"/>
          <p:nvPr/>
        </p:nvSpPr>
        <p:spPr>
          <a:xfrm>
            <a:off x="1006930" y="2278294"/>
            <a:ext cx="8229600" cy="2123658"/>
          </a:xfrm>
          <a:prstGeom prst="rect">
            <a:avLst/>
          </a:prstGeom>
          <a:noFill/>
        </p:spPr>
        <p:txBody>
          <a:bodyPr wrap="square" rtlCol="0">
            <a:spAutoFit/>
          </a:bodyPr>
          <a:lstStyle/>
          <a:p>
            <a:r>
              <a:rPr lang="en-US" sz="2400" dirty="0" err="1"/>
              <a:t>Bilamana</a:t>
            </a:r>
            <a:r>
              <a:rPr lang="en-US" sz="2400" dirty="0"/>
              <a:t> suatu </a:t>
            </a:r>
            <a:r>
              <a:rPr lang="en-US" sz="2400" dirty="0" err="1"/>
              <a:t>benda</a:t>
            </a:r>
            <a:r>
              <a:rPr lang="en-US" sz="2400" dirty="0"/>
              <a:t> yang </a:t>
            </a:r>
            <a:r>
              <a:rPr lang="en-US" sz="2400" dirty="0" err="1"/>
              <a:t>diam</a:t>
            </a:r>
            <a:r>
              <a:rPr lang="en-US" sz="2400" dirty="0"/>
              <a:t> </a:t>
            </a:r>
            <a:r>
              <a:rPr lang="en-US" sz="2400" dirty="0" smtClean="0"/>
              <a:t>dengan </a:t>
            </a:r>
            <a:r>
              <a:rPr lang="en-US" sz="2400" dirty="0" err="1"/>
              <a:t>seketika</a:t>
            </a:r>
            <a:r>
              <a:rPr lang="en-US" sz="2400" dirty="0"/>
              <a:t> </a:t>
            </a:r>
            <a:r>
              <a:rPr lang="en-US" sz="2400" dirty="0" err="1"/>
              <a:t>benda</a:t>
            </a:r>
            <a:r>
              <a:rPr lang="en-US" sz="2400" dirty="0"/>
              <a:t> </a:t>
            </a:r>
            <a:r>
              <a:rPr lang="en-US" sz="2400" dirty="0" err="1"/>
              <a:t>itu</a:t>
            </a:r>
            <a:r>
              <a:rPr lang="en-US" sz="2400" dirty="0"/>
              <a:t> "</a:t>
            </a:r>
            <a:r>
              <a:rPr lang="en-US" sz="2400" dirty="0" err="1"/>
              <a:t>dipaksa</a:t>
            </a:r>
            <a:r>
              <a:rPr lang="en-US" sz="2400" dirty="0"/>
              <a:t>" untuk </a:t>
            </a:r>
            <a:r>
              <a:rPr lang="en-US" sz="2400" dirty="0" err="1"/>
              <a:t>bergerak</a:t>
            </a:r>
            <a:r>
              <a:rPr lang="en-US" sz="2400" dirty="0"/>
              <a:t>, maka </a:t>
            </a:r>
            <a:r>
              <a:rPr lang="en-US" sz="2400" dirty="0" err="1"/>
              <a:t>ternyata</a:t>
            </a:r>
            <a:r>
              <a:rPr lang="en-US" sz="2400" dirty="0"/>
              <a:t> </a:t>
            </a:r>
            <a:r>
              <a:rPr lang="en-US" sz="2400" dirty="0" err="1"/>
              <a:t>benda</a:t>
            </a:r>
            <a:r>
              <a:rPr lang="en-US" sz="2400" dirty="0"/>
              <a:t> </a:t>
            </a:r>
            <a:r>
              <a:rPr lang="en-US" sz="2400" dirty="0" err="1"/>
              <a:t>itu</a:t>
            </a:r>
            <a:r>
              <a:rPr lang="en-US" sz="2400" dirty="0"/>
              <a:t> </a:t>
            </a:r>
            <a:r>
              <a:rPr lang="en-US" sz="2400" dirty="0" err="1"/>
              <a:t>tetap</a:t>
            </a:r>
            <a:r>
              <a:rPr lang="en-US" sz="2400" dirty="0"/>
              <a:t> "</a:t>
            </a:r>
            <a:r>
              <a:rPr lang="en-US" sz="2400" dirty="0" err="1"/>
              <a:t>ditempatnya</a:t>
            </a:r>
            <a:r>
              <a:rPr lang="en-US" sz="2400" dirty="0"/>
              <a:t>". </a:t>
            </a:r>
            <a:r>
              <a:rPr lang="en-US" sz="2400" dirty="0" err="1"/>
              <a:t>Ia</a:t>
            </a:r>
            <a:r>
              <a:rPr lang="en-US" sz="2400" dirty="0"/>
              <a:t> </a:t>
            </a:r>
            <a:r>
              <a:rPr lang="en-US" sz="2400" dirty="0" err="1"/>
              <a:t>jatuh</a:t>
            </a:r>
            <a:r>
              <a:rPr lang="en-US" sz="2400" dirty="0"/>
              <a:t> </a:t>
            </a:r>
            <a:r>
              <a:rPr lang="en-US" sz="2400" dirty="0" err="1"/>
              <a:t>ke</a:t>
            </a:r>
            <a:r>
              <a:rPr lang="en-US" sz="2400" dirty="0"/>
              <a:t> </a:t>
            </a:r>
            <a:r>
              <a:rPr lang="en-US" sz="2400" dirty="0" err="1"/>
              <a:t>dalam</a:t>
            </a:r>
            <a:r>
              <a:rPr lang="en-US" sz="2400" dirty="0"/>
              <a:t> </a:t>
            </a:r>
            <a:r>
              <a:rPr lang="en-US" sz="2400" dirty="0" err="1"/>
              <a:t>lubang</a:t>
            </a:r>
            <a:r>
              <a:rPr lang="en-US" sz="2400" dirty="0"/>
              <a:t> </a:t>
            </a:r>
            <a:r>
              <a:rPr lang="en-US" sz="2400" dirty="0" err="1"/>
              <a:t>gelas</a:t>
            </a:r>
            <a:r>
              <a:rPr lang="en-US" sz="2400" dirty="0"/>
              <a:t> yang </a:t>
            </a:r>
            <a:r>
              <a:rPr lang="en-US" sz="2400" dirty="0" err="1"/>
              <a:t>telah</a:t>
            </a:r>
            <a:r>
              <a:rPr lang="en-US" sz="2400" dirty="0"/>
              <a:t> </a:t>
            </a:r>
            <a:r>
              <a:rPr lang="en-US" sz="2400" dirty="0" err="1"/>
              <a:t>disediakannya</a:t>
            </a:r>
            <a:r>
              <a:rPr lang="en-US" sz="2400" dirty="0"/>
              <a:t>.</a:t>
            </a:r>
            <a:endParaRPr lang="id-ID" sz="2400" b="1" dirty="0" smtClean="0">
              <a:latin typeface="Comic Sans MS" panose="030F0702030302020204" pitchFamily="66" charset="0"/>
            </a:endParaRPr>
          </a:p>
          <a:p>
            <a:endParaRPr lang="id-ID" b="1" dirty="0" smtClean="0">
              <a:latin typeface="Comic Sans MS" panose="030F0702030302020204" pitchFamily="66" charset="0"/>
            </a:endParaRPr>
          </a:p>
          <a:p>
            <a:endParaRPr lang="id-ID" b="1" dirty="0">
              <a:latin typeface="Comic Sans MS" panose="030F0702030302020204" pitchFamily="66" charset="0"/>
            </a:endParaRPr>
          </a:p>
        </p:txBody>
      </p:sp>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560607" y="531166"/>
            <a:ext cx="1286831" cy="1620028"/>
          </a:xfrm>
          <a:prstGeom prst="rect">
            <a:avLst/>
          </a:prstGeom>
        </p:spPr>
      </p:pic>
      <p:grpSp>
        <p:nvGrpSpPr>
          <p:cNvPr id="42" name="Group 41"/>
          <p:cNvGrpSpPr/>
          <p:nvPr/>
        </p:nvGrpSpPr>
        <p:grpSpPr>
          <a:xfrm flipH="1">
            <a:off x="0" y="6364064"/>
            <a:ext cx="4151086" cy="304802"/>
            <a:chOff x="8040914" y="1139371"/>
            <a:chExt cx="4151086" cy="304802"/>
          </a:xfrm>
        </p:grpSpPr>
        <p:cxnSp>
          <p:nvCxnSpPr>
            <p:cNvPr id="43" name="Straight Connector 4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rot="16200000" flipH="1">
            <a:off x="-1698176" y="4661916"/>
            <a:ext cx="4151086" cy="304802"/>
            <a:chOff x="8040914" y="1139371"/>
            <a:chExt cx="4151086" cy="304802"/>
          </a:xfrm>
        </p:grpSpPr>
        <p:cxnSp>
          <p:nvCxnSpPr>
            <p:cNvPr id="47" name="Straight Connector 4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1228" y="3662407"/>
            <a:ext cx="2933700" cy="2466975"/>
          </a:xfrm>
          <a:prstGeom prst="rect">
            <a:avLst/>
          </a:prstGeom>
        </p:spPr>
      </p:pic>
    </p:spTree>
    <p:extLst>
      <p:ext uri="{BB962C8B-B14F-4D97-AF65-F5344CB8AC3E}">
        <p14:creationId xmlns:p14="http://schemas.microsoft.com/office/powerpoint/2010/main" val="316765108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par>
                          <p:cTn id="20" fill="hold">
                            <p:stCondLst>
                              <p:cond delay="1750"/>
                            </p:stCondLst>
                            <p:childTnLst>
                              <p:par>
                                <p:cTn id="21" presetID="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2250"/>
                            </p:stCondLst>
                            <p:childTnLst>
                              <p:par>
                                <p:cTn id="26" presetID="2" presetClass="entr" presetSubtype="4"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ppt_x"/>
                                          </p:val>
                                        </p:tav>
                                        <p:tav tm="100000">
                                          <p:val>
                                            <p:strVal val="#ppt_x"/>
                                          </p:val>
                                        </p:tav>
                                      </p:tavLst>
                                    </p:anim>
                                    <p:anim calcmode="lin" valueType="num">
                                      <p:cBhvr additive="base">
                                        <p:cTn id="29" dur="500" fill="hold"/>
                                        <p:tgtEl>
                                          <p:spTgt spid="21"/>
                                        </p:tgtEl>
                                        <p:attrNameLst>
                                          <p:attrName>ppt_y</p:attrName>
                                        </p:attrNameLst>
                                      </p:cBhvr>
                                      <p:tavLst>
                                        <p:tav tm="0">
                                          <p:val>
                                            <p:strVal val="1+#ppt_h/2"/>
                                          </p:val>
                                        </p:tav>
                                        <p:tav tm="100000">
                                          <p:val>
                                            <p:strVal val="#ppt_y"/>
                                          </p:val>
                                        </p:tav>
                                      </p:tavLst>
                                    </p:anim>
                                  </p:childTnLst>
                                </p:cTn>
                              </p:par>
                            </p:childTnLst>
                          </p:cTn>
                        </p:par>
                        <p:par>
                          <p:cTn id="30" fill="hold">
                            <p:stCondLst>
                              <p:cond delay="2750"/>
                            </p:stCondLst>
                            <p:childTnLst>
                              <p:par>
                                <p:cTn id="31" presetID="2" presetClass="entr" presetSubtype="4"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ppt_x"/>
                                          </p:val>
                                        </p:tav>
                                        <p:tav tm="100000">
                                          <p:val>
                                            <p:strVal val="#ppt_x"/>
                                          </p:val>
                                        </p:tav>
                                      </p:tavLst>
                                    </p:anim>
                                    <p:anim calcmode="lin" valueType="num">
                                      <p:cBhvr additive="base">
                                        <p:cTn id="34" dur="500" fill="hold"/>
                                        <p:tgtEl>
                                          <p:spTgt spid="25"/>
                                        </p:tgtEl>
                                        <p:attrNameLst>
                                          <p:attrName>ppt_y</p:attrName>
                                        </p:attrNameLst>
                                      </p:cBhvr>
                                      <p:tavLst>
                                        <p:tav tm="0">
                                          <p:val>
                                            <p:strVal val="1+#ppt_h/2"/>
                                          </p:val>
                                        </p:tav>
                                        <p:tav tm="100000">
                                          <p:val>
                                            <p:strVal val="#ppt_y"/>
                                          </p:val>
                                        </p:tav>
                                      </p:tavLst>
                                    </p:anim>
                                  </p:childTnLst>
                                </p:cTn>
                              </p:par>
                            </p:childTnLst>
                          </p:cTn>
                        </p:par>
                        <p:par>
                          <p:cTn id="35" fill="hold">
                            <p:stCondLst>
                              <p:cond delay="3250"/>
                            </p:stCondLst>
                            <p:childTnLst>
                              <p:par>
                                <p:cTn id="36" presetID="53" presetClass="entr" presetSubtype="16"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750" fill="hold"/>
                                        <p:tgtEl>
                                          <p:spTgt spid="16"/>
                                        </p:tgtEl>
                                        <p:attrNameLst>
                                          <p:attrName>ppt_w</p:attrName>
                                        </p:attrNameLst>
                                      </p:cBhvr>
                                      <p:tavLst>
                                        <p:tav tm="0">
                                          <p:val>
                                            <p:fltVal val="0"/>
                                          </p:val>
                                        </p:tav>
                                        <p:tav tm="100000">
                                          <p:val>
                                            <p:strVal val="#ppt_w"/>
                                          </p:val>
                                        </p:tav>
                                      </p:tavLst>
                                    </p:anim>
                                    <p:anim calcmode="lin" valueType="num">
                                      <p:cBhvr>
                                        <p:cTn id="39" dur="750" fill="hold"/>
                                        <p:tgtEl>
                                          <p:spTgt spid="16"/>
                                        </p:tgtEl>
                                        <p:attrNameLst>
                                          <p:attrName>ppt_h</p:attrName>
                                        </p:attrNameLst>
                                      </p:cBhvr>
                                      <p:tavLst>
                                        <p:tav tm="0">
                                          <p:val>
                                            <p:fltVal val="0"/>
                                          </p:val>
                                        </p:tav>
                                        <p:tav tm="100000">
                                          <p:val>
                                            <p:strVal val="#ppt_h"/>
                                          </p:val>
                                        </p:tav>
                                      </p:tavLst>
                                    </p:anim>
                                    <p:animEffect transition="in" filter="fade">
                                      <p:cBhvr>
                                        <p:cTn id="40" dur="750"/>
                                        <p:tgtEl>
                                          <p:spTgt spid="16"/>
                                        </p:tgtEl>
                                      </p:cBhvr>
                                    </p:animEffect>
                                  </p:childTnLst>
                                </p:cTn>
                              </p:par>
                            </p:childTnLst>
                          </p:cTn>
                        </p:par>
                        <p:par>
                          <p:cTn id="41" fill="hold">
                            <p:stCondLst>
                              <p:cond delay="4000"/>
                            </p:stCondLst>
                            <p:childTnLst>
                              <p:par>
                                <p:cTn id="42" presetID="53" presetClass="entr" presetSubtype="16"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750" fill="hold"/>
                                        <p:tgtEl>
                                          <p:spTgt spid="20"/>
                                        </p:tgtEl>
                                        <p:attrNameLst>
                                          <p:attrName>ppt_w</p:attrName>
                                        </p:attrNameLst>
                                      </p:cBhvr>
                                      <p:tavLst>
                                        <p:tav tm="0">
                                          <p:val>
                                            <p:fltVal val="0"/>
                                          </p:val>
                                        </p:tav>
                                        <p:tav tm="100000">
                                          <p:val>
                                            <p:strVal val="#ppt_w"/>
                                          </p:val>
                                        </p:tav>
                                      </p:tavLst>
                                    </p:anim>
                                    <p:anim calcmode="lin" valueType="num">
                                      <p:cBhvr>
                                        <p:cTn id="45" dur="750" fill="hold"/>
                                        <p:tgtEl>
                                          <p:spTgt spid="20"/>
                                        </p:tgtEl>
                                        <p:attrNameLst>
                                          <p:attrName>ppt_h</p:attrName>
                                        </p:attrNameLst>
                                      </p:cBhvr>
                                      <p:tavLst>
                                        <p:tav tm="0">
                                          <p:val>
                                            <p:fltVal val="0"/>
                                          </p:val>
                                        </p:tav>
                                        <p:tav tm="100000">
                                          <p:val>
                                            <p:strVal val="#ppt_h"/>
                                          </p:val>
                                        </p:tav>
                                      </p:tavLst>
                                    </p:anim>
                                    <p:animEffect transition="in" filter="fade">
                                      <p:cBhvr>
                                        <p:cTn id="46" dur="750"/>
                                        <p:tgtEl>
                                          <p:spTgt spid="20"/>
                                        </p:tgtEl>
                                      </p:cBhvr>
                                    </p:animEffect>
                                  </p:childTnLst>
                                </p:cTn>
                              </p:par>
                            </p:childTnLst>
                          </p:cTn>
                        </p:par>
                        <p:par>
                          <p:cTn id="47" fill="hold">
                            <p:stCondLst>
                              <p:cond delay="4750"/>
                            </p:stCondLst>
                            <p:childTnLst>
                              <p:par>
                                <p:cTn id="48" presetID="53" presetClass="entr" presetSubtype="16"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750" fill="hold"/>
                                        <p:tgtEl>
                                          <p:spTgt spid="17"/>
                                        </p:tgtEl>
                                        <p:attrNameLst>
                                          <p:attrName>ppt_w</p:attrName>
                                        </p:attrNameLst>
                                      </p:cBhvr>
                                      <p:tavLst>
                                        <p:tav tm="0">
                                          <p:val>
                                            <p:fltVal val="0"/>
                                          </p:val>
                                        </p:tav>
                                        <p:tav tm="100000">
                                          <p:val>
                                            <p:strVal val="#ppt_w"/>
                                          </p:val>
                                        </p:tav>
                                      </p:tavLst>
                                    </p:anim>
                                    <p:anim calcmode="lin" valueType="num">
                                      <p:cBhvr>
                                        <p:cTn id="51" dur="750" fill="hold"/>
                                        <p:tgtEl>
                                          <p:spTgt spid="17"/>
                                        </p:tgtEl>
                                        <p:attrNameLst>
                                          <p:attrName>ppt_h</p:attrName>
                                        </p:attrNameLst>
                                      </p:cBhvr>
                                      <p:tavLst>
                                        <p:tav tm="0">
                                          <p:val>
                                            <p:fltVal val="0"/>
                                          </p:val>
                                        </p:tav>
                                        <p:tav tm="100000">
                                          <p:val>
                                            <p:strVal val="#ppt_h"/>
                                          </p:val>
                                        </p:tav>
                                      </p:tavLst>
                                    </p:anim>
                                    <p:animEffect transition="in" filter="fade">
                                      <p:cBhvr>
                                        <p:cTn id="52"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6566" y="429524"/>
            <a:ext cx="11264419" cy="5782139"/>
          </a:xfrm>
          <a:prstGeom prst="rect">
            <a:avLst/>
          </a:prstGeom>
          <a:solidFill>
            <a:srgbClr val="E2DDD8"/>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5" name="Group 14"/>
          <p:cNvGrpSpPr/>
          <p:nvPr/>
        </p:nvGrpSpPr>
        <p:grpSpPr>
          <a:xfrm>
            <a:off x="8040914" y="1139371"/>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8040914" y="624117"/>
            <a:ext cx="4151086" cy="304802"/>
            <a:chOff x="8040914" y="1139371"/>
            <a:chExt cx="4151086" cy="304802"/>
          </a:xfrm>
        </p:grpSpPr>
        <p:cxnSp>
          <p:nvCxnSpPr>
            <p:cNvPr id="30" name="Straight Connector 2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8040914" y="130172"/>
            <a:ext cx="4151086" cy="304802"/>
            <a:chOff x="8040914" y="1139371"/>
            <a:chExt cx="4151086" cy="304802"/>
          </a:xfrm>
        </p:grpSpPr>
        <p:cxnSp>
          <p:nvCxnSpPr>
            <p:cNvPr id="34" name="Straight Connector 3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393371" y="858919"/>
            <a:ext cx="5944504" cy="954107"/>
          </a:xfrm>
          <a:prstGeom prst="rect">
            <a:avLst/>
          </a:prstGeom>
          <a:noFill/>
        </p:spPr>
        <p:txBody>
          <a:bodyPr wrap="square" rtlCol="0">
            <a:spAutoFit/>
          </a:bodyPr>
          <a:lstStyle/>
          <a:p>
            <a:r>
              <a:rPr lang="en-ID" sz="2800" dirty="0" err="1" smtClean="0">
                <a:effectLst>
                  <a:outerShdw blurRad="38100" dist="38100" dir="2700000" algn="tl">
                    <a:srgbClr val="000000">
                      <a:alpha val="43137"/>
                    </a:srgbClr>
                  </a:outerShdw>
                </a:effectLst>
                <a:latin typeface="hello honey - Personal Use" panose="02000500000000000000" pitchFamily="50" charset="0"/>
              </a:rPr>
              <a:t>Langkah-langkah</a:t>
            </a:r>
            <a:r>
              <a:rPr lang="en-ID" sz="2800" dirty="0" smtClean="0">
                <a:effectLst>
                  <a:outerShdw blurRad="38100" dist="38100" dir="2700000" algn="tl">
                    <a:srgbClr val="000000">
                      <a:alpha val="43137"/>
                    </a:srgbClr>
                  </a:outerShdw>
                </a:effectLst>
                <a:latin typeface="hello honey - Personal Use" panose="02000500000000000000" pitchFamily="50" charset="0"/>
              </a:rPr>
              <a:t> </a:t>
            </a:r>
            <a:r>
              <a:rPr lang="en-ID" sz="2800" dirty="0" err="1" smtClean="0">
                <a:effectLst>
                  <a:outerShdw blurRad="38100" dist="38100" dir="2700000" algn="tl">
                    <a:srgbClr val="000000">
                      <a:alpha val="43137"/>
                    </a:srgbClr>
                  </a:outerShdw>
                </a:effectLst>
                <a:latin typeface="hello honey - Personal Use" panose="02000500000000000000" pitchFamily="50" charset="0"/>
              </a:rPr>
              <a:t>Percobaan</a:t>
            </a:r>
            <a:r>
              <a:rPr lang="en-ID" sz="2800" dirty="0" smtClean="0">
                <a:effectLst>
                  <a:outerShdw blurRad="38100" dist="38100" dir="2700000" algn="tl">
                    <a:srgbClr val="000000">
                      <a:alpha val="43137"/>
                    </a:srgbClr>
                  </a:outerShdw>
                </a:effectLst>
                <a:latin typeface="hello honey - Personal Use" panose="02000500000000000000" pitchFamily="50" charset="0"/>
              </a:rPr>
              <a:t> </a:t>
            </a:r>
            <a:r>
              <a:rPr lang="en-ID" sz="2800" dirty="0" err="1" smtClean="0">
                <a:effectLst>
                  <a:outerShdw blurRad="38100" dist="38100" dir="2700000" algn="tl">
                    <a:srgbClr val="000000">
                      <a:alpha val="43137"/>
                    </a:srgbClr>
                  </a:outerShdw>
                </a:effectLst>
                <a:latin typeface="hello honey - Personal Use" panose="02000500000000000000" pitchFamily="50" charset="0"/>
              </a:rPr>
              <a:t>Inersia</a:t>
            </a:r>
            <a:r>
              <a:rPr lang="en-ID" sz="2800" dirty="0" smtClean="0">
                <a:effectLst>
                  <a:outerShdw blurRad="38100" dist="38100" dir="2700000" algn="tl">
                    <a:srgbClr val="000000">
                      <a:alpha val="43137"/>
                    </a:srgbClr>
                  </a:outerShdw>
                </a:effectLst>
                <a:latin typeface="hello honey - Personal Use" panose="02000500000000000000" pitchFamily="50" charset="0"/>
              </a:rPr>
              <a:t> Benda  </a:t>
            </a:r>
            <a:endParaRPr lang="id-ID" sz="2800" dirty="0">
              <a:effectLst>
                <a:outerShdw blurRad="38100" dist="38100" dir="2700000" algn="tl">
                  <a:srgbClr val="000000">
                    <a:alpha val="43137"/>
                  </a:srgbClr>
                </a:outerShdw>
              </a:effectLst>
              <a:latin typeface="hello honey - Personal Use" panose="02000500000000000000" pitchFamily="50" charset="0"/>
            </a:endParaRPr>
          </a:p>
        </p:txBody>
      </p:sp>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201059" y="414147"/>
            <a:ext cx="1286831" cy="1620028"/>
          </a:xfrm>
          <a:prstGeom prst="rect">
            <a:avLst/>
          </a:prstGeom>
        </p:spPr>
      </p:pic>
      <p:grpSp>
        <p:nvGrpSpPr>
          <p:cNvPr id="42" name="Group 41"/>
          <p:cNvGrpSpPr/>
          <p:nvPr/>
        </p:nvGrpSpPr>
        <p:grpSpPr>
          <a:xfrm flipH="1">
            <a:off x="0" y="6364064"/>
            <a:ext cx="4151086" cy="304802"/>
            <a:chOff x="8040914" y="1139371"/>
            <a:chExt cx="4151086" cy="304802"/>
          </a:xfrm>
        </p:grpSpPr>
        <p:cxnSp>
          <p:nvCxnSpPr>
            <p:cNvPr id="43" name="Straight Connector 4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rot="16200000" flipH="1">
            <a:off x="-1698176" y="4661916"/>
            <a:ext cx="4151086" cy="304802"/>
            <a:chOff x="8040914" y="1139371"/>
            <a:chExt cx="4151086" cy="304802"/>
          </a:xfrm>
        </p:grpSpPr>
        <p:cxnSp>
          <p:nvCxnSpPr>
            <p:cNvPr id="47" name="Straight Connector 4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1006930" y="2278294"/>
            <a:ext cx="4624607" cy="4339650"/>
          </a:xfrm>
          <a:prstGeom prst="rect">
            <a:avLst/>
          </a:prstGeom>
          <a:noFill/>
        </p:spPr>
        <p:txBody>
          <a:bodyPr wrap="square" rtlCol="0">
            <a:spAutoFit/>
          </a:bodyPr>
          <a:lstStyle/>
          <a:p>
            <a:pPr marL="457200" indent="-457200">
              <a:buFont typeface="+mj-lt"/>
              <a:buAutoNum type="arabicPeriod"/>
            </a:pPr>
            <a:r>
              <a:rPr lang="en-US" sz="2400" dirty="0" err="1" smtClean="0"/>
              <a:t>Letakkan</a:t>
            </a:r>
            <a:r>
              <a:rPr lang="en-US" sz="2400" dirty="0" smtClean="0"/>
              <a:t> </a:t>
            </a:r>
            <a:r>
              <a:rPr lang="en-US" sz="2400" dirty="0" err="1"/>
              <a:t>sehelei</a:t>
            </a:r>
            <a:r>
              <a:rPr lang="en-US" sz="2400" dirty="0"/>
              <a:t> </a:t>
            </a:r>
            <a:r>
              <a:rPr lang="en-US" sz="2400" dirty="0" err="1"/>
              <a:t>kertas</a:t>
            </a:r>
            <a:r>
              <a:rPr lang="en-US" sz="2400" dirty="0"/>
              <a:t> </a:t>
            </a:r>
            <a:r>
              <a:rPr lang="en-US" sz="2400" dirty="0" err="1"/>
              <a:t>karton</a:t>
            </a:r>
            <a:r>
              <a:rPr lang="en-US" sz="2400" dirty="0"/>
              <a:t> </a:t>
            </a:r>
            <a:r>
              <a:rPr lang="en-US" sz="2400" dirty="0" err="1"/>
              <a:t>tebal</a:t>
            </a:r>
            <a:r>
              <a:rPr lang="en-US" sz="2400" dirty="0"/>
              <a:t> di </a:t>
            </a:r>
            <a:r>
              <a:rPr lang="en-US" sz="2400" dirty="0" err="1"/>
              <a:t>atas</a:t>
            </a:r>
            <a:r>
              <a:rPr lang="en-US" sz="2400" dirty="0"/>
              <a:t> </a:t>
            </a:r>
            <a:r>
              <a:rPr lang="en-US" sz="2400" dirty="0" err="1"/>
              <a:t>sebuah</a:t>
            </a:r>
            <a:r>
              <a:rPr lang="en-US" sz="2400" dirty="0"/>
              <a:t> </a:t>
            </a:r>
            <a:r>
              <a:rPr lang="en-US" sz="2400" dirty="0" err="1"/>
              <a:t>mulut</a:t>
            </a:r>
            <a:r>
              <a:rPr lang="en-US" sz="2400" dirty="0"/>
              <a:t> </a:t>
            </a:r>
            <a:r>
              <a:rPr lang="en-US" sz="2400" dirty="0" err="1" smtClean="0"/>
              <a:t>gelas</a:t>
            </a:r>
            <a:r>
              <a:rPr lang="en-US" sz="2400" dirty="0" smtClean="0"/>
              <a:t>.</a:t>
            </a:r>
            <a:endParaRPr lang="en-US" sz="2400" dirty="0"/>
          </a:p>
          <a:p>
            <a:pPr marL="457200" indent="-457200">
              <a:buFont typeface="+mj-lt"/>
              <a:buAutoNum type="arabicPeriod"/>
            </a:pPr>
            <a:r>
              <a:rPr lang="en-US" sz="2400" dirty="0" err="1" smtClean="0"/>
              <a:t>Letakkan</a:t>
            </a:r>
            <a:r>
              <a:rPr lang="en-US" sz="2400" dirty="0" smtClean="0"/>
              <a:t> </a:t>
            </a:r>
            <a:r>
              <a:rPr lang="en-US" sz="2400" dirty="0"/>
              <a:t>pula </a:t>
            </a:r>
            <a:r>
              <a:rPr lang="en-US" sz="2400" dirty="0" err="1"/>
              <a:t>sebuah</a:t>
            </a:r>
            <a:r>
              <a:rPr lang="en-US" sz="2400" dirty="0"/>
              <a:t> </a:t>
            </a:r>
            <a:r>
              <a:rPr lang="en-US" sz="2400" dirty="0" err="1"/>
              <a:t>uang</a:t>
            </a:r>
            <a:r>
              <a:rPr lang="en-US" sz="2400" dirty="0"/>
              <a:t> </a:t>
            </a:r>
            <a:r>
              <a:rPr lang="en-US" sz="2400" dirty="0" err="1"/>
              <a:t>logam</a:t>
            </a:r>
            <a:r>
              <a:rPr lang="en-US" sz="2400" dirty="0"/>
              <a:t> di </a:t>
            </a:r>
            <a:r>
              <a:rPr lang="en-US" sz="2400" dirty="0" err="1"/>
              <a:t>atas</a:t>
            </a:r>
            <a:r>
              <a:rPr lang="en-US" sz="2400" dirty="0"/>
              <a:t> </a:t>
            </a:r>
            <a:r>
              <a:rPr lang="en-US" sz="2400" dirty="0" err="1" smtClean="0"/>
              <a:t>kertas</a:t>
            </a:r>
            <a:r>
              <a:rPr lang="en-US" sz="2400" dirty="0" smtClean="0"/>
              <a:t> </a:t>
            </a:r>
            <a:r>
              <a:rPr lang="en-US" sz="2400" dirty="0" err="1"/>
              <a:t>karton</a:t>
            </a:r>
            <a:r>
              <a:rPr lang="en-US" sz="2400" dirty="0"/>
              <a:t> </a:t>
            </a:r>
            <a:r>
              <a:rPr lang="en-US" sz="2400" dirty="0" err="1"/>
              <a:t>tepat</a:t>
            </a:r>
            <a:r>
              <a:rPr lang="en-US" sz="2400" dirty="0"/>
              <a:t> di </a:t>
            </a:r>
            <a:r>
              <a:rPr lang="en-US" sz="2400" dirty="0" err="1"/>
              <a:t>atas</a:t>
            </a:r>
            <a:r>
              <a:rPr lang="en-US" sz="2400" dirty="0"/>
              <a:t> </a:t>
            </a:r>
            <a:r>
              <a:rPr lang="en-US" sz="2400" dirty="0" err="1"/>
              <a:t>mulut</a:t>
            </a:r>
            <a:r>
              <a:rPr lang="en-US" sz="2400" dirty="0"/>
              <a:t> </a:t>
            </a:r>
            <a:r>
              <a:rPr lang="en-US" sz="2400" dirty="0" err="1" smtClean="0"/>
              <a:t>gelas</a:t>
            </a:r>
            <a:r>
              <a:rPr lang="en-US" sz="2400" dirty="0" smtClean="0"/>
              <a:t>.</a:t>
            </a:r>
          </a:p>
          <a:p>
            <a:pPr marL="457200" indent="-457200">
              <a:buFont typeface="+mj-lt"/>
              <a:buAutoNum type="arabicPeriod"/>
            </a:pPr>
            <a:r>
              <a:rPr lang="en-US" sz="2400" dirty="0" smtClean="0"/>
              <a:t>Tarik </a:t>
            </a:r>
            <a:r>
              <a:rPr lang="en-US" sz="2400" dirty="0" err="1"/>
              <a:t>mendatar</a:t>
            </a:r>
            <a:r>
              <a:rPr lang="en-US" sz="2400" dirty="0"/>
              <a:t> </a:t>
            </a:r>
            <a:r>
              <a:rPr lang="en-US" sz="2400" dirty="0" err="1"/>
              <a:t>kertas</a:t>
            </a:r>
            <a:r>
              <a:rPr lang="en-US" sz="2400" dirty="0"/>
              <a:t> </a:t>
            </a:r>
            <a:r>
              <a:rPr lang="en-US" sz="2400" dirty="0" err="1"/>
              <a:t>karton</a:t>
            </a:r>
            <a:r>
              <a:rPr lang="en-US" sz="2400" dirty="0"/>
              <a:t> </a:t>
            </a:r>
            <a:r>
              <a:rPr lang="en-US" sz="2400" dirty="0" err="1"/>
              <a:t>ini</a:t>
            </a:r>
            <a:r>
              <a:rPr lang="en-US" sz="2400" dirty="0"/>
              <a:t> dengan </a:t>
            </a:r>
            <a:r>
              <a:rPr lang="en-US" sz="2400" dirty="0" err="1" smtClean="0"/>
              <a:t>cepat</a:t>
            </a:r>
            <a:r>
              <a:rPr lang="en-US" sz="2400" dirty="0" smtClean="0"/>
              <a:t>.</a:t>
            </a:r>
            <a:endParaRPr lang="en-US" sz="2400" dirty="0"/>
          </a:p>
          <a:p>
            <a:pPr marL="457200" indent="-457200">
              <a:buFont typeface="+mj-lt"/>
              <a:buAutoNum type="arabicPeriod"/>
            </a:pPr>
            <a:r>
              <a:rPr lang="en-US" sz="2400" dirty="0" smtClean="0"/>
              <a:t>Amati </a:t>
            </a:r>
            <a:r>
              <a:rPr lang="en-US" sz="2400" dirty="0" err="1"/>
              <a:t>apa</a:t>
            </a:r>
            <a:r>
              <a:rPr lang="en-US" sz="2400" dirty="0"/>
              <a:t> yang </a:t>
            </a:r>
            <a:r>
              <a:rPr lang="en-US" sz="2400" dirty="0" err="1"/>
              <a:t>terjadi</a:t>
            </a:r>
            <a:r>
              <a:rPr lang="en-US" sz="2400" dirty="0"/>
              <a:t> dengan </a:t>
            </a:r>
            <a:r>
              <a:rPr lang="en-US" sz="2400" dirty="0" err="1"/>
              <a:t>uang</a:t>
            </a:r>
            <a:r>
              <a:rPr lang="en-US" sz="2400" dirty="0"/>
              <a:t> </a:t>
            </a:r>
            <a:r>
              <a:rPr lang="en-US" sz="2400" dirty="0" err="1"/>
              <a:t>logam</a:t>
            </a:r>
            <a:r>
              <a:rPr lang="en-US" sz="2400" dirty="0"/>
              <a:t> </a:t>
            </a:r>
            <a:r>
              <a:rPr lang="en-US" sz="2400" dirty="0" err="1"/>
              <a:t>itu</a:t>
            </a:r>
            <a:r>
              <a:rPr lang="en-US" sz="2400" dirty="0"/>
              <a:t> </a:t>
            </a:r>
            <a:br>
              <a:rPr lang="en-US" sz="2400" dirty="0"/>
            </a:br>
            <a:endParaRPr lang="id-ID" b="1" dirty="0" smtClean="0">
              <a:latin typeface="Comic Sans MS" panose="030F0702030302020204" pitchFamily="66" charset="0"/>
            </a:endParaRPr>
          </a:p>
          <a:p>
            <a:endParaRPr lang="id-ID" b="1" dirty="0">
              <a:latin typeface="Comic Sans MS" panose="030F0702030302020204" pitchFamily="66" charset="0"/>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7825" t="20302" r="2257" b="7368"/>
          <a:stretch/>
        </p:blipFill>
        <p:spPr>
          <a:xfrm>
            <a:off x="5733136" y="2665926"/>
            <a:ext cx="5615645" cy="3026535"/>
          </a:xfrm>
          <a:prstGeom prst="rect">
            <a:avLst/>
          </a:prstGeom>
        </p:spPr>
      </p:pic>
    </p:spTree>
    <p:extLst>
      <p:ext uri="{BB962C8B-B14F-4D97-AF65-F5344CB8AC3E}">
        <p14:creationId xmlns:p14="http://schemas.microsoft.com/office/powerpoint/2010/main" val="24198442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par>
                          <p:cTn id="20" fill="hold">
                            <p:stCondLst>
                              <p:cond delay="1750"/>
                            </p:stCondLst>
                            <p:childTnLst>
                              <p:par>
                                <p:cTn id="21" presetID="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2250"/>
                            </p:stCondLst>
                            <p:childTnLst>
                              <p:par>
                                <p:cTn id="26" presetID="53" presetClass="entr" presetSubtype="16"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750" fill="hold"/>
                                        <p:tgtEl>
                                          <p:spTgt spid="16"/>
                                        </p:tgtEl>
                                        <p:attrNameLst>
                                          <p:attrName>ppt_w</p:attrName>
                                        </p:attrNameLst>
                                      </p:cBhvr>
                                      <p:tavLst>
                                        <p:tav tm="0">
                                          <p:val>
                                            <p:fltVal val="0"/>
                                          </p:val>
                                        </p:tav>
                                        <p:tav tm="100000">
                                          <p:val>
                                            <p:strVal val="#ppt_w"/>
                                          </p:val>
                                        </p:tav>
                                      </p:tavLst>
                                    </p:anim>
                                    <p:anim calcmode="lin" valueType="num">
                                      <p:cBhvr>
                                        <p:cTn id="29" dur="750" fill="hold"/>
                                        <p:tgtEl>
                                          <p:spTgt spid="16"/>
                                        </p:tgtEl>
                                        <p:attrNameLst>
                                          <p:attrName>ppt_h</p:attrName>
                                        </p:attrNameLst>
                                      </p:cBhvr>
                                      <p:tavLst>
                                        <p:tav tm="0">
                                          <p:val>
                                            <p:fltVal val="0"/>
                                          </p:val>
                                        </p:tav>
                                        <p:tav tm="100000">
                                          <p:val>
                                            <p:strVal val="#ppt_h"/>
                                          </p:val>
                                        </p:tav>
                                      </p:tavLst>
                                    </p:anim>
                                    <p:animEffect transition="in" filter="fade">
                                      <p:cBhvr>
                                        <p:cTn id="30" dur="750"/>
                                        <p:tgtEl>
                                          <p:spTgt spid="16"/>
                                        </p:tgtEl>
                                      </p:cBhvr>
                                    </p:animEffect>
                                  </p:childTnLst>
                                </p:cTn>
                              </p:par>
                            </p:childTnLst>
                          </p:cTn>
                        </p:par>
                        <p:par>
                          <p:cTn id="31" fill="hold">
                            <p:stCondLst>
                              <p:cond delay="3000"/>
                            </p:stCondLst>
                            <p:childTnLst>
                              <p:par>
                                <p:cTn id="32" presetID="53" presetClass="entr" presetSubtype="16"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750" fill="hold"/>
                                        <p:tgtEl>
                                          <p:spTgt spid="20"/>
                                        </p:tgtEl>
                                        <p:attrNameLst>
                                          <p:attrName>ppt_w</p:attrName>
                                        </p:attrNameLst>
                                      </p:cBhvr>
                                      <p:tavLst>
                                        <p:tav tm="0">
                                          <p:val>
                                            <p:fltVal val="0"/>
                                          </p:val>
                                        </p:tav>
                                        <p:tav tm="100000">
                                          <p:val>
                                            <p:strVal val="#ppt_w"/>
                                          </p:val>
                                        </p:tav>
                                      </p:tavLst>
                                    </p:anim>
                                    <p:anim calcmode="lin" valueType="num">
                                      <p:cBhvr>
                                        <p:cTn id="35" dur="750" fill="hold"/>
                                        <p:tgtEl>
                                          <p:spTgt spid="20"/>
                                        </p:tgtEl>
                                        <p:attrNameLst>
                                          <p:attrName>ppt_h</p:attrName>
                                        </p:attrNameLst>
                                      </p:cBhvr>
                                      <p:tavLst>
                                        <p:tav tm="0">
                                          <p:val>
                                            <p:fltVal val="0"/>
                                          </p:val>
                                        </p:tav>
                                        <p:tav tm="100000">
                                          <p:val>
                                            <p:strVal val="#ppt_h"/>
                                          </p:val>
                                        </p:tav>
                                      </p:tavLst>
                                    </p:anim>
                                    <p:animEffect transition="in" filter="fade">
                                      <p:cBhvr>
                                        <p:cTn id="36" dur="750"/>
                                        <p:tgtEl>
                                          <p:spTgt spid="20"/>
                                        </p:tgtEl>
                                      </p:cBhvr>
                                    </p:animEffect>
                                  </p:childTnLst>
                                </p:cTn>
                              </p:par>
                            </p:childTnLst>
                          </p:cTn>
                        </p:par>
                        <p:par>
                          <p:cTn id="37" fill="hold">
                            <p:stCondLst>
                              <p:cond delay="3750"/>
                            </p:stCondLst>
                            <p:childTnLst>
                              <p:par>
                                <p:cTn id="38" presetID="53" presetClass="entr" presetSubtype="16"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750" fill="hold"/>
                                        <p:tgtEl>
                                          <p:spTgt spid="37"/>
                                        </p:tgtEl>
                                        <p:attrNameLst>
                                          <p:attrName>ppt_w</p:attrName>
                                        </p:attrNameLst>
                                      </p:cBhvr>
                                      <p:tavLst>
                                        <p:tav tm="0">
                                          <p:val>
                                            <p:fltVal val="0"/>
                                          </p:val>
                                        </p:tav>
                                        <p:tav tm="100000">
                                          <p:val>
                                            <p:strVal val="#ppt_w"/>
                                          </p:val>
                                        </p:tav>
                                      </p:tavLst>
                                    </p:anim>
                                    <p:anim calcmode="lin" valueType="num">
                                      <p:cBhvr>
                                        <p:cTn id="41" dur="750" fill="hold"/>
                                        <p:tgtEl>
                                          <p:spTgt spid="37"/>
                                        </p:tgtEl>
                                        <p:attrNameLst>
                                          <p:attrName>ppt_h</p:attrName>
                                        </p:attrNameLst>
                                      </p:cBhvr>
                                      <p:tavLst>
                                        <p:tav tm="0">
                                          <p:val>
                                            <p:fltVal val="0"/>
                                          </p:val>
                                        </p:tav>
                                        <p:tav tm="100000">
                                          <p:val>
                                            <p:strVal val="#ppt_h"/>
                                          </p:val>
                                        </p:tav>
                                      </p:tavLst>
                                    </p:anim>
                                    <p:animEffect transition="in" filter="fade">
                                      <p:cBhvr>
                                        <p:cTn id="42"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TextBox 1"/>
          <p:cNvSpPr txBox="1"/>
          <p:nvPr/>
        </p:nvSpPr>
        <p:spPr>
          <a:xfrm>
            <a:off x="2776828" y="373394"/>
            <a:ext cx="4165600" cy="646331"/>
          </a:xfrm>
          <a:prstGeom prst="rect">
            <a:avLst/>
          </a:prstGeom>
          <a:noFill/>
        </p:spPr>
        <p:txBody>
          <a:bodyPr wrap="square" rtlCol="0">
            <a:spAutoFit/>
          </a:bodyPr>
          <a:lstStyle/>
          <a:p>
            <a:r>
              <a:rPr lang="en-ID" sz="36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36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36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36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1676599" y="-137552"/>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4" name="Group 3"/>
          <p:cNvGrpSpPr/>
          <p:nvPr/>
        </p:nvGrpSpPr>
        <p:grpSpPr>
          <a:xfrm flipH="1">
            <a:off x="0" y="6364064"/>
            <a:ext cx="4151086" cy="304802"/>
            <a:chOff x="8040914" y="1139371"/>
            <a:chExt cx="4151086" cy="304802"/>
          </a:xfrm>
        </p:grpSpPr>
        <p:cxnSp>
          <p:nvCxnSpPr>
            <p:cNvPr id="5" name="Straight Connector 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rot="16200000" flipH="1">
            <a:off x="-1698176" y="4661916"/>
            <a:ext cx="4151086" cy="304802"/>
            <a:chOff x="8040914" y="1139371"/>
            <a:chExt cx="4151086" cy="304802"/>
          </a:xfrm>
        </p:grpSpPr>
        <p:cxnSp>
          <p:nvCxnSpPr>
            <p:cNvPr id="9" name="Straight Connector 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rot="5400000" flipH="1">
            <a:off x="9739090" y="1923142"/>
            <a:ext cx="4151086" cy="304802"/>
            <a:chOff x="8040914" y="1139371"/>
            <a:chExt cx="4151086" cy="304802"/>
          </a:xfrm>
        </p:grpSpPr>
        <p:cxnSp>
          <p:nvCxnSpPr>
            <p:cNvPr id="13" name="Straight Connector 1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8040914" y="220994"/>
            <a:ext cx="4151086" cy="304802"/>
            <a:chOff x="8040914" y="1139371"/>
            <a:chExt cx="4151086" cy="304802"/>
          </a:xfrm>
        </p:grpSpPr>
        <p:cxnSp>
          <p:nvCxnSpPr>
            <p:cNvPr id="17" name="Straight Connector 1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144720" y="2818832"/>
            <a:ext cx="2913621" cy="2677656"/>
          </a:xfrm>
          <a:prstGeom prst="rect">
            <a:avLst/>
          </a:prstGeom>
        </p:spPr>
        <p:txBody>
          <a:bodyPr wrap="square">
            <a:spAutoFit/>
          </a:bodyPr>
          <a:lstStyle/>
          <a:p>
            <a:pPr marL="457200" indent="-457200">
              <a:buFont typeface="+mj-lt"/>
              <a:buAutoNum type="arabicPeriod"/>
            </a:pPr>
            <a:r>
              <a:rPr lang="en-ID" sz="2400" dirty="0" smtClean="0">
                <a:latin typeface="Times New Roman" panose="02020603050405020304" pitchFamily="18" charset="0"/>
                <a:cs typeface="Times New Roman" panose="02020603050405020304" pitchFamily="18" charset="0"/>
              </a:rPr>
              <a:t>Benda yang </a:t>
            </a:r>
            <a:r>
              <a:rPr lang="en-ID" sz="2400" dirty="0" err="1">
                <a:latin typeface="Times New Roman" panose="02020603050405020304" pitchFamily="18" charset="0"/>
                <a:cs typeface="Times New Roman" panose="02020603050405020304" pitchFamily="18" charset="0"/>
              </a:rPr>
              <a:t>diam</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bilamana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dipaksa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untuk</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bergerak</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ia</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akan</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mempertahankan</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posisinya</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untuk</a:t>
            </a:r>
            <a:r>
              <a:rPr lang="en-ID" sz="2400" dirty="0">
                <a:latin typeface="Times New Roman" panose="02020603050405020304" pitchFamily="18" charset="0"/>
                <a:cs typeface="Times New Roman" panose="02020603050405020304" pitchFamily="18" charset="0"/>
              </a:rPr>
              <a:t> </a:t>
            </a:r>
            <a:r>
              <a:rPr lang="en-ID" sz="2400" dirty="0" smtClean="0">
                <a:latin typeface="Times New Roman" panose="02020603050405020304" pitchFamily="18" charset="0"/>
                <a:cs typeface="Times New Roman" panose="02020603050405020304" pitchFamily="18" charset="0"/>
              </a:rPr>
              <a:t>diam</a:t>
            </a:r>
            <a:r>
              <a:rPr lang="en-ID" sz="2400" dirty="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a:off x="4378122" y="2301035"/>
            <a:ext cx="0" cy="3486150"/>
          </a:xfrm>
          <a:prstGeom prst="line">
            <a:avLst/>
          </a:prstGeom>
          <a:ln w="38100">
            <a:solidFill>
              <a:srgbClr val="E2DDD8"/>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530521" y="2737224"/>
            <a:ext cx="3096995" cy="3046988"/>
          </a:xfrm>
          <a:prstGeom prst="rect">
            <a:avLst/>
          </a:prstGeom>
        </p:spPr>
        <p:txBody>
          <a:bodyPr wrap="square">
            <a:spAutoFit/>
          </a:bodyPr>
          <a:lstStyle/>
          <a:p>
            <a:pPr marL="457200" indent="-457200">
              <a:buFont typeface="+mj-lt"/>
              <a:buAutoNum type="arabicPeriod" startAt="2"/>
            </a:pPr>
            <a:r>
              <a:rPr lang="en-ID" sz="2400" dirty="0" err="1" smtClean="0">
                <a:latin typeface="Times New Roman" panose="02020603050405020304" pitchFamily="18" charset="0"/>
                <a:cs typeface="Times New Roman" panose="02020603050405020304" pitchFamily="18" charset="0"/>
              </a:rPr>
              <a:t>Sifat</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untuk</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mempertahankan</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diri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terhadap</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keadaan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fisis</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benda</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dalam</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keadaannya</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disebut</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dengan</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sifat</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lembam</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atau</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inersia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dari</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benda</a:t>
            </a:r>
            <a:r>
              <a:rPr lang="en-ID"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Rectangle 23"/>
              <p:cNvSpPr/>
              <p:nvPr/>
            </p:nvSpPr>
            <p:spPr>
              <a:xfrm>
                <a:off x="8016671" y="2737224"/>
                <a:ext cx="2885503" cy="2833340"/>
              </a:xfrm>
              <a:prstGeom prst="rect">
                <a:avLst/>
              </a:prstGeom>
            </p:spPr>
            <p:txBody>
              <a:bodyPr wrap="square">
                <a:spAutoFit/>
              </a:bodyPr>
              <a:lstStyle/>
              <a:p>
                <a:pPr marL="457200" indent="-457200">
                  <a:buFont typeface="+mj-lt"/>
                  <a:buAutoNum type="arabicPeriod" startAt="3"/>
                </a:pPr>
                <a:r>
                  <a:rPr lang="en-ID" sz="2400" dirty="0" err="1" smtClean="0">
                    <a:latin typeface="Times New Roman" panose="02020603050405020304" pitchFamily="18" charset="0"/>
                    <a:cs typeface="Times New Roman" panose="02020603050405020304" pitchFamily="18" charset="0"/>
                  </a:rPr>
                  <a:t>Pada</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kondisi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ini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disebut</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dengan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kondisi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setimbang</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berlaku</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rumusan</a:t>
                </a:r>
                <a:endParaRPr lang="en-ID" sz="2400" dirty="0" smtClean="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nary>
                        <m:naryPr>
                          <m:chr m:val="∑"/>
                          <m:subHide m:val="on"/>
                          <m:supHide m:val="on"/>
                          <m:ctrlPr>
                            <a:rPr lang="id-ID" sz="2400" i="1">
                              <a:latin typeface="Cambria Math"/>
                              <a:cs typeface="Times New Roman" panose="02020603050405020304" pitchFamily="18" charset="0"/>
                            </a:rPr>
                          </m:ctrlPr>
                        </m:naryPr>
                        <m:sub/>
                        <m:sup/>
                        <m:e>
                          <m:r>
                            <a:rPr lang="en-US" sz="2400" i="1">
                              <a:latin typeface="Cambria Math" panose="02040503050406030204" pitchFamily="18" charset="0"/>
                              <a:cs typeface="Times New Roman" panose="02020603050405020304" pitchFamily="18" charset="0"/>
                            </a:rPr>
                            <m:t>𝐹</m:t>
                          </m:r>
                          <m:r>
                            <a:rPr lang="en-US" sz="2400" i="1">
                              <a:latin typeface="Cambria Math" panose="02040503050406030204" pitchFamily="18" charset="0"/>
                              <a:cs typeface="Times New Roman" panose="02020603050405020304" pitchFamily="18" charset="0"/>
                            </a:rPr>
                            <m:t>=0</m:t>
                          </m:r>
                        </m:e>
                      </m:nary>
                    </m:oMath>
                  </m:oMathPara>
                </a14:m>
                <a:endParaRPr lang="id-ID" sz="2400" dirty="0" smtClean="0">
                  <a:latin typeface="Times New Roman" panose="02020603050405020304" pitchFamily="18"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8016671" y="2737224"/>
                <a:ext cx="2885503" cy="2833340"/>
              </a:xfrm>
              <a:prstGeom prst="rect">
                <a:avLst/>
              </a:prstGeom>
              <a:blipFill>
                <a:blip r:embed="rId4"/>
                <a:stretch>
                  <a:fillRect l="-2748" t="-1720"/>
                </a:stretch>
              </a:blipFill>
            </p:spPr>
            <p:txBody>
              <a:bodyPr/>
              <a:lstStyle/>
              <a:p>
                <a:r>
                  <a:rPr lang="en-US">
                    <a:noFill/>
                  </a:rPr>
                  <a:t> </a:t>
                </a:r>
              </a:p>
            </p:txBody>
          </p:sp>
        </mc:Fallback>
      </mc:AlternateContent>
      <p:cxnSp>
        <p:nvCxnSpPr>
          <p:cNvPr id="25" name="Straight Connector 24"/>
          <p:cNvCxnSpPr/>
          <p:nvPr/>
        </p:nvCxnSpPr>
        <p:spPr>
          <a:xfrm>
            <a:off x="7864272" y="2301035"/>
            <a:ext cx="0" cy="3486150"/>
          </a:xfrm>
          <a:prstGeom prst="line">
            <a:avLst/>
          </a:prstGeom>
          <a:ln w="38100">
            <a:solidFill>
              <a:srgbClr val="E2DDD8"/>
            </a:solidFill>
          </a:ln>
        </p:spPr>
        <p:style>
          <a:lnRef idx="1">
            <a:schemeClr val="accent1"/>
          </a:lnRef>
          <a:fillRef idx="0">
            <a:schemeClr val="accent1"/>
          </a:fillRef>
          <a:effectRef idx="0">
            <a:schemeClr val="accent1"/>
          </a:effectRef>
          <a:fontRef idx="minor">
            <a:schemeClr val="tx1"/>
          </a:fontRef>
        </p:style>
      </p:cxnSp>
      <p:pic>
        <p:nvPicPr>
          <p:cNvPr id="4100" name="Picture 4" descr="Pin ini berisi gambar: readinglunch"/>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814" b="97458" l="9746" r="89831">
                        <a14:foregroundMark x1="25000" y1="73305" x2="69068" y2="88559"/>
                        <a14:foregroundMark x1="31780" y1="68220" x2="63136" y2="69068"/>
                        <a14:foregroundMark x1="64831" y1="69068" x2="67373" y2="84322"/>
                        <a14:foregroundMark x1="30932" y1="86864" x2="49576" y2="89407"/>
                        <a14:foregroundMark x1="43644" y1="11441" x2="47034" y2="5508"/>
                        <a14:foregroundMark x1="25847" y1="86864" x2="53814" y2="72458"/>
                        <a14:foregroundMark x1="45339" y1="90254" x2="63136" y2="77542"/>
                        <a14:foregroundMark x1="24153" y1="76695" x2="31780" y2="78390"/>
                        <a14:foregroundMark x1="42797" y1="13983" x2="37712" y2="9746"/>
                      </a14:backgroundRemoval>
                    </a14:imgEffect>
                  </a14:imgLayer>
                </a14:imgProps>
              </a:ext>
              <a:ext uri="{28A0092B-C50C-407E-A947-70E740481C1C}">
                <a14:useLocalDpi xmlns:a14="http://schemas.microsoft.com/office/drawing/2010/main" val="0"/>
              </a:ext>
            </a:extLst>
          </a:blip>
          <a:srcRect/>
          <a:stretch>
            <a:fillRect/>
          </a:stretch>
        </p:blipFill>
        <p:spPr bwMode="auto">
          <a:xfrm>
            <a:off x="34746" y="60819"/>
            <a:ext cx="2247900" cy="224790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21930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750" fill="hold"/>
                                        <p:tgtEl>
                                          <p:spTgt spid="3"/>
                                        </p:tgtEl>
                                        <p:attrNameLst>
                                          <p:attrName>ppt_w</p:attrName>
                                        </p:attrNameLst>
                                      </p:cBhvr>
                                      <p:tavLst>
                                        <p:tav tm="0">
                                          <p:val>
                                            <p:fltVal val="0"/>
                                          </p:val>
                                        </p:tav>
                                        <p:tav tm="100000">
                                          <p:val>
                                            <p:strVal val="#ppt_w"/>
                                          </p:val>
                                        </p:tav>
                                      </p:tavLst>
                                    </p:anim>
                                    <p:anim calcmode="lin" valueType="num">
                                      <p:cBhvr>
                                        <p:cTn id="14" dur="750" fill="hold"/>
                                        <p:tgtEl>
                                          <p:spTgt spid="3"/>
                                        </p:tgtEl>
                                        <p:attrNameLst>
                                          <p:attrName>ppt_h</p:attrName>
                                        </p:attrNameLst>
                                      </p:cBhvr>
                                      <p:tavLst>
                                        <p:tav tm="0">
                                          <p:val>
                                            <p:fltVal val="0"/>
                                          </p:val>
                                        </p:tav>
                                        <p:tav tm="100000">
                                          <p:val>
                                            <p:strVal val="#ppt_h"/>
                                          </p:val>
                                        </p:tav>
                                      </p:tavLst>
                                    </p:anim>
                                    <p:animEffect transition="in" filter="fade">
                                      <p:cBhvr>
                                        <p:cTn id="15" dur="750"/>
                                        <p:tgtEl>
                                          <p:spTgt spid="3"/>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750" fill="hold"/>
                                        <p:tgtEl>
                                          <p:spTgt spid="20"/>
                                        </p:tgtEl>
                                        <p:attrNameLst>
                                          <p:attrName>ppt_w</p:attrName>
                                        </p:attrNameLst>
                                      </p:cBhvr>
                                      <p:tavLst>
                                        <p:tav tm="0">
                                          <p:val>
                                            <p:fltVal val="0"/>
                                          </p:val>
                                        </p:tav>
                                        <p:tav tm="100000">
                                          <p:val>
                                            <p:strVal val="#ppt_w"/>
                                          </p:val>
                                        </p:tav>
                                      </p:tavLst>
                                    </p:anim>
                                    <p:anim calcmode="lin" valueType="num">
                                      <p:cBhvr>
                                        <p:cTn id="20" dur="750" fill="hold"/>
                                        <p:tgtEl>
                                          <p:spTgt spid="20"/>
                                        </p:tgtEl>
                                        <p:attrNameLst>
                                          <p:attrName>ppt_h</p:attrName>
                                        </p:attrNameLst>
                                      </p:cBhvr>
                                      <p:tavLst>
                                        <p:tav tm="0">
                                          <p:val>
                                            <p:fltVal val="0"/>
                                          </p:val>
                                        </p:tav>
                                        <p:tav tm="100000">
                                          <p:val>
                                            <p:strVal val="#ppt_h"/>
                                          </p:val>
                                        </p:tav>
                                      </p:tavLst>
                                    </p:anim>
                                    <p:animEffect transition="in" filter="fade">
                                      <p:cBhvr>
                                        <p:cTn id="21" dur="750"/>
                                        <p:tgtEl>
                                          <p:spTgt spid="20"/>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Effect transition="in" filter="fade">
                                      <p:cBhvr>
                                        <p:cTn id="27" dur="750"/>
                                        <p:tgtEl>
                                          <p:spTgt spid="22"/>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750" fill="hold"/>
                                        <p:tgtEl>
                                          <p:spTgt spid="23"/>
                                        </p:tgtEl>
                                        <p:attrNameLst>
                                          <p:attrName>ppt_w</p:attrName>
                                        </p:attrNameLst>
                                      </p:cBhvr>
                                      <p:tavLst>
                                        <p:tav tm="0">
                                          <p:val>
                                            <p:fltVal val="0"/>
                                          </p:val>
                                        </p:tav>
                                        <p:tav tm="100000">
                                          <p:val>
                                            <p:strVal val="#ppt_w"/>
                                          </p:val>
                                        </p:tav>
                                      </p:tavLst>
                                    </p:anim>
                                    <p:anim calcmode="lin" valueType="num">
                                      <p:cBhvr>
                                        <p:cTn id="32" dur="750" fill="hold"/>
                                        <p:tgtEl>
                                          <p:spTgt spid="23"/>
                                        </p:tgtEl>
                                        <p:attrNameLst>
                                          <p:attrName>ppt_h</p:attrName>
                                        </p:attrNameLst>
                                      </p:cBhvr>
                                      <p:tavLst>
                                        <p:tav tm="0">
                                          <p:val>
                                            <p:fltVal val="0"/>
                                          </p:val>
                                        </p:tav>
                                        <p:tav tm="100000">
                                          <p:val>
                                            <p:strVal val="#ppt_h"/>
                                          </p:val>
                                        </p:tav>
                                      </p:tavLst>
                                    </p:anim>
                                    <p:animEffect transition="in" filter="fade">
                                      <p:cBhvr>
                                        <p:cTn id="33" dur="750"/>
                                        <p:tgtEl>
                                          <p:spTgt spid="23"/>
                                        </p:tgtEl>
                                      </p:cBhvr>
                                    </p:animEffect>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750" fill="hold"/>
                                        <p:tgtEl>
                                          <p:spTgt spid="25"/>
                                        </p:tgtEl>
                                        <p:attrNameLst>
                                          <p:attrName>ppt_w</p:attrName>
                                        </p:attrNameLst>
                                      </p:cBhvr>
                                      <p:tavLst>
                                        <p:tav tm="0">
                                          <p:val>
                                            <p:fltVal val="0"/>
                                          </p:val>
                                        </p:tav>
                                        <p:tav tm="100000">
                                          <p:val>
                                            <p:strVal val="#ppt_w"/>
                                          </p:val>
                                        </p:tav>
                                      </p:tavLst>
                                    </p:anim>
                                    <p:anim calcmode="lin" valueType="num">
                                      <p:cBhvr>
                                        <p:cTn id="38" dur="750" fill="hold"/>
                                        <p:tgtEl>
                                          <p:spTgt spid="25"/>
                                        </p:tgtEl>
                                        <p:attrNameLst>
                                          <p:attrName>ppt_h</p:attrName>
                                        </p:attrNameLst>
                                      </p:cBhvr>
                                      <p:tavLst>
                                        <p:tav tm="0">
                                          <p:val>
                                            <p:fltVal val="0"/>
                                          </p:val>
                                        </p:tav>
                                        <p:tav tm="100000">
                                          <p:val>
                                            <p:strVal val="#ppt_h"/>
                                          </p:val>
                                        </p:tav>
                                      </p:tavLst>
                                    </p:anim>
                                    <p:animEffect transition="in" filter="fade">
                                      <p:cBhvr>
                                        <p:cTn id="39" dur="750"/>
                                        <p:tgtEl>
                                          <p:spTgt spid="25"/>
                                        </p:tgtEl>
                                      </p:cBhvr>
                                    </p:animEffect>
                                  </p:childTnLst>
                                </p:cTn>
                              </p:par>
                            </p:childTnLst>
                          </p:cTn>
                        </p:par>
                        <p:par>
                          <p:cTn id="40" fill="hold">
                            <p:stCondLst>
                              <p:cond delay="450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750" fill="hold"/>
                                        <p:tgtEl>
                                          <p:spTgt spid="24"/>
                                        </p:tgtEl>
                                        <p:attrNameLst>
                                          <p:attrName>ppt_w</p:attrName>
                                        </p:attrNameLst>
                                      </p:cBhvr>
                                      <p:tavLst>
                                        <p:tav tm="0">
                                          <p:val>
                                            <p:fltVal val="0"/>
                                          </p:val>
                                        </p:tav>
                                        <p:tav tm="100000">
                                          <p:val>
                                            <p:strVal val="#ppt_w"/>
                                          </p:val>
                                        </p:tav>
                                      </p:tavLst>
                                    </p:anim>
                                    <p:anim calcmode="lin" valueType="num">
                                      <p:cBhvr>
                                        <p:cTn id="44" dur="750" fill="hold"/>
                                        <p:tgtEl>
                                          <p:spTgt spid="24"/>
                                        </p:tgtEl>
                                        <p:attrNameLst>
                                          <p:attrName>ppt_h</p:attrName>
                                        </p:attrNameLst>
                                      </p:cBhvr>
                                      <p:tavLst>
                                        <p:tav tm="0">
                                          <p:val>
                                            <p:fltVal val="0"/>
                                          </p:val>
                                        </p:tav>
                                        <p:tav tm="100000">
                                          <p:val>
                                            <p:strVal val="#ppt_h"/>
                                          </p:val>
                                        </p:tav>
                                      </p:tavLst>
                                    </p:anim>
                                    <p:animEffect transition="in" filter="fade">
                                      <p:cBhvr>
                                        <p:cTn id="45" dur="750"/>
                                        <p:tgtEl>
                                          <p:spTgt spid="24"/>
                                        </p:tgtEl>
                                      </p:cBhvr>
                                    </p:animEffect>
                                  </p:childTnLst>
                                </p:cTn>
                              </p:par>
                            </p:childTnLst>
                          </p:cTn>
                        </p:par>
                        <p:par>
                          <p:cTn id="46" fill="hold">
                            <p:stCondLst>
                              <p:cond delay="5250"/>
                            </p:stCondLst>
                            <p:childTnLst>
                              <p:par>
                                <p:cTn id="47" presetID="53" presetClass="entr" presetSubtype="16" fill="hold" nodeType="afterEffect">
                                  <p:stCondLst>
                                    <p:cond delay="0"/>
                                  </p:stCondLst>
                                  <p:childTnLst>
                                    <p:set>
                                      <p:cBhvr>
                                        <p:cTn id="48" dur="1" fill="hold">
                                          <p:stCondLst>
                                            <p:cond delay="0"/>
                                          </p:stCondLst>
                                        </p:cTn>
                                        <p:tgtEl>
                                          <p:spTgt spid="4100"/>
                                        </p:tgtEl>
                                        <p:attrNameLst>
                                          <p:attrName>style.visibility</p:attrName>
                                        </p:attrNameLst>
                                      </p:cBhvr>
                                      <p:to>
                                        <p:strVal val="visible"/>
                                      </p:to>
                                    </p:set>
                                    <p:anim calcmode="lin" valueType="num">
                                      <p:cBhvr>
                                        <p:cTn id="49" dur="750" fill="hold"/>
                                        <p:tgtEl>
                                          <p:spTgt spid="4100"/>
                                        </p:tgtEl>
                                        <p:attrNameLst>
                                          <p:attrName>ppt_w</p:attrName>
                                        </p:attrNameLst>
                                      </p:cBhvr>
                                      <p:tavLst>
                                        <p:tav tm="0">
                                          <p:val>
                                            <p:fltVal val="0"/>
                                          </p:val>
                                        </p:tav>
                                        <p:tav tm="100000">
                                          <p:val>
                                            <p:strVal val="#ppt_w"/>
                                          </p:val>
                                        </p:tav>
                                      </p:tavLst>
                                    </p:anim>
                                    <p:anim calcmode="lin" valueType="num">
                                      <p:cBhvr>
                                        <p:cTn id="50" dur="750" fill="hold"/>
                                        <p:tgtEl>
                                          <p:spTgt spid="4100"/>
                                        </p:tgtEl>
                                        <p:attrNameLst>
                                          <p:attrName>ppt_h</p:attrName>
                                        </p:attrNameLst>
                                      </p:cBhvr>
                                      <p:tavLst>
                                        <p:tav tm="0">
                                          <p:val>
                                            <p:fltVal val="0"/>
                                          </p:val>
                                        </p:tav>
                                        <p:tav tm="100000">
                                          <p:val>
                                            <p:strVal val="#ppt_h"/>
                                          </p:val>
                                        </p:tav>
                                      </p:tavLst>
                                    </p:anim>
                                    <p:animEffect transition="in" filter="fade">
                                      <p:cBhvr>
                                        <p:cTn id="51" dur="75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4" name="Rectangle 3"/>
          <p:cNvSpPr/>
          <p:nvPr/>
        </p:nvSpPr>
        <p:spPr>
          <a:xfrm>
            <a:off x="377365" y="624116"/>
            <a:ext cx="11331540" cy="5823754"/>
          </a:xfrm>
          <a:prstGeom prst="rect">
            <a:avLst/>
          </a:prstGeom>
          <a:solidFill>
            <a:srgbClr val="E2DDD8"/>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15" name="Group 14"/>
          <p:cNvGrpSpPr/>
          <p:nvPr/>
        </p:nvGrpSpPr>
        <p:grpSpPr>
          <a:xfrm>
            <a:off x="8040914" y="1139371"/>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8040914" y="1631949"/>
            <a:ext cx="4151086" cy="304802"/>
            <a:chOff x="8040914" y="1139371"/>
            <a:chExt cx="4151086" cy="304802"/>
          </a:xfrm>
        </p:grpSpPr>
        <p:cxnSp>
          <p:nvCxnSpPr>
            <p:cNvPr id="22" name="Straight Connector 21"/>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8040914" y="624117"/>
            <a:ext cx="4151086" cy="304802"/>
            <a:chOff x="8040914" y="1139371"/>
            <a:chExt cx="4151086" cy="304802"/>
          </a:xfrm>
        </p:grpSpPr>
        <p:cxnSp>
          <p:nvCxnSpPr>
            <p:cNvPr id="30" name="Straight Connector 2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8040914" y="130172"/>
            <a:ext cx="4151086" cy="304802"/>
            <a:chOff x="8040914" y="1139371"/>
            <a:chExt cx="4151086" cy="304802"/>
          </a:xfrm>
        </p:grpSpPr>
        <p:cxnSp>
          <p:nvCxnSpPr>
            <p:cNvPr id="34" name="Straight Connector 3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628865" y="1020685"/>
            <a:ext cx="4165600" cy="584775"/>
          </a:xfrm>
          <a:prstGeom prst="rect">
            <a:avLst/>
          </a:prstGeom>
          <a:noFill/>
        </p:spPr>
        <p:txBody>
          <a:bodyPr wrap="square" rtlCol="0">
            <a:spAutoFit/>
          </a:bodyPr>
          <a:lstStyle/>
          <a:p>
            <a:r>
              <a:rPr lang="en-ID" sz="3200" dirty="0" err="1" smtClean="0">
                <a:effectLst>
                  <a:outerShdw blurRad="38100" dist="38100" dir="2700000" algn="tl">
                    <a:srgbClr val="000000">
                      <a:alpha val="43137"/>
                    </a:srgbClr>
                  </a:outerShdw>
                </a:effectLst>
                <a:latin typeface="hello honey - Personal Use" panose="02000500000000000000" pitchFamily="50" charset="0"/>
              </a:rPr>
              <a:t>Rasional</a:t>
            </a:r>
            <a:r>
              <a:rPr lang="en-ID" sz="3200" dirty="0" smtClean="0">
                <a:effectLst>
                  <a:outerShdw blurRad="38100" dist="38100" dir="2700000" algn="tl">
                    <a:srgbClr val="000000">
                      <a:alpha val="43137"/>
                    </a:srgbClr>
                  </a:outerShdw>
                </a:effectLst>
                <a:latin typeface="hello honey - Personal Use" panose="02000500000000000000" pitchFamily="50" charset="0"/>
              </a:rPr>
              <a:t> 2</a:t>
            </a:r>
            <a:endParaRPr lang="id-ID" sz="3200" dirty="0">
              <a:effectLst>
                <a:outerShdw blurRad="38100" dist="38100" dir="2700000" algn="tl">
                  <a:srgbClr val="000000">
                    <a:alpha val="43137"/>
                  </a:srgbClr>
                </a:outerShdw>
              </a:effectLst>
              <a:latin typeface="hello honey - Personal Use" panose="02000500000000000000" pitchFamily="50" charset="0"/>
            </a:endParaRPr>
          </a:p>
        </p:txBody>
      </p:sp>
      <p:sp>
        <p:nvSpPr>
          <p:cNvPr id="17" name="TextBox 16"/>
          <p:cNvSpPr txBox="1"/>
          <p:nvPr/>
        </p:nvSpPr>
        <p:spPr>
          <a:xfrm>
            <a:off x="1006930" y="2278294"/>
            <a:ext cx="3359008" cy="332398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Bilamana</a:t>
            </a:r>
            <a:r>
              <a:rPr lang="en-US" sz="2400" dirty="0">
                <a:latin typeface="Times New Roman" panose="02020603050405020304" pitchFamily="18" charset="0"/>
                <a:cs typeface="Times New Roman" panose="02020603050405020304" pitchFamily="18" charset="0"/>
              </a:rPr>
              <a:t> suatu </a:t>
            </a:r>
            <a:r>
              <a:rPr lang="en-US" sz="2400" dirty="0" err="1">
                <a:latin typeface="Times New Roman" panose="02020603050405020304" pitchFamily="18" charset="0"/>
                <a:cs typeface="Times New Roman" panose="02020603050405020304" pitchFamily="18" charset="0"/>
              </a:rPr>
              <a:t>benda</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bergerak</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berirama</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dengan </a:t>
            </a:r>
            <a:r>
              <a:rPr lang="en-US" sz="2400" dirty="0" err="1">
                <a:latin typeface="Times New Roman" panose="02020603050405020304" pitchFamily="18" charset="0"/>
                <a:cs typeface="Times New Roman" panose="02020603050405020304" pitchFamily="18" charset="0"/>
              </a:rPr>
              <a:t>seketika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untuk </a:t>
            </a:r>
            <a:r>
              <a:rPr lang="en-US" sz="2400" dirty="0" err="1">
                <a:latin typeface="Times New Roman" panose="02020603050405020304" pitchFamily="18" charset="0"/>
                <a:cs typeface="Times New Roman" panose="02020603050405020304" pitchFamily="18" charset="0"/>
              </a:rPr>
              <a:t>diam</a:t>
            </a:r>
            <a:r>
              <a:rPr lang="en-US" sz="2400" dirty="0">
                <a:latin typeface="Times New Roman" panose="02020603050405020304" pitchFamily="18" charset="0"/>
                <a:cs typeface="Times New Roman" panose="02020603050405020304" pitchFamily="18" charset="0"/>
              </a:rPr>
              <a:t>, maka </a:t>
            </a:r>
            <a:r>
              <a:rPr lang="en-US" sz="2400" dirty="0" err="1">
                <a:latin typeface="Times New Roman" panose="02020603050405020304" pitchFamily="18" charset="0"/>
                <a:cs typeface="Times New Roman" panose="02020603050405020304" pitchFamily="18" charset="0"/>
              </a:rPr>
              <a:t>ternyata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meluncur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posisi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letaknya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ketika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bergerak</a:t>
            </a:r>
            <a:r>
              <a:rPr lang="en-US" sz="2400" dirty="0">
                <a:latin typeface="Times New Roman" panose="02020603050405020304" pitchFamily="18" charset="0"/>
                <a:cs typeface="Times New Roman" panose="02020603050405020304" pitchFamily="18" charset="0"/>
              </a:rPr>
              <a:t>. </a:t>
            </a:r>
            <a:endParaRPr lang="id-ID" sz="2400" b="1" dirty="0" smtClean="0">
              <a:latin typeface="Comic Sans MS" panose="030F0702030302020204" pitchFamily="66" charset="0"/>
            </a:endParaRPr>
          </a:p>
          <a:p>
            <a:endParaRPr lang="id-ID" b="1" dirty="0" smtClean="0">
              <a:latin typeface="Comic Sans MS" panose="030F0702030302020204" pitchFamily="66" charset="0"/>
            </a:endParaRPr>
          </a:p>
        </p:txBody>
      </p:sp>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560607" y="531166"/>
            <a:ext cx="1286831" cy="1620028"/>
          </a:xfrm>
          <a:prstGeom prst="rect">
            <a:avLst/>
          </a:prstGeom>
        </p:spPr>
      </p:pic>
      <p:grpSp>
        <p:nvGrpSpPr>
          <p:cNvPr id="42" name="Group 41"/>
          <p:cNvGrpSpPr/>
          <p:nvPr/>
        </p:nvGrpSpPr>
        <p:grpSpPr>
          <a:xfrm flipH="1">
            <a:off x="0" y="6364064"/>
            <a:ext cx="4151086" cy="304802"/>
            <a:chOff x="8040914" y="1139371"/>
            <a:chExt cx="4151086" cy="304802"/>
          </a:xfrm>
        </p:grpSpPr>
        <p:cxnSp>
          <p:nvCxnSpPr>
            <p:cNvPr id="43" name="Straight Connector 4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rot="16200000" flipH="1">
            <a:off x="-1698176" y="4661916"/>
            <a:ext cx="4151086" cy="304802"/>
            <a:chOff x="8040914" y="1139371"/>
            <a:chExt cx="4151086" cy="304802"/>
          </a:xfrm>
        </p:grpSpPr>
        <p:cxnSp>
          <p:nvCxnSpPr>
            <p:cNvPr id="47" name="Straight Connector 4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pic>
        <p:nvPicPr>
          <p:cNvPr id="37" name="Picture 36"/>
          <p:cNvPicPr>
            <a:picLocks noChangeAspect="1"/>
          </p:cNvPicPr>
          <p:nvPr/>
        </p:nvPicPr>
        <p:blipFill rotWithShape="1">
          <a:blip r:embed="rId4">
            <a:extLst>
              <a:ext uri="{28A0092B-C50C-407E-A947-70E740481C1C}">
                <a14:useLocalDpi xmlns:a14="http://schemas.microsoft.com/office/drawing/2010/main" val="0"/>
              </a:ext>
            </a:extLst>
          </a:blip>
          <a:srcRect b="17479"/>
          <a:stretch/>
        </p:blipFill>
        <p:spPr>
          <a:xfrm>
            <a:off x="4917984" y="2487038"/>
            <a:ext cx="6238875" cy="2900363"/>
          </a:xfrm>
          <a:prstGeom prst="rect">
            <a:avLst/>
          </a:prstGeom>
        </p:spPr>
      </p:pic>
    </p:spTree>
    <p:extLst>
      <p:ext uri="{BB962C8B-B14F-4D97-AF65-F5344CB8AC3E}">
        <p14:creationId xmlns:p14="http://schemas.microsoft.com/office/powerpoint/2010/main" val="306653867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par>
                          <p:cTn id="20" fill="hold">
                            <p:stCondLst>
                              <p:cond delay="1750"/>
                            </p:stCondLst>
                            <p:childTnLst>
                              <p:par>
                                <p:cTn id="21" presetID="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2250"/>
                            </p:stCondLst>
                            <p:childTnLst>
                              <p:par>
                                <p:cTn id="26" presetID="2" presetClass="entr" presetSubtype="4"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ppt_x"/>
                                          </p:val>
                                        </p:tav>
                                        <p:tav tm="100000">
                                          <p:val>
                                            <p:strVal val="#ppt_x"/>
                                          </p:val>
                                        </p:tav>
                                      </p:tavLst>
                                    </p:anim>
                                    <p:anim calcmode="lin" valueType="num">
                                      <p:cBhvr additive="base">
                                        <p:cTn id="29" dur="500" fill="hold"/>
                                        <p:tgtEl>
                                          <p:spTgt spid="21"/>
                                        </p:tgtEl>
                                        <p:attrNameLst>
                                          <p:attrName>ppt_y</p:attrName>
                                        </p:attrNameLst>
                                      </p:cBhvr>
                                      <p:tavLst>
                                        <p:tav tm="0">
                                          <p:val>
                                            <p:strVal val="1+#ppt_h/2"/>
                                          </p:val>
                                        </p:tav>
                                        <p:tav tm="100000">
                                          <p:val>
                                            <p:strVal val="#ppt_y"/>
                                          </p:val>
                                        </p:tav>
                                      </p:tavLst>
                                    </p:anim>
                                  </p:childTnLst>
                                </p:cTn>
                              </p:par>
                            </p:childTnLst>
                          </p:cTn>
                        </p:par>
                        <p:par>
                          <p:cTn id="30" fill="hold">
                            <p:stCondLst>
                              <p:cond delay="2750"/>
                            </p:stCondLst>
                            <p:childTnLst>
                              <p:par>
                                <p:cTn id="31" presetID="53" presetClass="entr" presetSubtype="16"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750" fill="hold"/>
                                        <p:tgtEl>
                                          <p:spTgt spid="16"/>
                                        </p:tgtEl>
                                        <p:attrNameLst>
                                          <p:attrName>ppt_w</p:attrName>
                                        </p:attrNameLst>
                                      </p:cBhvr>
                                      <p:tavLst>
                                        <p:tav tm="0">
                                          <p:val>
                                            <p:fltVal val="0"/>
                                          </p:val>
                                        </p:tav>
                                        <p:tav tm="100000">
                                          <p:val>
                                            <p:strVal val="#ppt_w"/>
                                          </p:val>
                                        </p:tav>
                                      </p:tavLst>
                                    </p:anim>
                                    <p:anim calcmode="lin" valueType="num">
                                      <p:cBhvr>
                                        <p:cTn id="34" dur="750" fill="hold"/>
                                        <p:tgtEl>
                                          <p:spTgt spid="16"/>
                                        </p:tgtEl>
                                        <p:attrNameLst>
                                          <p:attrName>ppt_h</p:attrName>
                                        </p:attrNameLst>
                                      </p:cBhvr>
                                      <p:tavLst>
                                        <p:tav tm="0">
                                          <p:val>
                                            <p:fltVal val="0"/>
                                          </p:val>
                                        </p:tav>
                                        <p:tav tm="100000">
                                          <p:val>
                                            <p:strVal val="#ppt_h"/>
                                          </p:val>
                                        </p:tav>
                                      </p:tavLst>
                                    </p:anim>
                                    <p:animEffect transition="in" filter="fade">
                                      <p:cBhvr>
                                        <p:cTn id="35" dur="750"/>
                                        <p:tgtEl>
                                          <p:spTgt spid="16"/>
                                        </p:tgtEl>
                                      </p:cBhvr>
                                    </p:animEffect>
                                  </p:childTnLst>
                                </p:cTn>
                              </p:par>
                            </p:childTnLst>
                          </p:cTn>
                        </p:par>
                        <p:par>
                          <p:cTn id="36" fill="hold">
                            <p:stCondLst>
                              <p:cond delay="3500"/>
                            </p:stCondLst>
                            <p:childTnLst>
                              <p:par>
                                <p:cTn id="37" presetID="53" presetClass="entr" presetSubtype="16"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750" fill="hold"/>
                                        <p:tgtEl>
                                          <p:spTgt spid="20"/>
                                        </p:tgtEl>
                                        <p:attrNameLst>
                                          <p:attrName>ppt_w</p:attrName>
                                        </p:attrNameLst>
                                      </p:cBhvr>
                                      <p:tavLst>
                                        <p:tav tm="0">
                                          <p:val>
                                            <p:fltVal val="0"/>
                                          </p:val>
                                        </p:tav>
                                        <p:tav tm="100000">
                                          <p:val>
                                            <p:strVal val="#ppt_w"/>
                                          </p:val>
                                        </p:tav>
                                      </p:tavLst>
                                    </p:anim>
                                    <p:anim calcmode="lin" valueType="num">
                                      <p:cBhvr>
                                        <p:cTn id="40" dur="750" fill="hold"/>
                                        <p:tgtEl>
                                          <p:spTgt spid="20"/>
                                        </p:tgtEl>
                                        <p:attrNameLst>
                                          <p:attrName>ppt_h</p:attrName>
                                        </p:attrNameLst>
                                      </p:cBhvr>
                                      <p:tavLst>
                                        <p:tav tm="0">
                                          <p:val>
                                            <p:fltVal val="0"/>
                                          </p:val>
                                        </p:tav>
                                        <p:tav tm="100000">
                                          <p:val>
                                            <p:strVal val="#ppt_h"/>
                                          </p:val>
                                        </p:tav>
                                      </p:tavLst>
                                    </p:anim>
                                    <p:animEffect transition="in" filter="fade">
                                      <p:cBhvr>
                                        <p:cTn id="41" dur="750"/>
                                        <p:tgtEl>
                                          <p:spTgt spid="20"/>
                                        </p:tgtEl>
                                      </p:cBhvr>
                                    </p:animEffect>
                                  </p:childTnLst>
                                </p:cTn>
                              </p:par>
                            </p:childTnLst>
                          </p:cTn>
                        </p:par>
                        <p:par>
                          <p:cTn id="42" fill="hold">
                            <p:stCondLst>
                              <p:cond delay="4250"/>
                            </p:stCondLst>
                            <p:childTnLst>
                              <p:par>
                                <p:cTn id="43" presetID="53" presetClass="entr" presetSubtype="16"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750" fill="hold"/>
                                        <p:tgtEl>
                                          <p:spTgt spid="17"/>
                                        </p:tgtEl>
                                        <p:attrNameLst>
                                          <p:attrName>ppt_w</p:attrName>
                                        </p:attrNameLst>
                                      </p:cBhvr>
                                      <p:tavLst>
                                        <p:tav tm="0">
                                          <p:val>
                                            <p:fltVal val="0"/>
                                          </p:val>
                                        </p:tav>
                                        <p:tav tm="100000">
                                          <p:val>
                                            <p:strVal val="#ppt_w"/>
                                          </p:val>
                                        </p:tav>
                                      </p:tavLst>
                                    </p:anim>
                                    <p:anim calcmode="lin" valueType="num">
                                      <p:cBhvr>
                                        <p:cTn id="46" dur="750" fill="hold"/>
                                        <p:tgtEl>
                                          <p:spTgt spid="17"/>
                                        </p:tgtEl>
                                        <p:attrNameLst>
                                          <p:attrName>ppt_h</p:attrName>
                                        </p:attrNameLst>
                                      </p:cBhvr>
                                      <p:tavLst>
                                        <p:tav tm="0">
                                          <p:val>
                                            <p:fltVal val="0"/>
                                          </p:val>
                                        </p:tav>
                                        <p:tav tm="100000">
                                          <p:val>
                                            <p:strVal val="#ppt_h"/>
                                          </p:val>
                                        </p:tav>
                                      </p:tavLst>
                                    </p:anim>
                                    <p:animEffect transition="in" filter="fade">
                                      <p:cBhvr>
                                        <p:cTn id="47"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6566" y="429524"/>
            <a:ext cx="11264419" cy="5782139"/>
          </a:xfrm>
          <a:prstGeom prst="rect">
            <a:avLst/>
          </a:prstGeom>
          <a:solidFill>
            <a:srgbClr val="E2DDD8"/>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5" name="Group 14"/>
          <p:cNvGrpSpPr/>
          <p:nvPr/>
        </p:nvGrpSpPr>
        <p:grpSpPr>
          <a:xfrm>
            <a:off x="8040914" y="1139371"/>
            <a:ext cx="4151086" cy="304802"/>
            <a:chOff x="8040914" y="1139371"/>
            <a:chExt cx="4151086" cy="304802"/>
          </a:xfrm>
        </p:grpSpPr>
        <p:cxnSp>
          <p:nvCxnSpPr>
            <p:cNvPr id="6" name="Straight Connector 5"/>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8040914" y="624117"/>
            <a:ext cx="4151086" cy="304802"/>
            <a:chOff x="8040914" y="1139371"/>
            <a:chExt cx="4151086" cy="304802"/>
          </a:xfrm>
        </p:grpSpPr>
        <p:cxnSp>
          <p:nvCxnSpPr>
            <p:cNvPr id="30" name="Straight Connector 29"/>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8040914" y="130172"/>
            <a:ext cx="4151086" cy="304802"/>
            <a:chOff x="8040914" y="1139371"/>
            <a:chExt cx="4151086" cy="304802"/>
          </a:xfrm>
        </p:grpSpPr>
        <p:cxnSp>
          <p:nvCxnSpPr>
            <p:cNvPr id="34" name="Straight Connector 33"/>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393371" y="858919"/>
            <a:ext cx="5944504" cy="954107"/>
          </a:xfrm>
          <a:prstGeom prst="rect">
            <a:avLst/>
          </a:prstGeom>
          <a:noFill/>
        </p:spPr>
        <p:txBody>
          <a:bodyPr wrap="square" rtlCol="0">
            <a:spAutoFit/>
          </a:bodyPr>
          <a:lstStyle/>
          <a:p>
            <a:r>
              <a:rPr lang="en-ID" sz="2800" dirty="0" err="1" smtClean="0">
                <a:effectLst>
                  <a:outerShdw blurRad="38100" dist="38100" dir="2700000" algn="tl">
                    <a:srgbClr val="000000">
                      <a:alpha val="43137"/>
                    </a:srgbClr>
                  </a:outerShdw>
                </a:effectLst>
                <a:latin typeface="hello honey - Personal Use" panose="02000500000000000000" pitchFamily="50" charset="0"/>
              </a:rPr>
              <a:t>Langkah-langkah</a:t>
            </a:r>
            <a:r>
              <a:rPr lang="en-ID" sz="2800" dirty="0" smtClean="0">
                <a:effectLst>
                  <a:outerShdw blurRad="38100" dist="38100" dir="2700000" algn="tl">
                    <a:srgbClr val="000000">
                      <a:alpha val="43137"/>
                    </a:srgbClr>
                  </a:outerShdw>
                </a:effectLst>
                <a:latin typeface="hello honey - Personal Use" panose="02000500000000000000" pitchFamily="50" charset="0"/>
              </a:rPr>
              <a:t> </a:t>
            </a:r>
            <a:r>
              <a:rPr lang="en-ID" sz="2800" dirty="0" err="1" smtClean="0">
                <a:effectLst>
                  <a:outerShdw blurRad="38100" dist="38100" dir="2700000" algn="tl">
                    <a:srgbClr val="000000">
                      <a:alpha val="43137"/>
                    </a:srgbClr>
                  </a:outerShdw>
                </a:effectLst>
                <a:latin typeface="hello honey - Personal Use" panose="02000500000000000000" pitchFamily="50" charset="0"/>
              </a:rPr>
              <a:t>Percobaan</a:t>
            </a:r>
            <a:r>
              <a:rPr lang="en-ID" sz="2800" dirty="0" smtClean="0">
                <a:effectLst>
                  <a:outerShdw blurRad="38100" dist="38100" dir="2700000" algn="tl">
                    <a:srgbClr val="000000">
                      <a:alpha val="43137"/>
                    </a:srgbClr>
                  </a:outerShdw>
                </a:effectLst>
                <a:latin typeface="hello honey - Personal Use" panose="02000500000000000000" pitchFamily="50" charset="0"/>
              </a:rPr>
              <a:t> </a:t>
            </a:r>
            <a:r>
              <a:rPr lang="en-ID" sz="2800" dirty="0" err="1" smtClean="0">
                <a:effectLst>
                  <a:outerShdw blurRad="38100" dist="38100" dir="2700000" algn="tl">
                    <a:srgbClr val="000000">
                      <a:alpha val="43137"/>
                    </a:srgbClr>
                  </a:outerShdw>
                </a:effectLst>
                <a:latin typeface="hello honey - Personal Use" panose="02000500000000000000" pitchFamily="50" charset="0"/>
              </a:rPr>
              <a:t>Inersia</a:t>
            </a:r>
            <a:r>
              <a:rPr lang="en-ID" sz="2800" dirty="0" smtClean="0">
                <a:effectLst>
                  <a:outerShdw blurRad="38100" dist="38100" dir="2700000" algn="tl">
                    <a:srgbClr val="000000">
                      <a:alpha val="43137"/>
                    </a:srgbClr>
                  </a:outerShdw>
                </a:effectLst>
                <a:latin typeface="hello honey - Personal Use" panose="02000500000000000000" pitchFamily="50" charset="0"/>
              </a:rPr>
              <a:t> Benda  </a:t>
            </a:r>
            <a:endParaRPr lang="id-ID" sz="2800" dirty="0">
              <a:effectLst>
                <a:outerShdw blurRad="38100" dist="38100" dir="2700000" algn="tl">
                  <a:srgbClr val="000000">
                    <a:alpha val="43137"/>
                  </a:srgbClr>
                </a:outerShdw>
              </a:effectLst>
              <a:latin typeface="hello honey - Personal Use" panose="02000500000000000000" pitchFamily="50" charset="0"/>
            </a:endParaRPr>
          </a:p>
        </p:txBody>
      </p:sp>
      <p:pic>
        <p:nvPicPr>
          <p:cNvPr id="20" name="Picture 1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201059" y="414147"/>
            <a:ext cx="1286831" cy="1620028"/>
          </a:xfrm>
          <a:prstGeom prst="rect">
            <a:avLst/>
          </a:prstGeom>
        </p:spPr>
      </p:pic>
      <p:grpSp>
        <p:nvGrpSpPr>
          <p:cNvPr id="42" name="Group 41"/>
          <p:cNvGrpSpPr/>
          <p:nvPr/>
        </p:nvGrpSpPr>
        <p:grpSpPr>
          <a:xfrm flipH="1">
            <a:off x="0" y="6364064"/>
            <a:ext cx="4151086" cy="304802"/>
            <a:chOff x="8040914" y="1139371"/>
            <a:chExt cx="4151086" cy="304802"/>
          </a:xfrm>
        </p:grpSpPr>
        <p:cxnSp>
          <p:nvCxnSpPr>
            <p:cNvPr id="43" name="Straight Connector 4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rot="16200000" flipH="1">
            <a:off x="-1698176" y="4661916"/>
            <a:ext cx="4151086" cy="304802"/>
            <a:chOff x="8040914" y="1139371"/>
            <a:chExt cx="4151086" cy="304802"/>
          </a:xfrm>
        </p:grpSpPr>
        <p:cxnSp>
          <p:nvCxnSpPr>
            <p:cNvPr id="47" name="Straight Connector 4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985614" y="2079031"/>
            <a:ext cx="5788674" cy="5170646"/>
          </a:xfrm>
          <a:prstGeom prst="rect">
            <a:avLst/>
          </a:prstGeom>
          <a:noFill/>
        </p:spPr>
        <p:txBody>
          <a:bodyPr wrap="square" rtlCol="0">
            <a:spAutoFit/>
          </a:bodyPr>
          <a:lstStyle/>
          <a:p>
            <a:pPr marL="457200" indent="-457200">
              <a:buFont typeface="+mj-lt"/>
              <a:buAutoNum type="arabicPeriod"/>
            </a:pPr>
            <a:r>
              <a:rPr lang="en-US" sz="2400" dirty="0" err="1">
                <a:latin typeface="Times New Roman" panose="02020603050405020304" pitchFamily="18" charset="0"/>
                <a:cs typeface="Times New Roman" panose="02020603050405020304" pitchFamily="18" charset="0"/>
              </a:rPr>
              <a:t>Letakkan</a:t>
            </a:r>
            <a:r>
              <a:rPr lang="en-US" sz="2400" dirty="0">
                <a:latin typeface="Times New Roman" panose="02020603050405020304" pitchFamily="18" charset="0"/>
                <a:cs typeface="Times New Roman" panose="02020603050405020304" pitchFamily="18" charset="0"/>
              </a:rPr>
              <a:t> pula </a:t>
            </a:r>
            <a:r>
              <a:rPr lang="en-US" sz="2400" dirty="0" err="1">
                <a:latin typeface="Times New Roman" panose="02020603050405020304" pitchFamily="18" charset="0"/>
                <a:cs typeface="Times New Roman" panose="02020603050405020304" pitchFamily="18" charset="0"/>
              </a:rPr>
              <a:t>sebuah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logam</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atas</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kertas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karton</a:t>
            </a:r>
            <a:r>
              <a:rPr lang="en-US" sz="2400" dirty="0" smtClean="0">
                <a:latin typeface="Times New Roman" panose="02020603050405020304" pitchFamily="18" charset="0"/>
                <a:cs typeface="Times New Roman" panose="02020603050405020304" pitchFamily="18" charset="0"/>
              </a:rPr>
              <a:t>, dan </a:t>
            </a:r>
            <a:r>
              <a:rPr lang="en-US" sz="2400" dirty="0" err="1" smtClean="0">
                <a:latin typeface="Times New Roman" panose="02020603050405020304" pitchFamily="18" charset="0"/>
                <a:cs typeface="Times New Roman" panose="02020603050405020304" pitchFamily="18" charset="0"/>
              </a:rPr>
              <a:t>tandai</a:t>
            </a:r>
            <a:r>
              <a:rPr lang="en-US" sz="2400" dirty="0" smtClean="0">
                <a:latin typeface="Times New Roman" panose="02020603050405020304" pitchFamily="18" charset="0"/>
                <a:cs typeface="Times New Roman" panose="02020603050405020304" pitchFamily="18" charset="0"/>
              </a:rPr>
              <a:t> dengan </a:t>
            </a:r>
            <a:r>
              <a:rPr lang="en-US" sz="2400" dirty="0" err="1" smtClean="0">
                <a:latin typeface="Times New Roman" panose="02020603050405020304" pitchFamily="18" charset="0"/>
                <a:cs typeface="Times New Roman" panose="02020603050405020304" pitchFamily="18" charset="0"/>
              </a:rPr>
              <a:t>garis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bagian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uang</a:t>
            </a:r>
            <a:r>
              <a:rPr lang="en-US" sz="2400" dirty="0">
                <a:latin typeface="Times New Roman" panose="02020603050405020304" pitchFamily="18" charset="0"/>
                <a:cs typeface="Times New Roman" panose="02020603050405020304" pitchFamily="18" charset="0"/>
              </a:rPr>
              <a:t> pada </a:t>
            </a:r>
            <a:r>
              <a:rPr lang="en-US" sz="2400" dirty="0" err="1" smtClean="0">
                <a:latin typeface="Times New Roman" panose="02020603050405020304" pitchFamily="18" charset="0"/>
                <a:cs typeface="Times New Roman" panose="02020603050405020304" pitchFamily="18" charset="0"/>
              </a:rPr>
              <a:t>kertas</a:t>
            </a:r>
            <a:r>
              <a:rPr lang="en-US" sz="24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sv-SE" sz="2400" dirty="0">
                <a:latin typeface="Times New Roman" panose="02020603050405020304" pitchFamily="18" charset="0"/>
                <a:cs typeface="Times New Roman" panose="02020603050405020304" pitchFamily="18" charset="0"/>
              </a:rPr>
              <a:t>Tarik mendatar lamat-lambat kertas karton</a:t>
            </a:r>
            <a:br>
              <a:rPr lang="sv-SE" sz="2400" dirty="0">
                <a:latin typeface="Times New Roman" panose="02020603050405020304" pitchFamily="18" charset="0"/>
                <a:cs typeface="Times New Roman" panose="02020603050405020304" pitchFamily="18" charset="0"/>
              </a:rPr>
            </a:br>
            <a:r>
              <a:rPr lang="sv-SE" sz="2400" dirty="0" smtClean="0">
                <a:latin typeface="Times New Roman" panose="02020603050405020304" pitchFamily="18" charset="0"/>
                <a:cs typeface="Times New Roman" panose="02020603050405020304" pitchFamily="18" charset="0"/>
              </a:rPr>
              <a:t>ini sehingga uang dan kertas karton bergerak </a:t>
            </a:r>
            <a:r>
              <a:rPr lang="sv-SE" sz="2400" dirty="0">
                <a:latin typeface="Times New Roman" panose="02020603050405020304" pitchFamily="18" charset="0"/>
                <a:cs typeface="Times New Roman" panose="02020603050405020304" pitchFamily="18" charset="0"/>
              </a:rPr>
              <a:t>tctap. </a:t>
            </a:r>
            <a:endParaRPr lang="sv-SE" sz="24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400" dirty="0">
                <a:latin typeface="Times New Roman" panose="02020603050405020304" pitchFamily="18" charset="0"/>
                <a:cs typeface="Times New Roman" panose="02020603050405020304" pitchFamily="18" charset="0"/>
              </a:rPr>
              <a:t>Dengan </a:t>
            </a:r>
            <a:r>
              <a:rPr lang="en-US" sz="2400" dirty="0" err="1">
                <a:latin typeface="Times New Roman" panose="02020603050405020304" pitchFamily="18" charset="0"/>
                <a:cs typeface="Times New Roman" panose="02020603050405020304" pitchFamily="18" charset="0"/>
              </a:rPr>
              <a:t>seketika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berhentikan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karton</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400" dirty="0">
                <a:latin typeface="Times New Roman" panose="02020603050405020304" pitchFamily="18" charset="0"/>
                <a:cs typeface="Times New Roman" panose="02020603050405020304" pitchFamily="18" charset="0"/>
              </a:rPr>
              <a:t>Amati </a:t>
            </a:r>
            <a:r>
              <a:rPr lang="en-US" sz="2400" dirty="0" err="1">
                <a:latin typeface="Times New Roman" panose="02020603050405020304" pitchFamily="18" charset="0"/>
                <a:cs typeface="Times New Roman" panose="02020603050405020304" pitchFamily="18" charset="0"/>
              </a:rPr>
              <a:t>posisi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logam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karton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ketika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karton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berhenti</a:t>
            </a:r>
            <a:r>
              <a:rPr lang="en-US" sz="2400" dirty="0"/>
              <a:t/>
            </a:r>
            <a:br>
              <a:rPr lang="en-US" sz="2400" dirty="0"/>
            </a:br>
            <a:r>
              <a:rPr lang="sv-SE" sz="2400" dirty="0"/>
              <a:t/>
            </a:r>
            <a:br>
              <a:rPr lang="sv-SE" sz="2400" dirty="0"/>
            </a:br>
            <a:r>
              <a:rPr lang="en-US" sz="2400" dirty="0"/>
              <a:t/>
            </a:r>
            <a:br>
              <a:rPr lang="en-US" sz="2400" dirty="0"/>
            </a:br>
            <a:endParaRPr lang="id-ID" b="1" dirty="0">
              <a:latin typeface="Comic Sans MS" panose="030F0702030302020204" pitchFamily="66" charset="0"/>
            </a:endParaRP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b="17479"/>
          <a:stretch/>
        </p:blipFill>
        <p:spPr>
          <a:xfrm>
            <a:off x="6645499" y="2822790"/>
            <a:ext cx="4575755" cy="2900363"/>
          </a:xfrm>
          <a:prstGeom prst="rect">
            <a:avLst/>
          </a:prstGeom>
        </p:spPr>
      </p:pic>
    </p:spTree>
    <p:extLst>
      <p:ext uri="{BB962C8B-B14F-4D97-AF65-F5344CB8AC3E}">
        <p14:creationId xmlns:p14="http://schemas.microsoft.com/office/powerpoint/2010/main" val="30837003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par>
                          <p:cTn id="20" fill="hold">
                            <p:stCondLst>
                              <p:cond delay="1750"/>
                            </p:stCondLst>
                            <p:childTnLst>
                              <p:par>
                                <p:cTn id="21" presetID="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2250"/>
                            </p:stCondLst>
                            <p:childTnLst>
                              <p:par>
                                <p:cTn id="26" presetID="53" presetClass="entr" presetSubtype="16"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750" fill="hold"/>
                                        <p:tgtEl>
                                          <p:spTgt spid="16"/>
                                        </p:tgtEl>
                                        <p:attrNameLst>
                                          <p:attrName>ppt_w</p:attrName>
                                        </p:attrNameLst>
                                      </p:cBhvr>
                                      <p:tavLst>
                                        <p:tav tm="0">
                                          <p:val>
                                            <p:fltVal val="0"/>
                                          </p:val>
                                        </p:tav>
                                        <p:tav tm="100000">
                                          <p:val>
                                            <p:strVal val="#ppt_w"/>
                                          </p:val>
                                        </p:tav>
                                      </p:tavLst>
                                    </p:anim>
                                    <p:anim calcmode="lin" valueType="num">
                                      <p:cBhvr>
                                        <p:cTn id="29" dur="750" fill="hold"/>
                                        <p:tgtEl>
                                          <p:spTgt spid="16"/>
                                        </p:tgtEl>
                                        <p:attrNameLst>
                                          <p:attrName>ppt_h</p:attrName>
                                        </p:attrNameLst>
                                      </p:cBhvr>
                                      <p:tavLst>
                                        <p:tav tm="0">
                                          <p:val>
                                            <p:fltVal val="0"/>
                                          </p:val>
                                        </p:tav>
                                        <p:tav tm="100000">
                                          <p:val>
                                            <p:strVal val="#ppt_h"/>
                                          </p:val>
                                        </p:tav>
                                      </p:tavLst>
                                    </p:anim>
                                    <p:animEffect transition="in" filter="fade">
                                      <p:cBhvr>
                                        <p:cTn id="30" dur="750"/>
                                        <p:tgtEl>
                                          <p:spTgt spid="16"/>
                                        </p:tgtEl>
                                      </p:cBhvr>
                                    </p:animEffect>
                                  </p:childTnLst>
                                </p:cTn>
                              </p:par>
                            </p:childTnLst>
                          </p:cTn>
                        </p:par>
                        <p:par>
                          <p:cTn id="31" fill="hold">
                            <p:stCondLst>
                              <p:cond delay="3000"/>
                            </p:stCondLst>
                            <p:childTnLst>
                              <p:par>
                                <p:cTn id="32" presetID="53" presetClass="entr" presetSubtype="16"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750" fill="hold"/>
                                        <p:tgtEl>
                                          <p:spTgt spid="20"/>
                                        </p:tgtEl>
                                        <p:attrNameLst>
                                          <p:attrName>ppt_w</p:attrName>
                                        </p:attrNameLst>
                                      </p:cBhvr>
                                      <p:tavLst>
                                        <p:tav tm="0">
                                          <p:val>
                                            <p:fltVal val="0"/>
                                          </p:val>
                                        </p:tav>
                                        <p:tav tm="100000">
                                          <p:val>
                                            <p:strVal val="#ppt_w"/>
                                          </p:val>
                                        </p:tav>
                                      </p:tavLst>
                                    </p:anim>
                                    <p:anim calcmode="lin" valueType="num">
                                      <p:cBhvr>
                                        <p:cTn id="35" dur="750" fill="hold"/>
                                        <p:tgtEl>
                                          <p:spTgt spid="20"/>
                                        </p:tgtEl>
                                        <p:attrNameLst>
                                          <p:attrName>ppt_h</p:attrName>
                                        </p:attrNameLst>
                                      </p:cBhvr>
                                      <p:tavLst>
                                        <p:tav tm="0">
                                          <p:val>
                                            <p:fltVal val="0"/>
                                          </p:val>
                                        </p:tav>
                                        <p:tav tm="100000">
                                          <p:val>
                                            <p:strVal val="#ppt_h"/>
                                          </p:val>
                                        </p:tav>
                                      </p:tavLst>
                                    </p:anim>
                                    <p:animEffect transition="in" filter="fade">
                                      <p:cBhvr>
                                        <p:cTn id="36" dur="750"/>
                                        <p:tgtEl>
                                          <p:spTgt spid="20"/>
                                        </p:tgtEl>
                                      </p:cBhvr>
                                    </p:animEffect>
                                  </p:childTnLst>
                                </p:cTn>
                              </p:par>
                            </p:childTnLst>
                          </p:cTn>
                        </p:par>
                        <p:par>
                          <p:cTn id="37" fill="hold">
                            <p:stCondLst>
                              <p:cond delay="3750"/>
                            </p:stCondLst>
                            <p:childTnLst>
                              <p:par>
                                <p:cTn id="38" presetID="53" presetClass="entr" presetSubtype="16"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750" fill="hold"/>
                                        <p:tgtEl>
                                          <p:spTgt spid="37"/>
                                        </p:tgtEl>
                                        <p:attrNameLst>
                                          <p:attrName>ppt_w</p:attrName>
                                        </p:attrNameLst>
                                      </p:cBhvr>
                                      <p:tavLst>
                                        <p:tav tm="0">
                                          <p:val>
                                            <p:fltVal val="0"/>
                                          </p:val>
                                        </p:tav>
                                        <p:tav tm="100000">
                                          <p:val>
                                            <p:strVal val="#ppt_w"/>
                                          </p:val>
                                        </p:tav>
                                      </p:tavLst>
                                    </p:anim>
                                    <p:anim calcmode="lin" valueType="num">
                                      <p:cBhvr>
                                        <p:cTn id="41" dur="750" fill="hold"/>
                                        <p:tgtEl>
                                          <p:spTgt spid="37"/>
                                        </p:tgtEl>
                                        <p:attrNameLst>
                                          <p:attrName>ppt_h</p:attrName>
                                        </p:attrNameLst>
                                      </p:cBhvr>
                                      <p:tavLst>
                                        <p:tav tm="0">
                                          <p:val>
                                            <p:fltVal val="0"/>
                                          </p:val>
                                        </p:tav>
                                        <p:tav tm="100000">
                                          <p:val>
                                            <p:strVal val="#ppt_h"/>
                                          </p:val>
                                        </p:tav>
                                      </p:tavLst>
                                    </p:anim>
                                    <p:animEffect transition="in" filter="fade">
                                      <p:cBhvr>
                                        <p:cTn id="42"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88E85"/>
        </a:solidFill>
        <a:effectLst/>
      </p:bgPr>
    </p:bg>
    <p:spTree>
      <p:nvGrpSpPr>
        <p:cNvPr id="1" name=""/>
        <p:cNvGrpSpPr/>
        <p:nvPr/>
      </p:nvGrpSpPr>
      <p:grpSpPr>
        <a:xfrm>
          <a:off x="0" y="0"/>
          <a:ext cx="0" cy="0"/>
          <a:chOff x="0" y="0"/>
          <a:chExt cx="0" cy="0"/>
        </a:xfrm>
      </p:grpSpPr>
      <p:sp>
        <p:nvSpPr>
          <p:cNvPr id="2" name="TextBox 1"/>
          <p:cNvSpPr txBox="1"/>
          <p:nvPr/>
        </p:nvSpPr>
        <p:spPr>
          <a:xfrm>
            <a:off x="2776828" y="373394"/>
            <a:ext cx="4165600" cy="646331"/>
          </a:xfrm>
          <a:prstGeom prst="rect">
            <a:avLst/>
          </a:prstGeom>
          <a:noFill/>
        </p:spPr>
        <p:txBody>
          <a:bodyPr wrap="square" rtlCol="0">
            <a:spAutoFit/>
          </a:bodyPr>
          <a:lstStyle/>
          <a:p>
            <a:r>
              <a:rPr lang="en-ID" sz="3600" dirty="0" err="1" smtClean="0">
                <a:effectLst>
                  <a:outerShdw blurRad="50800" dist="38100" dir="8100000" algn="tr" rotWithShape="0">
                    <a:prstClr val="black">
                      <a:alpha val="40000"/>
                    </a:prstClr>
                  </a:outerShdw>
                </a:effectLst>
                <a:latin typeface="hello honey - Personal Use" panose="02000500000000000000" pitchFamily="50" charset="0"/>
              </a:rPr>
              <a:t>Konsep</a:t>
            </a:r>
            <a:r>
              <a:rPr lang="en-ID" sz="3600" dirty="0" smtClean="0">
                <a:effectLst>
                  <a:outerShdw blurRad="50800" dist="38100" dir="8100000" algn="tr" rotWithShape="0">
                    <a:prstClr val="black">
                      <a:alpha val="40000"/>
                    </a:prstClr>
                  </a:outerShdw>
                </a:effectLst>
                <a:latin typeface="hello honey - Personal Use" panose="02000500000000000000" pitchFamily="50" charset="0"/>
              </a:rPr>
              <a:t> </a:t>
            </a:r>
            <a:r>
              <a:rPr lang="en-ID" sz="3600" dirty="0" err="1" smtClean="0">
                <a:effectLst>
                  <a:outerShdw blurRad="50800" dist="38100" dir="8100000" algn="tr" rotWithShape="0">
                    <a:prstClr val="black">
                      <a:alpha val="40000"/>
                    </a:prstClr>
                  </a:outerShdw>
                </a:effectLst>
                <a:latin typeface="hello honey - Personal Use" panose="02000500000000000000" pitchFamily="50" charset="0"/>
              </a:rPr>
              <a:t>Fisis</a:t>
            </a:r>
            <a:endParaRPr lang="id-ID" sz="3600" dirty="0">
              <a:effectLst>
                <a:outerShdw blurRad="50800" dist="38100" dir="8100000" algn="tr" rotWithShape="0">
                  <a:prstClr val="black">
                    <a:alpha val="40000"/>
                  </a:prstClr>
                </a:outerShdw>
              </a:effectLst>
              <a:latin typeface="hello honey - Personal Use" panose="02000500000000000000" pitchFamily="50"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19940" y1="32151" x2="53423" y2="42317"/>
                        <a14:foregroundMark x1="59375" y1="16903" x2="67113" y2="37470"/>
                        <a14:foregroundMark x1="28720" y1="56974" x2="58780" y2="53546"/>
                      </a14:backgroundRemoval>
                    </a14:imgEffect>
                  </a14:imgLayer>
                </a14:imgProps>
              </a:ext>
              <a:ext uri="{28A0092B-C50C-407E-A947-70E740481C1C}">
                <a14:useLocalDpi xmlns:a14="http://schemas.microsoft.com/office/drawing/2010/main" val="0"/>
              </a:ext>
            </a:extLst>
          </a:blip>
          <a:stretch>
            <a:fillRect/>
          </a:stretch>
        </p:blipFill>
        <p:spPr>
          <a:xfrm>
            <a:off x="1676599" y="-137552"/>
            <a:ext cx="1286831" cy="16200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4" name="Group 3"/>
          <p:cNvGrpSpPr/>
          <p:nvPr/>
        </p:nvGrpSpPr>
        <p:grpSpPr>
          <a:xfrm flipH="1">
            <a:off x="0" y="6364064"/>
            <a:ext cx="4151086" cy="304802"/>
            <a:chOff x="8040914" y="1139371"/>
            <a:chExt cx="4151086" cy="304802"/>
          </a:xfrm>
        </p:grpSpPr>
        <p:cxnSp>
          <p:nvCxnSpPr>
            <p:cNvPr id="5" name="Straight Connector 4"/>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rot="16200000" flipH="1">
            <a:off x="-1698176" y="4661916"/>
            <a:ext cx="4151086" cy="304802"/>
            <a:chOff x="8040914" y="1139371"/>
            <a:chExt cx="4151086" cy="304802"/>
          </a:xfrm>
        </p:grpSpPr>
        <p:cxnSp>
          <p:nvCxnSpPr>
            <p:cNvPr id="9" name="Straight Connector 8"/>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rot="5400000" flipH="1">
            <a:off x="9739090" y="1923142"/>
            <a:ext cx="4151086" cy="304802"/>
            <a:chOff x="8040914" y="1139371"/>
            <a:chExt cx="4151086" cy="304802"/>
          </a:xfrm>
        </p:grpSpPr>
        <p:cxnSp>
          <p:nvCxnSpPr>
            <p:cNvPr id="13" name="Straight Connector 12"/>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8040914" y="220994"/>
            <a:ext cx="4151086" cy="304802"/>
            <a:chOff x="8040914" y="1139371"/>
            <a:chExt cx="4151086" cy="304802"/>
          </a:xfrm>
        </p:grpSpPr>
        <p:cxnSp>
          <p:nvCxnSpPr>
            <p:cNvPr id="17" name="Straight Connector 16"/>
            <p:cNvCxnSpPr/>
            <p:nvPr/>
          </p:nvCxnSpPr>
          <p:spPr>
            <a:xfrm>
              <a:off x="8040914" y="1139371"/>
              <a:ext cx="4151086"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795657" y="1291771"/>
              <a:ext cx="3396343" cy="0"/>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405257" y="1444172"/>
              <a:ext cx="2786743" cy="1"/>
            </a:xfrm>
            <a:prstGeom prst="line">
              <a:avLst/>
            </a:prstGeom>
            <a:ln w="57150">
              <a:solidFill>
                <a:srgbClr val="CDC3B7"/>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144720" y="2818832"/>
            <a:ext cx="2913621" cy="3046988"/>
          </a:xfrm>
          <a:prstGeom prst="rect">
            <a:avLst/>
          </a:prstGeom>
        </p:spPr>
        <p:txBody>
          <a:bodyPr wrap="square">
            <a:spAutoFit/>
          </a:bodyPr>
          <a:lstStyle/>
          <a:p>
            <a:pPr marL="457200" indent="-457200">
              <a:buFont typeface="+mj-lt"/>
              <a:buAutoNum type="arabicPeriod"/>
            </a:pPr>
            <a:r>
              <a:rPr lang="en-ID" sz="2400" dirty="0" smtClean="0">
                <a:latin typeface="Times New Roman" panose="02020603050405020304" pitchFamily="18" charset="0"/>
                <a:cs typeface="Times New Roman" panose="02020603050405020304" pitchFamily="18" charset="0"/>
              </a:rPr>
              <a:t>Benda yang </a:t>
            </a:r>
            <a:r>
              <a:rPr lang="en-ID" sz="2400" dirty="0" err="1" smtClean="0">
                <a:latin typeface="Times New Roman" panose="02020603050405020304" pitchFamily="18" charset="0"/>
                <a:cs typeface="Times New Roman" panose="02020603050405020304" pitchFamily="18" charset="0"/>
              </a:rPr>
              <a:t>diabergerak</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bilamana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dipaksa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untuk</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berhenti</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ia</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akan</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mempertahankan</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posisinya</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untuk</a:t>
            </a:r>
            <a:r>
              <a:rPr lang="en-ID" sz="2400" dirty="0">
                <a:latin typeface="Times New Roman" panose="02020603050405020304" pitchFamily="18" charset="0"/>
                <a:cs typeface="Times New Roman" panose="02020603050405020304" pitchFamily="18" charset="0"/>
              </a:rPr>
              <a:t> </a:t>
            </a:r>
            <a:r>
              <a:rPr lang="en-ID" sz="2400" dirty="0" smtClean="0">
                <a:latin typeface="Times New Roman" panose="02020603050405020304" pitchFamily="18" charset="0"/>
                <a:cs typeface="Times New Roman" panose="02020603050405020304" pitchFamily="18" charset="0"/>
              </a:rPr>
              <a:t>diam</a:t>
            </a:r>
            <a:r>
              <a:rPr lang="en-ID" sz="2400" dirty="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a:off x="4378122" y="2301035"/>
            <a:ext cx="0" cy="3486150"/>
          </a:xfrm>
          <a:prstGeom prst="line">
            <a:avLst/>
          </a:prstGeom>
          <a:ln w="38100">
            <a:solidFill>
              <a:srgbClr val="E2DDD8"/>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530521" y="2737224"/>
            <a:ext cx="3096995" cy="3046988"/>
          </a:xfrm>
          <a:prstGeom prst="rect">
            <a:avLst/>
          </a:prstGeom>
        </p:spPr>
        <p:txBody>
          <a:bodyPr wrap="square">
            <a:spAutoFit/>
          </a:bodyPr>
          <a:lstStyle/>
          <a:p>
            <a:pPr marL="457200" indent="-457200">
              <a:buFont typeface="+mj-lt"/>
              <a:buAutoNum type="arabicPeriod" startAt="2"/>
            </a:pPr>
            <a:r>
              <a:rPr lang="en-ID" sz="2400" dirty="0" err="1" smtClean="0">
                <a:latin typeface="Times New Roman" panose="02020603050405020304" pitchFamily="18" charset="0"/>
                <a:cs typeface="Times New Roman" panose="02020603050405020304" pitchFamily="18" charset="0"/>
              </a:rPr>
              <a:t>Sifat</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untuk</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mempertahankan</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diri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terhadap</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keadaan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fisis</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benda</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dalam</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keadaanya</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disebut</a:t>
            </a:r>
            <a:r>
              <a:rPr lang="en-ID" sz="2400" dirty="0" smtClean="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dengan</a:t>
            </a:r>
            <a:r>
              <a:rPr lang="en-ID" sz="2400" dirty="0" smtClean="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sifat</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lembam</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atau</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inersia</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dari</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benda</a:t>
            </a:r>
            <a:r>
              <a:rPr lang="en-ID"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Rectangle 23"/>
              <p:cNvSpPr/>
              <p:nvPr/>
            </p:nvSpPr>
            <p:spPr>
              <a:xfrm>
                <a:off x="8016671" y="2737224"/>
                <a:ext cx="2885503" cy="2833340"/>
              </a:xfrm>
              <a:prstGeom prst="rect">
                <a:avLst/>
              </a:prstGeom>
            </p:spPr>
            <p:txBody>
              <a:bodyPr wrap="square">
                <a:spAutoFit/>
              </a:bodyPr>
              <a:lstStyle/>
              <a:p>
                <a:pPr marL="457200" indent="-457200">
                  <a:buFont typeface="+mj-lt"/>
                  <a:buAutoNum type="arabicPeriod" startAt="3"/>
                </a:pPr>
                <a:r>
                  <a:rPr lang="en-ID" sz="2400" dirty="0" smtClean="0">
                    <a:latin typeface="Times New Roman" panose="02020603050405020304" pitchFamily="18" charset="0"/>
                    <a:cs typeface="Times New Roman" panose="02020603050405020304" pitchFamily="18" charset="0"/>
                  </a:rPr>
                  <a:t>Pada </a:t>
                </a:r>
                <a:r>
                  <a:rPr lang="en-ID" sz="2400" dirty="0" err="1">
                    <a:latin typeface="Times New Roman" panose="02020603050405020304" pitchFamily="18" charset="0"/>
                    <a:cs typeface="Times New Roman" panose="02020603050405020304" pitchFamily="18" charset="0"/>
                  </a:rPr>
                  <a:t>kondisi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ini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disebut</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dengan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kondisi</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setimbang</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dan</a:t>
                </a:r>
                <a:r>
                  <a:rPr lang="en-ID" sz="2400" dirty="0">
                    <a:latin typeface="Times New Roman" panose="02020603050405020304" pitchFamily="18" charset="0"/>
                    <a:cs typeface="Times New Roman" panose="02020603050405020304" pitchFamily="18" charset="0"/>
                  </a:rPr>
                  <a:t> </a:t>
                </a:r>
                <a:r>
                  <a:rPr lang="en-ID" sz="2400" dirty="0" err="1">
                    <a:latin typeface="Times New Roman" panose="02020603050405020304" pitchFamily="18" charset="0"/>
                    <a:cs typeface="Times New Roman" panose="02020603050405020304" pitchFamily="18" charset="0"/>
                  </a:rPr>
                  <a:t>berlaku</a:t>
                </a:r>
                <a:r>
                  <a:rPr lang="en-ID" sz="2400" dirty="0">
                    <a:latin typeface="Times New Roman" panose="02020603050405020304" pitchFamily="18" charset="0"/>
                    <a:cs typeface="Times New Roman" panose="02020603050405020304" pitchFamily="18" charset="0"/>
                  </a:rPr>
                  <a:t> </a:t>
                </a:r>
                <a:r>
                  <a:rPr lang="en-ID" sz="2400" dirty="0" err="1" smtClean="0">
                    <a:latin typeface="Times New Roman" panose="02020603050405020304" pitchFamily="18" charset="0"/>
                    <a:cs typeface="Times New Roman" panose="02020603050405020304" pitchFamily="18" charset="0"/>
                  </a:rPr>
                  <a:t>rumusan</a:t>
                </a:r>
                <a:endParaRPr lang="en-ID" sz="24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nary>
                        <m:naryPr>
                          <m:chr m:val="∑"/>
                          <m:subHide m:val="on"/>
                          <m:supHide m:val="on"/>
                          <m:ctrlPr>
                            <a:rPr lang="id-ID" sz="2400" i="1" smtClean="0">
                              <a:latin typeface="Cambria Math"/>
                              <a:cs typeface="Times New Roman" panose="02020603050405020304" pitchFamily="18" charset="0"/>
                            </a:rPr>
                          </m:ctrlPr>
                        </m:naryPr>
                        <m:sub/>
                        <m:sup/>
                        <m:e>
                          <m:r>
                            <a:rPr lang="en-US" sz="2400" b="0" i="1" smtClean="0">
                              <a:latin typeface="Cambria Math" panose="02040503050406030204" pitchFamily="18" charset="0"/>
                              <a:cs typeface="Times New Roman" panose="02020603050405020304" pitchFamily="18" charset="0"/>
                            </a:rPr>
                            <m:t>𝐹</m:t>
                          </m:r>
                          <m:r>
                            <a:rPr lang="en-US" sz="2400" b="0" i="1" smtClean="0">
                              <a:latin typeface="Cambria Math" panose="02040503050406030204" pitchFamily="18" charset="0"/>
                              <a:cs typeface="Times New Roman" panose="02020603050405020304" pitchFamily="18" charset="0"/>
                            </a:rPr>
                            <m:t>=0</m:t>
                          </m:r>
                        </m:e>
                      </m:nary>
                    </m:oMath>
                  </m:oMathPara>
                </a14:m>
                <a:endParaRPr lang="id-ID" sz="2400" dirty="0" smtClean="0">
                  <a:latin typeface="Times New Roman" panose="02020603050405020304" pitchFamily="18"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8016671" y="2737224"/>
                <a:ext cx="2885503" cy="2833340"/>
              </a:xfrm>
              <a:prstGeom prst="rect">
                <a:avLst/>
              </a:prstGeom>
              <a:blipFill>
                <a:blip r:embed="rId4"/>
                <a:stretch>
                  <a:fillRect l="-2748" t="-1720"/>
                </a:stretch>
              </a:blipFill>
            </p:spPr>
            <p:txBody>
              <a:bodyPr/>
              <a:lstStyle/>
              <a:p>
                <a:r>
                  <a:rPr lang="en-US">
                    <a:noFill/>
                  </a:rPr>
                  <a:t> </a:t>
                </a:r>
              </a:p>
            </p:txBody>
          </p:sp>
        </mc:Fallback>
      </mc:AlternateContent>
      <p:cxnSp>
        <p:nvCxnSpPr>
          <p:cNvPr id="25" name="Straight Connector 24"/>
          <p:cNvCxnSpPr/>
          <p:nvPr/>
        </p:nvCxnSpPr>
        <p:spPr>
          <a:xfrm>
            <a:off x="7864272" y="2301035"/>
            <a:ext cx="0" cy="3486150"/>
          </a:xfrm>
          <a:prstGeom prst="line">
            <a:avLst/>
          </a:prstGeom>
          <a:ln w="38100">
            <a:solidFill>
              <a:srgbClr val="E2DDD8"/>
            </a:solidFill>
          </a:ln>
        </p:spPr>
        <p:style>
          <a:lnRef idx="1">
            <a:schemeClr val="accent1"/>
          </a:lnRef>
          <a:fillRef idx="0">
            <a:schemeClr val="accent1"/>
          </a:fillRef>
          <a:effectRef idx="0">
            <a:schemeClr val="accent1"/>
          </a:effectRef>
          <a:fontRef idx="minor">
            <a:schemeClr val="tx1"/>
          </a:fontRef>
        </p:style>
      </p:cxnSp>
      <p:pic>
        <p:nvPicPr>
          <p:cNvPr id="4100" name="Picture 4" descr="Pin ini berisi gambar: readinglunch"/>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814" b="97458" l="9746" r="89831">
                        <a14:foregroundMark x1="25000" y1="73305" x2="69068" y2="88559"/>
                        <a14:foregroundMark x1="31780" y1="68220" x2="63136" y2="69068"/>
                        <a14:foregroundMark x1="64831" y1="69068" x2="67373" y2="84322"/>
                        <a14:foregroundMark x1="30932" y1="86864" x2="49576" y2="89407"/>
                        <a14:foregroundMark x1="43644" y1="11441" x2="47034" y2="5508"/>
                        <a14:foregroundMark x1="25847" y1="86864" x2="53814" y2="72458"/>
                        <a14:foregroundMark x1="45339" y1="90254" x2="63136" y2="77542"/>
                        <a14:foregroundMark x1="24153" y1="76695" x2="31780" y2="78390"/>
                        <a14:foregroundMark x1="42797" y1="13983" x2="37712" y2="9746"/>
                      </a14:backgroundRemoval>
                    </a14:imgEffect>
                  </a14:imgLayer>
                </a14:imgProps>
              </a:ext>
              <a:ext uri="{28A0092B-C50C-407E-A947-70E740481C1C}">
                <a14:useLocalDpi xmlns:a14="http://schemas.microsoft.com/office/drawing/2010/main" val="0"/>
              </a:ext>
            </a:extLst>
          </a:blip>
          <a:srcRect/>
          <a:stretch>
            <a:fillRect/>
          </a:stretch>
        </p:blipFill>
        <p:spPr bwMode="auto">
          <a:xfrm>
            <a:off x="34746" y="60819"/>
            <a:ext cx="2247900" cy="224790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33276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750" fill="hold"/>
                                        <p:tgtEl>
                                          <p:spTgt spid="3"/>
                                        </p:tgtEl>
                                        <p:attrNameLst>
                                          <p:attrName>ppt_w</p:attrName>
                                        </p:attrNameLst>
                                      </p:cBhvr>
                                      <p:tavLst>
                                        <p:tav tm="0">
                                          <p:val>
                                            <p:fltVal val="0"/>
                                          </p:val>
                                        </p:tav>
                                        <p:tav tm="100000">
                                          <p:val>
                                            <p:strVal val="#ppt_w"/>
                                          </p:val>
                                        </p:tav>
                                      </p:tavLst>
                                    </p:anim>
                                    <p:anim calcmode="lin" valueType="num">
                                      <p:cBhvr>
                                        <p:cTn id="14" dur="750" fill="hold"/>
                                        <p:tgtEl>
                                          <p:spTgt spid="3"/>
                                        </p:tgtEl>
                                        <p:attrNameLst>
                                          <p:attrName>ppt_h</p:attrName>
                                        </p:attrNameLst>
                                      </p:cBhvr>
                                      <p:tavLst>
                                        <p:tav tm="0">
                                          <p:val>
                                            <p:fltVal val="0"/>
                                          </p:val>
                                        </p:tav>
                                        <p:tav tm="100000">
                                          <p:val>
                                            <p:strVal val="#ppt_h"/>
                                          </p:val>
                                        </p:tav>
                                      </p:tavLst>
                                    </p:anim>
                                    <p:animEffect transition="in" filter="fade">
                                      <p:cBhvr>
                                        <p:cTn id="15" dur="750"/>
                                        <p:tgtEl>
                                          <p:spTgt spid="3"/>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750" fill="hold"/>
                                        <p:tgtEl>
                                          <p:spTgt spid="20"/>
                                        </p:tgtEl>
                                        <p:attrNameLst>
                                          <p:attrName>ppt_w</p:attrName>
                                        </p:attrNameLst>
                                      </p:cBhvr>
                                      <p:tavLst>
                                        <p:tav tm="0">
                                          <p:val>
                                            <p:fltVal val="0"/>
                                          </p:val>
                                        </p:tav>
                                        <p:tav tm="100000">
                                          <p:val>
                                            <p:strVal val="#ppt_w"/>
                                          </p:val>
                                        </p:tav>
                                      </p:tavLst>
                                    </p:anim>
                                    <p:anim calcmode="lin" valueType="num">
                                      <p:cBhvr>
                                        <p:cTn id="20" dur="750" fill="hold"/>
                                        <p:tgtEl>
                                          <p:spTgt spid="20"/>
                                        </p:tgtEl>
                                        <p:attrNameLst>
                                          <p:attrName>ppt_h</p:attrName>
                                        </p:attrNameLst>
                                      </p:cBhvr>
                                      <p:tavLst>
                                        <p:tav tm="0">
                                          <p:val>
                                            <p:fltVal val="0"/>
                                          </p:val>
                                        </p:tav>
                                        <p:tav tm="100000">
                                          <p:val>
                                            <p:strVal val="#ppt_h"/>
                                          </p:val>
                                        </p:tav>
                                      </p:tavLst>
                                    </p:anim>
                                    <p:animEffect transition="in" filter="fade">
                                      <p:cBhvr>
                                        <p:cTn id="21" dur="750"/>
                                        <p:tgtEl>
                                          <p:spTgt spid="20"/>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Effect transition="in" filter="fade">
                                      <p:cBhvr>
                                        <p:cTn id="27" dur="750"/>
                                        <p:tgtEl>
                                          <p:spTgt spid="22"/>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750" fill="hold"/>
                                        <p:tgtEl>
                                          <p:spTgt spid="23"/>
                                        </p:tgtEl>
                                        <p:attrNameLst>
                                          <p:attrName>ppt_w</p:attrName>
                                        </p:attrNameLst>
                                      </p:cBhvr>
                                      <p:tavLst>
                                        <p:tav tm="0">
                                          <p:val>
                                            <p:fltVal val="0"/>
                                          </p:val>
                                        </p:tav>
                                        <p:tav tm="100000">
                                          <p:val>
                                            <p:strVal val="#ppt_w"/>
                                          </p:val>
                                        </p:tav>
                                      </p:tavLst>
                                    </p:anim>
                                    <p:anim calcmode="lin" valueType="num">
                                      <p:cBhvr>
                                        <p:cTn id="32" dur="750" fill="hold"/>
                                        <p:tgtEl>
                                          <p:spTgt spid="23"/>
                                        </p:tgtEl>
                                        <p:attrNameLst>
                                          <p:attrName>ppt_h</p:attrName>
                                        </p:attrNameLst>
                                      </p:cBhvr>
                                      <p:tavLst>
                                        <p:tav tm="0">
                                          <p:val>
                                            <p:fltVal val="0"/>
                                          </p:val>
                                        </p:tav>
                                        <p:tav tm="100000">
                                          <p:val>
                                            <p:strVal val="#ppt_h"/>
                                          </p:val>
                                        </p:tav>
                                      </p:tavLst>
                                    </p:anim>
                                    <p:animEffect transition="in" filter="fade">
                                      <p:cBhvr>
                                        <p:cTn id="33" dur="750"/>
                                        <p:tgtEl>
                                          <p:spTgt spid="23"/>
                                        </p:tgtEl>
                                      </p:cBhvr>
                                    </p:animEffect>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750" fill="hold"/>
                                        <p:tgtEl>
                                          <p:spTgt spid="25"/>
                                        </p:tgtEl>
                                        <p:attrNameLst>
                                          <p:attrName>ppt_w</p:attrName>
                                        </p:attrNameLst>
                                      </p:cBhvr>
                                      <p:tavLst>
                                        <p:tav tm="0">
                                          <p:val>
                                            <p:fltVal val="0"/>
                                          </p:val>
                                        </p:tav>
                                        <p:tav tm="100000">
                                          <p:val>
                                            <p:strVal val="#ppt_w"/>
                                          </p:val>
                                        </p:tav>
                                      </p:tavLst>
                                    </p:anim>
                                    <p:anim calcmode="lin" valueType="num">
                                      <p:cBhvr>
                                        <p:cTn id="38" dur="750" fill="hold"/>
                                        <p:tgtEl>
                                          <p:spTgt spid="25"/>
                                        </p:tgtEl>
                                        <p:attrNameLst>
                                          <p:attrName>ppt_h</p:attrName>
                                        </p:attrNameLst>
                                      </p:cBhvr>
                                      <p:tavLst>
                                        <p:tav tm="0">
                                          <p:val>
                                            <p:fltVal val="0"/>
                                          </p:val>
                                        </p:tav>
                                        <p:tav tm="100000">
                                          <p:val>
                                            <p:strVal val="#ppt_h"/>
                                          </p:val>
                                        </p:tav>
                                      </p:tavLst>
                                    </p:anim>
                                    <p:animEffect transition="in" filter="fade">
                                      <p:cBhvr>
                                        <p:cTn id="39" dur="750"/>
                                        <p:tgtEl>
                                          <p:spTgt spid="25"/>
                                        </p:tgtEl>
                                      </p:cBhvr>
                                    </p:animEffect>
                                  </p:childTnLst>
                                </p:cTn>
                              </p:par>
                            </p:childTnLst>
                          </p:cTn>
                        </p:par>
                        <p:par>
                          <p:cTn id="40" fill="hold">
                            <p:stCondLst>
                              <p:cond delay="450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750" fill="hold"/>
                                        <p:tgtEl>
                                          <p:spTgt spid="24"/>
                                        </p:tgtEl>
                                        <p:attrNameLst>
                                          <p:attrName>ppt_w</p:attrName>
                                        </p:attrNameLst>
                                      </p:cBhvr>
                                      <p:tavLst>
                                        <p:tav tm="0">
                                          <p:val>
                                            <p:fltVal val="0"/>
                                          </p:val>
                                        </p:tav>
                                        <p:tav tm="100000">
                                          <p:val>
                                            <p:strVal val="#ppt_w"/>
                                          </p:val>
                                        </p:tav>
                                      </p:tavLst>
                                    </p:anim>
                                    <p:anim calcmode="lin" valueType="num">
                                      <p:cBhvr>
                                        <p:cTn id="44" dur="750" fill="hold"/>
                                        <p:tgtEl>
                                          <p:spTgt spid="24"/>
                                        </p:tgtEl>
                                        <p:attrNameLst>
                                          <p:attrName>ppt_h</p:attrName>
                                        </p:attrNameLst>
                                      </p:cBhvr>
                                      <p:tavLst>
                                        <p:tav tm="0">
                                          <p:val>
                                            <p:fltVal val="0"/>
                                          </p:val>
                                        </p:tav>
                                        <p:tav tm="100000">
                                          <p:val>
                                            <p:strVal val="#ppt_h"/>
                                          </p:val>
                                        </p:tav>
                                      </p:tavLst>
                                    </p:anim>
                                    <p:animEffect transition="in" filter="fade">
                                      <p:cBhvr>
                                        <p:cTn id="45" dur="750"/>
                                        <p:tgtEl>
                                          <p:spTgt spid="24"/>
                                        </p:tgtEl>
                                      </p:cBhvr>
                                    </p:animEffect>
                                  </p:childTnLst>
                                </p:cTn>
                              </p:par>
                            </p:childTnLst>
                          </p:cTn>
                        </p:par>
                        <p:par>
                          <p:cTn id="46" fill="hold">
                            <p:stCondLst>
                              <p:cond delay="5250"/>
                            </p:stCondLst>
                            <p:childTnLst>
                              <p:par>
                                <p:cTn id="47" presetID="53" presetClass="entr" presetSubtype="16" fill="hold" nodeType="afterEffect">
                                  <p:stCondLst>
                                    <p:cond delay="0"/>
                                  </p:stCondLst>
                                  <p:childTnLst>
                                    <p:set>
                                      <p:cBhvr>
                                        <p:cTn id="48" dur="1" fill="hold">
                                          <p:stCondLst>
                                            <p:cond delay="0"/>
                                          </p:stCondLst>
                                        </p:cTn>
                                        <p:tgtEl>
                                          <p:spTgt spid="4100"/>
                                        </p:tgtEl>
                                        <p:attrNameLst>
                                          <p:attrName>style.visibility</p:attrName>
                                        </p:attrNameLst>
                                      </p:cBhvr>
                                      <p:to>
                                        <p:strVal val="visible"/>
                                      </p:to>
                                    </p:set>
                                    <p:anim calcmode="lin" valueType="num">
                                      <p:cBhvr>
                                        <p:cTn id="49" dur="750" fill="hold"/>
                                        <p:tgtEl>
                                          <p:spTgt spid="4100"/>
                                        </p:tgtEl>
                                        <p:attrNameLst>
                                          <p:attrName>ppt_w</p:attrName>
                                        </p:attrNameLst>
                                      </p:cBhvr>
                                      <p:tavLst>
                                        <p:tav tm="0">
                                          <p:val>
                                            <p:fltVal val="0"/>
                                          </p:val>
                                        </p:tav>
                                        <p:tav tm="100000">
                                          <p:val>
                                            <p:strVal val="#ppt_w"/>
                                          </p:val>
                                        </p:tav>
                                      </p:tavLst>
                                    </p:anim>
                                    <p:anim calcmode="lin" valueType="num">
                                      <p:cBhvr>
                                        <p:cTn id="50" dur="750" fill="hold"/>
                                        <p:tgtEl>
                                          <p:spTgt spid="4100"/>
                                        </p:tgtEl>
                                        <p:attrNameLst>
                                          <p:attrName>ppt_h</p:attrName>
                                        </p:attrNameLst>
                                      </p:cBhvr>
                                      <p:tavLst>
                                        <p:tav tm="0">
                                          <p:val>
                                            <p:fltVal val="0"/>
                                          </p:val>
                                        </p:tav>
                                        <p:tav tm="100000">
                                          <p:val>
                                            <p:strVal val="#ppt_h"/>
                                          </p:val>
                                        </p:tav>
                                      </p:tavLst>
                                    </p:anim>
                                    <p:animEffect transition="in" filter="fade">
                                      <p:cBhvr>
                                        <p:cTn id="51" dur="75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3"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TotalTime>
  <Words>1105</Words>
  <Application>Microsoft Office PowerPoint</Application>
  <PresentationFormat>Custom</PresentationFormat>
  <Paragraphs>107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USER</cp:lastModifiedBy>
  <cp:revision>50</cp:revision>
  <dcterms:created xsi:type="dcterms:W3CDTF">2022-02-18T01:27:36Z</dcterms:created>
  <dcterms:modified xsi:type="dcterms:W3CDTF">2023-03-14T12:09:19Z</dcterms:modified>
</cp:coreProperties>
</file>