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256" r:id="rId2"/>
    <p:sldId id="322" r:id="rId3"/>
    <p:sldId id="354" r:id="rId4"/>
    <p:sldId id="406" r:id="rId5"/>
    <p:sldId id="355" r:id="rId6"/>
    <p:sldId id="351" r:id="rId7"/>
    <p:sldId id="405" r:id="rId8"/>
    <p:sldId id="381" r:id="rId9"/>
    <p:sldId id="380" r:id="rId10"/>
    <p:sldId id="382" r:id="rId11"/>
    <p:sldId id="383" r:id="rId12"/>
    <p:sldId id="384" r:id="rId13"/>
    <p:sldId id="345" r:id="rId14"/>
    <p:sldId id="346" r:id="rId15"/>
    <p:sldId id="418" r:id="rId16"/>
    <p:sldId id="392" r:id="rId17"/>
    <p:sldId id="417" r:id="rId18"/>
    <p:sldId id="388" r:id="rId19"/>
    <p:sldId id="389" r:id="rId20"/>
    <p:sldId id="386" r:id="rId21"/>
    <p:sldId id="394" r:id="rId22"/>
    <p:sldId id="347" r:id="rId23"/>
    <p:sldId id="419" r:id="rId24"/>
    <p:sldId id="348" r:id="rId25"/>
    <p:sldId id="397" r:id="rId26"/>
    <p:sldId id="422" r:id="rId27"/>
    <p:sldId id="423" r:id="rId28"/>
    <p:sldId id="424" r:id="rId29"/>
    <p:sldId id="387" r:id="rId30"/>
    <p:sldId id="357" r:id="rId31"/>
    <p:sldId id="420" r:id="rId32"/>
    <p:sldId id="393" r:id="rId33"/>
    <p:sldId id="421" r:id="rId34"/>
    <p:sldId id="415" r:id="rId35"/>
    <p:sldId id="358" r:id="rId36"/>
    <p:sldId id="426" r:id="rId37"/>
    <p:sldId id="360" r:id="rId38"/>
    <p:sldId id="407" r:id="rId39"/>
    <p:sldId id="408" r:id="rId40"/>
    <p:sldId id="395" r:id="rId41"/>
    <p:sldId id="430" r:id="rId42"/>
    <p:sldId id="410" r:id="rId43"/>
    <p:sldId id="409" r:id="rId44"/>
    <p:sldId id="396" r:id="rId45"/>
    <p:sldId id="390" r:id="rId46"/>
    <p:sldId id="391" r:id="rId47"/>
    <p:sldId id="416" r:id="rId48"/>
    <p:sldId id="429" r:id="rId49"/>
    <p:sldId id="414" r:id="rId50"/>
    <p:sldId id="413" r:id="rId51"/>
    <p:sldId id="411" r:id="rId52"/>
    <p:sldId id="431" r:id="rId53"/>
    <p:sldId id="432" r:id="rId54"/>
    <p:sldId id="433" r:id="rId55"/>
    <p:sldId id="361" r:id="rId56"/>
    <p:sldId id="359" r:id="rId57"/>
    <p:sldId id="428" r:id="rId58"/>
    <p:sldId id="377" r:id="rId59"/>
    <p:sldId id="385" r:id="rId60"/>
  </p:sldIdLst>
  <p:sldSz cx="9144000" cy="6858000" type="screen4x3"/>
  <p:notesSz cx="6858000" cy="9945688"/>
  <p:custDataLst>
    <p:tags r:id="rId6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A9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78" autoAdjust="0"/>
    <p:restoredTop sz="98753" autoAdjust="0"/>
  </p:normalViewPr>
  <p:slideViewPr>
    <p:cSldViewPr>
      <p:cViewPr varScale="1">
        <p:scale>
          <a:sx n="70" d="100"/>
          <a:sy n="70" d="100"/>
        </p:scale>
        <p:origin x="-139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DA9ADE-8533-4554-BD66-95289EE54C06}" type="datetimeFigureOut">
              <a:rPr lang="id-ID" smtClean="0"/>
              <a:t>10/04/2017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E2C9D6-4281-4395-B99F-50397662E1C5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649942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0E3FC9-F847-4AB7-9EBF-6B691E3627F8}" type="datetimeFigureOut">
              <a:rPr lang="id-ID" smtClean="0"/>
              <a:pPr/>
              <a:t>10/04/2017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BBC055-5269-4F21-9853-E779D5EB4940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9314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38213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38213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38213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38213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38213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defTabSz="9382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defTabSz="9382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defTabSz="9382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defTabSz="9382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008E6D8-16CB-4F33-9BFD-C07B765FA09E}" type="slidenum">
              <a:rPr kumimoji="0" lang="en-US" altLang="en-US" sz="1200" smtClean="0">
                <a:latin typeface="Times New Roman" pitchFamily="18" charset="0"/>
              </a:rPr>
              <a:pPr/>
              <a:t>8</a:t>
            </a:fld>
            <a:endParaRPr kumimoji="0" lang="en-US" altLang="en-US" sz="1200" smtClean="0">
              <a:latin typeface="Times New Roman" pitchFamily="18" charset="0"/>
            </a:endParaRPr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38213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38213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38213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38213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38213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defTabSz="9382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defTabSz="9382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defTabSz="9382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defTabSz="9382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DD7BEA1F-260D-4A7F-A003-A08A0B147041}" type="slidenum">
              <a:rPr kumimoji="0" lang="en-US" altLang="en-US" sz="1200" smtClean="0">
                <a:latin typeface="Times New Roman" pitchFamily="18" charset="0"/>
              </a:rPr>
              <a:pPr/>
              <a:t>10</a:t>
            </a:fld>
            <a:endParaRPr kumimoji="0" lang="en-US" altLang="en-US" sz="1200" smtClean="0">
              <a:latin typeface="Times New Roman" pitchFamily="18" charset="0"/>
            </a:endParaRPr>
          </a:p>
        </p:txBody>
      </p:sp>
      <p:sp>
        <p:nvSpPr>
          <p:cNvPr id="201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38213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38213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38213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38213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38213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defTabSz="9382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defTabSz="9382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defTabSz="9382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defTabSz="9382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48D5E57F-A4D8-4DD7-ABD8-79100351D0FB}" type="slidenum">
              <a:rPr kumimoji="0" lang="en-US" altLang="en-US" sz="1200" smtClean="0">
                <a:latin typeface="Times New Roman" pitchFamily="18" charset="0"/>
              </a:rPr>
              <a:pPr/>
              <a:t>11</a:t>
            </a:fld>
            <a:endParaRPr kumimoji="0" lang="en-US" altLang="en-US" sz="1200" smtClean="0">
              <a:latin typeface="Times New Roman" pitchFamily="18" charset="0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38213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38213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38213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38213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38213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defTabSz="9382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defTabSz="9382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defTabSz="9382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defTabSz="9382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125BE861-06A3-4BCC-A269-B787869D4C88}" type="slidenum">
              <a:rPr kumimoji="0" lang="en-US" altLang="en-US" sz="1200" smtClean="0">
                <a:latin typeface="Times New Roman" pitchFamily="18" charset="0"/>
              </a:rPr>
              <a:pPr/>
              <a:t>12</a:t>
            </a:fld>
            <a:endParaRPr kumimoji="0" lang="en-US" altLang="en-US" sz="1200" smtClean="0">
              <a:latin typeface="Times New Roman" pitchFamily="18" charset="0"/>
            </a:endParaRPr>
          </a:p>
        </p:txBody>
      </p:sp>
      <p:sp>
        <p:nvSpPr>
          <p:cNvPr id="203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38213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38213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38213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38213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38213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defTabSz="9382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defTabSz="9382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defTabSz="9382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defTabSz="9382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4EE112A0-8A30-4EF6-8363-3B9827EA8CF9}" type="slidenum">
              <a:rPr kumimoji="0" lang="en-US" altLang="en-US" sz="1200" smtClean="0">
                <a:latin typeface="Times New Roman" pitchFamily="18" charset="0"/>
              </a:rPr>
              <a:pPr/>
              <a:t>52</a:t>
            </a:fld>
            <a:endParaRPr kumimoji="0" lang="en-US" altLang="en-US" sz="1200" smtClean="0">
              <a:latin typeface="Times New Roman" pitchFamily="18" charset="0"/>
            </a:endParaRPr>
          </a:p>
        </p:txBody>
      </p:sp>
      <p:sp>
        <p:nvSpPr>
          <p:cNvPr id="22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solidFill>
                <a:srgbClr val="333399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221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C14A1E-5206-4C62-8E76-144756181F66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38213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38213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38213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38213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38213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defTabSz="9382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defTabSz="9382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defTabSz="9382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defTabSz="9382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C9D07BA-5364-419C-BAF1-F68D423429DA}" type="slidenum">
              <a:rPr kumimoji="0" lang="en-US" altLang="en-US" sz="1200" smtClean="0">
                <a:latin typeface="Times New Roman" pitchFamily="18" charset="0"/>
              </a:rPr>
              <a:pPr/>
              <a:t>54</a:t>
            </a:fld>
            <a:endParaRPr kumimoji="0" lang="en-US" altLang="en-US" sz="1200" smtClean="0">
              <a:latin typeface="Times New Roman" pitchFamily="18" charset="0"/>
            </a:endParaRPr>
          </a:p>
        </p:txBody>
      </p:sp>
      <p:sp>
        <p:nvSpPr>
          <p:cNvPr id="223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477000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477000"/>
            <a:ext cx="2895600" cy="244475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477000"/>
            <a:ext cx="2133600" cy="2444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FE7C501-C211-4EE6-A036-F2BF4C59214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gray">
          <a:xfrm>
            <a:off x="368300" y="395288"/>
            <a:ext cx="13843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b="1" i="1">
                <a:solidFill>
                  <a:schemeClr val="accent2"/>
                </a:solidFill>
              </a:rPr>
              <a:t>LOGO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3810000" y="5029200"/>
            <a:ext cx="4724400" cy="381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2057400"/>
            <a:ext cx="6096000" cy="682625"/>
          </a:xfrm>
        </p:spPr>
        <p:txBody>
          <a:bodyPr/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96BF1F-9144-464E-8222-6FCE3D1F23D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0" y="655638"/>
            <a:ext cx="2095500" cy="55927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655638"/>
            <a:ext cx="6134100" cy="55927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FC0B97-4FD5-491F-A625-F1716F5E5C0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55638"/>
            <a:ext cx="4953000" cy="563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81000" y="1600200"/>
            <a:ext cx="8305800" cy="4648200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400800"/>
            <a:ext cx="2133600" cy="2286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0" y="6400800"/>
            <a:ext cx="2895600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971800" y="6400800"/>
            <a:ext cx="2133600" cy="228600"/>
          </a:xfrm>
        </p:spPr>
        <p:txBody>
          <a:bodyPr/>
          <a:lstStyle>
            <a:lvl1pPr>
              <a:defRPr/>
            </a:lvl1pPr>
          </a:lstStyle>
          <a:p>
            <a:fld id="{B56A2A1D-0B5B-478F-8490-D05250E6E3A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55638"/>
            <a:ext cx="4953000" cy="563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81000" y="1600200"/>
            <a:ext cx="8305800" cy="4648200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400800"/>
            <a:ext cx="2133600" cy="2286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0" y="6400800"/>
            <a:ext cx="2895600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971800" y="6400800"/>
            <a:ext cx="2133600" cy="228600"/>
          </a:xfrm>
        </p:spPr>
        <p:txBody>
          <a:bodyPr/>
          <a:lstStyle>
            <a:lvl1pPr>
              <a:defRPr/>
            </a:lvl1pPr>
          </a:lstStyle>
          <a:p>
            <a:fld id="{99660A1E-F6F3-422F-B6F1-417174F2530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14F24A7-346F-4549-AF25-A3E90486114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046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31E0C8-5D74-42C4-9296-9D85D9CA5C4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964A4A-B1A8-4BE0-B14A-96F53A7E475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6002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6002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41225A-642C-433A-859C-10F34490B0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58DCBA-EE7D-4013-ADF4-FE8F6461A7E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1F1303-7311-4B08-9282-AD41C8D5737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0E2610-EA1C-4832-9C6B-588AADA5864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2FF180-6E87-4152-8F4D-E60F244AB35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BB9028-FF63-4C28-B0E9-79AAF67B2F2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600200"/>
            <a:ext cx="8305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white">
          <a:xfrm>
            <a:off x="304800" y="6400800"/>
            <a:ext cx="2133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white">
          <a:xfrm>
            <a:off x="6096000" y="64008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2971800" y="6400800"/>
            <a:ext cx="2133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4E8BF92-01B1-4658-8BDF-903B799E3F1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304800" y="655638"/>
            <a:ext cx="49530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2844" y="1960557"/>
            <a:ext cx="6096000" cy="682625"/>
          </a:xfrm>
        </p:spPr>
        <p:txBody>
          <a:bodyPr/>
          <a:lstStyle/>
          <a:p>
            <a:pPr algn="l"/>
            <a:r>
              <a:rPr lang="id-ID" dirty="0" smtClean="0"/>
              <a:t>BIOLOGI SEL</a:t>
            </a:r>
            <a:endParaRPr lang="en-US" dirty="0"/>
          </a:p>
        </p:txBody>
      </p:sp>
      <p:pic>
        <p:nvPicPr>
          <p:cNvPr id="7" name="Picture 6" descr="E:\gambar\Logo\01. UNIL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9131" y="147918"/>
            <a:ext cx="1071035" cy="10670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643042" y="149346"/>
            <a:ext cx="66437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 smtClean="0"/>
              <a:t>PENDIDIKAN BIOLOGI</a:t>
            </a:r>
          </a:p>
          <a:p>
            <a:r>
              <a:rPr lang="id-ID" sz="2400" b="1" dirty="0" smtClean="0"/>
              <a:t>UNIVERSITAS LAMPUNG</a:t>
            </a:r>
            <a:endParaRPr lang="id-ID" sz="2400" b="1" dirty="0"/>
          </a:p>
        </p:txBody>
      </p:sp>
      <p:sp>
        <p:nvSpPr>
          <p:cNvPr id="8" name="Rounded Rectangle 7">
            <a:hlinkClick r:id="rId3" action="ppaction://hlinksldjump"/>
          </p:cNvPr>
          <p:cNvSpPr/>
          <p:nvPr/>
        </p:nvSpPr>
        <p:spPr>
          <a:xfrm>
            <a:off x="214282" y="3643314"/>
            <a:ext cx="4143404" cy="64294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800" dirty="0" smtClean="0">
                <a:solidFill>
                  <a:schemeClr val="tx1"/>
                </a:solidFill>
                <a:latin typeface="Berlin Sans FB Demi" pitchFamily="34" charset="0"/>
              </a:rPr>
              <a:t>Sel &amp; Bahan Penyusun </a:t>
            </a:r>
            <a:endParaRPr lang="id-ID" sz="2800" dirty="0">
              <a:solidFill>
                <a:schemeClr val="tx1"/>
              </a:solidFill>
              <a:latin typeface="Berlin Sans FB Demi" pitchFamily="34" charset="0"/>
            </a:endParaRPr>
          </a:p>
        </p:txBody>
      </p:sp>
      <p:sp>
        <p:nvSpPr>
          <p:cNvPr id="12" name="Rounded Rectangle 11">
            <a:hlinkClick r:id="rId4" action="ppaction://hlinksldjump"/>
          </p:cNvPr>
          <p:cNvSpPr/>
          <p:nvPr/>
        </p:nvSpPr>
        <p:spPr>
          <a:xfrm>
            <a:off x="214282" y="4429132"/>
            <a:ext cx="4143404" cy="64294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800" dirty="0" smtClean="0">
                <a:solidFill>
                  <a:schemeClr val="tx1"/>
                </a:solidFill>
                <a:latin typeface="Berlin Sans FB Demi" pitchFamily="34" charset="0"/>
              </a:rPr>
              <a:t>Plasma Membran </a:t>
            </a:r>
            <a:endParaRPr lang="id-ID" sz="2800" dirty="0">
              <a:solidFill>
                <a:schemeClr val="tx1"/>
              </a:solidFill>
              <a:latin typeface="Berlin Sans FB Demi" pitchFamily="34" charset="0"/>
            </a:endParaRPr>
          </a:p>
        </p:txBody>
      </p:sp>
      <p:sp>
        <p:nvSpPr>
          <p:cNvPr id="13" name="Rounded Rectangle 12">
            <a:hlinkClick r:id="rId3" action="ppaction://hlinksldjump"/>
          </p:cNvPr>
          <p:cNvSpPr/>
          <p:nvPr/>
        </p:nvSpPr>
        <p:spPr>
          <a:xfrm>
            <a:off x="214282" y="5214950"/>
            <a:ext cx="4143404" cy="64294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800" dirty="0" smtClean="0">
                <a:solidFill>
                  <a:schemeClr val="tx1"/>
                </a:solidFill>
                <a:latin typeface="Berlin Sans FB Demi" pitchFamily="34" charset="0"/>
              </a:rPr>
              <a:t>Sitoskeleton </a:t>
            </a:r>
            <a:endParaRPr lang="id-ID" sz="2800" dirty="0">
              <a:solidFill>
                <a:schemeClr val="tx1"/>
              </a:solidFill>
              <a:latin typeface="Berlin Sans FB Demi" pitchFamily="34" charset="0"/>
            </a:endParaRPr>
          </a:p>
        </p:txBody>
      </p:sp>
      <p:sp>
        <p:nvSpPr>
          <p:cNvPr id="14" name="Rounded Rectangle 13">
            <a:hlinkClick r:id="" action="ppaction://noaction"/>
          </p:cNvPr>
          <p:cNvSpPr/>
          <p:nvPr/>
        </p:nvSpPr>
        <p:spPr>
          <a:xfrm>
            <a:off x="214282" y="6000768"/>
            <a:ext cx="4143404" cy="64294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800" dirty="0" smtClean="0">
                <a:solidFill>
                  <a:schemeClr val="tx1"/>
                </a:solidFill>
                <a:latin typeface="Berlin Sans FB Demi" pitchFamily="34" charset="0"/>
              </a:rPr>
              <a:t>Nukleus (Inti Sel) </a:t>
            </a:r>
            <a:endParaRPr lang="id-ID" sz="2800" dirty="0">
              <a:solidFill>
                <a:schemeClr val="tx1"/>
              </a:solidFill>
              <a:latin typeface="Berlin Sans FB Demi" pitchFamily="34" charset="0"/>
            </a:endParaRPr>
          </a:p>
        </p:txBody>
      </p:sp>
      <p:sp>
        <p:nvSpPr>
          <p:cNvPr id="15" name="Rounded Rectangle 14">
            <a:hlinkClick r:id="" action="ppaction://noaction"/>
          </p:cNvPr>
          <p:cNvSpPr/>
          <p:nvPr/>
        </p:nvSpPr>
        <p:spPr>
          <a:xfrm>
            <a:off x="4643438" y="3643314"/>
            <a:ext cx="4143404" cy="64294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800" dirty="0" smtClean="0">
                <a:solidFill>
                  <a:schemeClr val="tx1"/>
                </a:solidFill>
                <a:latin typeface="Berlin Sans FB Demi" pitchFamily="34" charset="0"/>
              </a:rPr>
              <a:t>Ribosom</a:t>
            </a:r>
            <a:endParaRPr lang="id-ID" sz="2800" dirty="0">
              <a:solidFill>
                <a:schemeClr val="tx1"/>
              </a:solidFill>
              <a:latin typeface="Berlin Sans FB Demi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643438" y="4429132"/>
            <a:ext cx="4143404" cy="64294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800" dirty="0" smtClean="0">
                <a:solidFill>
                  <a:schemeClr val="tx1"/>
                </a:solidFill>
                <a:latin typeface="Berlin Sans FB Demi" pitchFamily="34" charset="0"/>
              </a:rPr>
              <a:t>Sis. Selaput Sitoplasma</a:t>
            </a:r>
            <a:endParaRPr lang="id-ID" sz="2800" dirty="0">
              <a:solidFill>
                <a:schemeClr val="tx1"/>
              </a:solidFill>
              <a:latin typeface="Berlin Sans FB Demi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643438" y="5214950"/>
            <a:ext cx="4143404" cy="64294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800" dirty="0" smtClean="0">
                <a:solidFill>
                  <a:schemeClr val="tx1"/>
                </a:solidFill>
                <a:latin typeface="Berlin Sans FB Demi" pitchFamily="34" charset="0"/>
              </a:rPr>
              <a:t>Mitokondria &amp; Kloroplas</a:t>
            </a:r>
            <a:endParaRPr lang="id-ID" sz="2800" dirty="0">
              <a:solidFill>
                <a:schemeClr val="tx1"/>
              </a:solidFill>
              <a:latin typeface="Berlin Sans FB Demi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643438" y="6000768"/>
            <a:ext cx="4143404" cy="64294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800" dirty="0" smtClean="0">
                <a:solidFill>
                  <a:schemeClr val="tx1"/>
                </a:solidFill>
                <a:latin typeface="Berlin Sans FB Demi" pitchFamily="34" charset="0"/>
              </a:rPr>
              <a:t>Lisosom &amp; Siklus Sel</a:t>
            </a:r>
            <a:endParaRPr lang="id-ID" sz="2800" dirty="0">
              <a:solidFill>
                <a:schemeClr val="tx1"/>
              </a:solidFill>
              <a:latin typeface="Berlin Sans FB Demi" pitchFamily="34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5" descr="06_T01aCytoskeletonStruc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36525"/>
            <a:ext cx="8548687" cy="658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Rectangle 6"/>
          <p:cNvSpPr>
            <a:spLocks noChangeArrowheads="1"/>
          </p:cNvSpPr>
          <p:nvPr/>
        </p:nvSpPr>
        <p:spPr bwMode="auto">
          <a:xfrm>
            <a:off x="152400" y="101600"/>
            <a:ext cx="464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0850" indent="-4508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kumimoji="0" lang="en-US" altLang="en-US" sz="1400"/>
              <a:t>Tabel 6.1a Struktur dan Fungsi Sitoskeleton</a:t>
            </a:r>
            <a:endParaRPr kumimoji="0" lang="en-US" altLang="en-US" sz="5000" b="1">
              <a:solidFill>
                <a:schemeClr val="bg1"/>
              </a:solidFill>
            </a:endParaRPr>
          </a:p>
        </p:txBody>
      </p:sp>
      <p:sp>
        <p:nvSpPr>
          <p:cNvPr id="74756" name="Text Box 7"/>
          <p:cNvSpPr txBox="1">
            <a:spLocks noChangeArrowheads="1"/>
          </p:cNvSpPr>
          <p:nvPr/>
        </p:nvSpPr>
        <p:spPr bwMode="auto">
          <a:xfrm>
            <a:off x="8105775" y="212725"/>
            <a:ext cx="654050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80000"/>
              </a:lnSpc>
            </a:pPr>
            <a:r>
              <a:rPr kumimoji="0" lang="en-US" altLang="en-US" sz="1800" b="1">
                <a:ea typeface="ヒラギノ角ゴ Pro W3" charset="-128"/>
              </a:rPr>
              <a:t>10 µm</a:t>
            </a:r>
            <a:endParaRPr kumimoji="0" lang="en-US" altLang="en-US" sz="1800" b="1">
              <a:latin typeface="Times" charset="0"/>
              <a:ea typeface="ヒラギノ角ゴ Pro W3" charset="-128"/>
            </a:endParaRPr>
          </a:p>
        </p:txBody>
      </p:sp>
      <p:sp>
        <p:nvSpPr>
          <p:cNvPr id="74757" name="Line 8"/>
          <p:cNvSpPr>
            <a:spLocks noChangeShapeType="1"/>
          </p:cNvSpPr>
          <p:nvPr/>
        </p:nvSpPr>
        <p:spPr bwMode="auto">
          <a:xfrm>
            <a:off x="8097838" y="423863"/>
            <a:ext cx="0" cy="1428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8" name="Line 9"/>
          <p:cNvSpPr>
            <a:spLocks noChangeShapeType="1"/>
          </p:cNvSpPr>
          <p:nvPr/>
        </p:nvSpPr>
        <p:spPr bwMode="auto">
          <a:xfrm>
            <a:off x="8772525" y="436563"/>
            <a:ext cx="0" cy="1428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9" name="Line 10"/>
          <p:cNvSpPr>
            <a:spLocks noChangeShapeType="1"/>
          </p:cNvSpPr>
          <p:nvPr/>
        </p:nvSpPr>
        <p:spPr bwMode="auto">
          <a:xfrm>
            <a:off x="8097838" y="495300"/>
            <a:ext cx="669925" cy="47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0" name="Text Box 11"/>
          <p:cNvSpPr txBox="1">
            <a:spLocks noChangeArrowheads="1"/>
          </p:cNvSpPr>
          <p:nvPr/>
        </p:nvSpPr>
        <p:spPr bwMode="auto">
          <a:xfrm>
            <a:off x="6100763" y="4524375"/>
            <a:ext cx="2724150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80000"/>
              </a:lnSpc>
            </a:pPr>
            <a:r>
              <a:rPr kumimoji="0" lang="en-US" altLang="en-US" sz="1700" b="1">
                <a:ea typeface="ヒラギノ角ゴ Pro W3" charset="-128"/>
              </a:rPr>
              <a:t>Kolom dimer tubulin</a:t>
            </a:r>
            <a:endParaRPr kumimoji="0" lang="en-US" altLang="en-US" sz="1800" b="1">
              <a:ea typeface="ヒラギノ角ゴ Pro W3" charset="-128"/>
            </a:endParaRPr>
          </a:p>
        </p:txBody>
      </p:sp>
      <p:sp>
        <p:nvSpPr>
          <p:cNvPr id="74761" name="Line 12"/>
          <p:cNvSpPr>
            <a:spLocks noChangeShapeType="1"/>
          </p:cNvSpPr>
          <p:nvPr/>
        </p:nvSpPr>
        <p:spPr bwMode="auto">
          <a:xfrm flipH="1">
            <a:off x="7219950" y="4762500"/>
            <a:ext cx="139700" cy="4699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2" name="Rectangle 13"/>
          <p:cNvSpPr>
            <a:spLocks noChangeArrowheads="1"/>
          </p:cNvSpPr>
          <p:nvPr/>
        </p:nvSpPr>
        <p:spPr bwMode="auto">
          <a:xfrm>
            <a:off x="6616700" y="5232400"/>
            <a:ext cx="1504950" cy="2667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74763" name="Rectangle 14"/>
          <p:cNvSpPr>
            <a:spLocks noChangeArrowheads="1"/>
          </p:cNvSpPr>
          <p:nvPr/>
        </p:nvSpPr>
        <p:spPr bwMode="auto">
          <a:xfrm>
            <a:off x="6115050" y="5638800"/>
            <a:ext cx="539750" cy="2984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74764" name="Line 15"/>
          <p:cNvSpPr>
            <a:spLocks noChangeShapeType="1"/>
          </p:cNvSpPr>
          <p:nvPr/>
        </p:nvSpPr>
        <p:spPr bwMode="auto">
          <a:xfrm flipV="1">
            <a:off x="6121400" y="5803900"/>
            <a:ext cx="15240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5" name="Line 16"/>
          <p:cNvSpPr>
            <a:spLocks noChangeShapeType="1"/>
          </p:cNvSpPr>
          <p:nvPr/>
        </p:nvSpPr>
        <p:spPr bwMode="auto">
          <a:xfrm>
            <a:off x="6508750" y="5797550"/>
            <a:ext cx="152400" cy="4699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6" name="Line 17"/>
          <p:cNvSpPr>
            <a:spLocks noChangeShapeType="1"/>
          </p:cNvSpPr>
          <p:nvPr/>
        </p:nvSpPr>
        <p:spPr bwMode="auto">
          <a:xfrm>
            <a:off x="6654800" y="5772150"/>
            <a:ext cx="457200" cy="508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7" name="Line 18"/>
          <p:cNvSpPr>
            <a:spLocks noChangeShapeType="1"/>
          </p:cNvSpPr>
          <p:nvPr/>
        </p:nvSpPr>
        <p:spPr bwMode="auto">
          <a:xfrm>
            <a:off x="8451850" y="4940300"/>
            <a:ext cx="0" cy="4127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8" name="Line 19"/>
          <p:cNvSpPr>
            <a:spLocks noChangeShapeType="1"/>
          </p:cNvSpPr>
          <p:nvPr/>
        </p:nvSpPr>
        <p:spPr bwMode="auto">
          <a:xfrm>
            <a:off x="8451850" y="5588000"/>
            <a:ext cx="0" cy="4381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9" name="Text Box 20"/>
          <p:cNvSpPr txBox="1">
            <a:spLocks noChangeArrowheads="1"/>
          </p:cNvSpPr>
          <p:nvPr/>
        </p:nvSpPr>
        <p:spPr bwMode="auto">
          <a:xfrm>
            <a:off x="7124700" y="6181725"/>
            <a:ext cx="1428750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80000"/>
              </a:lnSpc>
            </a:pPr>
            <a:r>
              <a:rPr kumimoji="0" lang="en-US" altLang="en-US" sz="1700" b="1">
                <a:ea typeface="ヒラギノ角ゴ Pro W3" charset="-128"/>
              </a:rPr>
              <a:t>Dimer tubulin</a:t>
            </a:r>
            <a:endParaRPr kumimoji="0" lang="en-US" altLang="en-US" sz="1800" b="1">
              <a:latin typeface="Times" charset="0"/>
              <a:ea typeface="ヒラギノ角ゴ Pro W3" charset="-128"/>
            </a:endParaRPr>
          </a:p>
        </p:txBody>
      </p:sp>
      <p:sp>
        <p:nvSpPr>
          <p:cNvPr id="74770" name="Text Box 21"/>
          <p:cNvSpPr txBox="1">
            <a:spLocks noChangeArrowheads="1"/>
          </p:cNvSpPr>
          <p:nvPr/>
        </p:nvSpPr>
        <p:spPr bwMode="auto">
          <a:xfrm>
            <a:off x="5937250" y="6203950"/>
            <a:ext cx="153988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80000"/>
              </a:lnSpc>
            </a:pPr>
            <a:r>
              <a:rPr kumimoji="0" lang="en-US" altLang="en-US" sz="1600" b="1">
                <a:latin typeface="Times" charset="0"/>
                <a:ea typeface="ヒラギノ角ゴ Pro W3" charset="-128"/>
                <a:sym typeface="Symbol" pitchFamily="18" charset="2"/>
              </a:rPr>
              <a:t></a:t>
            </a:r>
            <a:endParaRPr kumimoji="0" lang="en-US" altLang="en-US" sz="1600" b="1">
              <a:latin typeface="Times" charset="0"/>
              <a:ea typeface="ヒラギノ角ゴ Pro W3" charset="-128"/>
            </a:endParaRPr>
          </a:p>
        </p:txBody>
      </p:sp>
      <p:sp>
        <p:nvSpPr>
          <p:cNvPr id="74771" name="Text Box 22"/>
          <p:cNvSpPr txBox="1">
            <a:spLocks noChangeArrowheads="1"/>
          </p:cNvSpPr>
          <p:nvPr/>
        </p:nvSpPr>
        <p:spPr bwMode="auto">
          <a:xfrm>
            <a:off x="6656388" y="6200775"/>
            <a:ext cx="153987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80000"/>
              </a:lnSpc>
            </a:pPr>
            <a:r>
              <a:rPr kumimoji="0" lang="en-US" altLang="en-US" sz="1600" b="1">
                <a:latin typeface="Times" charset="0"/>
                <a:ea typeface="ヒラギノ角ゴ Pro W3" charset="-128"/>
                <a:sym typeface="Symbol" pitchFamily="18" charset="2"/>
              </a:rPr>
              <a:t></a:t>
            </a:r>
            <a:endParaRPr kumimoji="0" lang="en-US" altLang="en-US" sz="1600" b="1">
              <a:latin typeface="Times" charset="0"/>
              <a:ea typeface="ヒラギノ角ゴ Pro W3" charset="-128"/>
            </a:endParaRPr>
          </a:p>
        </p:txBody>
      </p:sp>
      <p:sp>
        <p:nvSpPr>
          <p:cNvPr id="74772" name="Text Box 23"/>
          <p:cNvSpPr txBox="1">
            <a:spLocks noChangeArrowheads="1"/>
          </p:cNvSpPr>
          <p:nvPr/>
        </p:nvSpPr>
        <p:spPr bwMode="auto">
          <a:xfrm>
            <a:off x="8172450" y="5414963"/>
            <a:ext cx="53975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80000"/>
              </a:lnSpc>
            </a:pPr>
            <a:r>
              <a:rPr kumimoji="0" lang="en-US" altLang="en-US" sz="1400" b="1">
                <a:ea typeface="ヒラギノ角ゴ Pro W3" charset="-128"/>
              </a:rPr>
              <a:t>25 nm</a:t>
            </a:r>
          </a:p>
        </p:txBody>
      </p:sp>
      <p:sp>
        <p:nvSpPr>
          <p:cNvPr id="74773" name="Rectangle 1"/>
          <p:cNvSpPr>
            <a:spLocks noChangeArrowheads="1"/>
          </p:cNvSpPr>
          <p:nvPr/>
        </p:nvSpPr>
        <p:spPr bwMode="auto">
          <a:xfrm>
            <a:off x="296863" y="579438"/>
            <a:ext cx="4884737" cy="6142037"/>
          </a:xfrm>
          <a:prstGeom prst="rect">
            <a:avLst/>
          </a:prstGeom>
          <a:solidFill>
            <a:schemeClr val="bg1"/>
          </a:solidFill>
          <a:ln w="34925" algn="ctr">
            <a:solidFill>
              <a:schemeClr val="bg1"/>
            </a:solidFill>
            <a:round/>
            <a:headEnd/>
            <a:tailEnd/>
          </a:ln>
        </p:spPr>
        <p:txBody>
          <a:bodyPr wrap="none" lIns="92075" tIns="46038" rIns="92075" bIns="46038"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74774" name="Picture 10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96938"/>
            <a:ext cx="4822825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452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5" descr="06_T01bCytoskeletonStruc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36525"/>
            <a:ext cx="8548687" cy="658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Text Box 7"/>
          <p:cNvSpPr txBox="1">
            <a:spLocks noChangeArrowheads="1"/>
          </p:cNvSpPr>
          <p:nvPr/>
        </p:nvSpPr>
        <p:spPr bwMode="auto">
          <a:xfrm>
            <a:off x="5486400" y="5114925"/>
            <a:ext cx="1403350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80000"/>
              </a:lnSpc>
            </a:pPr>
            <a:r>
              <a:rPr kumimoji="0" lang="en-US" altLang="en-US" sz="1700" b="1">
                <a:ea typeface="ヒラギノ角ゴ Pro W3" charset="-128"/>
              </a:rPr>
              <a:t>Subunit aktin</a:t>
            </a:r>
            <a:endParaRPr kumimoji="0" lang="en-US" altLang="en-US" sz="1800" b="1">
              <a:ea typeface="ヒラギノ角ゴ Pro W3" charset="-128"/>
            </a:endParaRPr>
          </a:p>
        </p:txBody>
      </p:sp>
      <p:sp>
        <p:nvSpPr>
          <p:cNvPr id="75780" name="Text Box 8"/>
          <p:cNvSpPr txBox="1">
            <a:spLocks noChangeArrowheads="1"/>
          </p:cNvSpPr>
          <p:nvPr/>
        </p:nvSpPr>
        <p:spPr bwMode="auto">
          <a:xfrm>
            <a:off x="8131175" y="207963"/>
            <a:ext cx="633413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80000"/>
              </a:lnSpc>
            </a:pPr>
            <a:r>
              <a:rPr kumimoji="0" lang="en-US" altLang="en-US" sz="1700" b="1">
                <a:ea typeface="ヒラギノ角ゴ Pro W3" charset="-128"/>
              </a:rPr>
              <a:t>10 µm</a:t>
            </a:r>
            <a:endParaRPr kumimoji="0" lang="en-US" altLang="en-US" sz="1700" b="1">
              <a:latin typeface="Times" charset="0"/>
              <a:ea typeface="ヒラギノ角ゴ Pro W3" charset="-128"/>
            </a:endParaRPr>
          </a:p>
        </p:txBody>
      </p:sp>
      <p:sp>
        <p:nvSpPr>
          <p:cNvPr id="75781" name="Line 9"/>
          <p:cNvSpPr>
            <a:spLocks noChangeShapeType="1"/>
          </p:cNvSpPr>
          <p:nvPr/>
        </p:nvSpPr>
        <p:spPr bwMode="auto">
          <a:xfrm>
            <a:off x="8326438" y="411163"/>
            <a:ext cx="0" cy="1476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2" name="Line 10"/>
          <p:cNvSpPr>
            <a:spLocks noChangeShapeType="1"/>
          </p:cNvSpPr>
          <p:nvPr/>
        </p:nvSpPr>
        <p:spPr bwMode="auto">
          <a:xfrm>
            <a:off x="8640763" y="414338"/>
            <a:ext cx="0" cy="1476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3" name="Line 11"/>
          <p:cNvSpPr>
            <a:spLocks noChangeShapeType="1"/>
          </p:cNvSpPr>
          <p:nvPr/>
        </p:nvSpPr>
        <p:spPr bwMode="auto">
          <a:xfrm>
            <a:off x="8323263" y="482600"/>
            <a:ext cx="3175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4" name="Rectangle 12"/>
          <p:cNvSpPr>
            <a:spLocks noChangeArrowheads="1"/>
          </p:cNvSpPr>
          <p:nvPr/>
        </p:nvSpPr>
        <p:spPr bwMode="auto">
          <a:xfrm>
            <a:off x="6142038" y="5922963"/>
            <a:ext cx="288925" cy="30003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75785" name="Line 13"/>
          <p:cNvSpPr>
            <a:spLocks noChangeShapeType="1"/>
          </p:cNvSpPr>
          <p:nvPr/>
        </p:nvSpPr>
        <p:spPr bwMode="auto">
          <a:xfrm>
            <a:off x="6180138" y="5329238"/>
            <a:ext cx="93662" cy="5937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6" name="Text Box 14"/>
          <p:cNvSpPr txBox="1">
            <a:spLocks noChangeArrowheads="1"/>
          </p:cNvSpPr>
          <p:nvPr/>
        </p:nvSpPr>
        <p:spPr bwMode="auto">
          <a:xfrm>
            <a:off x="8194675" y="5940425"/>
            <a:ext cx="447675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80000"/>
              </a:lnSpc>
            </a:pPr>
            <a:r>
              <a:rPr kumimoji="0" lang="en-US" altLang="en-US" sz="1400" b="1">
                <a:ea typeface="ヒラギノ角ゴ Pro W3" charset="-128"/>
              </a:rPr>
              <a:t>7 nm</a:t>
            </a:r>
          </a:p>
        </p:txBody>
      </p:sp>
      <p:sp>
        <p:nvSpPr>
          <p:cNvPr id="75787" name="Line 15"/>
          <p:cNvSpPr>
            <a:spLocks noChangeShapeType="1"/>
          </p:cNvSpPr>
          <p:nvPr/>
        </p:nvSpPr>
        <p:spPr bwMode="auto">
          <a:xfrm flipH="1">
            <a:off x="8128000" y="5861050"/>
            <a:ext cx="0" cy="3619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sm" len="sm"/>
            <a:tailEnd type="stealth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8" name="Rectangle 16"/>
          <p:cNvSpPr>
            <a:spLocks noChangeArrowheads="1"/>
          </p:cNvSpPr>
          <p:nvPr/>
        </p:nvSpPr>
        <p:spPr bwMode="auto">
          <a:xfrm>
            <a:off x="152400" y="101600"/>
            <a:ext cx="464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0850" indent="-4508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kumimoji="0" lang="en-US" altLang="en-US" sz="1400"/>
              <a:t>Tabel 6.1b Struktur dan Fungsi Sitoskeleton</a:t>
            </a:r>
            <a:endParaRPr kumimoji="0" lang="en-US" altLang="en-US" sz="5000" b="1">
              <a:solidFill>
                <a:schemeClr val="bg1"/>
              </a:solidFill>
            </a:endParaRPr>
          </a:p>
        </p:txBody>
      </p:sp>
      <p:sp>
        <p:nvSpPr>
          <p:cNvPr id="75789" name="Rectangle 1"/>
          <p:cNvSpPr>
            <a:spLocks noChangeArrowheads="1"/>
          </p:cNvSpPr>
          <p:nvPr/>
        </p:nvSpPr>
        <p:spPr bwMode="auto">
          <a:xfrm>
            <a:off x="152400" y="561975"/>
            <a:ext cx="5105400" cy="6159500"/>
          </a:xfrm>
          <a:prstGeom prst="rect">
            <a:avLst/>
          </a:prstGeom>
          <a:solidFill>
            <a:schemeClr val="bg1"/>
          </a:solidFill>
          <a:ln w="34925" algn="ctr">
            <a:solidFill>
              <a:schemeClr val="bg1"/>
            </a:solidFill>
            <a:round/>
            <a:headEnd/>
            <a:tailEnd/>
          </a:ln>
        </p:spPr>
        <p:txBody>
          <a:bodyPr wrap="none" lIns="92075" tIns="46038" rIns="92075" bIns="46038"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75790" name="Picture 10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38" y="457200"/>
            <a:ext cx="3333750" cy="62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338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13" descr="06_T01cCytoskeletonStruc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212725"/>
            <a:ext cx="8548687" cy="658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Text Box 15"/>
          <p:cNvSpPr txBox="1">
            <a:spLocks noChangeArrowheads="1"/>
          </p:cNvSpPr>
          <p:nvPr/>
        </p:nvSpPr>
        <p:spPr bwMode="auto">
          <a:xfrm>
            <a:off x="8104188" y="280988"/>
            <a:ext cx="519112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80000"/>
              </a:lnSpc>
            </a:pPr>
            <a:r>
              <a:rPr kumimoji="0" lang="en-US" altLang="en-US" sz="1700" b="1">
                <a:ea typeface="ヒラギノ角ゴ Pro W3" charset="-128"/>
              </a:rPr>
              <a:t>5 µm</a:t>
            </a:r>
            <a:endParaRPr kumimoji="0" lang="en-US" altLang="en-US" sz="1700" b="1">
              <a:latin typeface="Times" charset="0"/>
              <a:ea typeface="ヒラギノ角ゴ Pro W3" charset="-128"/>
            </a:endParaRPr>
          </a:p>
        </p:txBody>
      </p:sp>
      <p:sp>
        <p:nvSpPr>
          <p:cNvPr id="76804" name="Line 16"/>
          <p:cNvSpPr>
            <a:spLocks noChangeShapeType="1"/>
          </p:cNvSpPr>
          <p:nvPr/>
        </p:nvSpPr>
        <p:spPr bwMode="auto">
          <a:xfrm>
            <a:off x="8064500" y="482600"/>
            <a:ext cx="0" cy="1397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5" name="Line 17"/>
          <p:cNvSpPr>
            <a:spLocks noChangeShapeType="1"/>
          </p:cNvSpPr>
          <p:nvPr/>
        </p:nvSpPr>
        <p:spPr bwMode="auto">
          <a:xfrm>
            <a:off x="8737600" y="487363"/>
            <a:ext cx="0" cy="1397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6" name="Line 18"/>
          <p:cNvSpPr>
            <a:spLocks noChangeShapeType="1"/>
          </p:cNvSpPr>
          <p:nvPr/>
        </p:nvSpPr>
        <p:spPr bwMode="auto">
          <a:xfrm flipV="1">
            <a:off x="8064500" y="555625"/>
            <a:ext cx="673100" cy="79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7" name="Text Box 19"/>
          <p:cNvSpPr txBox="1">
            <a:spLocks noChangeArrowheads="1"/>
          </p:cNvSpPr>
          <p:nvPr/>
        </p:nvSpPr>
        <p:spPr bwMode="auto">
          <a:xfrm>
            <a:off x="5640388" y="4865688"/>
            <a:ext cx="1700212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lnSpc>
                <a:spcPct val="80000"/>
              </a:lnSpc>
            </a:pPr>
            <a:r>
              <a:rPr kumimoji="0" lang="en-US" altLang="en-US" sz="1700" b="1">
                <a:ea typeface="ヒラギノ角ゴ Pro W3" charset="-128"/>
              </a:rPr>
              <a:t>Protein keratin</a:t>
            </a:r>
            <a:endParaRPr kumimoji="0" lang="en-US" altLang="en-US" sz="1700" b="1">
              <a:latin typeface="Times" charset="0"/>
              <a:ea typeface="ヒラギノ角ゴ Pro W3" charset="-128"/>
            </a:endParaRPr>
          </a:p>
        </p:txBody>
      </p:sp>
      <p:sp>
        <p:nvSpPr>
          <p:cNvPr id="76808" name="Text Box 20"/>
          <p:cNvSpPr txBox="1">
            <a:spLocks noChangeArrowheads="1"/>
          </p:cNvSpPr>
          <p:nvPr/>
        </p:nvSpPr>
        <p:spPr bwMode="auto">
          <a:xfrm>
            <a:off x="6019800" y="5213350"/>
            <a:ext cx="28956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kumimoji="0" lang="en-US" altLang="en-US" sz="1700" b="1">
                <a:ea typeface="ヒラギノ角ゴ Pro W3" charset="-128"/>
              </a:rPr>
              <a:t>Subunit fibrosa (keratin</a:t>
            </a:r>
          </a:p>
          <a:p>
            <a:pPr algn="l">
              <a:lnSpc>
                <a:spcPct val="90000"/>
              </a:lnSpc>
            </a:pPr>
            <a:r>
              <a:rPr kumimoji="0" lang="en-US" altLang="en-US" sz="1700" b="1">
                <a:ea typeface="ヒラギノ角ゴ Pro W3" charset="-128"/>
              </a:rPr>
              <a:t>yang mengumpar bersama)</a:t>
            </a:r>
            <a:endParaRPr kumimoji="0" lang="en-US" altLang="en-US" sz="1700" b="1">
              <a:latin typeface="Times" charset="0"/>
              <a:ea typeface="ヒラギノ角ゴ Pro W3" charset="-128"/>
            </a:endParaRPr>
          </a:p>
        </p:txBody>
      </p:sp>
      <p:sp>
        <p:nvSpPr>
          <p:cNvPr id="76809" name="Line 21"/>
          <p:cNvSpPr>
            <a:spLocks noChangeShapeType="1"/>
          </p:cNvSpPr>
          <p:nvPr/>
        </p:nvSpPr>
        <p:spPr bwMode="auto">
          <a:xfrm flipH="1" flipV="1">
            <a:off x="5668963" y="5097463"/>
            <a:ext cx="60325" cy="11207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10" name="Line 22"/>
          <p:cNvSpPr>
            <a:spLocks noChangeShapeType="1"/>
          </p:cNvSpPr>
          <p:nvPr/>
        </p:nvSpPr>
        <p:spPr bwMode="auto">
          <a:xfrm>
            <a:off x="5668963" y="5113338"/>
            <a:ext cx="117475" cy="10382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11" name="Line 23"/>
          <p:cNvSpPr>
            <a:spLocks noChangeShapeType="1"/>
          </p:cNvSpPr>
          <p:nvPr/>
        </p:nvSpPr>
        <p:spPr bwMode="auto">
          <a:xfrm flipH="1">
            <a:off x="5884863" y="5646738"/>
            <a:ext cx="114300" cy="5381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12" name="Line 24"/>
          <p:cNvSpPr>
            <a:spLocks noChangeShapeType="1"/>
          </p:cNvSpPr>
          <p:nvPr/>
        </p:nvSpPr>
        <p:spPr bwMode="auto">
          <a:xfrm flipH="1">
            <a:off x="7980363" y="5778500"/>
            <a:ext cx="0" cy="4984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13" name="Text Box 25"/>
          <p:cNvSpPr txBox="1">
            <a:spLocks noChangeArrowheads="1"/>
          </p:cNvSpPr>
          <p:nvPr/>
        </p:nvSpPr>
        <p:spPr bwMode="auto">
          <a:xfrm>
            <a:off x="8020050" y="5956300"/>
            <a:ext cx="673100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lnSpc>
                <a:spcPct val="80000"/>
              </a:lnSpc>
            </a:pPr>
            <a:r>
              <a:rPr kumimoji="0" lang="en-US" altLang="en-US" sz="1300" b="1">
                <a:ea typeface="ヒラギノ角ゴ Pro W3" charset="-128"/>
              </a:rPr>
              <a:t>8–12 nm</a:t>
            </a:r>
            <a:endParaRPr kumimoji="0" lang="en-US" altLang="en-US" sz="1700" b="1">
              <a:latin typeface="Times" charset="0"/>
              <a:ea typeface="ヒラギノ角ゴ Pro W3" charset="-128"/>
            </a:endParaRPr>
          </a:p>
        </p:txBody>
      </p:sp>
      <p:sp>
        <p:nvSpPr>
          <p:cNvPr id="76814" name="Rectangle 26"/>
          <p:cNvSpPr>
            <a:spLocks noChangeArrowheads="1"/>
          </p:cNvSpPr>
          <p:nvPr/>
        </p:nvSpPr>
        <p:spPr bwMode="auto">
          <a:xfrm>
            <a:off x="152400" y="101600"/>
            <a:ext cx="464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0850" indent="-4508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kumimoji="0" lang="en-US" altLang="en-US" sz="1400"/>
              <a:t>Tabel 6.1c Struktur dan Fungsi Sitoskeleton</a:t>
            </a:r>
            <a:endParaRPr kumimoji="0" lang="en-US" altLang="en-US" sz="5000" b="1">
              <a:solidFill>
                <a:schemeClr val="bg1"/>
              </a:solidFill>
            </a:endParaRPr>
          </a:p>
        </p:txBody>
      </p:sp>
      <p:sp>
        <p:nvSpPr>
          <p:cNvPr id="76815" name="Rectangle 1"/>
          <p:cNvSpPr>
            <a:spLocks noChangeArrowheads="1"/>
          </p:cNvSpPr>
          <p:nvPr/>
        </p:nvSpPr>
        <p:spPr bwMode="auto">
          <a:xfrm>
            <a:off x="296863" y="622300"/>
            <a:ext cx="4808537" cy="6175375"/>
          </a:xfrm>
          <a:prstGeom prst="rect">
            <a:avLst/>
          </a:prstGeom>
          <a:solidFill>
            <a:schemeClr val="bg1"/>
          </a:solidFill>
          <a:ln w="34925" algn="ctr">
            <a:solidFill>
              <a:schemeClr val="bg1"/>
            </a:solidFill>
            <a:round/>
            <a:headEnd/>
            <a:tailEnd/>
          </a:ln>
        </p:spPr>
        <p:txBody>
          <a:bodyPr wrap="none" lIns="92075" tIns="46038" rIns="92075" bIns="46038"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76816" name="Picture 10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25513"/>
            <a:ext cx="3579813" cy="503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643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Sitoskeleton</a:t>
            </a:r>
            <a:endParaRPr lang="id-ID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571612"/>
            <a:ext cx="8825667" cy="46434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0" y="6429396"/>
            <a:ext cx="8858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 smtClean="0"/>
              <a:t>Bongkar-mol.motor-vesikula-kromosom-sentrosom</a:t>
            </a:r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Mikrotubula </a:t>
            </a:r>
            <a:endParaRPr lang="id-ID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42876" y="3429000"/>
            <a:ext cx="4500562" cy="2928958"/>
          </a:xfrm>
        </p:spPr>
        <p:txBody>
          <a:bodyPr/>
          <a:lstStyle/>
          <a:p>
            <a:r>
              <a:rPr lang="en-US" sz="2000" b="1" smtClean="0"/>
              <a:t>25 nm</a:t>
            </a:r>
            <a:endParaRPr lang="en-US" sz="2000" b="1" dirty="0" smtClean="0"/>
          </a:p>
          <a:p>
            <a:r>
              <a:rPr lang="id-ID" sz="2000" b="1" dirty="0" smtClean="0"/>
              <a:t>Dynein</a:t>
            </a:r>
            <a:r>
              <a:rPr lang="en-US" sz="2000" b="1" dirty="0" smtClean="0"/>
              <a:t> &amp; </a:t>
            </a:r>
            <a:r>
              <a:rPr lang="id-ID" sz="2000" b="1" dirty="0" smtClean="0"/>
              <a:t>Kinesin</a:t>
            </a:r>
          </a:p>
          <a:p>
            <a:r>
              <a:rPr lang="id-ID" sz="2000" b="1" dirty="0" smtClean="0"/>
              <a:t>Pergerakan organel, vesikel, partikel</a:t>
            </a:r>
          </a:p>
          <a:p>
            <a:r>
              <a:rPr lang="id-ID" sz="2000" b="1" dirty="0" smtClean="0"/>
              <a:t>Bergerak di sepanjang mikrotubul</a:t>
            </a:r>
          </a:p>
          <a:p>
            <a:r>
              <a:rPr lang="id-ID" sz="2000" b="1" dirty="0" err="1" smtClean="0"/>
              <a:t>J</a:t>
            </a:r>
            <a:r>
              <a:rPr lang="en-US" sz="2000" b="1" dirty="0" err="1" smtClean="0"/>
              <a:t>arak</a:t>
            </a:r>
            <a:r>
              <a:rPr lang="en-US" sz="2000" b="1" dirty="0" smtClean="0"/>
              <a:t> </a:t>
            </a:r>
            <a:r>
              <a:rPr lang="id-ID" sz="2000" b="1" dirty="0" smtClean="0"/>
              <a:t>&gt;</a:t>
            </a:r>
            <a:r>
              <a:rPr lang="en-US" sz="2000" b="1" dirty="0" smtClean="0"/>
              <a:t> 1µm</a:t>
            </a:r>
            <a:endParaRPr lang="id-ID" sz="2000" b="1" dirty="0" smtClean="0"/>
          </a:p>
          <a:p>
            <a:endParaRPr lang="id-ID" sz="2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2987" t="4867" r="16883" b="39159"/>
          <a:stretch>
            <a:fillRect/>
          </a:stretch>
        </p:blipFill>
        <p:spPr bwMode="auto">
          <a:xfrm>
            <a:off x="285720" y="1571612"/>
            <a:ext cx="4193100" cy="1785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4788024" y="1700808"/>
            <a:ext cx="41044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Fungsi</a:t>
            </a:r>
            <a:r>
              <a:rPr lang="en-US" dirty="0" smtClean="0"/>
              <a:t> </a:t>
            </a:r>
            <a:r>
              <a:rPr lang="en-US" dirty="0" err="1" smtClean="0"/>
              <a:t>mikrotubul</a:t>
            </a:r>
            <a:r>
              <a:rPr lang="en-US" dirty="0" smtClean="0"/>
              <a:t>: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dirty="0" err="1" smtClean="0"/>
              <a:t>bentuk</a:t>
            </a:r>
            <a:r>
              <a:rPr lang="en-US" dirty="0" smtClean="0"/>
              <a:t> </a:t>
            </a:r>
            <a:r>
              <a:rPr lang="en-US" dirty="0" err="1" smtClean="0"/>
              <a:t>sel</a:t>
            </a:r>
            <a:endParaRPr lang="en-US" dirty="0" smtClean="0"/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dirty="0" smtClean="0"/>
              <a:t>Medium transport </a:t>
            </a:r>
            <a:r>
              <a:rPr lang="en-US" dirty="0" err="1" smtClean="0"/>
              <a:t>aksonal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sel</a:t>
            </a:r>
            <a:r>
              <a:rPr lang="en-US" dirty="0" smtClean="0"/>
              <a:t> </a:t>
            </a:r>
            <a:r>
              <a:rPr lang="en-US" dirty="0" err="1" smtClean="0"/>
              <a:t>syaraf</a:t>
            </a:r>
            <a:endParaRPr lang="en-US" dirty="0" smtClean="0"/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dirty="0" err="1" smtClean="0"/>
              <a:t>Gerakan</a:t>
            </a:r>
            <a:r>
              <a:rPr lang="en-US" dirty="0" smtClean="0"/>
              <a:t> </a:t>
            </a:r>
            <a:r>
              <a:rPr lang="en-US" dirty="0" err="1" smtClean="0"/>
              <a:t>sitoplasma</a:t>
            </a:r>
            <a:r>
              <a:rPr lang="en-US" dirty="0" smtClean="0"/>
              <a:t>, </a:t>
            </a:r>
            <a:r>
              <a:rPr lang="en-US" dirty="0" err="1" smtClean="0"/>
              <a:t>organel</a:t>
            </a:r>
            <a:r>
              <a:rPr lang="en-US" dirty="0" smtClean="0"/>
              <a:t>, </a:t>
            </a:r>
            <a:r>
              <a:rPr lang="en-US" dirty="0" err="1" smtClean="0"/>
              <a:t>vesiukula</a:t>
            </a:r>
            <a:r>
              <a:rPr lang="en-US" dirty="0" smtClean="0"/>
              <a:t>, </a:t>
            </a:r>
            <a:r>
              <a:rPr lang="en-US" dirty="0" err="1" smtClean="0"/>
              <a:t>kromosom</a:t>
            </a:r>
            <a:endParaRPr lang="en-US" dirty="0" smtClean="0"/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dirty="0" err="1" smtClean="0"/>
              <a:t>Benang-benang</a:t>
            </a:r>
            <a:r>
              <a:rPr lang="en-US" dirty="0" smtClean="0"/>
              <a:t> </a:t>
            </a:r>
            <a:r>
              <a:rPr lang="en-US" dirty="0" err="1" smtClean="0"/>
              <a:t>spindel</a:t>
            </a:r>
            <a:endParaRPr lang="en-US" dirty="0" smtClean="0"/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dirty="0" err="1" smtClean="0"/>
              <a:t>Perubahan</a:t>
            </a:r>
            <a:r>
              <a:rPr lang="en-US" dirty="0" smtClean="0"/>
              <a:t> </a:t>
            </a:r>
            <a:r>
              <a:rPr lang="en-US" dirty="0" err="1" smtClean="0"/>
              <a:t>pigmen</a:t>
            </a:r>
            <a:r>
              <a:rPr lang="en-US" dirty="0" smtClean="0"/>
              <a:t> </a:t>
            </a:r>
            <a:r>
              <a:rPr lang="en-US" dirty="0" err="1" smtClean="0"/>
              <a:t>kulit</a:t>
            </a:r>
            <a:r>
              <a:rPr lang="en-US" dirty="0" smtClean="0"/>
              <a:t> </a:t>
            </a:r>
            <a:r>
              <a:rPr lang="en-US" dirty="0" err="1" smtClean="0"/>
              <a:t>ikan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bunglon</a:t>
            </a:r>
            <a:endParaRPr lang="en-US" dirty="0" smtClean="0"/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dirty="0" err="1" smtClean="0"/>
              <a:t>Gerakan</a:t>
            </a:r>
            <a:r>
              <a:rPr lang="en-US" dirty="0" smtClean="0"/>
              <a:t> </a:t>
            </a:r>
            <a:r>
              <a:rPr lang="en-US" dirty="0" err="1" smtClean="0"/>
              <a:t>flagel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silia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5576" y="2636912"/>
            <a:ext cx="7776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BAGAIMANA MEKANISME KERJASAMA PROTEIN MOTOR DAN MIKROTUBULA?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86632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Karp, 2013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6" y="-1"/>
            <a:ext cx="4409138" cy="67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883" y="188640"/>
            <a:ext cx="4105605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868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22"/>
          <a:stretch/>
        </p:blipFill>
        <p:spPr bwMode="auto">
          <a:xfrm>
            <a:off x="5748959" y="3060722"/>
            <a:ext cx="3384376" cy="3797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04"/>
          <a:stretch/>
        </p:blipFill>
        <p:spPr bwMode="auto">
          <a:xfrm>
            <a:off x="0" y="0"/>
            <a:ext cx="4860032" cy="6398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185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Albert, 2008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8" y="332655"/>
            <a:ext cx="9111631" cy="590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903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9" y="116632"/>
            <a:ext cx="5201714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96000" y="6400800"/>
            <a:ext cx="2895600" cy="228600"/>
          </a:xfrm>
        </p:spPr>
        <p:txBody>
          <a:bodyPr/>
          <a:lstStyle/>
          <a:p>
            <a:r>
              <a:rPr lang="en-US" dirty="0" smtClean="0"/>
              <a:t>Albert, 2008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569" y="0"/>
            <a:ext cx="3988430" cy="42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044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8" y="648726"/>
            <a:ext cx="955483" cy="994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16" y="654348"/>
            <a:ext cx="932737" cy="988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4" cstate="print"/>
          <a:srcRect l="2546" t="6667"/>
          <a:stretch>
            <a:fillRect/>
          </a:stretch>
        </p:blipFill>
        <p:spPr bwMode="auto">
          <a:xfrm>
            <a:off x="8001024" y="642918"/>
            <a:ext cx="928694" cy="10001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2844" y="2317747"/>
            <a:ext cx="6096000" cy="682625"/>
          </a:xfrm>
        </p:spPr>
        <p:txBody>
          <a:bodyPr/>
          <a:lstStyle/>
          <a:p>
            <a:pPr algn="l"/>
            <a:r>
              <a:rPr lang="id-ID" dirty="0" smtClean="0"/>
              <a:t>SITOSKELETON</a:t>
            </a:r>
            <a:endParaRPr lang="en-US" dirty="0"/>
          </a:p>
        </p:txBody>
      </p:sp>
      <p:pic>
        <p:nvPicPr>
          <p:cNvPr id="13" name="Picture 12" descr="E:\gambar\Logo\01. UNIL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9131" y="147918"/>
            <a:ext cx="1071035" cy="10670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1643042" y="149346"/>
            <a:ext cx="66437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 smtClean="0"/>
              <a:t>PENDIDIKAN BIOLOGI</a:t>
            </a:r>
          </a:p>
          <a:p>
            <a:r>
              <a:rPr lang="id-ID" sz="2400" b="1" dirty="0" smtClean="0"/>
              <a:t>UNIVERSITAS LAMPUNG</a:t>
            </a:r>
            <a:endParaRPr lang="id-ID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79512" y="3501008"/>
            <a:ext cx="3429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Ismi</a:t>
            </a:r>
            <a:r>
              <a:rPr lang="en-US" dirty="0" smtClean="0"/>
              <a:t> </a:t>
            </a:r>
            <a:r>
              <a:rPr lang="en-US" dirty="0" err="1" smtClean="0"/>
              <a:t>Rakhmawati</a:t>
            </a:r>
            <a:r>
              <a:rPr lang="en-US" dirty="0" smtClean="0"/>
              <a:t>, S. </a:t>
            </a:r>
            <a:r>
              <a:rPr lang="en-US" dirty="0" err="1" smtClean="0"/>
              <a:t>Pd</a:t>
            </a:r>
            <a:r>
              <a:rPr lang="en-US" dirty="0" smtClean="0"/>
              <a:t>, M. Pd.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83550" y="6453336"/>
            <a:ext cx="3509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Referensi</a:t>
            </a:r>
            <a:r>
              <a:rPr lang="en-US" sz="1400" dirty="0" smtClean="0"/>
              <a:t>: Campbell, Karp, Albert, Muslim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Karp, 2013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61"/>
          <a:stretch/>
        </p:blipFill>
        <p:spPr bwMode="auto">
          <a:xfrm>
            <a:off x="107503" y="-1"/>
            <a:ext cx="4778137" cy="5013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51"/>
          <a:stretch/>
        </p:blipFill>
        <p:spPr bwMode="auto">
          <a:xfrm>
            <a:off x="4450566" y="332656"/>
            <a:ext cx="451392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939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Albert, 2008</a:t>
            </a:r>
            <a:endParaRPr 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3"/>
            <a:ext cx="2915816" cy="6910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692696"/>
            <a:ext cx="5900588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684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Silia &amp; Flagela</a:t>
            </a:r>
            <a:endParaRPr lang="id-ID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786446" y="1142984"/>
            <a:ext cx="3143272" cy="5105416"/>
          </a:xfrm>
        </p:spPr>
        <p:txBody>
          <a:bodyPr/>
          <a:lstStyle/>
          <a:p>
            <a:r>
              <a:rPr lang="id-ID" sz="2000" b="1" dirty="0" smtClean="0"/>
              <a:t>Gerakan flagel berombak</a:t>
            </a:r>
          </a:p>
          <a:p>
            <a:r>
              <a:rPr lang="id-ID" sz="2000" b="1" dirty="0" smtClean="0"/>
              <a:t>Gerakan silia seperti kibasan dayung</a:t>
            </a:r>
          </a:p>
          <a:p>
            <a:r>
              <a:rPr lang="id-ID" sz="2000" b="1" dirty="0" smtClean="0"/>
              <a:t>Membentuk cincin dg 9 triplet mikrotubul</a:t>
            </a:r>
          </a:p>
          <a:p>
            <a:endParaRPr lang="id-ID" sz="20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643050"/>
            <a:ext cx="5572164" cy="21087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8108" y="3884909"/>
            <a:ext cx="5576900" cy="21158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 l="41995" b="36379"/>
          <a:stretch>
            <a:fillRect/>
          </a:stretch>
        </p:blipFill>
        <p:spPr bwMode="auto">
          <a:xfrm>
            <a:off x="5643570" y="4357694"/>
            <a:ext cx="3429024" cy="23274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5576" y="2636912"/>
            <a:ext cx="77768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BAGAIMANAKAH MEKANISME GERAKAN FLAGEL DAN SILIA YANG MELIBATKAN MIKROTUBUL DAN PROTEIN MOTOR ?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73917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Silia &amp; Flagela</a:t>
            </a:r>
            <a:endParaRPr lang="id-ID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429124" y="1600200"/>
            <a:ext cx="4429156" cy="4648200"/>
          </a:xfrm>
        </p:spPr>
        <p:txBody>
          <a:bodyPr/>
          <a:lstStyle/>
          <a:p>
            <a:r>
              <a:rPr lang="id-ID" sz="2000" b="1" dirty="0" smtClean="0"/>
              <a:t>Lengan dynein melekat</a:t>
            </a:r>
          </a:p>
          <a:p>
            <a:r>
              <a:rPr lang="id-ID" sz="2000" b="1" dirty="0" smtClean="0"/>
              <a:t>Digerakan ATP</a:t>
            </a:r>
          </a:p>
          <a:p>
            <a:r>
              <a:rPr lang="id-ID" sz="2000" b="1" dirty="0" smtClean="0"/>
              <a:t>Menarik doublet berdekatan</a:t>
            </a:r>
          </a:p>
          <a:p>
            <a:r>
              <a:rPr lang="id-ID" sz="2000" b="1" dirty="0" smtClean="0"/>
              <a:t>Doublet meluncur ke arah berlawanan</a:t>
            </a:r>
          </a:p>
          <a:p>
            <a:r>
              <a:rPr lang="id-ID" sz="2000" b="1" dirty="0" smtClean="0"/>
              <a:t>Jari2 radial mempertahankan jarak doublet</a:t>
            </a:r>
          </a:p>
          <a:p>
            <a:r>
              <a:rPr lang="id-ID" sz="2000" b="1" dirty="0" smtClean="0"/>
              <a:t>Doublet membengkok</a:t>
            </a:r>
          </a:p>
          <a:p>
            <a:endParaRPr lang="id-ID" sz="2000" b="1" dirty="0" smtClean="0"/>
          </a:p>
          <a:p>
            <a:endParaRPr lang="id-ID" sz="2000" b="1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 b="25464"/>
          <a:stretch>
            <a:fillRect/>
          </a:stretch>
        </p:blipFill>
        <p:spPr bwMode="auto">
          <a:xfrm>
            <a:off x="142844" y="1571612"/>
            <a:ext cx="4286280" cy="31432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/>
          <a:srcRect b="33920"/>
          <a:stretch>
            <a:fillRect/>
          </a:stretch>
        </p:blipFill>
        <p:spPr bwMode="auto">
          <a:xfrm>
            <a:off x="214282" y="4857760"/>
            <a:ext cx="4000528" cy="18870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Albert, 2008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995" y="1556792"/>
            <a:ext cx="9202551" cy="4314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065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Kapp</a:t>
            </a:r>
            <a:r>
              <a:rPr lang="en-US" dirty="0" smtClean="0"/>
              <a:t>, 2013</a:t>
            </a:r>
            <a:endParaRPr lang="en-US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474" y="604274"/>
            <a:ext cx="9165969" cy="5644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825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Karp, 2013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005"/>
            <a:ext cx="8892480" cy="5704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618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Karp, 2013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38" y="803893"/>
            <a:ext cx="9046634" cy="5430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427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Karp, 2013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16016" cy="6889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-8289"/>
            <a:ext cx="4211960" cy="5929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872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85720" y="1709758"/>
            <a:ext cx="4191000" cy="4648200"/>
          </a:xfrm>
        </p:spPr>
        <p:txBody>
          <a:bodyPr/>
          <a:lstStyle/>
          <a:p>
            <a:r>
              <a:rPr lang="id-ID" dirty="0" smtClean="0"/>
              <a:t>Apakah sel, organel &amp; sitoplasma hanya diam saja?</a:t>
            </a:r>
          </a:p>
          <a:p>
            <a:r>
              <a:rPr lang="id-ID" dirty="0" smtClean="0"/>
              <a:t>Struktur apa yang membantu pergerakan ketika fagositosit?</a:t>
            </a:r>
          </a:p>
          <a:p>
            <a:r>
              <a:rPr lang="id-ID" dirty="0" smtClean="0"/>
              <a:t>Bagaimana sel dapat merubah bentuk ketika terjadi pembelahan?</a:t>
            </a:r>
          </a:p>
          <a:p>
            <a:endParaRPr lang="id-ID" dirty="0"/>
          </a:p>
        </p:txBody>
      </p:sp>
      <p:pic>
        <p:nvPicPr>
          <p:cNvPr id="5" name="Picture 4" descr="Fi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714488"/>
            <a:ext cx="3990976" cy="201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4000504"/>
            <a:ext cx="3648075" cy="1562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Mikrotubula </a:t>
            </a:r>
            <a:endParaRPr lang="id-ID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357818" y="1600200"/>
            <a:ext cx="3328982" cy="4648200"/>
          </a:xfrm>
        </p:spPr>
        <p:txBody>
          <a:bodyPr/>
          <a:lstStyle/>
          <a:p>
            <a:r>
              <a:rPr lang="id-ID" sz="2000" b="1" dirty="0" smtClean="0"/>
              <a:t>Balok penahan tekanan sitoskeleton</a:t>
            </a:r>
          </a:p>
          <a:p>
            <a:r>
              <a:rPr lang="id-ID" sz="2000" b="1" dirty="0" smtClean="0"/>
              <a:t>Bidang pembelahan</a:t>
            </a:r>
          </a:p>
          <a:p>
            <a:pPr>
              <a:buNone/>
            </a:pPr>
            <a:endParaRPr lang="id-ID" sz="20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620962"/>
            <a:ext cx="5143536" cy="28081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4635052"/>
            <a:ext cx="4857784" cy="20800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Centrosome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492896"/>
            <a:ext cx="5626540" cy="3755504"/>
          </a:xfrm>
        </p:spPr>
        <p:txBody>
          <a:bodyPr/>
          <a:lstStyle/>
          <a:p>
            <a:r>
              <a:rPr lang="en-US" sz="2400" dirty="0" smtClean="0"/>
              <a:t>Contain 2 centrioles  surrounded amorphous (PCM)</a:t>
            </a:r>
          </a:p>
          <a:p>
            <a:r>
              <a:rPr lang="en-US" sz="2400" dirty="0" smtClean="0"/>
              <a:t>Centrioles contain 9 spaced fibril</a:t>
            </a:r>
          </a:p>
          <a:p>
            <a:r>
              <a:rPr lang="en-US" sz="2400" dirty="0" smtClean="0"/>
              <a:t>Connected by radial spoke</a:t>
            </a:r>
          </a:p>
          <a:p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Karp, 2013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540" y="171450"/>
            <a:ext cx="3087415" cy="584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671" y="171450"/>
            <a:ext cx="2472521" cy="210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381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Karp, 2013</a:t>
            </a:r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59328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842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Karp, 2013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74485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68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32040" cy="6832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975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Mikrofilamen</a:t>
            </a:r>
            <a:endParaRPr lang="id-ID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571868" y="1600200"/>
            <a:ext cx="5572132" cy="4648200"/>
          </a:xfrm>
        </p:spPr>
        <p:txBody>
          <a:bodyPr/>
          <a:lstStyle/>
          <a:p>
            <a:r>
              <a:rPr lang="id-ID" sz="2400" b="1" dirty="0" smtClean="0"/>
              <a:t>Filamen aktin </a:t>
            </a:r>
            <a:r>
              <a:rPr lang="id-ID" sz="2400" b="1" dirty="0" smtClean="0">
                <a:sym typeface="Wingdings" pitchFamily="2" charset="2"/>
              </a:rPr>
              <a:t>-&gt; molekul aktin</a:t>
            </a:r>
          </a:p>
          <a:p>
            <a:r>
              <a:rPr lang="id-ID" sz="2400" b="1" dirty="0" smtClean="0">
                <a:sym typeface="Wingdings" pitchFamily="2" charset="2"/>
              </a:rPr>
              <a:t>Pergerakan sel -&gt; psedupodia</a:t>
            </a:r>
          </a:p>
          <a:p>
            <a:r>
              <a:rPr lang="id-ID" sz="2400" b="1" dirty="0" smtClean="0">
                <a:sym typeface="Wingdings" pitchFamily="2" charset="2"/>
              </a:rPr>
              <a:t>Ex: amoeba, sel darah putih </a:t>
            </a:r>
          </a:p>
          <a:p>
            <a:r>
              <a:rPr lang="id-ID" sz="2400" b="1" dirty="0" smtClean="0">
                <a:sym typeface="Wingdings" pitchFamily="2" charset="2"/>
              </a:rPr>
              <a:t>Kontraksi sel otot</a:t>
            </a:r>
          </a:p>
          <a:p>
            <a:r>
              <a:rPr lang="id-ID" sz="2400" b="1" dirty="0" smtClean="0">
                <a:sym typeface="Wingdings" pitchFamily="2" charset="2"/>
              </a:rPr>
              <a:t>Molekul motor -&gt; miosin</a:t>
            </a:r>
          </a:p>
          <a:p>
            <a:pPr>
              <a:buNone/>
            </a:pPr>
            <a:endParaRPr lang="id-ID" sz="2400" b="1" dirty="0" smtClean="0">
              <a:sym typeface="Wingdings" pitchFamily="2" charset="2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736"/>
            <a:ext cx="3286148" cy="17158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/>
          <p:nvPr/>
        </p:nvPicPr>
        <p:blipFill>
          <a:blip r:embed="rId3" cstate="print"/>
          <a:srcRect t="44644" r="7194" b="14545"/>
          <a:stretch>
            <a:fillRect/>
          </a:stretch>
        </p:blipFill>
        <p:spPr bwMode="auto">
          <a:xfrm>
            <a:off x="71438" y="3286123"/>
            <a:ext cx="3428992" cy="17145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/>
          <p:nvPr/>
        </p:nvPicPr>
        <p:blipFill>
          <a:blip r:embed="rId3" cstate="print"/>
          <a:srcRect r="4767" b="68588"/>
          <a:stretch>
            <a:fillRect/>
          </a:stretch>
        </p:blipFill>
        <p:spPr bwMode="auto">
          <a:xfrm>
            <a:off x="71406" y="5143512"/>
            <a:ext cx="4281501" cy="16430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156" y="3867161"/>
            <a:ext cx="4927356" cy="145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Karp, 2013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5" t="4446" r="12176" b="33602"/>
          <a:stretch/>
        </p:blipFill>
        <p:spPr bwMode="auto">
          <a:xfrm>
            <a:off x="0" y="0"/>
            <a:ext cx="6516216" cy="6424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65118"/>
            <a:ext cx="54006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512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Mikrofilamen</a:t>
            </a:r>
            <a:endParaRPr lang="id-ID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1571612"/>
            <a:ext cx="4143404" cy="50441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95370" y="1714488"/>
            <a:ext cx="4605786" cy="29289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206" y="46056"/>
            <a:ext cx="5314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5576" y="3068960"/>
            <a:ext cx="7683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BAGAIMANAKAH STRUKTUR AKTIN DAN MIOSIN?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01125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/>
          </p:nvPr>
        </p:nvSpPr>
        <p:spPr>
          <a:xfrm>
            <a:off x="457200" y="1595933"/>
            <a:ext cx="3970784" cy="4641379"/>
          </a:xfrm>
        </p:spPr>
        <p:txBody>
          <a:bodyPr/>
          <a:lstStyle/>
          <a:p>
            <a:r>
              <a:rPr lang="en-US" sz="2000" dirty="0" err="1" smtClean="0"/>
              <a:t>Aktin</a:t>
            </a:r>
            <a:r>
              <a:rPr lang="en-US" sz="2000" dirty="0" smtClean="0"/>
              <a:t> </a:t>
            </a:r>
            <a:r>
              <a:rPr lang="en-US" sz="2000" dirty="0" err="1" smtClean="0"/>
              <a:t>adalah</a:t>
            </a:r>
            <a:r>
              <a:rPr lang="en-US" sz="2000" dirty="0" smtClean="0"/>
              <a:t> </a:t>
            </a:r>
            <a:r>
              <a:rPr lang="en-US" sz="2000" dirty="0" err="1" smtClean="0"/>
              <a:t>makromolekul</a:t>
            </a:r>
            <a:r>
              <a:rPr lang="en-US" sz="2000" dirty="0" smtClean="0"/>
              <a:t> </a:t>
            </a:r>
            <a:r>
              <a:rPr lang="en-US" sz="2000" dirty="0" err="1" smtClean="0"/>
              <a:t>polimer</a:t>
            </a:r>
            <a:r>
              <a:rPr lang="en-US" sz="2000" dirty="0" smtClean="0"/>
              <a:t> </a:t>
            </a:r>
            <a:r>
              <a:rPr lang="en-US" sz="2000" dirty="0" err="1" smtClean="0"/>
              <a:t>aktin</a:t>
            </a:r>
            <a:r>
              <a:rPr lang="en-US" sz="2000" dirty="0" smtClean="0"/>
              <a:t> G</a:t>
            </a:r>
          </a:p>
          <a:p>
            <a:r>
              <a:rPr lang="en-US" sz="2000" dirty="0" smtClean="0"/>
              <a:t>Diameter 7nm</a:t>
            </a:r>
          </a:p>
          <a:p>
            <a:r>
              <a:rPr lang="en-US" sz="2000" dirty="0" err="1" smtClean="0"/>
              <a:t>Aktin</a:t>
            </a:r>
            <a:r>
              <a:rPr lang="en-US" sz="2000" dirty="0" smtClean="0"/>
              <a:t> G </a:t>
            </a:r>
            <a:r>
              <a:rPr lang="en-US" sz="2000" dirty="0" err="1" smtClean="0"/>
              <a:t>polimerisasi</a:t>
            </a:r>
            <a:r>
              <a:rPr lang="en-US" sz="2000" dirty="0" smtClean="0"/>
              <a:t> -&gt; </a:t>
            </a:r>
            <a:r>
              <a:rPr lang="en-US" sz="2000" dirty="0" err="1" smtClean="0"/>
              <a:t>aktin</a:t>
            </a:r>
            <a:r>
              <a:rPr lang="en-US" sz="2000" dirty="0" smtClean="0"/>
              <a:t> F</a:t>
            </a:r>
          </a:p>
          <a:p>
            <a:r>
              <a:rPr lang="en-US" sz="2000" dirty="0" err="1" smtClean="0"/>
              <a:t>Polimerisasi</a:t>
            </a:r>
            <a:r>
              <a:rPr lang="en-US" sz="2000" dirty="0" smtClean="0"/>
              <a:t> </a:t>
            </a:r>
            <a:r>
              <a:rPr lang="en-US" sz="2000" dirty="0" err="1" smtClean="0"/>
              <a:t>diinduksi</a:t>
            </a:r>
            <a:r>
              <a:rPr lang="en-US" sz="2000" dirty="0" smtClean="0"/>
              <a:t> ion Mg, K, Na</a:t>
            </a:r>
            <a:endParaRPr lang="en-US" sz="2000" dirty="0"/>
          </a:p>
        </p:txBody>
      </p:sp>
      <p:sp>
        <p:nvSpPr>
          <p:cNvPr id="8" name="Content Placeholder 6"/>
          <p:cNvSpPr txBox="1">
            <a:spLocks/>
          </p:cNvSpPr>
          <p:nvPr/>
        </p:nvSpPr>
        <p:spPr bwMode="auto">
          <a:xfrm>
            <a:off x="4716016" y="1412776"/>
            <a:ext cx="3970784" cy="464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kern="0" dirty="0" err="1" smtClean="0"/>
              <a:t>Miosin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adalah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makromolekul</a:t>
            </a:r>
            <a:r>
              <a:rPr lang="en-US" sz="2000" kern="0" dirty="0" smtClean="0"/>
              <a:t> 2x dimer</a:t>
            </a:r>
          </a:p>
          <a:p>
            <a:r>
              <a:rPr lang="en-US" sz="2000" kern="0" dirty="0" err="1" smtClean="0"/>
              <a:t>Berbentuk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serabut</a:t>
            </a:r>
            <a:r>
              <a:rPr lang="en-US" sz="2000" kern="0" dirty="0" smtClean="0"/>
              <a:t> yang </a:t>
            </a:r>
            <a:r>
              <a:rPr lang="en-US" sz="2000" kern="0" dirty="0" err="1" smtClean="0"/>
              <a:t>memiliki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ujung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ekor</a:t>
            </a:r>
            <a:endParaRPr lang="en-US" sz="2000" kern="0" dirty="0" smtClean="0"/>
          </a:p>
          <a:p>
            <a:r>
              <a:rPr lang="en-US" sz="2000" kern="0" dirty="0" err="1" smtClean="0"/>
              <a:t>Tersusun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dari</a:t>
            </a:r>
            <a:r>
              <a:rPr lang="en-US" sz="2000" kern="0" dirty="0" smtClean="0"/>
              <a:t> 2 </a:t>
            </a:r>
            <a:r>
              <a:rPr lang="en-US" sz="2000" kern="0" dirty="0" err="1" smtClean="0"/>
              <a:t>rantai</a:t>
            </a:r>
            <a:r>
              <a:rPr lang="en-US" sz="2000" kern="0" dirty="0" smtClean="0"/>
              <a:t> protein </a:t>
            </a:r>
            <a:r>
              <a:rPr lang="en-US" sz="2000" kern="0" dirty="0" err="1" smtClean="0"/>
              <a:t>berat</a:t>
            </a:r>
            <a:r>
              <a:rPr lang="en-US" sz="2000" kern="0" dirty="0"/>
              <a:t> </a:t>
            </a:r>
            <a:r>
              <a:rPr lang="en-US" sz="2000" kern="0" dirty="0" smtClean="0"/>
              <a:t>230kD </a:t>
            </a:r>
            <a:r>
              <a:rPr lang="en-US" sz="2000" kern="0" dirty="0" err="1" smtClean="0"/>
              <a:t>dan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ringan</a:t>
            </a:r>
            <a:r>
              <a:rPr lang="en-US" sz="2000" kern="0" dirty="0" smtClean="0"/>
              <a:t> 20kD</a:t>
            </a:r>
          </a:p>
          <a:p>
            <a:pPr marL="0" indent="0">
              <a:buNone/>
            </a:pPr>
            <a:endParaRPr lang="en-US" sz="2000" kern="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575" y="3648075"/>
            <a:ext cx="3400425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750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46896" y="3049796"/>
            <a:ext cx="7225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APAKAH FUNGSI DARI SITOSKELETON?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8240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48"/>
            <a:ext cx="3635896" cy="687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37192"/>
            <a:ext cx="8964488" cy="264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80" b="2978"/>
          <a:stretch/>
        </p:blipFill>
        <p:spPr bwMode="auto">
          <a:xfrm>
            <a:off x="5508104" y="15631"/>
            <a:ext cx="3635896" cy="4019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970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Karp, 2013</a:t>
            </a:r>
            <a:endParaRPr 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860032" cy="6879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735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780928"/>
            <a:ext cx="8305800" cy="3467472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/>
              <a:t>BAGAIMANAKAH MEKANISME KONTRAKSI DAN RELAKSASI OTOT?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5007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55638"/>
            <a:ext cx="5203304" cy="563562"/>
          </a:xfrm>
        </p:spPr>
        <p:txBody>
          <a:bodyPr/>
          <a:lstStyle/>
          <a:p>
            <a:r>
              <a:rPr lang="en-US" sz="2400" dirty="0" err="1" smtClean="0"/>
              <a:t>Mekanisme</a:t>
            </a:r>
            <a:r>
              <a:rPr lang="en-US" sz="2400" dirty="0" smtClean="0"/>
              <a:t> </a:t>
            </a:r>
            <a:r>
              <a:rPr lang="en-US" sz="2400" dirty="0" err="1" smtClean="0"/>
              <a:t>kontraksi</a:t>
            </a:r>
            <a:r>
              <a:rPr lang="en-US" sz="2400" dirty="0" smtClean="0"/>
              <a:t> </a:t>
            </a:r>
            <a:r>
              <a:rPr lang="en-US" sz="2400" dirty="0" err="1" smtClean="0"/>
              <a:t>relaksasi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3542928" cy="46482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err="1" smtClean="0"/>
              <a:t>Jalur</a:t>
            </a:r>
            <a:r>
              <a:rPr lang="en-US" sz="2000" dirty="0" smtClean="0"/>
              <a:t> </a:t>
            </a:r>
            <a:r>
              <a:rPr lang="en-US" sz="2000" dirty="0" err="1" smtClean="0"/>
              <a:t>kalmodulin</a:t>
            </a:r>
            <a:endParaRPr lang="en-US" sz="20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000" dirty="0" err="1" smtClean="0"/>
              <a:t>Terbentuknya</a:t>
            </a:r>
            <a:r>
              <a:rPr lang="en-US" sz="2000" dirty="0" smtClean="0"/>
              <a:t> </a:t>
            </a:r>
            <a:r>
              <a:rPr lang="en-US" sz="2000" dirty="0" err="1" smtClean="0"/>
              <a:t>komplek</a:t>
            </a:r>
            <a:r>
              <a:rPr lang="en-US" sz="2000" dirty="0" smtClean="0"/>
              <a:t> </a:t>
            </a:r>
            <a:r>
              <a:rPr lang="en-US" sz="2000" dirty="0" err="1"/>
              <a:t>kalmodulin</a:t>
            </a:r>
            <a:r>
              <a:rPr lang="en-US" sz="2000" dirty="0"/>
              <a:t> </a:t>
            </a:r>
            <a:r>
              <a:rPr lang="en-US" sz="2000" dirty="0" err="1"/>
              <a:t>kalsium</a:t>
            </a:r>
            <a:endParaRPr lang="en-US" sz="20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000" dirty="0" err="1" smtClean="0"/>
              <a:t>Enzim</a:t>
            </a:r>
            <a:r>
              <a:rPr lang="en-US" sz="2000" dirty="0" smtClean="0"/>
              <a:t> kinase </a:t>
            </a:r>
            <a:r>
              <a:rPr lang="en-US" sz="2000" dirty="0" err="1" smtClean="0"/>
              <a:t>miosin</a:t>
            </a:r>
            <a:r>
              <a:rPr lang="en-US" sz="2000" dirty="0" smtClean="0"/>
              <a:t> </a:t>
            </a:r>
            <a:r>
              <a:rPr lang="en-US" sz="2000" dirty="0" err="1" smtClean="0"/>
              <a:t>aktif</a:t>
            </a:r>
            <a:endParaRPr lang="en-US" sz="2000" dirty="0"/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/>
              <a:t>Kinase </a:t>
            </a:r>
            <a:r>
              <a:rPr lang="en-US" sz="2000" dirty="0" err="1" smtClean="0"/>
              <a:t>mengaktifkan</a:t>
            </a:r>
            <a:r>
              <a:rPr lang="en-US" sz="2000" dirty="0" smtClean="0"/>
              <a:t> </a:t>
            </a:r>
            <a:r>
              <a:rPr lang="en-US" sz="2000" dirty="0" err="1" smtClean="0"/>
              <a:t>miosin</a:t>
            </a:r>
            <a:r>
              <a:rPr lang="en-US" sz="2000" dirty="0" smtClean="0"/>
              <a:t> </a:t>
            </a:r>
            <a:r>
              <a:rPr lang="en-US" sz="2000" dirty="0" err="1" smtClean="0"/>
              <a:t>melekat</a:t>
            </a:r>
            <a:r>
              <a:rPr lang="en-US" sz="2000" dirty="0" smtClean="0"/>
              <a:t> </a:t>
            </a:r>
            <a:r>
              <a:rPr lang="en-US" sz="2000" dirty="0" err="1" smtClean="0"/>
              <a:t>dengan</a:t>
            </a:r>
            <a:r>
              <a:rPr lang="en-US" sz="2000" dirty="0" smtClean="0"/>
              <a:t> </a:t>
            </a:r>
            <a:r>
              <a:rPr lang="en-US" sz="2000" dirty="0" err="1" smtClean="0"/>
              <a:t>aktin</a:t>
            </a:r>
            <a:endParaRPr lang="en-US" sz="20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/>
              <a:t>1 ATP -&gt; 1 ADP + P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004048" y="1628800"/>
            <a:ext cx="3542928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kern="0" dirty="0" err="1" smtClean="0"/>
              <a:t>Jalur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kalmodulin</a:t>
            </a:r>
            <a:endParaRPr lang="en-US" sz="2000" kern="0" dirty="0" smtClean="0"/>
          </a:p>
          <a:p>
            <a:r>
              <a:rPr lang="en-US" sz="2000" kern="0" dirty="0" err="1" smtClean="0"/>
              <a:t>Pengaturan</a:t>
            </a:r>
            <a:r>
              <a:rPr lang="en-US" sz="2000" kern="0" dirty="0" smtClean="0"/>
              <a:t> c-AMP -&gt; </a:t>
            </a:r>
            <a:r>
              <a:rPr lang="en-US" sz="2000" kern="0" dirty="0" err="1" smtClean="0"/>
              <a:t>reseptor</a:t>
            </a:r>
            <a:r>
              <a:rPr lang="en-US" sz="2000" kern="0" dirty="0" smtClean="0"/>
              <a:t> B -&gt; protein kinase -&gt; </a:t>
            </a:r>
            <a:r>
              <a:rPr lang="en-US" sz="2000" kern="0" dirty="0" err="1" smtClean="0"/>
              <a:t>inaktif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miosin</a:t>
            </a:r>
            <a:r>
              <a:rPr lang="en-US" sz="2000" kern="0" dirty="0" smtClean="0"/>
              <a:t> kinase -&gt; </a:t>
            </a:r>
            <a:r>
              <a:rPr lang="en-US" sz="2000" kern="0" dirty="0" err="1" smtClean="0"/>
              <a:t>posfatase</a:t>
            </a:r>
            <a:r>
              <a:rPr lang="en-US" sz="2000" kern="0" dirty="0" smtClean="0"/>
              <a:t> -&gt; </a:t>
            </a:r>
            <a:r>
              <a:rPr lang="en-US" sz="2000" kern="0" dirty="0" err="1" smtClean="0"/>
              <a:t>kontraksi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otot</a:t>
            </a:r>
            <a:endParaRPr lang="en-US" sz="2000" kern="0" dirty="0" smtClean="0"/>
          </a:p>
          <a:p>
            <a:r>
              <a:rPr lang="en-US" sz="2000" kern="0" dirty="0" err="1" smtClean="0"/>
              <a:t>Diasil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gliserol</a:t>
            </a:r>
            <a:r>
              <a:rPr lang="en-US" sz="2000" kern="0" dirty="0" smtClean="0"/>
              <a:t> -&gt; protein kinase -&gt; </a:t>
            </a:r>
            <a:r>
              <a:rPr lang="en-US" sz="2000" kern="0" dirty="0" err="1" smtClean="0"/>
              <a:t>relaksasi</a:t>
            </a:r>
            <a:endParaRPr lang="en-US" sz="2000" kern="0" dirty="0" smtClean="0"/>
          </a:p>
          <a:p>
            <a:r>
              <a:rPr lang="en-US" sz="2000" kern="0" dirty="0" err="1" smtClean="0"/>
              <a:t>Kaldesmon</a:t>
            </a:r>
            <a:r>
              <a:rPr lang="en-US" sz="2000" kern="0" dirty="0" smtClean="0"/>
              <a:t> -&gt; </a:t>
            </a:r>
            <a:r>
              <a:rPr lang="en-US" sz="2000" kern="0" dirty="0" err="1" smtClean="0"/>
              <a:t>aktin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tropomiosin</a:t>
            </a:r>
            <a:r>
              <a:rPr lang="en-US" sz="2000" kern="0" dirty="0" smtClean="0"/>
              <a:t> -&gt; </a:t>
            </a:r>
            <a:r>
              <a:rPr lang="en-US" sz="2000" kern="0" dirty="0" err="1" smtClean="0"/>
              <a:t>kontraksi</a:t>
            </a:r>
            <a:endParaRPr lang="en-US" sz="2000" kern="0" dirty="0" smtClean="0"/>
          </a:p>
          <a:p>
            <a:pPr marL="0" indent="0">
              <a:buFont typeface="Wingdings" pitchFamily="2" charset="2"/>
              <a:buNone/>
            </a:pPr>
            <a:endParaRPr lang="en-US" sz="2000" kern="0" dirty="0"/>
          </a:p>
        </p:txBody>
      </p:sp>
    </p:spTree>
    <p:extLst>
      <p:ext uri="{BB962C8B-B14F-4D97-AF65-F5344CB8AC3E}">
        <p14:creationId xmlns:p14="http://schemas.microsoft.com/office/powerpoint/2010/main" val="68097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Albert, 2008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504" y="0"/>
            <a:ext cx="6449366" cy="393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7" y="-171400"/>
            <a:ext cx="2717238" cy="6914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689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Albert, 2008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" y="548680"/>
            <a:ext cx="9149461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050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Albert, 2008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8892480" cy="622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195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23" y="2060849"/>
            <a:ext cx="8820065" cy="3258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772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Karp,2013</a:t>
            </a:r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08" y="-26348"/>
            <a:ext cx="6628256" cy="5095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7" y="5181600"/>
            <a:ext cx="76676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345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1"/>
          <a:stretch/>
        </p:blipFill>
        <p:spPr bwMode="auto">
          <a:xfrm>
            <a:off x="3770968" y="1"/>
            <a:ext cx="5216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895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Sitoskeleton</a:t>
            </a:r>
            <a:endParaRPr lang="id-ID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dirty="0" smtClean="0"/>
              <a:t>Memberikan dukungan mekanis pada sel</a:t>
            </a:r>
          </a:p>
          <a:p>
            <a:r>
              <a:rPr lang="id-ID" dirty="0" smtClean="0"/>
              <a:t>Tempat tertambatnya banyak organel</a:t>
            </a:r>
          </a:p>
          <a:p>
            <a:r>
              <a:rPr lang="id-ID" dirty="0" smtClean="0"/>
              <a:t>Bersifat dinamis, dapat dibongkar &amp; dirakit </a:t>
            </a:r>
          </a:p>
          <a:p>
            <a:r>
              <a:rPr lang="id-ID" dirty="0" smtClean="0"/>
              <a:t>Mendukung motilitas (gerak sel) </a:t>
            </a:r>
            <a:r>
              <a:rPr lang="id-ID" dirty="0" smtClean="0">
                <a:sym typeface="Wingdings" pitchFamily="2" charset="2"/>
              </a:rPr>
              <a:t> flagel &amp; silia</a:t>
            </a:r>
          </a:p>
          <a:p>
            <a:r>
              <a:rPr lang="id-ID" dirty="0" smtClean="0">
                <a:sym typeface="Wingdings" pitchFamily="2" charset="2"/>
              </a:rPr>
              <a:t>Menghantarkan sinyal dari permukaan ke dalam</a:t>
            </a:r>
          </a:p>
          <a:p>
            <a:r>
              <a:rPr lang="id-ID" dirty="0" smtClean="0">
                <a:sym typeface="Wingdings" pitchFamily="2" charset="2"/>
              </a:rPr>
              <a:t>Berperan dalam pengaliran sitoplasma</a:t>
            </a:r>
          </a:p>
          <a:p>
            <a:pPr>
              <a:buNone/>
            </a:pPr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780928"/>
            <a:ext cx="8305800" cy="3467472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/>
              <a:t>BAGAIMANAKAH MEKANISME GERAKAN PSEUDOPODIA PADA </a:t>
            </a:r>
            <a:r>
              <a:rPr lang="en-US" b="1" i="1" dirty="0" smtClean="0"/>
              <a:t>Amoeba</a:t>
            </a:r>
            <a:r>
              <a:rPr lang="en-US" b="1" dirty="0" smtClean="0"/>
              <a:t> </a:t>
            </a:r>
            <a:r>
              <a:rPr lang="en-US" b="1" dirty="0" err="1" smtClean="0"/>
              <a:t>dan</a:t>
            </a:r>
            <a:r>
              <a:rPr lang="en-US" b="1" dirty="0" smtClean="0"/>
              <a:t> </a:t>
            </a:r>
            <a:r>
              <a:rPr lang="en-US" b="1" dirty="0" err="1" smtClean="0"/>
              <a:t>makrofag</a:t>
            </a:r>
            <a:r>
              <a:rPr lang="en-US" b="1" dirty="0" smtClean="0"/>
              <a:t>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5096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Mikrofilamen</a:t>
            </a:r>
            <a:endParaRPr lang="id-ID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484784"/>
            <a:ext cx="9181278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811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12" descr="06_27bMicrofilaMotility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1"/>
          <a:stretch>
            <a:fillRect/>
          </a:stretch>
        </p:blipFill>
        <p:spPr bwMode="auto">
          <a:xfrm>
            <a:off x="1684338" y="349250"/>
            <a:ext cx="5773737" cy="636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Rectangle 13"/>
          <p:cNvSpPr>
            <a:spLocks noChangeArrowheads="1"/>
          </p:cNvSpPr>
          <p:nvPr/>
        </p:nvSpPr>
        <p:spPr bwMode="auto">
          <a:xfrm>
            <a:off x="152400" y="0"/>
            <a:ext cx="4343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0850" indent="-4508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kumimoji="0" lang="en-US" altLang="en-US" sz="1400"/>
              <a:t>Peraga 6.27b, c  Mikrofilamen dan motilitas</a:t>
            </a:r>
            <a:br>
              <a:rPr kumimoji="0" lang="en-US" altLang="en-US" sz="1400"/>
            </a:br>
            <a:endParaRPr kumimoji="0" lang="en-US" altLang="en-US" sz="5000" b="1">
              <a:solidFill>
                <a:srgbClr val="333399"/>
              </a:solidFill>
            </a:endParaRPr>
          </a:p>
        </p:txBody>
      </p:sp>
      <p:sp>
        <p:nvSpPr>
          <p:cNvPr id="94212" name="Text Box 14"/>
          <p:cNvSpPr txBox="1">
            <a:spLocks noChangeArrowheads="1"/>
          </p:cNvSpPr>
          <p:nvPr/>
        </p:nvSpPr>
        <p:spPr bwMode="auto">
          <a:xfrm>
            <a:off x="2881313" y="388938"/>
            <a:ext cx="2452687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kumimoji="0" lang="en-US" altLang="en-US" sz="1400" b="1"/>
              <a:t>Korteks (sitoplasma luar):</a:t>
            </a:r>
          </a:p>
          <a:p>
            <a:pPr algn="l"/>
            <a:r>
              <a:rPr kumimoji="0" lang="en-US" altLang="en-US" sz="1400" b="1"/>
              <a:t>gel dalam jejaring aktin</a:t>
            </a:r>
          </a:p>
        </p:txBody>
      </p:sp>
      <p:sp>
        <p:nvSpPr>
          <p:cNvPr id="94213" name="Text Box 15"/>
          <p:cNvSpPr txBox="1">
            <a:spLocks noChangeArrowheads="1"/>
          </p:cNvSpPr>
          <p:nvPr/>
        </p:nvSpPr>
        <p:spPr bwMode="auto">
          <a:xfrm>
            <a:off x="2590800" y="974725"/>
            <a:ext cx="207645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kumimoji="0" lang="en-US" altLang="en-US" sz="1400" b="1"/>
              <a:t>Sitoplasma dalam: sol dengan subunit aktin</a:t>
            </a:r>
          </a:p>
        </p:txBody>
      </p:sp>
      <p:sp>
        <p:nvSpPr>
          <p:cNvPr id="94214" name="Text Box 16"/>
          <p:cNvSpPr txBox="1">
            <a:spLocks noChangeArrowheads="1"/>
          </p:cNvSpPr>
          <p:nvPr/>
        </p:nvSpPr>
        <p:spPr bwMode="auto">
          <a:xfrm>
            <a:off x="2073275" y="1768475"/>
            <a:ext cx="1508125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kumimoji="0" lang="en-US" altLang="en-US" sz="1400" b="1"/>
              <a:t>Pseudopodia</a:t>
            </a:r>
          </a:p>
          <a:p>
            <a:pPr algn="l"/>
            <a:r>
              <a:rPr kumimoji="0" lang="en-US" altLang="en-US" sz="1400" b="1"/>
              <a:t>yang menjulur</a:t>
            </a:r>
          </a:p>
        </p:txBody>
      </p:sp>
      <p:sp>
        <p:nvSpPr>
          <p:cNvPr id="94215" name="Text Box 17"/>
          <p:cNvSpPr txBox="1">
            <a:spLocks noChangeArrowheads="1"/>
          </p:cNvSpPr>
          <p:nvPr/>
        </p:nvSpPr>
        <p:spPr bwMode="auto">
          <a:xfrm>
            <a:off x="1895475" y="2665413"/>
            <a:ext cx="24018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kumimoji="0" lang="en-US" altLang="en-US" sz="1400" b="1"/>
              <a:t>(b) Pergerakan amoeboid</a:t>
            </a:r>
          </a:p>
        </p:txBody>
      </p:sp>
      <p:sp>
        <p:nvSpPr>
          <p:cNvPr id="94216" name="Text Box 18"/>
          <p:cNvSpPr txBox="1">
            <a:spLocks noChangeArrowheads="1"/>
          </p:cNvSpPr>
          <p:nvPr/>
        </p:nvSpPr>
        <p:spPr bwMode="auto">
          <a:xfrm>
            <a:off x="3733800" y="3325813"/>
            <a:ext cx="2333625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kumimoji="0" lang="en-US" altLang="en-US" sz="1400" b="1"/>
              <a:t>Sitoplasma korteks</a:t>
            </a:r>
          </a:p>
          <a:p>
            <a:pPr algn="l"/>
            <a:r>
              <a:rPr kumimoji="0" lang="en-US" altLang="en-US" sz="1400" b="1"/>
              <a:t>Yang tak-berpindah (gel)</a:t>
            </a:r>
          </a:p>
        </p:txBody>
      </p:sp>
      <p:sp>
        <p:nvSpPr>
          <p:cNvPr id="94217" name="Text Box 19"/>
          <p:cNvSpPr txBox="1">
            <a:spLocks noChangeArrowheads="1"/>
          </p:cNvSpPr>
          <p:nvPr/>
        </p:nvSpPr>
        <p:spPr bwMode="auto">
          <a:xfrm>
            <a:off x="6159500" y="3851275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kumimoji="0" lang="en-US" altLang="en-US" sz="1500" b="1">
                <a:ea typeface="ヒラギノ角ゴ Pro W3" charset="-128"/>
              </a:rPr>
              <a:t>Kloroplas</a:t>
            </a:r>
            <a:endParaRPr kumimoji="0" lang="en-US" altLang="en-US" sz="1500" b="1">
              <a:latin typeface="Times" charset="0"/>
              <a:ea typeface="ヒラギノ角ゴ Pro W3" charset="-128"/>
            </a:endParaRPr>
          </a:p>
        </p:txBody>
      </p:sp>
      <p:sp>
        <p:nvSpPr>
          <p:cNvPr id="94218" name="Text Box 20"/>
          <p:cNvSpPr txBox="1">
            <a:spLocks noChangeArrowheads="1"/>
          </p:cNvSpPr>
          <p:nvPr/>
        </p:nvSpPr>
        <p:spPr bwMode="auto">
          <a:xfrm>
            <a:off x="6396038" y="5708650"/>
            <a:ext cx="130016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kumimoji="0" lang="en-US" altLang="en-US" sz="1500" b="1">
                <a:ea typeface="ヒラギノ角ゴ Pro W3" charset="-128"/>
              </a:rPr>
              <a:t>Dinding sel</a:t>
            </a:r>
            <a:endParaRPr kumimoji="0" lang="en-US" altLang="en-US" sz="1500" b="1">
              <a:latin typeface="Times" charset="0"/>
              <a:ea typeface="ヒラギノ角ゴ Pro W3" charset="-128"/>
            </a:endParaRPr>
          </a:p>
        </p:txBody>
      </p:sp>
      <p:sp>
        <p:nvSpPr>
          <p:cNvPr id="94219" name="Text Box 21"/>
          <p:cNvSpPr txBox="1">
            <a:spLocks noChangeArrowheads="1"/>
          </p:cNvSpPr>
          <p:nvPr/>
        </p:nvSpPr>
        <p:spPr bwMode="auto">
          <a:xfrm>
            <a:off x="1295400" y="4403725"/>
            <a:ext cx="1684338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kumimoji="0" lang="en-US" altLang="en-US" sz="1400" b="1"/>
              <a:t>Sitoplasma yang mengalir (sol)</a:t>
            </a:r>
          </a:p>
        </p:txBody>
      </p:sp>
      <p:sp>
        <p:nvSpPr>
          <p:cNvPr id="94220" name="Text Box 22"/>
          <p:cNvSpPr txBox="1">
            <a:spLocks noChangeArrowheads="1"/>
          </p:cNvSpPr>
          <p:nvPr/>
        </p:nvSpPr>
        <p:spPr bwMode="auto">
          <a:xfrm>
            <a:off x="1709738" y="5430838"/>
            <a:ext cx="12192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kumimoji="0" lang="en-US" altLang="en-US" sz="1400" b="1"/>
              <a:t>Filamen aktin</a:t>
            </a:r>
          </a:p>
          <a:p>
            <a:pPr algn="l"/>
            <a:r>
              <a:rPr kumimoji="0" lang="en-US" altLang="en-US" sz="1400" b="1"/>
              <a:t>pararel</a:t>
            </a:r>
          </a:p>
        </p:txBody>
      </p:sp>
      <p:sp>
        <p:nvSpPr>
          <p:cNvPr id="94221" name="Text Box 23"/>
          <p:cNvSpPr txBox="1">
            <a:spLocks noChangeArrowheads="1"/>
          </p:cNvSpPr>
          <p:nvPr/>
        </p:nvSpPr>
        <p:spPr bwMode="auto">
          <a:xfrm>
            <a:off x="1908175" y="6505575"/>
            <a:ext cx="36449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kumimoji="0" lang="en-US" altLang="en-US" sz="1400" b="1"/>
              <a:t>(c) Aliran sitoplasmik dalam sel tumbuhan</a:t>
            </a:r>
          </a:p>
        </p:txBody>
      </p:sp>
      <p:sp>
        <p:nvSpPr>
          <p:cNvPr id="94222" name="Text Box 24"/>
          <p:cNvSpPr txBox="1">
            <a:spLocks noChangeArrowheads="1"/>
          </p:cNvSpPr>
          <p:nvPr/>
        </p:nvSpPr>
        <p:spPr bwMode="auto">
          <a:xfrm>
            <a:off x="4279900" y="4989513"/>
            <a:ext cx="8858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kumimoji="0" lang="en-US" altLang="en-US" sz="1500" b="1">
                <a:ea typeface="ヒラギノ角ゴ Pro W3" charset="-128"/>
              </a:rPr>
              <a:t>Vakuola</a:t>
            </a:r>
            <a:endParaRPr kumimoji="0" lang="en-US" altLang="en-US" sz="1500" b="1">
              <a:latin typeface="Times" charset="0"/>
              <a:ea typeface="ヒラギノ角ゴ Pro W3" charset="-128"/>
            </a:endParaRPr>
          </a:p>
        </p:txBody>
      </p:sp>
      <p:sp>
        <p:nvSpPr>
          <p:cNvPr id="94223" name="Line 25"/>
          <p:cNvSpPr>
            <a:spLocks noChangeShapeType="1"/>
          </p:cNvSpPr>
          <p:nvPr/>
        </p:nvSpPr>
        <p:spPr bwMode="auto">
          <a:xfrm>
            <a:off x="5194300" y="528638"/>
            <a:ext cx="735013" cy="296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4" name="Line 26"/>
          <p:cNvSpPr>
            <a:spLocks noChangeShapeType="1"/>
          </p:cNvSpPr>
          <p:nvPr/>
        </p:nvSpPr>
        <p:spPr bwMode="auto">
          <a:xfrm>
            <a:off x="4395788" y="1220788"/>
            <a:ext cx="412750" cy="2254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5" name="Line 27"/>
          <p:cNvSpPr>
            <a:spLocks noChangeShapeType="1"/>
          </p:cNvSpPr>
          <p:nvPr/>
        </p:nvSpPr>
        <p:spPr bwMode="auto">
          <a:xfrm flipH="1">
            <a:off x="5573713" y="3997325"/>
            <a:ext cx="541337" cy="2968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6" name="Line 28"/>
          <p:cNvSpPr>
            <a:spLocks noChangeShapeType="1"/>
          </p:cNvSpPr>
          <p:nvPr/>
        </p:nvSpPr>
        <p:spPr bwMode="auto">
          <a:xfrm>
            <a:off x="4779963" y="3786188"/>
            <a:ext cx="0" cy="4032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7" name="Line 29"/>
          <p:cNvSpPr>
            <a:spLocks noChangeShapeType="1"/>
          </p:cNvSpPr>
          <p:nvPr/>
        </p:nvSpPr>
        <p:spPr bwMode="auto">
          <a:xfrm>
            <a:off x="2714625" y="4629150"/>
            <a:ext cx="9810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8" name="Line 30"/>
          <p:cNvSpPr>
            <a:spLocks noChangeShapeType="1"/>
          </p:cNvSpPr>
          <p:nvPr/>
        </p:nvSpPr>
        <p:spPr bwMode="auto">
          <a:xfrm>
            <a:off x="2932113" y="5546725"/>
            <a:ext cx="7191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9" name="Line 31"/>
          <p:cNvSpPr>
            <a:spLocks noChangeShapeType="1"/>
          </p:cNvSpPr>
          <p:nvPr/>
        </p:nvSpPr>
        <p:spPr bwMode="auto">
          <a:xfrm>
            <a:off x="6099175" y="5846763"/>
            <a:ext cx="26511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30" name="Line 32"/>
          <p:cNvSpPr>
            <a:spLocks noChangeShapeType="1"/>
          </p:cNvSpPr>
          <p:nvPr/>
        </p:nvSpPr>
        <p:spPr bwMode="auto">
          <a:xfrm flipV="1">
            <a:off x="2933700" y="5416550"/>
            <a:ext cx="606425" cy="130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64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38275"/>
            <a:ext cx="8534400" cy="3590925"/>
          </a:xfrm>
        </p:spPr>
        <p:txBody>
          <a:bodyPr/>
          <a:lstStyle/>
          <a:p>
            <a:pPr eaLnBrk="1" hangingPunct="1">
              <a:buFont typeface="Times" charset="0"/>
              <a:buChar char="•"/>
            </a:pPr>
            <a:r>
              <a:rPr lang="en-US" altLang="en-US" dirty="0" err="1" smtClean="0"/>
              <a:t>Kontraksi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lokal</a:t>
            </a:r>
            <a:r>
              <a:rPr lang="en-US" altLang="en-US" dirty="0" smtClean="0"/>
              <a:t> yang </a:t>
            </a:r>
            <a:r>
              <a:rPr lang="en-US" altLang="en-US" dirty="0" err="1" smtClean="0"/>
              <a:t>disebabkan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oleh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aktin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miosin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juga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memainkan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peran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dalam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pergerakan</a:t>
            </a:r>
            <a:r>
              <a:rPr lang="en-US" altLang="en-US" dirty="0" smtClean="0"/>
              <a:t> amoeboid</a:t>
            </a:r>
          </a:p>
          <a:p>
            <a:pPr eaLnBrk="1" hangingPunct="1">
              <a:buFont typeface="Times" charset="0"/>
              <a:buChar char="•"/>
            </a:pPr>
            <a:r>
              <a:rPr lang="en-US" altLang="en-US" b="1" dirty="0" smtClean="0"/>
              <a:t>Pseudopodia</a:t>
            </a:r>
            <a:r>
              <a:rPr lang="en-US" altLang="en-US" dirty="0" smtClean="0"/>
              <a:t> (</a:t>
            </a:r>
            <a:r>
              <a:rPr lang="en-US" altLang="en-US" dirty="0" err="1" smtClean="0"/>
              <a:t>penjuluran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selular</a:t>
            </a:r>
            <a:r>
              <a:rPr lang="en-US" altLang="en-US" dirty="0" smtClean="0"/>
              <a:t>) </a:t>
            </a:r>
            <a:r>
              <a:rPr lang="en-US" altLang="en-US" dirty="0" err="1" smtClean="0"/>
              <a:t>menjulur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memendek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melalui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perakitan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dapat-balik</a:t>
            </a:r>
            <a:r>
              <a:rPr lang="en-US" altLang="en-US" dirty="0" smtClean="0"/>
              <a:t> (</a:t>
            </a:r>
            <a:r>
              <a:rPr lang="en-US" altLang="en-US" dirty="0" err="1" smtClean="0"/>
              <a:t>reversibel</a:t>
            </a:r>
            <a:r>
              <a:rPr lang="en-US" altLang="en-US" dirty="0" smtClean="0"/>
              <a:t>) </a:t>
            </a:r>
            <a:r>
              <a:rPr lang="en-US" altLang="en-US" dirty="0" err="1" smtClean="0"/>
              <a:t>dan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kontraksi</a:t>
            </a:r>
            <a:r>
              <a:rPr lang="en-US" altLang="en-US" dirty="0" smtClean="0"/>
              <a:t> subunit-subunit </a:t>
            </a:r>
            <a:r>
              <a:rPr lang="en-US" altLang="en-US" dirty="0" err="1" smtClean="0"/>
              <a:t>aktin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menjadi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mikrofilamen-mikrofilamen</a:t>
            </a:r>
            <a:endParaRPr lang="en-US" altLang="en-US" dirty="0" smtClean="0">
              <a:latin typeface="Times" charset="0"/>
            </a:endParaRPr>
          </a:p>
        </p:txBody>
      </p:sp>
      <p:sp>
        <p:nvSpPr>
          <p:cNvPr id="95235" name="Line 5"/>
          <p:cNvSpPr>
            <a:spLocks noChangeShapeType="1"/>
          </p:cNvSpPr>
          <p:nvPr/>
        </p:nvSpPr>
        <p:spPr bwMode="auto">
          <a:xfrm>
            <a:off x="304800" y="6629400"/>
            <a:ext cx="8534400" cy="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36" name="Line 6"/>
          <p:cNvSpPr>
            <a:spLocks noChangeShapeType="1"/>
          </p:cNvSpPr>
          <p:nvPr/>
        </p:nvSpPr>
        <p:spPr bwMode="auto">
          <a:xfrm>
            <a:off x="304800" y="990600"/>
            <a:ext cx="8534400" cy="0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8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27857"/>
            <a:ext cx="8534400" cy="3889375"/>
          </a:xfrm>
        </p:spPr>
        <p:txBody>
          <a:bodyPr/>
          <a:lstStyle/>
          <a:p>
            <a:pPr eaLnBrk="1" hangingPunct="1"/>
            <a:r>
              <a:rPr lang="en-US" altLang="en-US" b="1" dirty="0" err="1" smtClean="0"/>
              <a:t>Aliran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sitoplasmik</a:t>
            </a:r>
            <a:r>
              <a:rPr lang="en-US" altLang="en-US" b="1" dirty="0" smtClean="0"/>
              <a:t> (</a:t>
            </a:r>
            <a:r>
              <a:rPr lang="en-US" altLang="en-US" b="1" i="1" dirty="0" smtClean="0"/>
              <a:t>cytoplasmic streaming</a:t>
            </a:r>
            <a:r>
              <a:rPr lang="en-US" altLang="en-US" b="1" dirty="0" smtClean="0"/>
              <a:t>) </a:t>
            </a:r>
            <a:r>
              <a:rPr lang="en-US" altLang="en-US" dirty="0" err="1" smtClean="0"/>
              <a:t>adalah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aliran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sirkular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sitoplasma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dalam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sel</a:t>
            </a:r>
            <a:endParaRPr lang="en-US" altLang="en-US" dirty="0" smtClean="0"/>
          </a:p>
          <a:p>
            <a:pPr eaLnBrk="1" hangingPunct="1"/>
            <a:r>
              <a:rPr lang="en-US" altLang="en-US" dirty="0" err="1" smtClean="0"/>
              <a:t>Aliran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ini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mempercepat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distribusi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materi-materi</a:t>
            </a:r>
            <a:r>
              <a:rPr lang="en-US" altLang="en-US" dirty="0" smtClean="0"/>
              <a:t> di </a:t>
            </a:r>
            <a:r>
              <a:rPr lang="en-US" altLang="en-US" dirty="0" err="1" smtClean="0"/>
              <a:t>dalam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sel</a:t>
            </a:r>
            <a:endParaRPr lang="en-US" altLang="en-US" dirty="0" smtClean="0"/>
          </a:p>
          <a:p>
            <a:pPr eaLnBrk="1" hangingPunct="1"/>
            <a:r>
              <a:rPr lang="en-US" altLang="en-US" dirty="0" err="1" smtClean="0"/>
              <a:t>Pada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sel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tumbuhan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interaksi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aktin-miosin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maupun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transformasi</a:t>
            </a:r>
            <a:r>
              <a:rPr lang="en-US" altLang="en-US" dirty="0" smtClean="0"/>
              <a:t> sol-gel </a:t>
            </a:r>
            <a:r>
              <a:rPr lang="en-US" altLang="en-US" dirty="0" err="1" smtClean="0"/>
              <a:t>dapat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terlibat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dalam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aliran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sitoplasmik</a:t>
            </a:r>
            <a:endParaRPr lang="en-US" altLang="en-US" dirty="0" smtClean="0"/>
          </a:p>
        </p:txBody>
      </p:sp>
      <p:sp>
        <p:nvSpPr>
          <p:cNvPr id="96259" name="Line 7"/>
          <p:cNvSpPr>
            <a:spLocks noChangeShapeType="1"/>
          </p:cNvSpPr>
          <p:nvPr/>
        </p:nvSpPr>
        <p:spPr bwMode="auto">
          <a:xfrm>
            <a:off x="304800" y="6629400"/>
            <a:ext cx="8534400" cy="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60" name="Line 8"/>
          <p:cNvSpPr>
            <a:spLocks noChangeShapeType="1"/>
          </p:cNvSpPr>
          <p:nvPr/>
        </p:nvSpPr>
        <p:spPr bwMode="auto">
          <a:xfrm>
            <a:off x="304800" y="990600"/>
            <a:ext cx="8534400" cy="0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56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1569205"/>
            <a:ext cx="5715024" cy="51459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Filamen Intermediet</a:t>
            </a:r>
            <a:endParaRPr lang="id-ID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71438" y="1600200"/>
            <a:ext cx="5715008" cy="4648200"/>
          </a:xfrm>
        </p:spPr>
        <p:txBody>
          <a:bodyPr/>
          <a:lstStyle/>
          <a:p>
            <a:r>
              <a:rPr lang="id-ID" sz="2400" b="1" dirty="0" smtClean="0"/>
              <a:t>Tempat bertautnya nukleus &amp; organel tertentu</a:t>
            </a:r>
          </a:p>
          <a:p>
            <a:r>
              <a:rPr lang="id-ID" sz="2400" b="1" dirty="0" smtClean="0"/>
              <a:t>Membentuk lamina nukleus – memperkuat bentuk nukleus</a:t>
            </a:r>
          </a:p>
          <a:p>
            <a:r>
              <a:rPr lang="id-ID" sz="2400" b="1" dirty="0" smtClean="0"/>
              <a:t>Lebih permanen</a:t>
            </a:r>
            <a:endParaRPr lang="id-ID" sz="2400" b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 b="2667"/>
          <a:stretch>
            <a:fillRect/>
          </a:stretch>
        </p:blipFill>
        <p:spPr bwMode="auto">
          <a:xfrm>
            <a:off x="5848252" y="714356"/>
            <a:ext cx="3010028" cy="5214974"/>
          </a:xfrm>
          <a:prstGeom prst="rect">
            <a:avLst/>
          </a:prstGeom>
          <a:noFill/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Karp, 2013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18"/>
          <a:stretch/>
        </p:blipFill>
        <p:spPr bwMode="auto">
          <a:xfrm>
            <a:off x="27806" y="23242"/>
            <a:ext cx="3968130" cy="6834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60"/>
          <a:stretch/>
        </p:blipFill>
        <p:spPr bwMode="auto">
          <a:xfrm>
            <a:off x="4355976" y="1412776"/>
            <a:ext cx="4392488" cy="289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91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302560" cy="52291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332656"/>
            <a:ext cx="2771775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96000" y="6400800"/>
            <a:ext cx="2895600" cy="228600"/>
          </a:xfrm>
        </p:spPr>
        <p:txBody>
          <a:bodyPr/>
          <a:lstStyle/>
          <a:p>
            <a:r>
              <a:rPr lang="en-US" dirty="0" smtClean="0"/>
              <a:t>Albert, 2008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6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Karp, 2013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8" y="0"/>
            <a:ext cx="5127396" cy="67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647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Sitoskeleton</a:t>
            </a:r>
            <a:endParaRPr lang="id-ID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b="3957"/>
          <a:stretch>
            <a:fillRect/>
          </a:stretch>
        </p:blipFill>
        <p:spPr bwMode="auto">
          <a:xfrm>
            <a:off x="5000628" y="278987"/>
            <a:ext cx="4000528" cy="64361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571876"/>
            <a:ext cx="4643470" cy="22274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1532442"/>
            <a:ext cx="4429156" cy="18965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85720" y="5917188"/>
            <a:ext cx="4429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 smtClean="0"/>
              <a:t>Letak – bid. Pembelahan - peran</a:t>
            </a:r>
            <a:endParaRPr lang="id-ID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550223"/>
            <a:ext cx="33575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400" dirty="0" smtClean="0"/>
              <a:t>Sumber: Karp 2010</a:t>
            </a:r>
            <a:endParaRPr lang="id-ID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5576" y="2636912"/>
            <a:ext cx="7776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ADA BERAPA MACAM SITOSKELETON? </a:t>
            </a:r>
          </a:p>
          <a:p>
            <a:pPr algn="ctr"/>
            <a:r>
              <a:rPr lang="en-US" sz="2800" b="1" dirty="0" smtClean="0"/>
              <a:t>BAGAIMANAKAH PERBEDAANYA?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08220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0"/>
          <p:cNvSpPr>
            <a:spLocks noChangeArrowheads="1"/>
          </p:cNvSpPr>
          <p:nvPr/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0850" indent="-4508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kumimoji="0" lang="en-US" altLang="en-US" sz="1200"/>
              <a:t>Tabel 6-1</a:t>
            </a:r>
            <a:endParaRPr kumimoji="0" lang="en-US" altLang="en-US" sz="1500" b="1">
              <a:solidFill>
                <a:schemeClr val="bg1"/>
              </a:solidFill>
            </a:endParaRPr>
          </a:p>
        </p:txBody>
      </p:sp>
      <p:sp>
        <p:nvSpPr>
          <p:cNvPr id="73731" name="Text Box 47"/>
          <p:cNvSpPr txBox="1">
            <a:spLocks noChangeArrowheads="1"/>
          </p:cNvSpPr>
          <p:nvPr/>
        </p:nvSpPr>
        <p:spPr bwMode="auto">
          <a:xfrm>
            <a:off x="4625975" y="6429375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spcBef>
                <a:spcPct val="50000"/>
              </a:spcBef>
            </a:pPr>
            <a:endParaRPr kumimoji="0" lang="en-US" altLang="en-US"/>
          </a:p>
        </p:txBody>
      </p:sp>
      <p:pic>
        <p:nvPicPr>
          <p:cNvPr id="73732" name="Picture 10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275"/>
            <a:ext cx="6948264" cy="685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96000" y="6400800"/>
            <a:ext cx="2895600" cy="228600"/>
          </a:xfrm>
        </p:spPr>
        <p:txBody>
          <a:bodyPr/>
          <a:lstStyle/>
          <a:p>
            <a:r>
              <a:rPr lang="en-US" dirty="0" smtClean="0"/>
              <a:t>(Campbell,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50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(Karp, 2013)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907107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280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393e6eefec3ee816f9a7a68a9361488647b5"/>
</p:tagLst>
</file>

<file path=ppt/theme/theme1.xml><?xml version="1.0" encoding="utf-8"?>
<a:theme xmlns:a="http://schemas.openxmlformats.org/drawingml/2006/main" name="cdb2004211gl">
  <a:themeElements>
    <a:clrScheme name="1922tgp_connection_light 2">
      <a:dk1>
        <a:srgbClr val="000000"/>
      </a:dk1>
      <a:lt1>
        <a:srgbClr val="FFFFFF"/>
      </a:lt1>
      <a:dk2>
        <a:srgbClr val="37399B"/>
      </a:dk2>
      <a:lt2>
        <a:srgbClr val="C0C0C0"/>
      </a:lt2>
      <a:accent1>
        <a:srgbClr val="4987E3"/>
      </a:accent1>
      <a:accent2>
        <a:srgbClr val="D23516"/>
      </a:accent2>
      <a:accent3>
        <a:srgbClr val="FFFFFF"/>
      </a:accent3>
      <a:accent4>
        <a:srgbClr val="000000"/>
      </a:accent4>
      <a:accent5>
        <a:srgbClr val="B1C3EF"/>
      </a:accent5>
      <a:accent6>
        <a:srgbClr val="BE2F13"/>
      </a:accent6>
      <a:hlink>
        <a:srgbClr val="36A1B6"/>
      </a:hlink>
      <a:folHlink>
        <a:srgbClr val="7FB242"/>
      </a:folHlink>
    </a:clrScheme>
    <a:fontScheme name="1922tgp_connection_ligh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922tgp_connection_light 1">
        <a:dk1>
          <a:srgbClr val="000000"/>
        </a:dk1>
        <a:lt1>
          <a:srgbClr val="FFFFFF"/>
        </a:lt1>
        <a:dk2>
          <a:srgbClr val="165E86"/>
        </a:dk2>
        <a:lt2>
          <a:srgbClr val="969696"/>
        </a:lt2>
        <a:accent1>
          <a:srgbClr val="2AA08A"/>
        </a:accent1>
        <a:accent2>
          <a:srgbClr val="AA67DD"/>
        </a:accent2>
        <a:accent3>
          <a:srgbClr val="FFFFFF"/>
        </a:accent3>
        <a:accent4>
          <a:srgbClr val="000000"/>
        </a:accent4>
        <a:accent5>
          <a:srgbClr val="ACCDC4"/>
        </a:accent5>
        <a:accent6>
          <a:srgbClr val="9A5DC8"/>
        </a:accent6>
        <a:hlink>
          <a:srgbClr val="7D96D3"/>
        </a:hlink>
        <a:folHlink>
          <a:srgbClr val="DEDB7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22tgp_connection_light 2">
        <a:dk1>
          <a:srgbClr val="000000"/>
        </a:dk1>
        <a:lt1>
          <a:srgbClr val="FFFFFF"/>
        </a:lt1>
        <a:dk2>
          <a:srgbClr val="37399B"/>
        </a:dk2>
        <a:lt2>
          <a:srgbClr val="C0C0C0"/>
        </a:lt2>
        <a:accent1>
          <a:srgbClr val="4987E3"/>
        </a:accent1>
        <a:accent2>
          <a:srgbClr val="D23516"/>
        </a:accent2>
        <a:accent3>
          <a:srgbClr val="FFFFFF"/>
        </a:accent3>
        <a:accent4>
          <a:srgbClr val="000000"/>
        </a:accent4>
        <a:accent5>
          <a:srgbClr val="B1C3EF"/>
        </a:accent5>
        <a:accent6>
          <a:srgbClr val="BE2F13"/>
        </a:accent6>
        <a:hlink>
          <a:srgbClr val="36A1B6"/>
        </a:hlink>
        <a:folHlink>
          <a:srgbClr val="7FB24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22tgp_connection_light 3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117AC1"/>
        </a:accent1>
        <a:accent2>
          <a:srgbClr val="3E9887"/>
        </a:accent2>
        <a:accent3>
          <a:srgbClr val="FFFFFF"/>
        </a:accent3>
        <a:accent4>
          <a:srgbClr val="000000"/>
        </a:accent4>
        <a:accent5>
          <a:srgbClr val="AABEDD"/>
        </a:accent5>
        <a:accent6>
          <a:srgbClr val="37897A"/>
        </a:accent6>
        <a:hlink>
          <a:srgbClr val="D17FB6"/>
        </a:hlink>
        <a:folHlink>
          <a:srgbClr val="E398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cdb2004211gl</Template>
  <TotalTime>4280</TotalTime>
  <Words>708</Words>
  <Application>Microsoft Office PowerPoint</Application>
  <PresentationFormat>On-screen Show (4:3)</PresentationFormat>
  <Paragraphs>170</Paragraphs>
  <Slides>59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cdb2004211gl</vt:lpstr>
      <vt:lpstr>BIOLOGI SEL</vt:lpstr>
      <vt:lpstr>SITOSKELETON</vt:lpstr>
      <vt:lpstr>PowerPoint Presentation</vt:lpstr>
      <vt:lpstr>PowerPoint Presentation</vt:lpstr>
      <vt:lpstr>Sitoskeleton</vt:lpstr>
      <vt:lpstr>Sitoskeleton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Sitoskeleton</vt:lpstr>
      <vt:lpstr>Mikrotubula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Silia &amp; Flagela</vt:lpstr>
      <vt:lpstr>PowerPoint Presentation</vt:lpstr>
      <vt:lpstr>Silia &amp; Flagela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Mikrotubula </vt:lpstr>
      <vt:lpstr>Centrosome</vt:lpstr>
      <vt:lpstr>PowerPoint Presentation</vt:lpstr>
      <vt:lpstr>PowerPoint Presentation</vt:lpstr>
      <vt:lpstr>PowerPoint Presentation</vt:lpstr>
      <vt:lpstr>Mikrofilamen</vt:lpstr>
      <vt:lpstr>PowerPoint Presentation</vt:lpstr>
      <vt:lpstr>Mikrofilamen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Mekanisme kontraksi relaksasi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Mikrofilamen</vt:lpstr>
      <vt:lpstr>PowerPoint Presentation</vt:lpstr>
      <vt:lpstr>PowerPoint Presentation</vt:lpstr>
      <vt:lpstr>PowerPoint Presentation</vt:lpstr>
      <vt:lpstr>PowerPoint Presentation</vt:lpstr>
      <vt:lpstr>Filamen Intermediet</vt:lpstr>
      <vt:lpstr>PowerPoint Presentation</vt:lpstr>
      <vt:lpstr>PowerPoint Presentation</vt:lpstr>
      <vt:lpstr>PowerPoint Presentation</vt:lpstr>
    </vt:vector>
  </TitlesOfParts>
  <Company>Amihnah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Amih</dc:creator>
  <cp:lastModifiedBy>Ayie</cp:lastModifiedBy>
  <cp:revision>111</cp:revision>
  <dcterms:created xsi:type="dcterms:W3CDTF">2014-03-18T23:08:57Z</dcterms:created>
  <dcterms:modified xsi:type="dcterms:W3CDTF">2017-04-09T21:49:44Z</dcterms:modified>
</cp:coreProperties>
</file>