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6"/>
  </p:notesMasterIdLst>
  <p:sldIdLst>
    <p:sldId id="256" r:id="rId2"/>
    <p:sldId id="257" r:id="rId3"/>
    <p:sldId id="258" r:id="rId4"/>
    <p:sldId id="263" r:id="rId5"/>
    <p:sldId id="265" r:id="rId6"/>
    <p:sldId id="266" r:id="rId7"/>
    <p:sldId id="264" r:id="rId8"/>
    <p:sldId id="268" r:id="rId9"/>
    <p:sldId id="269" r:id="rId10"/>
    <p:sldId id="270" r:id="rId11"/>
    <p:sldId id="259" r:id="rId12"/>
    <p:sldId id="261" r:id="rId13"/>
    <p:sldId id="262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2" r:id="rId23"/>
    <p:sldId id="281" r:id="rId24"/>
    <p:sldId id="283" r:id="rId25"/>
    <p:sldId id="284" r:id="rId26"/>
    <p:sldId id="285" r:id="rId27"/>
    <p:sldId id="286" r:id="rId28"/>
    <p:sldId id="287" r:id="rId29"/>
    <p:sldId id="288" r:id="rId30"/>
    <p:sldId id="290" r:id="rId31"/>
    <p:sldId id="289" r:id="rId32"/>
    <p:sldId id="291" r:id="rId33"/>
    <p:sldId id="296" r:id="rId34"/>
    <p:sldId id="292" r:id="rId35"/>
    <p:sldId id="293" r:id="rId36"/>
    <p:sldId id="295" r:id="rId37"/>
    <p:sldId id="297" r:id="rId38"/>
    <p:sldId id="298" r:id="rId39"/>
    <p:sldId id="299" r:id="rId40"/>
    <p:sldId id="300" r:id="rId41"/>
    <p:sldId id="301" r:id="rId42"/>
    <p:sldId id="302" r:id="rId43"/>
    <p:sldId id="294" r:id="rId44"/>
    <p:sldId id="260" r:id="rId4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FD72EC5-330E-404E-8640-0A7B72C244AD}">
          <p14:sldIdLst>
            <p14:sldId id="256"/>
            <p14:sldId id="257"/>
          </p14:sldIdLst>
        </p14:section>
        <p14:section name="Semaphores" id="{E2BB18D8-5B78-4015-B37E-49CA916AC611}">
          <p14:sldIdLst>
            <p14:sldId id="258"/>
            <p14:sldId id="263"/>
            <p14:sldId id="265"/>
            <p14:sldId id="266"/>
            <p14:sldId id="264"/>
            <p14:sldId id="268"/>
            <p14:sldId id="269"/>
          </p14:sldIdLst>
        </p14:section>
        <p14:section name="Deadlock" id="{21AE50E5-929A-4463-A060-97B6710B391D}">
          <p14:sldIdLst>
            <p14:sldId id="270"/>
            <p14:sldId id="259"/>
            <p14:sldId id="261"/>
            <p14:sldId id="262"/>
            <p14:sldId id="271"/>
            <p14:sldId id="272"/>
            <p14:sldId id="273"/>
            <p14:sldId id="274"/>
            <p14:sldId id="275"/>
          </p14:sldIdLst>
        </p14:section>
        <p14:section name="Handling Deadlock" id="{3C56F3E4-363A-4038-ACEE-5CB1D683D2AF}">
          <p14:sldIdLst>
            <p14:sldId id="276"/>
            <p14:sldId id="277"/>
            <p14:sldId id="278"/>
            <p14:sldId id="282"/>
            <p14:sldId id="281"/>
            <p14:sldId id="283"/>
            <p14:sldId id="284"/>
            <p14:sldId id="285"/>
            <p14:sldId id="286"/>
            <p14:sldId id="287"/>
            <p14:sldId id="288"/>
          </p14:sldIdLst>
        </p14:section>
        <p14:section name="Banker's Algorithm" id="{B4B5058A-DCEB-4BBD-AFAC-B64B57F2FC79}">
          <p14:sldIdLst>
            <p14:sldId id="290"/>
            <p14:sldId id="289"/>
            <p14:sldId id="291"/>
            <p14:sldId id="296"/>
            <p14:sldId id="292"/>
            <p14:sldId id="293"/>
            <p14:sldId id="295"/>
            <p14:sldId id="297"/>
            <p14:sldId id="298"/>
            <p14:sldId id="299"/>
            <p14:sldId id="300"/>
            <p14:sldId id="301"/>
            <p14:sldId id="302"/>
            <p14:sldId id="294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08" autoAdjust="0"/>
    <p:restoredTop sz="94660"/>
  </p:normalViewPr>
  <p:slideViewPr>
    <p:cSldViewPr snapToGrid="0">
      <p:cViewPr varScale="1">
        <p:scale>
          <a:sx n="43" d="100"/>
          <a:sy n="43" d="100"/>
        </p:scale>
        <p:origin x="48" y="8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1D3042-6BD0-44EC-8EAC-F64D0B5CF0B1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EF295D-F7A5-4F31-903A-FACF3E0FB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83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1962 / 1963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EF295D-F7A5-4F31-903A-FACF3E0FB32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92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09CA-DA9A-419B-A352-C928F2938F6C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82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09CA-DA9A-419B-A352-C928F2938F6C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904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09CA-DA9A-419B-A352-C928F2938F6C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034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09CA-DA9A-419B-A352-C928F2938F6C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002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09CA-DA9A-419B-A352-C928F2938F6C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6692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09CA-DA9A-419B-A352-C928F2938F6C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9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09CA-DA9A-419B-A352-C928F2938F6C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031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09CA-DA9A-419B-A352-C928F2938F6C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980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09CA-DA9A-419B-A352-C928F2938F6C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59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E4509CA-DA9A-419B-A352-C928F2938F6C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99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09CA-DA9A-419B-A352-C928F2938F6C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572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E4509CA-DA9A-419B-A352-C928F2938F6C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7A13EA8-4465-46E1-9776-9507A87B6E6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144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FBE33-AF16-4D73-905D-EBBEDB2556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Operasi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192EDB-09D9-4554-A9ED-101A5A1E3A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Deadlock</a:t>
            </a:r>
          </a:p>
        </p:txBody>
      </p:sp>
    </p:spTree>
    <p:extLst>
      <p:ext uri="{BB962C8B-B14F-4D97-AF65-F5344CB8AC3E}">
        <p14:creationId xmlns:p14="http://schemas.microsoft.com/office/powerpoint/2010/main" val="2024213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2808963-F479-487D-8346-7C551C175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B13A5B-1F20-4CA7-8909-A1881A7B14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990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D52B5-35ED-49BA-94CC-BA942493E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BE7AD-AEDE-444E-9179-8FF81A214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altLang="en-US" sz="4000" dirty="0"/>
              <a:t>System consists of </a:t>
            </a:r>
            <a:r>
              <a:rPr lang="en-US" altLang="en-US" sz="4000" dirty="0">
                <a:solidFill>
                  <a:srgbClr val="0070C0"/>
                </a:solidFill>
              </a:rPr>
              <a:t>resources</a:t>
            </a:r>
          </a:p>
          <a:p>
            <a:pPr lvl="1"/>
            <a:r>
              <a:rPr lang="en-US" altLang="en-US" sz="4000" dirty="0"/>
              <a:t>Resource types </a:t>
            </a:r>
            <a:r>
              <a:rPr lang="en-US" altLang="en-US" sz="4000" i="1" dirty="0"/>
              <a:t>R</a:t>
            </a:r>
            <a:r>
              <a:rPr lang="en-US" altLang="en-US" sz="4000" baseline="-25000" dirty="0"/>
              <a:t>1</a:t>
            </a:r>
            <a:r>
              <a:rPr lang="en-US" altLang="en-US" sz="4000" dirty="0"/>
              <a:t>, </a:t>
            </a:r>
            <a:r>
              <a:rPr lang="en-US" altLang="en-US" sz="4000" i="1" dirty="0"/>
              <a:t>R</a:t>
            </a:r>
            <a:r>
              <a:rPr lang="en-US" altLang="en-US" sz="4000" baseline="-25000" dirty="0"/>
              <a:t>2</a:t>
            </a:r>
            <a:r>
              <a:rPr lang="en-US" altLang="en-US" sz="4000" dirty="0"/>
              <a:t>, . . ., </a:t>
            </a:r>
            <a:r>
              <a:rPr lang="en-US" altLang="en-US" sz="4000" i="1" dirty="0"/>
              <a:t>R</a:t>
            </a:r>
            <a:r>
              <a:rPr lang="en-US" altLang="en-US" sz="4000" baseline="-25000" dirty="0"/>
              <a:t>m</a:t>
            </a:r>
          </a:p>
          <a:p>
            <a:pPr lvl="2"/>
            <a:r>
              <a:rPr lang="en-US" altLang="en-US" sz="3200" i="1" dirty="0"/>
              <a:t>CPU cycles, memory space, I/O devices</a:t>
            </a:r>
          </a:p>
          <a:p>
            <a:pPr lvl="1"/>
            <a:r>
              <a:rPr lang="en-US" altLang="en-US" sz="4000" dirty="0"/>
              <a:t>Each resource type </a:t>
            </a:r>
            <a:r>
              <a:rPr lang="en-US" altLang="en-US" sz="4000" i="1" dirty="0"/>
              <a:t>R</a:t>
            </a:r>
            <a:r>
              <a:rPr lang="en-US" altLang="en-US" sz="4000" baseline="-25000" dirty="0"/>
              <a:t>i</a:t>
            </a:r>
            <a:r>
              <a:rPr lang="en-US" altLang="en-US" sz="4000" dirty="0"/>
              <a:t> has </a:t>
            </a:r>
            <a:r>
              <a:rPr lang="en-US" altLang="en-US" sz="4000" i="1" dirty="0"/>
              <a:t>W</a:t>
            </a:r>
            <a:r>
              <a:rPr lang="en-US" altLang="en-US" sz="4000" baseline="-25000" dirty="0"/>
              <a:t>i</a:t>
            </a:r>
            <a:r>
              <a:rPr lang="en-US" altLang="en-US" sz="4000" dirty="0"/>
              <a:t> instances.</a:t>
            </a:r>
          </a:p>
          <a:p>
            <a:pPr lvl="1"/>
            <a:r>
              <a:rPr lang="en-US" altLang="en-US" sz="4000" dirty="0"/>
              <a:t>Each process utilizes a resource as follows:</a:t>
            </a:r>
          </a:p>
          <a:p>
            <a:pPr lvl="2"/>
            <a:r>
              <a:rPr lang="en-US" altLang="en-US" sz="3200" b="1" dirty="0">
                <a:solidFill>
                  <a:srgbClr val="0070C0"/>
                </a:solidFill>
              </a:rPr>
              <a:t>request </a:t>
            </a:r>
          </a:p>
          <a:p>
            <a:pPr lvl="2"/>
            <a:r>
              <a:rPr lang="en-US" altLang="en-US" sz="3200" b="1" dirty="0">
                <a:solidFill>
                  <a:srgbClr val="0070C0"/>
                </a:solidFill>
              </a:rPr>
              <a:t>use </a:t>
            </a:r>
          </a:p>
          <a:p>
            <a:pPr lvl="2"/>
            <a:r>
              <a:rPr lang="en-US" altLang="en-US" sz="3200" b="1" dirty="0">
                <a:solidFill>
                  <a:srgbClr val="0070C0"/>
                </a:solidFill>
              </a:rPr>
              <a:t>release</a:t>
            </a:r>
          </a:p>
        </p:txBody>
      </p:sp>
    </p:spTree>
    <p:extLst>
      <p:ext uri="{BB962C8B-B14F-4D97-AF65-F5344CB8AC3E}">
        <p14:creationId xmlns:p14="http://schemas.microsoft.com/office/powerpoint/2010/main" val="3402055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35AD6-7B8D-47F4-8B53-DB614DC2B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Deadlock with Semaphores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41658-5A9E-48DF-8E97-527599B1E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sz="3200" dirty="0"/>
              <a:t>Data:</a:t>
            </a:r>
          </a:p>
          <a:p>
            <a:pPr lvl="2"/>
            <a:r>
              <a:rPr lang="en-US" altLang="en-US" sz="3200" dirty="0"/>
              <a:t>A semaphore </a:t>
            </a:r>
            <a:r>
              <a:rPr lang="en-US" alt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altLang="en-US" sz="3200" b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alt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3200" dirty="0"/>
              <a:t>initialized to 1</a:t>
            </a:r>
          </a:p>
          <a:p>
            <a:pPr lvl="2"/>
            <a:r>
              <a:rPr lang="en-US" altLang="en-US" sz="3200" dirty="0"/>
              <a:t>A semaphore </a:t>
            </a:r>
            <a:r>
              <a:rPr lang="en-US" alt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altLang="en-US" sz="3200" b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alt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3200" dirty="0"/>
              <a:t>initialized to 1</a:t>
            </a:r>
          </a:p>
          <a:p>
            <a:pPr lvl="1"/>
            <a:r>
              <a:rPr lang="en-US" altLang="en-US" sz="3200" dirty="0"/>
              <a:t>Two threads </a:t>
            </a:r>
            <a:r>
              <a:rPr lang="en-US" altLang="en-US" sz="3200" i="1" dirty="0"/>
              <a:t>T</a:t>
            </a:r>
            <a:r>
              <a:rPr lang="en-US" altLang="en-US" sz="3200" i="1" baseline="-25000" dirty="0"/>
              <a:t>1</a:t>
            </a:r>
            <a:r>
              <a:rPr lang="en-US" altLang="en-US" sz="3200" dirty="0"/>
              <a:t> and </a:t>
            </a:r>
            <a:r>
              <a:rPr lang="en-US" altLang="en-US" sz="3200" i="1" dirty="0"/>
              <a:t>T</a:t>
            </a:r>
            <a:r>
              <a:rPr lang="en-US" altLang="en-US" sz="3200" i="1" baseline="-25000" dirty="0"/>
              <a:t>2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9ADC62F-668D-4323-BED4-37393F906C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982715"/>
              </p:ext>
            </p:extLst>
          </p:nvPr>
        </p:nvGraphicFramePr>
        <p:xfrm>
          <a:off x="1476188" y="3965788"/>
          <a:ext cx="9618532" cy="20116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809266">
                  <a:extLst>
                    <a:ext uri="{9D8B030D-6E8A-4147-A177-3AD203B41FA5}">
                      <a16:colId xmlns:a16="http://schemas.microsoft.com/office/drawing/2014/main" val="2519621003"/>
                    </a:ext>
                  </a:extLst>
                </a:gridCol>
                <a:gridCol w="4809266">
                  <a:extLst>
                    <a:ext uri="{9D8B030D-6E8A-4147-A177-3AD203B41FA5}">
                      <a16:colId xmlns:a16="http://schemas.microsoft.com/office/drawing/2014/main" val="564313868"/>
                    </a:ext>
                  </a:extLst>
                </a:gridCol>
              </a:tblGrid>
              <a:tr h="670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3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</a:t>
                      </a:r>
                      <a:r>
                        <a:rPr lang="en-US" altLang="en-US" sz="3200" b="1" i="1" baseline="-25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altLang="en-US" sz="3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: 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3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</a:t>
                      </a:r>
                      <a:r>
                        <a:rPr lang="en-US" altLang="en-US" sz="3200" b="1" i="1" baseline="-25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altLang="en-US" sz="3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: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60891932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3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wait(s</a:t>
                      </a:r>
                      <a:r>
                        <a:rPr lang="en-US" altLang="en-US" sz="3200" b="1" baseline="-25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altLang="en-US" sz="3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3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wait(s</a:t>
                      </a:r>
                      <a:r>
                        <a:rPr lang="en-US" altLang="en-US" sz="3200" b="1" baseline="-25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altLang="en-US" sz="3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30421886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3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wait(s</a:t>
                      </a:r>
                      <a:r>
                        <a:rPr lang="en-US" altLang="en-US" sz="3200" b="1" baseline="-25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altLang="en-US" sz="3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wait(s</a:t>
                      </a:r>
                      <a:r>
                        <a:rPr lang="en-US" altLang="en-US" sz="3200" b="1" baseline="-25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altLang="en-US" sz="3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en-US" sz="3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10961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74563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4BFB1-96EF-467A-9312-CCC2565FF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Deadlock Characterization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4824E8A-1421-4BF0-9A60-6CA3F5021CE8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097280" y="2316053"/>
            <a:ext cx="10058400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993300"/>
              </a:buClr>
              <a:buSzPct val="110000"/>
              <a:buFont typeface="Wingdings" panose="05000000000000000000" pitchFamily="2" charset="2"/>
              <a:buChar char="§"/>
              <a:defRPr kumimoji="1">
                <a:solidFill>
                  <a:schemeClr val="tx1"/>
                </a:solidFill>
                <a:latin typeface="+mn-lt"/>
                <a:ea typeface="MS PGothic" pitchFamily="34" charset="-128"/>
                <a:cs typeface="MS PGothic" panose="020B0600070205080204" pitchFamily="34" charset="-128"/>
              </a:defRPr>
            </a:lvl1pPr>
            <a:lvl2pPr marL="742950" indent="-28575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CC6600"/>
              </a:buClr>
              <a:buSzPct val="110000"/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085850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009900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428750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hlink"/>
              </a:buClr>
              <a:buSzPct val="75000"/>
              <a:buChar char="–"/>
              <a:defRPr kumimoji="1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1771650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228850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686050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143250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600450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altLang="en-US" sz="2400" b="1" dirty="0">
                <a:solidFill>
                  <a:srgbClr val="006699"/>
                </a:solidFill>
                <a:latin typeface="+mj-lt"/>
              </a:rPr>
              <a:t>Mutual exclusion</a:t>
            </a:r>
            <a:r>
              <a:rPr lang="en-US" altLang="en-US" sz="2400" b="1" dirty="0"/>
              <a:t>:</a:t>
            </a:r>
            <a:r>
              <a:rPr lang="en-US" altLang="en-US" sz="2400" dirty="0"/>
              <a:t>  only one thread at a time can use a resource</a:t>
            </a:r>
            <a:endParaRPr lang="en-US" altLang="en-US" sz="1000" dirty="0"/>
          </a:p>
          <a:p>
            <a:r>
              <a:rPr lang="en-US" altLang="en-US" sz="2400" b="1" dirty="0">
                <a:solidFill>
                  <a:srgbClr val="006699"/>
                </a:solidFill>
                <a:latin typeface="+mj-lt"/>
              </a:rPr>
              <a:t>Hold and wait</a:t>
            </a:r>
            <a:r>
              <a:rPr lang="en-US" altLang="en-US" sz="2400" b="1" dirty="0"/>
              <a:t>:</a:t>
            </a:r>
            <a:r>
              <a:rPr lang="en-US" altLang="en-US" sz="2400" dirty="0"/>
              <a:t>  a thread holding at least one resource is waiting to acquire additional resources held by other threads</a:t>
            </a:r>
          </a:p>
          <a:p>
            <a:r>
              <a:rPr lang="en-US" altLang="en-US" sz="2400" b="1" dirty="0">
                <a:solidFill>
                  <a:srgbClr val="006699"/>
                </a:solidFill>
                <a:latin typeface="+mj-lt"/>
              </a:rPr>
              <a:t>No preemption</a:t>
            </a:r>
            <a:r>
              <a:rPr lang="en-US" altLang="en-US" sz="2400" b="1" dirty="0"/>
              <a:t>:</a:t>
            </a:r>
            <a:r>
              <a:rPr lang="en-US" altLang="en-US" sz="2400" dirty="0"/>
              <a:t>  a resource can be released only voluntarily by the thread holding it, after that thread has completed its task</a:t>
            </a:r>
            <a:endParaRPr lang="en-US" altLang="en-US" sz="1000" dirty="0"/>
          </a:p>
          <a:p>
            <a:r>
              <a:rPr lang="en-US" altLang="en-US" sz="2400" b="1" dirty="0">
                <a:solidFill>
                  <a:srgbClr val="006699"/>
                </a:solidFill>
                <a:latin typeface="+mj-lt"/>
              </a:rPr>
              <a:t>Circular wait</a:t>
            </a:r>
            <a:r>
              <a:rPr lang="en-US" altLang="en-US" sz="2400" b="1" dirty="0"/>
              <a:t>:</a:t>
            </a:r>
            <a:r>
              <a:rPr lang="en-US" altLang="en-US" sz="2400" dirty="0"/>
              <a:t>  there exists a set {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0</a:t>
            </a:r>
            <a:r>
              <a:rPr lang="en-US" altLang="en-US" sz="2400" dirty="0"/>
              <a:t>, 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, …, 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n</a:t>
            </a:r>
            <a:r>
              <a:rPr lang="en-US" altLang="en-US" sz="2400" dirty="0"/>
              <a:t>} of waiting threads such that 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0  </a:t>
            </a:r>
            <a:r>
              <a:rPr lang="en-US" altLang="en-US" sz="2400" dirty="0"/>
              <a:t>is waiting for a resource that is held by 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, 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 is waiting for a resource that is held by 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, …, </a:t>
            </a:r>
            <a:r>
              <a:rPr lang="en-US" altLang="en-US" sz="2400" i="1" dirty="0"/>
              <a:t>T</a:t>
            </a:r>
            <a:r>
              <a:rPr lang="en-US" altLang="en-US" sz="2400" i="1" baseline="-25000" dirty="0"/>
              <a:t>n</a:t>
            </a:r>
            <a:r>
              <a:rPr lang="en-US" altLang="en-US" sz="2400" baseline="-25000" dirty="0"/>
              <a:t>–1</a:t>
            </a:r>
            <a:r>
              <a:rPr lang="en-US" altLang="en-US" sz="2400" dirty="0"/>
              <a:t> is waiting for a resource that is held by 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n</a:t>
            </a:r>
            <a:r>
              <a:rPr lang="en-US" altLang="en-US" sz="2400" dirty="0"/>
              <a:t>, and 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n</a:t>
            </a:r>
            <a:r>
              <a:rPr lang="en-US" altLang="en-US" sz="2400" dirty="0"/>
              <a:t> is waiting for a resource that is held by 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0</a:t>
            </a:r>
            <a:r>
              <a:rPr lang="en-US" altLang="en-US" sz="2400" dirty="0"/>
              <a:t>.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DD9E7C76-64A7-4BA1-B082-DA8BDA6C26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7280" y="1854388"/>
            <a:ext cx="99974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2400" dirty="0"/>
              <a:t>Deadlock can arise if four conditions hold simultaneously.</a:t>
            </a:r>
          </a:p>
        </p:txBody>
      </p:sp>
    </p:spTree>
    <p:extLst>
      <p:ext uri="{BB962C8B-B14F-4D97-AF65-F5344CB8AC3E}">
        <p14:creationId xmlns:p14="http://schemas.microsoft.com/office/powerpoint/2010/main" val="3151214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D104C-29C0-450B-8509-32FF1F6D6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Resource-Allocation Graph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0AE66-38E1-43CE-BED2-F76A4A4CE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0" lang="en-US" altLang="en-US" sz="3200" dirty="0"/>
              <a:t>A set of vertices </a:t>
            </a:r>
            <a:r>
              <a:rPr kumimoji="0" lang="en-US" altLang="en-US" sz="3200" i="1" dirty="0"/>
              <a:t>V</a:t>
            </a:r>
            <a:r>
              <a:rPr kumimoji="0" lang="en-US" altLang="en-US" sz="3200" dirty="0"/>
              <a:t> and a set of edges </a:t>
            </a:r>
            <a:r>
              <a:rPr kumimoji="0" lang="en-US" altLang="en-US" sz="3200" i="1" dirty="0"/>
              <a:t>E</a:t>
            </a:r>
            <a:r>
              <a:rPr kumimoji="0" lang="en-US" altLang="en-US" sz="3200" dirty="0"/>
              <a:t>.</a:t>
            </a:r>
          </a:p>
          <a:p>
            <a:pPr marL="0" indent="0">
              <a:buNone/>
            </a:pPr>
            <a:endParaRPr kumimoji="0" lang="en-US" altLang="en-US" sz="400" dirty="0"/>
          </a:p>
          <a:p>
            <a:pPr lvl="1"/>
            <a:r>
              <a:rPr lang="en-US" altLang="en-US" sz="2800" dirty="0"/>
              <a:t>V is partitioned into two types:</a:t>
            </a:r>
          </a:p>
          <a:p>
            <a:pPr lvl="2"/>
            <a:r>
              <a:rPr lang="en-US" altLang="en-US" sz="2000" i="1" dirty="0"/>
              <a:t>T</a:t>
            </a:r>
            <a:r>
              <a:rPr lang="en-US" altLang="en-US" sz="2000" dirty="0"/>
              <a:t> = {</a:t>
            </a:r>
            <a:r>
              <a:rPr lang="en-US" altLang="en-US" sz="2000" i="1" dirty="0"/>
              <a:t>T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, </a:t>
            </a:r>
            <a:r>
              <a:rPr lang="en-US" altLang="en-US" sz="2000" i="1" dirty="0"/>
              <a:t>T</a:t>
            </a:r>
            <a:r>
              <a:rPr lang="en-US" altLang="en-US" sz="2000" baseline="-25000" dirty="0"/>
              <a:t>2</a:t>
            </a:r>
            <a:r>
              <a:rPr lang="en-US" altLang="en-US" sz="2000" dirty="0"/>
              <a:t>, …, </a:t>
            </a:r>
            <a:r>
              <a:rPr lang="en-US" altLang="en-US" sz="2000" i="1" dirty="0"/>
              <a:t>T</a:t>
            </a:r>
            <a:r>
              <a:rPr lang="en-US" altLang="en-US" sz="2000" i="1" baseline="-25000" dirty="0"/>
              <a:t>n</a:t>
            </a:r>
            <a:r>
              <a:rPr lang="en-US" altLang="en-US" sz="2000" dirty="0"/>
              <a:t>}, the set consisting of all the threads in the system.</a:t>
            </a:r>
            <a:br>
              <a:rPr lang="en-US" altLang="en-US" sz="2000" dirty="0"/>
            </a:br>
            <a:endParaRPr lang="en-US" altLang="en-US" sz="2000" dirty="0"/>
          </a:p>
          <a:p>
            <a:pPr lvl="2"/>
            <a:r>
              <a:rPr lang="en-US" altLang="en-US" sz="2000" i="1" dirty="0"/>
              <a:t>R</a:t>
            </a:r>
            <a:r>
              <a:rPr lang="en-US" altLang="en-US" sz="2000" dirty="0"/>
              <a:t> = {</a:t>
            </a:r>
            <a:r>
              <a:rPr lang="en-US" altLang="en-US" sz="2000" i="1" dirty="0"/>
              <a:t>R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, </a:t>
            </a:r>
            <a:r>
              <a:rPr lang="en-US" altLang="en-US" sz="2000" i="1" dirty="0"/>
              <a:t>R</a:t>
            </a:r>
            <a:r>
              <a:rPr lang="en-US" altLang="en-US" sz="2000" baseline="-25000" dirty="0"/>
              <a:t>2</a:t>
            </a:r>
            <a:r>
              <a:rPr lang="en-US" altLang="en-US" sz="2000" dirty="0"/>
              <a:t>, …, </a:t>
            </a:r>
            <a:r>
              <a:rPr lang="en-US" altLang="en-US" sz="2000" i="1" dirty="0"/>
              <a:t>R</a:t>
            </a:r>
            <a:r>
              <a:rPr lang="en-US" altLang="en-US" sz="2000" i="1" baseline="-25000" dirty="0"/>
              <a:t>m</a:t>
            </a:r>
            <a:r>
              <a:rPr lang="en-US" altLang="en-US" sz="2000" dirty="0"/>
              <a:t>}, the set consisting of all resource types in the system</a:t>
            </a:r>
          </a:p>
          <a:p>
            <a:pPr lvl="2"/>
            <a:endParaRPr lang="en-US" altLang="en-US" sz="800" dirty="0"/>
          </a:p>
          <a:p>
            <a:pPr lvl="1"/>
            <a:r>
              <a:rPr lang="en-US" altLang="en-US" sz="2800" b="1" dirty="0">
                <a:solidFill>
                  <a:srgbClr val="006699"/>
                </a:solidFill>
                <a:latin typeface="+mj-lt"/>
              </a:rPr>
              <a:t>request edge </a:t>
            </a:r>
            <a:r>
              <a:rPr lang="en-US" altLang="en-US" sz="2800" dirty="0"/>
              <a:t>– directed edge </a:t>
            </a:r>
            <a:r>
              <a:rPr lang="en-US" altLang="en-US" sz="2800" i="1" dirty="0" err="1"/>
              <a:t>T</a:t>
            </a:r>
            <a:r>
              <a:rPr lang="en-US" altLang="en-US" sz="2800" i="1" baseline="-25000" dirty="0" err="1"/>
              <a:t>i</a:t>
            </a:r>
            <a:r>
              <a:rPr lang="en-US" altLang="en-US" sz="2800" i="1" baseline="-25000" dirty="0"/>
              <a:t> </a:t>
            </a:r>
            <a:r>
              <a:rPr lang="en-US" altLang="en-US" sz="2800" dirty="0">
                <a:sym typeface="Symbol" panose="05050102010706020507" pitchFamily="18" charset="2"/>
              </a:rPr>
              <a:t> </a:t>
            </a:r>
            <a:r>
              <a:rPr lang="en-US" altLang="en-US" sz="2800" i="1" dirty="0" err="1">
                <a:sym typeface="Symbol" panose="05050102010706020507" pitchFamily="18" charset="2"/>
              </a:rPr>
              <a:t>R</a:t>
            </a:r>
            <a:r>
              <a:rPr lang="en-US" altLang="en-US" sz="2800" i="1" baseline="-25000" dirty="0" err="1">
                <a:sym typeface="Symbol" panose="05050102010706020507" pitchFamily="18" charset="2"/>
              </a:rPr>
              <a:t>j</a:t>
            </a:r>
            <a:endParaRPr lang="en-US" altLang="en-US" sz="2800" i="1" baseline="-25000" dirty="0">
              <a:sym typeface="Symbol" panose="05050102010706020507" pitchFamily="18" charset="2"/>
            </a:endParaRPr>
          </a:p>
          <a:p>
            <a:pPr lvl="1"/>
            <a:endParaRPr lang="en-US" altLang="en-US" sz="900" i="1" baseline="-25000" dirty="0">
              <a:sym typeface="Symbol" panose="05050102010706020507" pitchFamily="18" charset="2"/>
            </a:endParaRPr>
          </a:p>
          <a:p>
            <a:pPr lvl="1"/>
            <a:r>
              <a:rPr lang="en-US" altLang="en-US" sz="2800" b="1" dirty="0">
                <a:solidFill>
                  <a:srgbClr val="006699"/>
                </a:solidFill>
                <a:latin typeface="+mj-lt"/>
                <a:sym typeface="Symbol" panose="05050102010706020507" pitchFamily="18" charset="2"/>
              </a:rPr>
              <a:t>assignment edge </a:t>
            </a:r>
            <a:r>
              <a:rPr lang="en-US" altLang="en-US" sz="2800" dirty="0"/>
              <a:t>– directed edge </a:t>
            </a:r>
            <a:r>
              <a:rPr lang="en-US" altLang="en-US" sz="2800" i="1" dirty="0" err="1"/>
              <a:t>R</a:t>
            </a:r>
            <a:r>
              <a:rPr lang="en-US" altLang="en-US" sz="2800" i="1" baseline="-25000" dirty="0" err="1"/>
              <a:t>j</a:t>
            </a:r>
            <a:r>
              <a:rPr lang="en-US" altLang="en-US" sz="2800" i="1" dirty="0"/>
              <a:t> </a:t>
            </a:r>
            <a:r>
              <a:rPr lang="en-US" altLang="en-US" sz="2800" dirty="0">
                <a:sym typeface="Symbol" panose="05050102010706020507" pitchFamily="18" charset="2"/>
              </a:rPr>
              <a:t> </a:t>
            </a:r>
            <a:r>
              <a:rPr lang="en-US" altLang="en-US" sz="2800" i="1" dirty="0" err="1">
                <a:sym typeface="Symbol" panose="05050102010706020507" pitchFamily="18" charset="2"/>
              </a:rPr>
              <a:t>T</a:t>
            </a:r>
            <a:r>
              <a:rPr lang="en-US" altLang="en-US" sz="2800" i="1" baseline="-25000" dirty="0" err="1">
                <a:sym typeface="Symbol" panose="05050102010706020507" pitchFamily="18" charset="2"/>
              </a:rPr>
              <a:t>i</a:t>
            </a:r>
            <a:endParaRPr lang="en-US" altLang="en-US" sz="2800" dirty="0">
              <a:sym typeface="Symbol" panose="05050102010706020507" pitchFamily="18" charset="2"/>
            </a:endParaRP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46683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BB9B7-0498-42BE-8B5E-74861520F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Resource Allocation Graph Example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5E5CA-3151-435A-A6A4-62AB0FFC6A0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altLang="en-US" sz="2800" dirty="0"/>
              <a:t>One instance of R</a:t>
            </a:r>
            <a:r>
              <a:rPr lang="en-US" altLang="en-US" sz="2800" baseline="-25000" dirty="0"/>
              <a:t>1</a:t>
            </a:r>
          </a:p>
          <a:p>
            <a:pPr lvl="1"/>
            <a:r>
              <a:rPr lang="en-US" altLang="en-US" sz="2800" dirty="0"/>
              <a:t>Two instances of R</a:t>
            </a:r>
            <a:r>
              <a:rPr lang="en-US" altLang="en-US" sz="2800" baseline="-25000" dirty="0"/>
              <a:t>2</a:t>
            </a:r>
          </a:p>
          <a:p>
            <a:pPr lvl="1"/>
            <a:r>
              <a:rPr lang="en-US" altLang="en-US" sz="2800" dirty="0"/>
              <a:t>One instance of R</a:t>
            </a:r>
            <a:r>
              <a:rPr lang="en-US" altLang="en-US" sz="2800" baseline="-25000" dirty="0"/>
              <a:t>3</a:t>
            </a:r>
          </a:p>
          <a:p>
            <a:pPr lvl="1"/>
            <a:r>
              <a:rPr lang="en-US" altLang="en-US" sz="2800" dirty="0"/>
              <a:t>Three instance of R</a:t>
            </a:r>
            <a:r>
              <a:rPr lang="en-US" altLang="en-US" sz="2800" baseline="-25000" dirty="0"/>
              <a:t>4</a:t>
            </a:r>
          </a:p>
          <a:p>
            <a:pPr lvl="1"/>
            <a:r>
              <a:rPr lang="en-US" altLang="en-US" sz="2800" dirty="0"/>
              <a:t>T</a:t>
            </a:r>
            <a:r>
              <a:rPr lang="en-US" altLang="en-US" sz="2800" baseline="-25000" dirty="0"/>
              <a:t>1</a:t>
            </a:r>
            <a:r>
              <a:rPr lang="en-US" altLang="en-US" sz="2800" dirty="0"/>
              <a:t> holds one instance of R</a:t>
            </a:r>
            <a:r>
              <a:rPr lang="en-US" altLang="en-US" sz="2800" baseline="-25000" dirty="0"/>
              <a:t>2</a:t>
            </a:r>
            <a:r>
              <a:rPr lang="en-US" altLang="en-US" sz="2800" dirty="0"/>
              <a:t> and is waiting for an instance of R</a:t>
            </a:r>
            <a:r>
              <a:rPr lang="en-US" altLang="en-US" sz="2800" baseline="-25000" dirty="0"/>
              <a:t>1</a:t>
            </a:r>
          </a:p>
          <a:p>
            <a:pPr lvl="1"/>
            <a:r>
              <a:rPr lang="en-US" altLang="en-US" sz="2800" dirty="0"/>
              <a:t>T</a:t>
            </a:r>
            <a:r>
              <a:rPr lang="en-US" altLang="en-US" sz="2800" baseline="-25000" dirty="0"/>
              <a:t>2</a:t>
            </a:r>
            <a:r>
              <a:rPr lang="en-US" altLang="en-US" sz="2800" dirty="0"/>
              <a:t> holds one instance of R</a:t>
            </a:r>
            <a:r>
              <a:rPr lang="en-US" altLang="en-US" sz="2800" baseline="-25000" dirty="0"/>
              <a:t>1</a:t>
            </a:r>
            <a:r>
              <a:rPr lang="en-US" altLang="en-US" sz="2800" dirty="0"/>
              <a:t>, one instance of R</a:t>
            </a:r>
            <a:r>
              <a:rPr lang="en-US" altLang="en-US" sz="2800" baseline="-25000" dirty="0"/>
              <a:t>2</a:t>
            </a:r>
            <a:r>
              <a:rPr lang="en-US" altLang="en-US" sz="2800" dirty="0"/>
              <a:t>, and is waiting for an instance of R</a:t>
            </a:r>
            <a:r>
              <a:rPr lang="en-US" altLang="en-US" sz="2800" baseline="-25000" dirty="0"/>
              <a:t>3</a:t>
            </a:r>
          </a:p>
          <a:p>
            <a:pPr lvl="1"/>
            <a:r>
              <a:rPr lang="en-US" altLang="en-US" sz="2800" dirty="0"/>
              <a:t>T</a:t>
            </a:r>
            <a:r>
              <a:rPr lang="en-US" altLang="en-US" sz="2800" baseline="-25000" dirty="0"/>
              <a:t>3</a:t>
            </a:r>
            <a:r>
              <a:rPr lang="en-US" altLang="en-US" sz="2800" dirty="0"/>
              <a:t> is holds one instance of R</a:t>
            </a:r>
            <a:r>
              <a:rPr lang="en-US" altLang="en-US" sz="2800" baseline="-25000" dirty="0"/>
              <a:t>3</a:t>
            </a:r>
          </a:p>
          <a:p>
            <a:pPr lvl="1"/>
            <a:endParaRPr lang="en-US" sz="2800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B3F1686-A558-47EE-B9D9-DBE933ACC3F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9233" y="1992672"/>
            <a:ext cx="3170682" cy="4688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89119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ED9776D-A089-4BC9-B48F-E58E04D8A50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14400" y="160711"/>
            <a:ext cx="4285129" cy="1828333"/>
          </a:xfrm>
        </p:spPr>
        <p:txBody>
          <a:bodyPr>
            <a:normAutofit/>
          </a:bodyPr>
          <a:lstStyle/>
          <a:p>
            <a:r>
              <a:rPr lang="en-US" sz="5400" dirty="0"/>
              <a:t>Deadlock or </a:t>
            </a:r>
            <a:br>
              <a:rPr lang="en-US" sz="5400" dirty="0"/>
            </a:br>
            <a:r>
              <a:rPr lang="en-US" sz="5400" dirty="0"/>
              <a:t>No Deadlock?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DC2929A-0DEC-4DB0-815C-C96B1DCBCDC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8777" y="512394"/>
            <a:ext cx="3944471" cy="583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2300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ED9776D-A089-4BC9-B48F-E58E04D8A50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14400" y="160711"/>
            <a:ext cx="4285129" cy="1828333"/>
          </a:xfrm>
        </p:spPr>
        <p:txBody>
          <a:bodyPr>
            <a:normAutofit/>
          </a:bodyPr>
          <a:lstStyle/>
          <a:p>
            <a:r>
              <a:rPr lang="en-US" sz="5400" dirty="0"/>
              <a:t>Deadlock or </a:t>
            </a:r>
            <a:br>
              <a:rPr lang="en-US" sz="5400" dirty="0"/>
            </a:br>
            <a:r>
              <a:rPr lang="en-US" sz="5400" dirty="0"/>
              <a:t>No Deadlock?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72185A-FCE6-4038-BA8E-B2DF5B5E46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4636" y="692631"/>
            <a:ext cx="4285129" cy="547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59536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F6A1C-9D1A-481A-8C19-33B40D1A0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Basic Facts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2B90D-9BE4-4FEE-A840-5967C2C53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sz="3600" dirty="0"/>
              <a:t>If graph contains </a:t>
            </a:r>
            <a:r>
              <a:rPr lang="en-US" altLang="en-US" sz="3600" dirty="0">
                <a:solidFill>
                  <a:srgbClr val="0070C0"/>
                </a:solidFill>
              </a:rPr>
              <a:t>no cycles </a:t>
            </a:r>
            <a:r>
              <a:rPr lang="en-US" altLang="en-US" sz="3600" dirty="0">
                <a:sym typeface="Symbol" panose="05050102010706020507" pitchFamily="18" charset="2"/>
              </a:rPr>
              <a:t> no deadlock</a:t>
            </a:r>
          </a:p>
          <a:p>
            <a:pPr lvl="1"/>
            <a:r>
              <a:rPr lang="en-US" altLang="en-US" sz="3600" dirty="0">
                <a:sym typeface="Symbol" panose="05050102010706020507" pitchFamily="18" charset="2"/>
              </a:rPr>
              <a:t>If graph contains a </a:t>
            </a:r>
            <a:r>
              <a:rPr lang="en-US" altLang="en-US" sz="3600" dirty="0">
                <a:solidFill>
                  <a:srgbClr val="0070C0"/>
                </a:solidFill>
                <a:sym typeface="Symbol" panose="05050102010706020507" pitchFamily="18" charset="2"/>
              </a:rPr>
              <a:t>cycle</a:t>
            </a:r>
            <a:r>
              <a:rPr lang="en-US" altLang="en-US" sz="3600" dirty="0">
                <a:sym typeface="Symbol" panose="05050102010706020507" pitchFamily="18" charset="2"/>
              </a:rPr>
              <a:t> </a:t>
            </a:r>
          </a:p>
          <a:p>
            <a:pPr lvl="2"/>
            <a:r>
              <a:rPr lang="en-US" altLang="en-US" sz="2800" dirty="0">
                <a:sym typeface="Symbol" panose="05050102010706020507" pitchFamily="18" charset="2"/>
              </a:rPr>
              <a:t>if only one instance per resource type, then deadlock</a:t>
            </a:r>
          </a:p>
          <a:p>
            <a:pPr lvl="2"/>
            <a:r>
              <a:rPr lang="en-US" altLang="en-US" sz="2800" dirty="0">
                <a:sym typeface="Symbol" panose="05050102010706020507" pitchFamily="18" charset="2"/>
              </a:rPr>
              <a:t>if several instances per resource type, possibility of deadlock</a:t>
            </a:r>
          </a:p>
          <a:p>
            <a:pPr lvl="1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840723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1F99159-463C-4A2B-939C-C18462186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Handling Deadlocks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1467B-10C0-4FC9-88EC-E5DBF0F7C2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93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62E07-3EE6-4642-8BE8-39D11B000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Pendahuluan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5EED4-5AB0-4AB8-A85E-92EDC3641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Perkuliahan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Memperkenalkan</a:t>
            </a:r>
            <a:r>
              <a:rPr lang="en-US" dirty="0"/>
              <a:t> deadlock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mahasiswa</a:t>
            </a:r>
            <a:endParaRPr lang="en-US" dirty="0"/>
          </a:p>
          <a:p>
            <a:pPr lvl="1"/>
            <a:r>
              <a:rPr lang="en-US" dirty="0" err="1"/>
              <a:t>Memperkenalkan</a:t>
            </a:r>
            <a:r>
              <a:rPr lang="en-US" dirty="0"/>
              <a:t> Resource </a:t>
            </a:r>
            <a:r>
              <a:rPr lang="en-US" dirty="0" err="1"/>
              <a:t>Allcation</a:t>
            </a:r>
            <a:r>
              <a:rPr lang="en-US" dirty="0"/>
              <a:t> Graph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mahasiswa</a:t>
            </a:r>
            <a:endParaRPr lang="en-US" dirty="0"/>
          </a:p>
          <a:p>
            <a:pPr lvl="1"/>
            <a:r>
              <a:rPr lang="en-US" dirty="0" err="1"/>
              <a:t>Memperkenalkan</a:t>
            </a:r>
            <a:r>
              <a:rPr lang="en-US" dirty="0"/>
              <a:t> Banker’s Algorithm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mahasiswa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9642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B52EFA-3E4C-4DA0-B1AB-2D5309C3B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Methods for Handling Deadlocks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474C13E-FFF5-49D2-A7A4-78843BE28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sz="3200" dirty="0"/>
              <a:t>Ensure that the system will </a:t>
            </a:r>
            <a:r>
              <a:rPr lang="en-US" altLang="en-US" sz="3200" b="1" dirty="0">
                <a:solidFill>
                  <a:srgbClr val="006699"/>
                </a:solidFill>
                <a:latin typeface="+mj-lt"/>
              </a:rPr>
              <a:t>never</a:t>
            </a:r>
            <a:r>
              <a:rPr lang="en-US" altLang="en-US" sz="3200" dirty="0"/>
              <a:t> enter a deadlock state:</a:t>
            </a:r>
          </a:p>
          <a:p>
            <a:pPr lvl="2"/>
            <a:r>
              <a:rPr lang="en-US" altLang="en-US" sz="2400" dirty="0">
                <a:solidFill>
                  <a:srgbClr val="0070C0"/>
                </a:solidFill>
              </a:rPr>
              <a:t>Deadlock prevention</a:t>
            </a:r>
          </a:p>
          <a:p>
            <a:pPr lvl="2"/>
            <a:r>
              <a:rPr lang="en-US" altLang="en-US" sz="2400" dirty="0">
                <a:solidFill>
                  <a:srgbClr val="0070C0"/>
                </a:solidFill>
              </a:rPr>
              <a:t>Deadlock avoidance</a:t>
            </a:r>
          </a:p>
          <a:p>
            <a:pPr lvl="1"/>
            <a:r>
              <a:rPr lang="en-US" altLang="en-US" sz="3200" dirty="0"/>
              <a:t>Allow the system to enter a deadlock state and then recover</a:t>
            </a:r>
          </a:p>
          <a:p>
            <a:pPr lvl="1"/>
            <a:r>
              <a:rPr lang="en-US" altLang="en-US" sz="3200" dirty="0"/>
              <a:t>Ignore the problem and pretend that deadlocks never occur in the system.</a:t>
            </a:r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396351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82F37-241B-4FE4-BCDE-A069C82F3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Deadlock Prevention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8BAD4-8C17-44DA-BC68-399AA8EBA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29560"/>
          </a:xfrm>
        </p:spPr>
        <p:txBody>
          <a:bodyPr>
            <a:normAutofit/>
          </a:bodyPr>
          <a:lstStyle/>
          <a:p>
            <a:r>
              <a:rPr kumimoji="0" lang="en-US" altLang="en-US" sz="2800" dirty="0" err="1"/>
              <a:t>Menghilangkan</a:t>
            </a:r>
            <a:r>
              <a:rPr kumimoji="0" lang="en-US" altLang="en-US" sz="2800" dirty="0"/>
              <a:t> 1 </a:t>
            </a:r>
            <a:r>
              <a:rPr kumimoji="0" lang="en-US" altLang="en-US" sz="2800" dirty="0" err="1"/>
              <a:t>dari</a:t>
            </a:r>
            <a:r>
              <a:rPr kumimoji="0" lang="en-US" altLang="en-US" sz="2800" dirty="0"/>
              <a:t> 4 </a:t>
            </a:r>
            <a:r>
              <a:rPr kumimoji="0" lang="en-US" altLang="en-US" sz="2800" dirty="0" err="1"/>
              <a:t>kondisi</a:t>
            </a:r>
            <a:r>
              <a:rPr kumimoji="0" lang="en-US" altLang="en-US" sz="2800" dirty="0"/>
              <a:t> </a:t>
            </a:r>
            <a:r>
              <a:rPr kumimoji="0" lang="en-US" altLang="en-US" sz="2800" dirty="0" err="1"/>
              <a:t>terjadinya</a:t>
            </a:r>
            <a:r>
              <a:rPr kumimoji="0" lang="en-US" altLang="en-US" sz="2800" dirty="0"/>
              <a:t> deadlock:</a:t>
            </a:r>
          </a:p>
          <a:p>
            <a:r>
              <a:rPr lang="en-TW" sz="3200" b="1" dirty="0">
                <a:solidFill>
                  <a:srgbClr val="0070C0"/>
                </a:solidFill>
              </a:rPr>
              <a:t>Mutual Exclution</a:t>
            </a:r>
            <a:endParaRPr lang="en-TW" sz="3200" dirty="0">
              <a:solidFill>
                <a:srgbClr val="0070C0"/>
              </a:solidFill>
            </a:endParaRPr>
          </a:p>
          <a:p>
            <a:pPr lvl="1"/>
            <a:r>
              <a:rPr lang="en-TW" sz="2800" dirty="0"/>
              <a:t>Jika ada read-only file, maka file tersebut dapat dimiliki oleh lebih dari satu proses</a:t>
            </a:r>
          </a:p>
          <a:p>
            <a:r>
              <a:rPr lang="en-TW" sz="3200" b="1" dirty="0">
                <a:solidFill>
                  <a:srgbClr val="0070C0"/>
                </a:solidFill>
              </a:rPr>
              <a:t>Hold and Wait</a:t>
            </a:r>
            <a:endParaRPr lang="en-TW" sz="3200" dirty="0">
              <a:solidFill>
                <a:srgbClr val="0070C0"/>
              </a:solidFill>
            </a:endParaRPr>
          </a:p>
          <a:p>
            <a:pPr lvl="1"/>
            <a:r>
              <a:rPr lang="en-TW" sz="2800" dirty="0"/>
              <a:t>Ketika sebuah proses meminta resource, pastikan bahwa proses tersebut tidak sedang memegang resource lain</a:t>
            </a:r>
            <a:endParaRPr lang="en-TW" sz="2400" dirty="0"/>
          </a:p>
        </p:txBody>
      </p:sp>
    </p:spTree>
    <p:extLst>
      <p:ext uri="{BB962C8B-B14F-4D97-AF65-F5344CB8AC3E}">
        <p14:creationId xmlns:p14="http://schemas.microsoft.com/office/powerpoint/2010/main" val="41325227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82F37-241B-4FE4-BCDE-A069C82F3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Deadlock Prevention (Cont.)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8BAD4-8C17-44DA-BC68-399AA8EBA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29560"/>
          </a:xfrm>
        </p:spPr>
        <p:txBody>
          <a:bodyPr>
            <a:normAutofit/>
          </a:bodyPr>
          <a:lstStyle/>
          <a:p>
            <a:r>
              <a:rPr kumimoji="0" lang="en-US" altLang="en-US" sz="2800" dirty="0" err="1"/>
              <a:t>Menghilangkan</a:t>
            </a:r>
            <a:r>
              <a:rPr kumimoji="0" lang="en-US" altLang="en-US" sz="2800" dirty="0"/>
              <a:t> 1 </a:t>
            </a:r>
            <a:r>
              <a:rPr kumimoji="0" lang="en-US" altLang="en-US" sz="2800" dirty="0" err="1"/>
              <a:t>dari</a:t>
            </a:r>
            <a:r>
              <a:rPr kumimoji="0" lang="en-US" altLang="en-US" sz="2800" dirty="0"/>
              <a:t> 4 </a:t>
            </a:r>
            <a:r>
              <a:rPr kumimoji="0" lang="en-US" altLang="en-US" sz="2800" dirty="0" err="1"/>
              <a:t>kondisi</a:t>
            </a:r>
            <a:r>
              <a:rPr kumimoji="0" lang="en-US" altLang="en-US" sz="2800" dirty="0"/>
              <a:t> </a:t>
            </a:r>
            <a:r>
              <a:rPr kumimoji="0" lang="en-US" altLang="en-US" sz="2800" dirty="0" err="1"/>
              <a:t>terjadinya</a:t>
            </a:r>
            <a:r>
              <a:rPr kumimoji="0" lang="en-US" altLang="en-US" sz="2800" dirty="0"/>
              <a:t> deadlock:</a:t>
            </a:r>
          </a:p>
          <a:p>
            <a:r>
              <a:rPr lang="en-TW" sz="3200" b="1" dirty="0">
                <a:solidFill>
                  <a:srgbClr val="0070C0"/>
                </a:solidFill>
              </a:rPr>
              <a:t>No Preemption</a:t>
            </a:r>
          </a:p>
          <a:p>
            <a:pPr lvl="1"/>
            <a:r>
              <a:rPr lang="en-TW" sz="2800" dirty="0"/>
              <a:t>Ketika sebuah proses yang memegang beberapa proses dan meminta resource lain</a:t>
            </a:r>
          </a:p>
          <a:p>
            <a:pPr lvl="1"/>
            <a:r>
              <a:rPr lang="en-TW" sz="2800" dirty="0"/>
              <a:t>Dan ternyata resource lain tersebut tidak dapat diberikan</a:t>
            </a:r>
          </a:p>
          <a:p>
            <a:pPr lvl="1"/>
            <a:r>
              <a:rPr lang="en-TW" sz="2800" dirty="0"/>
              <a:t>Proses yang melakukan request harus melepas seluruh resource yang ia telah dapatkan</a:t>
            </a:r>
          </a:p>
          <a:p>
            <a:r>
              <a:rPr lang="en-TW" sz="3200" b="1" dirty="0">
                <a:solidFill>
                  <a:srgbClr val="0070C0"/>
                </a:solidFill>
              </a:rPr>
              <a:t>Circular Wait</a:t>
            </a:r>
          </a:p>
          <a:p>
            <a:pPr lvl="1"/>
            <a:r>
              <a:rPr lang="en-TW" sz="2800" dirty="0"/>
              <a:t>Resource dialokasikan ke proses secara bertahap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287944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8020F-58B1-4F32-BB22-A820FDF0E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Deadlock Avoidance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AFC35-99DF-4D0B-BC40-421D81DD5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0" lang="en-US" altLang="en-US" sz="3200" dirty="0"/>
              <a:t>Requires that the system has some additional </a:t>
            </a:r>
            <a:r>
              <a:rPr kumimoji="0" lang="en-US" altLang="en-US" sz="3200" b="1" i="1" dirty="0">
                <a:solidFill>
                  <a:srgbClr val="0070C0"/>
                </a:solidFill>
              </a:rPr>
              <a:t>a priori</a:t>
            </a:r>
            <a:r>
              <a:rPr kumimoji="0" lang="en-US" altLang="en-US" sz="3200" b="1" i="1" dirty="0"/>
              <a:t> </a:t>
            </a:r>
            <a:r>
              <a:rPr kumimoji="0" lang="en-US" altLang="en-US" sz="3200" dirty="0"/>
              <a:t>information available</a:t>
            </a:r>
          </a:p>
          <a:p>
            <a:pPr lvl="1"/>
            <a:r>
              <a:rPr lang="en-US" altLang="en-US" sz="2800" dirty="0"/>
              <a:t>Simplest and most useful model requires that each thread declare the </a:t>
            </a:r>
            <a:r>
              <a:rPr lang="en-US" altLang="en-US" sz="2800" b="1" i="1" dirty="0">
                <a:solidFill>
                  <a:srgbClr val="0070C0"/>
                </a:solidFill>
              </a:rPr>
              <a:t>maximum number</a:t>
            </a:r>
            <a:r>
              <a:rPr lang="en-US" altLang="en-US" sz="2800" b="1" dirty="0">
                <a:solidFill>
                  <a:srgbClr val="0070C0"/>
                </a:solidFill>
              </a:rPr>
              <a:t> </a:t>
            </a:r>
            <a:r>
              <a:rPr lang="en-US" altLang="en-US" sz="2800" dirty="0"/>
              <a:t>of resources of each type that it may need</a:t>
            </a:r>
          </a:p>
          <a:p>
            <a:pPr lvl="1"/>
            <a:r>
              <a:rPr lang="en-US" altLang="en-US" sz="2800" dirty="0"/>
              <a:t>The deadlock-avoidance algorithm dynamically examines the </a:t>
            </a:r>
            <a:r>
              <a:rPr lang="en-US" altLang="en-US" sz="2800" dirty="0">
                <a:solidFill>
                  <a:srgbClr val="0070C0"/>
                </a:solidFill>
              </a:rPr>
              <a:t>resource-allocation state </a:t>
            </a:r>
            <a:r>
              <a:rPr lang="en-US" altLang="en-US" sz="2800" dirty="0"/>
              <a:t>to ensure that there can never be a circular-wait condition</a:t>
            </a:r>
          </a:p>
          <a:p>
            <a:pPr lvl="1"/>
            <a:r>
              <a:rPr lang="en-US" altLang="en-US" sz="2800" dirty="0">
                <a:solidFill>
                  <a:srgbClr val="0070C0"/>
                </a:solidFill>
              </a:rPr>
              <a:t>Resource-allocation </a:t>
            </a:r>
            <a:r>
              <a:rPr lang="en-US" altLang="en-US" sz="2800" i="1" dirty="0">
                <a:solidFill>
                  <a:srgbClr val="0070C0"/>
                </a:solidFill>
              </a:rPr>
              <a:t>state</a:t>
            </a:r>
            <a:r>
              <a:rPr lang="en-US" altLang="en-US" sz="2800" dirty="0"/>
              <a:t> is defined by </a:t>
            </a:r>
            <a:r>
              <a:rPr lang="en-US" altLang="en-US" sz="2800" dirty="0">
                <a:solidFill>
                  <a:srgbClr val="0070C0"/>
                </a:solidFill>
              </a:rPr>
              <a:t>the number of available and allocated resources, and the maximum demands of the processes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689221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6B146-149F-49F3-BE7F-7EE893CFD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Safe State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97746-3381-4E11-A5D0-04FAA4BCDC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altLang="en-US" sz="3200" dirty="0"/>
              <a:t>When a thread requests an available resource, system must decide if immediate allocation leaves the system in a safe state</a:t>
            </a:r>
          </a:p>
          <a:p>
            <a:pPr lvl="1"/>
            <a:r>
              <a:rPr lang="en-US" altLang="en-US" sz="3200" dirty="0"/>
              <a:t>System is in </a:t>
            </a:r>
            <a:r>
              <a:rPr lang="en-US" altLang="en-US" sz="3200" b="1" dirty="0">
                <a:solidFill>
                  <a:srgbClr val="006699"/>
                </a:solidFill>
                <a:latin typeface="+mj-lt"/>
              </a:rPr>
              <a:t>safe state </a:t>
            </a:r>
            <a:r>
              <a:rPr lang="en-US" altLang="en-US" sz="3200" dirty="0"/>
              <a:t>if there exists a sequence &lt;</a:t>
            </a:r>
            <a:r>
              <a:rPr lang="en-US" altLang="en-US" sz="3200" i="1" dirty="0"/>
              <a:t>T</a:t>
            </a:r>
            <a:r>
              <a:rPr lang="en-US" altLang="en-US" sz="3200" i="1" baseline="-25000" dirty="0"/>
              <a:t>1</a:t>
            </a:r>
            <a:r>
              <a:rPr lang="en-US" altLang="en-US" sz="3200" i="1" dirty="0"/>
              <a:t>, T</a:t>
            </a:r>
            <a:r>
              <a:rPr lang="en-US" altLang="en-US" sz="3200" i="1" baseline="-25000" dirty="0"/>
              <a:t>2</a:t>
            </a:r>
            <a:r>
              <a:rPr lang="en-US" altLang="en-US" sz="3200" i="1" dirty="0"/>
              <a:t>, …, T</a:t>
            </a:r>
            <a:r>
              <a:rPr lang="en-US" altLang="en-US" sz="3200" i="1" baseline="-25000" dirty="0"/>
              <a:t>n</a:t>
            </a:r>
            <a:r>
              <a:rPr lang="en-US" altLang="en-US" sz="3200" dirty="0"/>
              <a:t>&gt; of ALL the threads  in the systems such that  for each </a:t>
            </a:r>
            <a:r>
              <a:rPr lang="en-US" altLang="en-US" sz="3200" dirty="0" err="1"/>
              <a:t>T</a:t>
            </a:r>
            <a:r>
              <a:rPr lang="en-US" altLang="en-US" sz="3200" baseline="-25000" dirty="0" err="1"/>
              <a:t>i</a:t>
            </a:r>
            <a:r>
              <a:rPr lang="en-US" altLang="en-US" sz="3200" dirty="0"/>
              <a:t>, the resources that </a:t>
            </a:r>
            <a:r>
              <a:rPr lang="en-US" altLang="en-US" sz="3200" dirty="0" err="1"/>
              <a:t>T</a:t>
            </a:r>
            <a:r>
              <a:rPr lang="en-US" altLang="en-US" sz="3200" baseline="-25000" dirty="0" err="1"/>
              <a:t>i</a:t>
            </a:r>
            <a:r>
              <a:rPr lang="en-US" altLang="en-US" sz="3200" baseline="-25000" dirty="0"/>
              <a:t> </a:t>
            </a:r>
            <a:r>
              <a:rPr lang="en-US" altLang="en-US" sz="3200" dirty="0"/>
              <a:t>can still request can be satisfied by currently available resources + resources held by all the </a:t>
            </a:r>
            <a:r>
              <a:rPr lang="en-US" altLang="en-US" sz="3200" i="1" dirty="0" err="1"/>
              <a:t>T</a:t>
            </a:r>
            <a:r>
              <a:rPr lang="en-US" altLang="en-US" sz="3200" i="1" baseline="-25000" dirty="0" err="1"/>
              <a:t>j</a:t>
            </a:r>
            <a:r>
              <a:rPr lang="en-US" altLang="en-US" sz="3200" dirty="0"/>
              <a:t>, with</a:t>
            </a:r>
            <a:r>
              <a:rPr lang="en-US" altLang="en-US" sz="3200" i="1" dirty="0"/>
              <a:t> j </a:t>
            </a:r>
            <a:r>
              <a:rPr lang="en-US" altLang="en-US" sz="3200" dirty="0"/>
              <a:t>&lt; </a:t>
            </a:r>
            <a:r>
              <a:rPr lang="en-US" altLang="en-US" sz="3200" i="1" dirty="0"/>
              <a:t>I</a:t>
            </a:r>
            <a:endParaRPr lang="en-US" altLang="en-US" sz="3200" dirty="0"/>
          </a:p>
          <a:p>
            <a:pPr lvl="1"/>
            <a:r>
              <a:rPr lang="en-US" altLang="en-US" sz="3200" dirty="0"/>
              <a:t>That is:</a:t>
            </a:r>
          </a:p>
          <a:p>
            <a:pPr lvl="2"/>
            <a:r>
              <a:rPr lang="en-US" altLang="en-US" sz="2400" dirty="0"/>
              <a:t>If </a:t>
            </a:r>
            <a:r>
              <a:rPr lang="en-US" altLang="en-US" sz="2400" dirty="0" err="1"/>
              <a:t>T</a:t>
            </a:r>
            <a:r>
              <a:rPr lang="en-US" altLang="en-US" sz="2400" baseline="-25000" dirty="0" err="1"/>
              <a:t>i</a:t>
            </a:r>
            <a:r>
              <a:rPr lang="en-US" altLang="en-US" sz="2400" dirty="0"/>
              <a:t> resource needs are not immediately available, then </a:t>
            </a:r>
            <a:r>
              <a:rPr lang="en-US" altLang="en-US" sz="2400" i="1" dirty="0" err="1"/>
              <a:t>T</a:t>
            </a:r>
            <a:r>
              <a:rPr lang="en-US" altLang="en-US" sz="2400" i="1" baseline="-25000" dirty="0" err="1"/>
              <a:t>i</a:t>
            </a:r>
            <a:r>
              <a:rPr lang="en-US" altLang="en-US" sz="2400" dirty="0"/>
              <a:t> can wait until all </a:t>
            </a:r>
            <a:r>
              <a:rPr lang="en-US" altLang="en-US" sz="2400" i="1" dirty="0" err="1"/>
              <a:t>T</a:t>
            </a:r>
            <a:r>
              <a:rPr lang="en-US" altLang="en-US" sz="2400" i="1" baseline="-25000" dirty="0" err="1"/>
              <a:t>j</a:t>
            </a:r>
            <a:r>
              <a:rPr lang="en-US" altLang="en-US" sz="2400" i="1" dirty="0"/>
              <a:t> </a:t>
            </a:r>
            <a:r>
              <a:rPr lang="en-US" altLang="en-US" sz="2400" dirty="0"/>
              <a:t>have finished</a:t>
            </a:r>
          </a:p>
          <a:p>
            <a:pPr lvl="2"/>
            <a:r>
              <a:rPr lang="en-US" altLang="en-US" sz="2400" dirty="0"/>
              <a:t>When </a:t>
            </a:r>
            <a:r>
              <a:rPr lang="en-US" altLang="en-US" sz="2400" i="1" dirty="0" err="1"/>
              <a:t>T</a:t>
            </a:r>
            <a:r>
              <a:rPr lang="en-US" altLang="en-US" sz="2400" i="1" baseline="-25000" dirty="0" err="1"/>
              <a:t>j</a:t>
            </a:r>
            <a:r>
              <a:rPr lang="en-US" altLang="en-US" sz="2400" dirty="0"/>
              <a:t> is finished, </a:t>
            </a:r>
            <a:r>
              <a:rPr lang="en-US" altLang="en-US" sz="2400" i="1" dirty="0" err="1"/>
              <a:t>T</a:t>
            </a:r>
            <a:r>
              <a:rPr lang="en-US" altLang="en-US" sz="2400" i="1" baseline="-25000" dirty="0" err="1"/>
              <a:t>i</a:t>
            </a:r>
            <a:r>
              <a:rPr lang="en-US" altLang="en-US" sz="2400" dirty="0"/>
              <a:t> can obtain needed resources, execute, return allocated resources, and terminate</a:t>
            </a:r>
          </a:p>
          <a:p>
            <a:pPr lvl="2"/>
            <a:r>
              <a:rPr lang="en-US" altLang="en-US" sz="2400" dirty="0"/>
              <a:t>When </a:t>
            </a:r>
            <a:r>
              <a:rPr lang="en-US" altLang="en-US" sz="2400" i="1" dirty="0" err="1"/>
              <a:t>T</a:t>
            </a:r>
            <a:r>
              <a:rPr lang="en-US" altLang="en-US" sz="2400" i="1" baseline="-25000" dirty="0" err="1"/>
              <a:t>i</a:t>
            </a:r>
            <a:r>
              <a:rPr lang="en-US" altLang="en-US" sz="2400" dirty="0"/>
              <a:t> terminates, </a:t>
            </a:r>
            <a:r>
              <a:rPr lang="en-US" altLang="en-US" sz="2400" i="1" dirty="0" err="1"/>
              <a:t>T</a:t>
            </a:r>
            <a:r>
              <a:rPr lang="en-US" altLang="en-US" sz="2400" i="1" baseline="-25000" dirty="0" err="1"/>
              <a:t>i</a:t>
            </a:r>
            <a:r>
              <a:rPr lang="en-US" altLang="en-US" sz="2400" i="1" baseline="-25000" dirty="0"/>
              <a:t> </a:t>
            </a:r>
            <a:r>
              <a:rPr lang="en-US" altLang="en-US" sz="2400" baseline="-25000" dirty="0"/>
              <a:t>+1</a:t>
            </a:r>
            <a:r>
              <a:rPr lang="en-US" altLang="en-US" sz="2400" dirty="0"/>
              <a:t> can obtain its needed resources, and so on </a:t>
            </a:r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583487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2F95A-460A-4237-BDD0-6438B3CEF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Basic Facts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E3B6C-6F16-41B2-A874-AD87FE8F4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sz="3200" dirty="0"/>
              <a:t>If a system is in </a:t>
            </a:r>
            <a:r>
              <a:rPr lang="en-US" altLang="en-US" sz="3200" b="1" dirty="0">
                <a:solidFill>
                  <a:srgbClr val="0070C0"/>
                </a:solidFill>
              </a:rPr>
              <a:t>safe state </a:t>
            </a:r>
            <a:r>
              <a:rPr lang="en-US" altLang="en-US" sz="3200" dirty="0">
                <a:sym typeface="Symbol" panose="05050102010706020507" pitchFamily="18" charset="2"/>
              </a:rPr>
              <a:t> </a:t>
            </a:r>
            <a:r>
              <a:rPr lang="en-US" altLang="en-US" sz="3200" dirty="0">
                <a:solidFill>
                  <a:srgbClr val="0070C0"/>
                </a:solidFill>
                <a:sym typeface="Symbol" panose="05050102010706020507" pitchFamily="18" charset="2"/>
              </a:rPr>
              <a:t>no deadlocks</a:t>
            </a:r>
            <a:br>
              <a:rPr lang="en-US" altLang="en-US" sz="3200" dirty="0">
                <a:sym typeface="Symbol" panose="05050102010706020507" pitchFamily="18" charset="2"/>
              </a:rPr>
            </a:br>
            <a:endParaRPr lang="en-US" altLang="en-US" sz="3200" dirty="0">
              <a:sym typeface="Symbol" panose="05050102010706020507" pitchFamily="18" charset="2"/>
            </a:endParaRPr>
          </a:p>
          <a:p>
            <a:pPr lvl="1"/>
            <a:r>
              <a:rPr lang="en-US" altLang="en-US" sz="3200" dirty="0">
                <a:sym typeface="Symbol" panose="05050102010706020507" pitchFamily="18" charset="2"/>
              </a:rPr>
              <a:t>If a system is in </a:t>
            </a:r>
            <a:r>
              <a:rPr lang="en-US" altLang="en-US" sz="3200" b="1" dirty="0">
                <a:solidFill>
                  <a:srgbClr val="0070C0"/>
                </a:solidFill>
                <a:sym typeface="Symbol" panose="05050102010706020507" pitchFamily="18" charset="2"/>
              </a:rPr>
              <a:t>unsafe state </a:t>
            </a:r>
            <a:r>
              <a:rPr lang="en-US" altLang="en-US" sz="3200" dirty="0">
                <a:sym typeface="Symbol" panose="05050102010706020507" pitchFamily="18" charset="2"/>
              </a:rPr>
              <a:t> </a:t>
            </a:r>
            <a:r>
              <a:rPr lang="en-US" altLang="en-US" sz="3200" dirty="0">
                <a:solidFill>
                  <a:srgbClr val="0070C0"/>
                </a:solidFill>
                <a:sym typeface="Symbol" panose="05050102010706020507" pitchFamily="18" charset="2"/>
              </a:rPr>
              <a:t>possibility of deadlock</a:t>
            </a:r>
            <a:br>
              <a:rPr lang="en-US" altLang="en-US" sz="3200" dirty="0">
                <a:sym typeface="Symbol" panose="05050102010706020507" pitchFamily="18" charset="2"/>
              </a:rPr>
            </a:br>
            <a:endParaRPr lang="en-US" altLang="en-US" sz="3200" dirty="0">
              <a:sym typeface="Symbol" panose="05050102010706020507" pitchFamily="18" charset="2"/>
            </a:endParaRPr>
          </a:p>
          <a:p>
            <a:pPr lvl="1"/>
            <a:r>
              <a:rPr lang="en-US" altLang="en-US" sz="3200" b="1" dirty="0">
                <a:solidFill>
                  <a:srgbClr val="0070C0"/>
                </a:solidFill>
                <a:sym typeface="Symbol" panose="05050102010706020507" pitchFamily="18" charset="2"/>
              </a:rPr>
              <a:t>Avoidance</a:t>
            </a:r>
            <a:r>
              <a:rPr lang="en-US" altLang="en-US" sz="3200" dirty="0">
                <a:sym typeface="Symbol" panose="05050102010706020507" pitchFamily="18" charset="2"/>
              </a:rPr>
              <a:t>  ensure that a system will never enter an unsafe state.</a:t>
            </a:r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023960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E2518-DD9D-4D4D-891F-5C4E96AC5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Safe, Unsafe, Deadlock State </a:t>
            </a:r>
            <a:endParaRPr lang="en-US" dirty="0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147E5D44-7B7D-47B7-868F-909AC603C6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575" y="1851434"/>
            <a:ext cx="4934850" cy="493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11242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6F523-3747-44FD-971C-940725148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Avoidance Algorithms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2C433-CA38-4578-9EA6-47DB746B1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sz="3600" dirty="0">
                <a:solidFill>
                  <a:srgbClr val="0070C0"/>
                </a:solidFill>
              </a:rPr>
              <a:t>Single instance</a:t>
            </a:r>
            <a:r>
              <a:rPr lang="en-US" altLang="en-US" sz="3600" dirty="0"/>
              <a:t> of a resource type</a:t>
            </a:r>
          </a:p>
          <a:p>
            <a:pPr lvl="2"/>
            <a:r>
              <a:rPr lang="en-US" altLang="en-US" sz="2800" dirty="0"/>
              <a:t>Use a </a:t>
            </a:r>
            <a:r>
              <a:rPr lang="en-US" altLang="en-US" sz="2800" b="1" dirty="0">
                <a:solidFill>
                  <a:srgbClr val="0070C0"/>
                </a:solidFill>
              </a:rPr>
              <a:t>resource-allocation graph</a:t>
            </a:r>
          </a:p>
          <a:p>
            <a:pPr lvl="2">
              <a:buNone/>
            </a:pPr>
            <a:endParaRPr lang="en-US" altLang="en-US" sz="2800" dirty="0"/>
          </a:p>
          <a:p>
            <a:pPr lvl="1"/>
            <a:r>
              <a:rPr lang="en-US" altLang="en-US" sz="3600" dirty="0">
                <a:solidFill>
                  <a:srgbClr val="0070C0"/>
                </a:solidFill>
              </a:rPr>
              <a:t>Multiple instances </a:t>
            </a:r>
            <a:r>
              <a:rPr lang="en-US" altLang="en-US" sz="3600" dirty="0"/>
              <a:t>of a resource type</a:t>
            </a:r>
          </a:p>
          <a:p>
            <a:pPr lvl="2"/>
            <a:r>
              <a:rPr lang="en-US" altLang="en-US" sz="2800" dirty="0"/>
              <a:t> Use the </a:t>
            </a:r>
            <a:r>
              <a:rPr lang="en-US" altLang="en-US" sz="2800" b="1" dirty="0">
                <a:solidFill>
                  <a:srgbClr val="0070C0"/>
                </a:solidFill>
              </a:rPr>
              <a:t>Banker’</a:t>
            </a:r>
            <a:r>
              <a:rPr lang="en-US" altLang="ja-JP" sz="2800" b="1" dirty="0">
                <a:solidFill>
                  <a:srgbClr val="0070C0"/>
                </a:solidFill>
              </a:rPr>
              <a:t>s Algorithm</a:t>
            </a:r>
            <a:endParaRPr lang="en-US" altLang="en-US" sz="2800" b="1" dirty="0">
              <a:solidFill>
                <a:srgbClr val="0070C0"/>
              </a:solidFill>
            </a:endParaRPr>
          </a:p>
          <a:p>
            <a:pPr lvl="1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68164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8020D-E2F1-4FC3-A4A8-AA9A619FD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Resource-Allocation Graph</a:t>
            </a:r>
            <a:endParaRPr lang="en-US" dirty="0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847A8B14-79B1-45C3-9B30-79FFC3A101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0054" y="2098452"/>
            <a:ext cx="4436815" cy="4472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38269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62258-298D-4366-BA5D-05E7E2DB3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400" dirty="0"/>
              <a:t>Unsafe State In Resource-Allocation Graph</a:t>
            </a:r>
            <a:endParaRPr lang="en-US" sz="4400" dirty="0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9E4F2657-7FE4-424C-AD6B-4608455301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789" y="1866975"/>
            <a:ext cx="4666422" cy="4704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6967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2808963-F479-487D-8346-7C551C175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Semaphores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B13A5B-1F20-4CA7-8909-A1881A7B14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3898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E70804B-3DEE-48A0-B3E0-A938E0764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Banker’s Algorithm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844FB1E-9CE4-45CA-A03C-1F14B55F6C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6318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5350F-AE85-4EB5-80EE-1E8B0191C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Banker’s Algorithm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93F08-5000-41E7-BEFE-9F7C4188C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sz="2800" dirty="0"/>
              <a:t>Multiple instances of resources</a:t>
            </a:r>
          </a:p>
          <a:p>
            <a:pPr lvl="1"/>
            <a:r>
              <a:rPr lang="en-US" altLang="en-US" sz="2800" dirty="0"/>
              <a:t>Each thread must a priori claim maximum use</a:t>
            </a:r>
          </a:p>
          <a:p>
            <a:pPr lvl="1"/>
            <a:r>
              <a:rPr lang="en-US" altLang="en-US" sz="2800" dirty="0"/>
              <a:t>When a thread requests a resource, it may have to wait  </a:t>
            </a:r>
          </a:p>
          <a:p>
            <a:pPr lvl="1"/>
            <a:r>
              <a:rPr lang="en-US" altLang="en-US" sz="2800" dirty="0"/>
              <a:t>When a thread gets all its resources it must return them in a finite amount of time</a:t>
            </a:r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986431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AA422-D406-43A5-8EE6-3FAAA76FF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400" dirty="0"/>
              <a:t>Data Structures for the Banker</a:t>
            </a:r>
            <a:r>
              <a:rPr lang="ja-JP" altLang="en-US" sz="4400" dirty="0"/>
              <a:t>’</a:t>
            </a:r>
            <a:r>
              <a:rPr lang="en-US" altLang="ja-JP" sz="4400" dirty="0"/>
              <a:t>s Algorithm 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F079D-330B-4028-8238-432B7BC1A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0" lang="en-US" altLang="en-US" sz="2600" dirty="0"/>
              <a:t>Let </a:t>
            </a:r>
            <a:r>
              <a:rPr kumimoji="0" lang="en-US" altLang="en-US" sz="2600" i="1" dirty="0"/>
              <a:t>n</a:t>
            </a:r>
            <a:r>
              <a:rPr kumimoji="0" lang="en-US" altLang="en-US" sz="2600" dirty="0"/>
              <a:t> = number of processes, and </a:t>
            </a:r>
            <a:r>
              <a:rPr kumimoji="0" lang="en-US" altLang="en-US" sz="2600" i="1" dirty="0"/>
              <a:t>m </a:t>
            </a:r>
            <a:r>
              <a:rPr kumimoji="0" lang="en-US" altLang="en-US" sz="2600" dirty="0"/>
              <a:t>= number of resources types. </a:t>
            </a:r>
          </a:p>
          <a:p>
            <a:endParaRPr kumimoji="0" lang="en-US" altLang="en-US" sz="100" dirty="0"/>
          </a:p>
          <a:p>
            <a:pPr lvl="1"/>
            <a:r>
              <a:rPr lang="en-US" altLang="en-US" sz="2800" b="1" dirty="0">
                <a:solidFill>
                  <a:srgbClr val="0070C0"/>
                </a:solidFill>
              </a:rPr>
              <a:t>Available</a:t>
            </a:r>
            <a:r>
              <a:rPr lang="en-US" altLang="en-US" sz="2800" i="1" dirty="0"/>
              <a:t>:</a:t>
            </a:r>
            <a:r>
              <a:rPr lang="en-US" altLang="en-US" sz="2800" dirty="0"/>
              <a:t>  Vector of length </a:t>
            </a:r>
            <a:r>
              <a:rPr lang="en-US" altLang="en-US" sz="2800" i="1" dirty="0"/>
              <a:t>m</a:t>
            </a:r>
            <a:r>
              <a:rPr lang="en-US" altLang="en-US" sz="2800" dirty="0"/>
              <a:t>. If available [</a:t>
            </a:r>
            <a:r>
              <a:rPr lang="en-US" altLang="en-US" sz="2800" i="1" dirty="0"/>
              <a:t>j</a:t>
            </a:r>
            <a:r>
              <a:rPr lang="en-US" altLang="en-US" sz="2800" dirty="0"/>
              <a:t>] = </a:t>
            </a:r>
            <a:r>
              <a:rPr lang="en-US" altLang="en-US" sz="2800" i="1" dirty="0"/>
              <a:t>k</a:t>
            </a:r>
            <a:r>
              <a:rPr lang="en-US" altLang="en-US" sz="2800" dirty="0"/>
              <a:t>, there are</a:t>
            </a:r>
            <a:r>
              <a:rPr lang="en-US" altLang="en-US" sz="2800" i="1" dirty="0"/>
              <a:t> k</a:t>
            </a:r>
            <a:r>
              <a:rPr lang="en-US" altLang="en-US" sz="2800" dirty="0"/>
              <a:t> instances of resource type </a:t>
            </a:r>
            <a:r>
              <a:rPr lang="en-US" altLang="en-US" sz="2800" i="1" dirty="0" err="1"/>
              <a:t>R</a:t>
            </a:r>
            <a:r>
              <a:rPr lang="en-US" altLang="en-US" sz="2800" i="1" baseline="-25000" dirty="0" err="1"/>
              <a:t>j</a:t>
            </a:r>
            <a:r>
              <a:rPr lang="en-US" altLang="en-US" sz="2800" baseline="-25000" dirty="0"/>
              <a:t>  </a:t>
            </a:r>
            <a:r>
              <a:rPr lang="en-US" altLang="en-US" sz="2800" dirty="0"/>
              <a:t>available</a:t>
            </a:r>
            <a:endParaRPr lang="en-US" altLang="en-US" sz="900" dirty="0"/>
          </a:p>
          <a:p>
            <a:pPr lvl="1"/>
            <a:r>
              <a:rPr lang="en-US" altLang="en-US" sz="2800" b="1" dirty="0">
                <a:solidFill>
                  <a:srgbClr val="0070C0"/>
                </a:solidFill>
              </a:rPr>
              <a:t>Max</a:t>
            </a:r>
            <a:r>
              <a:rPr lang="en-US" altLang="en-US" sz="2800" i="1" dirty="0"/>
              <a:t>: n x m</a:t>
            </a:r>
            <a:r>
              <a:rPr lang="en-US" altLang="en-US" sz="2800" dirty="0"/>
              <a:t> matrix.  If </a:t>
            </a:r>
            <a:r>
              <a:rPr lang="en-US" altLang="en-US" sz="2800" i="1" dirty="0"/>
              <a:t>Max </a:t>
            </a:r>
            <a:r>
              <a:rPr lang="en-US" altLang="en-US" sz="2800" dirty="0"/>
              <a:t>[</a:t>
            </a:r>
            <a:r>
              <a:rPr lang="en-US" altLang="en-US" sz="2800" i="1" dirty="0" err="1"/>
              <a:t>i,j</a:t>
            </a:r>
            <a:r>
              <a:rPr lang="en-US" altLang="en-US" sz="2800" dirty="0"/>
              <a:t>] = </a:t>
            </a:r>
            <a:r>
              <a:rPr lang="en-US" altLang="en-US" sz="2800" i="1" dirty="0"/>
              <a:t>k</a:t>
            </a:r>
            <a:r>
              <a:rPr lang="en-US" altLang="en-US" sz="2800" dirty="0"/>
              <a:t>, then process </a:t>
            </a:r>
            <a:r>
              <a:rPr lang="en-US" altLang="en-US" sz="2800" i="1" dirty="0" err="1"/>
              <a:t>T</a:t>
            </a:r>
            <a:r>
              <a:rPr lang="en-US" altLang="en-US" sz="2800" i="1" baseline="-25000" dirty="0" err="1"/>
              <a:t>i</a:t>
            </a:r>
            <a:r>
              <a:rPr lang="en-US" altLang="en-US" sz="2800" i="1" dirty="0"/>
              <a:t> </a:t>
            </a:r>
            <a:r>
              <a:rPr lang="en-US" altLang="en-US" sz="2800" dirty="0"/>
              <a:t>may request at most</a:t>
            </a:r>
            <a:r>
              <a:rPr lang="en-US" altLang="en-US" sz="2800" i="1" dirty="0"/>
              <a:t> k </a:t>
            </a:r>
            <a:r>
              <a:rPr lang="en-US" altLang="en-US" sz="2800" dirty="0"/>
              <a:t>instances of resource type </a:t>
            </a:r>
            <a:r>
              <a:rPr lang="en-US" altLang="en-US" sz="2800" i="1" dirty="0" err="1"/>
              <a:t>R</a:t>
            </a:r>
            <a:r>
              <a:rPr lang="en-US" altLang="en-US" sz="2800" i="1" baseline="-25000" dirty="0" err="1"/>
              <a:t>j</a:t>
            </a:r>
            <a:endParaRPr lang="en-US" altLang="en-US" sz="900" i="1" baseline="-25000" dirty="0"/>
          </a:p>
          <a:p>
            <a:pPr lvl="1"/>
            <a:r>
              <a:rPr lang="en-US" altLang="en-US" sz="2800" b="1" dirty="0">
                <a:solidFill>
                  <a:srgbClr val="0070C0"/>
                </a:solidFill>
              </a:rPr>
              <a:t>Allocation</a:t>
            </a:r>
            <a:r>
              <a:rPr lang="en-US" altLang="en-US" sz="2800" i="1" dirty="0"/>
              <a:t>:  n </a:t>
            </a:r>
            <a:r>
              <a:rPr lang="en-US" altLang="en-US" sz="2800" dirty="0"/>
              <a:t>x</a:t>
            </a:r>
            <a:r>
              <a:rPr lang="en-US" altLang="en-US" sz="2800" i="1" dirty="0"/>
              <a:t> m</a:t>
            </a:r>
            <a:r>
              <a:rPr lang="en-US" altLang="en-US" sz="2800" dirty="0"/>
              <a:t> matrix.  If Allocation[</a:t>
            </a:r>
            <a:r>
              <a:rPr lang="en-US" altLang="en-US" sz="2800" i="1" dirty="0" err="1"/>
              <a:t>i,j</a:t>
            </a:r>
            <a:r>
              <a:rPr lang="en-US" altLang="en-US" sz="2800" dirty="0"/>
              <a:t>] = </a:t>
            </a:r>
            <a:r>
              <a:rPr lang="en-US" altLang="en-US" sz="2800" i="1" dirty="0"/>
              <a:t>k</a:t>
            </a:r>
            <a:r>
              <a:rPr lang="en-US" altLang="en-US" sz="2800" dirty="0"/>
              <a:t> then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T</a:t>
            </a:r>
            <a:r>
              <a:rPr lang="en-US" altLang="en-US" sz="2800" i="1" baseline="-25000" dirty="0" err="1"/>
              <a:t>i</a:t>
            </a:r>
            <a:r>
              <a:rPr lang="en-US" altLang="en-US" sz="2800" dirty="0"/>
              <a:t> is currently allocated </a:t>
            </a:r>
            <a:r>
              <a:rPr lang="en-US" altLang="en-US" sz="2800" i="1" dirty="0"/>
              <a:t>k</a:t>
            </a:r>
            <a:r>
              <a:rPr lang="en-US" altLang="en-US" sz="2800" dirty="0"/>
              <a:t> instances of </a:t>
            </a:r>
            <a:r>
              <a:rPr lang="en-US" altLang="en-US" sz="2800" i="1" dirty="0" err="1"/>
              <a:t>R</a:t>
            </a:r>
            <a:r>
              <a:rPr lang="en-US" altLang="en-US" sz="2800" i="1" baseline="-25000" dirty="0" err="1"/>
              <a:t>j</a:t>
            </a:r>
            <a:endParaRPr lang="en-US" altLang="en-US" sz="900" i="1" baseline="-25000" dirty="0"/>
          </a:p>
          <a:p>
            <a:pPr lvl="1"/>
            <a:r>
              <a:rPr lang="en-US" altLang="en-US" sz="2800" b="1" dirty="0">
                <a:solidFill>
                  <a:srgbClr val="0070C0"/>
                </a:solidFill>
              </a:rPr>
              <a:t>Need</a:t>
            </a:r>
            <a:r>
              <a:rPr lang="en-US" altLang="en-US" sz="2800" i="1" dirty="0"/>
              <a:t>:  n </a:t>
            </a:r>
            <a:r>
              <a:rPr lang="en-US" altLang="en-US" sz="2800" dirty="0"/>
              <a:t>x</a:t>
            </a:r>
            <a:r>
              <a:rPr lang="en-US" altLang="en-US" sz="2800" i="1" dirty="0"/>
              <a:t> m</a:t>
            </a:r>
            <a:r>
              <a:rPr lang="en-US" altLang="en-US" sz="2800" dirty="0"/>
              <a:t> matrix. If </a:t>
            </a:r>
            <a:r>
              <a:rPr lang="en-US" altLang="en-US" sz="2800" i="1" dirty="0"/>
              <a:t>Need</a:t>
            </a:r>
            <a:r>
              <a:rPr lang="en-US" altLang="en-US" sz="2800" dirty="0"/>
              <a:t>[</a:t>
            </a:r>
            <a:r>
              <a:rPr lang="en-US" altLang="en-US" sz="2800" i="1" dirty="0" err="1"/>
              <a:t>i,j</a:t>
            </a:r>
            <a:r>
              <a:rPr lang="en-US" altLang="en-US" sz="2800" dirty="0"/>
              <a:t>] =</a:t>
            </a:r>
            <a:r>
              <a:rPr lang="en-US" altLang="en-US" sz="2800" i="1" dirty="0"/>
              <a:t> k</a:t>
            </a:r>
            <a:r>
              <a:rPr lang="en-US" altLang="en-US" sz="2800" dirty="0"/>
              <a:t>, then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T</a:t>
            </a:r>
            <a:r>
              <a:rPr lang="en-US" altLang="en-US" sz="2800" i="1" baseline="-25000" dirty="0" err="1"/>
              <a:t>i</a:t>
            </a:r>
            <a:r>
              <a:rPr lang="en-US" altLang="en-US" sz="2800" dirty="0"/>
              <a:t> may need </a:t>
            </a:r>
            <a:r>
              <a:rPr lang="en-US" altLang="en-US" sz="2800" i="1" dirty="0"/>
              <a:t>k</a:t>
            </a:r>
            <a:r>
              <a:rPr lang="en-US" altLang="en-US" sz="2800" dirty="0"/>
              <a:t> more instances of </a:t>
            </a:r>
            <a:r>
              <a:rPr lang="en-US" altLang="en-US" sz="2800" i="1" dirty="0" err="1"/>
              <a:t>R</a:t>
            </a:r>
            <a:r>
              <a:rPr lang="en-US" altLang="en-US" sz="2800" i="1" baseline="-25000" dirty="0" err="1"/>
              <a:t>j</a:t>
            </a:r>
            <a:r>
              <a:rPr lang="en-US" altLang="en-US" sz="2800" baseline="-25000" dirty="0"/>
              <a:t> </a:t>
            </a:r>
            <a:r>
              <a:rPr lang="en-US" altLang="en-US" sz="2800" dirty="0"/>
              <a:t>to complete its task</a:t>
            </a:r>
          </a:p>
          <a:p>
            <a:pPr lvl="3">
              <a:buNone/>
            </a:pPr>
            <a:br>
              <a:rPr lang="en-US" altLang="en-US" sz="2000" dirty="0"/>
            </a:br>
            <a:r>
              <a:rPr lang="en-US" altLang="en-US" sz="2000" i="1" dirty="0"/>
              <a:t>Need</a:t>
            </a:r>
            <a:r>
              <a:rPr lang="en-US" altLang="en-US" sz="2000" dirty="0"/>
              <a:t> [</a:t>
            </a:r>
            <a:r>
              <a:rPr lang="en-US" altLang="en-US" sz="2000" i="1" dirty="0" err="1"/>
              <a:t>i,j</a:t>
            </a:r>
            <a:r>
              <a:rPr lang="en-US" altLang="en-US" sz="2000" i="1" dirty="0"/>
              <a:t>]</a:t>
            </a:r>
            <a:r>
              <a:rPr lang="en-US" altLang="en-US" sz="2000" dirty="0"/>
              <a:t> = </a:t>
            </a:r>
            <a:r>
              <a:rPr lang="en-US" altLang="en-US" sz="2000" i="1" dirty="0"/>
              <a:t>Max</a:t>
            </a:r>
            <a:r>
              <a:rPr lang="en-US" altLang="en-US" sz="2000" dirty="0"/>
              <a:t>[</a:t>
            </a:r>
            <a:r>
              <a:rPr lang="en-US" altLang="en-US" sz="2000" i="1" dirty="0" err="1"/>
              <a:t>i,j</a:t>
            </a:r>
            <a:r>
              <a:rPr lang="en-US" altLang="en-US" sz="2000" dirty="0"/>
              <a:t>] – </a:t>
            </a:r>
            <a:r>
              <a:rPr lang="en-US" altLang="en-US" sz="2000" i="1" dirty="0"/>
              <a:t>Allocation</a:t>
            </a:r>
            <a:r>
              <a:rPr lang="en-US" altLang="en-US" sz="2000" dirty="0"/>
              <a:t> [</a:t>
            </a:r>
            <a:r>
              <a:rPr lang="en-US" altLang="en-US" sz="2000" i="1" dirty="0" err="1"/>
              <a:t>i,j</a:t>
            </a:r>
            <a:r>
              <a:rPr lang="en-US" altLang="en-US" sz="20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41106530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1473E-3D01-437D-BC58-434FD69A0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Safety Algorithm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A94CA-7B43-4E5F-B175-A3ACC62B5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47490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altLang="en-US" sz="2800" dirty="0"/>
              <a:t>Let </a:t>
            </a:r>
            <a:r>
              <a:rPr lang="en-US" altLang="en-US" sz="2800" b="1" i="1" dirty="0">
                <a:solidFill>
                  <a:srgbClr val="0070C0"/>
                </a:solidFill>
              </a:rPr>
              <a:t>Work</a:t>
            </a:r>
            <a:r>
              <a:rPr lang="en-US" altLang="en-US" sz="2800" i="1" dirty="0">
                <a:solidFill>
                  <a:srgbClr val="000000"/>
                </a:solidFill>
              </a:rPr>
              <a:t> </a:t>
            </a:r>
            <a:r>
              <a:rPr lang="en-US" altLang="en-US" sz="2800" dirty="0"/>
              <a:t>and </a:t>
            </a:r>
            <a:r>
              <a:rPr lang="en-US" altLang="en-US" sz="2800" b="1" i="1" dirty="0">
                <a:solidFill>
                  <a:srgbClr val="0070C0"/>
                </a:solidFill>
              </a:rPr>
              <a:t>Finish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/>
              <a:t>be vectors of length</a:t>
            </a:r>
            <a:r>
              <a:rPr lang="en-US" altLang="en-US" sz="2800" i="1" dirty="0"/>
              <a:t> m</a:t>
            </a:r>
            <a:r>
              <a:rPr lang="en-US" altLang="en-US" sz="2800" dirty="0"/>
              <a:t> and</a:t>
            </a:r>
            <a:r>
              <a:rPr lang="en-US" altLang="en-US" sz="2800" i="1" dirty="0"/>
              <a:t> n</a:t>
            </a:r>
            <a:r>
              <a:rPr lang="en-US" altLang="en-US" sz="2800" dirty="0"/>
              <a:t>, respectively.  Initialize:</a:t>
            </a:r>
          </a:p>
          <a:p>
            <a:pPr marL="1543050" lvl="3" indent="-342900">
              <a:lnSpc>
                <a:spcPct val="90000"/>
              </a:lnSpc>
              <a:buFontTx/>
              <a:buNone/>
            </a:pPr>
            <a:r>
              <a:rPr lang="en-US" altLang="en-US" sz="1800" b="1" i="1" dirty="0">
                <a:solidFill>
                  <a:srgbClr val="0070C0"/>
                </a:solidFill>
              </a:rPr>
              <a:t>Work </a:t>
            </a:r>
            <a:r>
              <a:rPr lang="en-US" altLang="en-US" sz="1800" b="1" dirty="0">
                <a:solidFill>
                  <a:srgbClr val="0070C0"/>
                </a:solidFill>
              </a:rPr>
              <a:t>= </a:t>
            </a:r>
            <a:r>
              <a:rPr lang="en-US" altLang="en-US" sz="1800" b="1" i="1" dirty="0">
                <a:solidFill>
                  <a:srgbClr val="0070C0"/>
                </a:solidFill>
              </a:rPr>
              <a:t>Available</a:t>
            </a:r>
          </a:p>
          <a:p>
            <a:pPr marL="1543050" lvl="3" indent="-342900">
              <a:lnSpc>
                <a:spcPct val="90000"/>
              </a:lnSpc>
              <a:buFontTx/>
              <a:buNone/>
            </a:pPr>
            <a:r>
              <a:rPr lang="en-US" altLang="en-US" sz="1800" b="1" i="1" dirty="0">
                <a:solidFill>
                  <a:srgbClr val="0070C0"/>
                </a:solidFill>
              </a:rPr>
              <a:t>Finish </a:t>
            </a:r>
            <a:r>
              <a:rPr lang="en-US" altLang="en-US" sz="1800" b="1" dirty="0">
                <a:solidFill>
                  <a:srgbClr val="0070C0"/>
                </a:solidFill>
              </a:rPr>
              <a:t>[</a:t>
            </a:r>
            <a:r>
              <a:rPr lang="en-US" altLang="en-US" sz="1800" b="1" i="1" dirty="0" err="1">
                <a:solidFill>
                  <a:srgbClr val="0070C0"/>
                </a:solidFill>
              </a:rPr>
              <a:t>i</a:t>
            </a:r>
            <a:r>
              <a:rPr lang="en-US" altLang="en-US" sz="1800" b="1" dirty="0">
                <a:solidFill>
                  <a:srgbClr val="0070C0"/>
                </a:solidFill>
              </a:rPr>
              <a:t>] =</a:t>
            </a:r>
            <a:r>
              <a:rPr lang="en-US" altLang="en-US" sz="1800" b="1" i="1" dirty="0">
                <a:solidFill>
                  <a:srgbClr val="0070C0"/>
                </a:solidFill>
              </a:rPr>
              <a:t> false </a:t>
            </a:r>
            <a:r>
              <a:rPr lang="en-US" altLang="en-US" sz="1800" b="1" dirty="0">
                <a:solidFill>
                  <a:srgbClr val="0070C0"/>
                </a:solidFill>
              </a:rPr>
              <a:t>for</a:t>
            </a:r>
            <a:r>
              <a:rPr lang="en-US" altLang="en-US" sz="1800" b="1" i="1" dirty="0">
                <a:solidFill>
                  <a:srgbClr val="0070C0"/>
                </a:solidFill>
              </a:rPr>
              <a:t> </a:t>
            </a:r>
            <a:r>
              <a:rPr lang="en-US" altLang="en-US" sz="1800" b="1" i="1" dirty="0" err="1">
                <a:solidFill>
                  <a:srgbClr val="0070C0"/>
                </a:solidFill>
              </a:rPr>
              <a:t>i</a:t>
            </a:r>
            <a:r>
              <a:rPr lang="en-US" altLang="en-US" sz="1800" b="1" dirty="0">
                <a:solidFill>
                  <a:srgbClr val="0070C0"/>
                </a:solidFill>
              </a:rPr>
              <a:t> = 0, 1, …, </a:t>
            </a:r>
            <a:r>
              <a:rPr lang="en-US" altLang="en-US" sz="1800" b="1" i="1" dirty="0">
                <a:solidFill>
                  <a:srgbClr val="0070C0"/>
                </a:solidFill>
              </a:rPr>
              <a:t>n- </a:t>
            </a:r>
            <a:r>
              <a:rPr lang="en-US" altLang="en-US" sz="1800" b="1" dirty="0">
                <a:solidFill>
                  <a:srgbClr val="0070C0"/>
                </a:solidFill>
              </a:rPr>
              <a:t>1</a:t>
            </a:r>
            <a:endParaRPr lang="en-US" altLang="en-US" sz="1000" dirty="0">
              <a:solidFill>
                <a:srgbClr val="0070C0"/>
              </a:solidFill>
            </a:endParaRPr>
          </a:p>
          <a:p>
            <a:pPr marL="342900" indent="-34290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800" dirty="0"/>
              <a:t>Find an </a:t>
            </a:r>
            <a:r>
              <a:rPr lang="en-US" altLang="en-US" sz="2800" b="1" i="1" dirty="0" err="1"/>
              <a:t>i</a:t>
            </a:r>
            <a:r>
              <a:rPr lang="en-US" altLang="en-US" sz="2800" i="1" dirty="0"/>
              <a:t> </a:t>
            </a:r>
            <a:r>
              <a:rPr lang="en-US" altLang="en-US" sz="2800" dirty="0"/>
              <a:t>such that both: </a:t>
            </a:r>
          </a:p>
          <a:p>
            <a:pPr marL="800100" lvl="1" indent="-342900">
              <a:lnSpc>
                <a:spcPct val="90000"/>
              </a:lnSpc>
              <a:buFont typeface="Monotype Sorts" pitchFamily="-84" charset="2"/>
              <a:buNone/>
            </a:pPr>
            <a:r>
              <a:rPr lang="en-US" altLang="en-US" sz="2400" dirty="0"/>
              <a:t>  (a) </a:t>
            </a:r>
            <a:r>
              <a:rPr lang="en-US" altLang="en-US" sz="2400" b="1" i="1" dirty="0">
                <a:solidFill>
                  <a:srgbClr val="0070C0"/>
                </a:solidFill>
              </a:rPr>
              <a:t>Finish</a:t>
            </a:r>
            <a:r>
              <a:rPr lang="en-US" altLang="en-US" sz="2400" b="1" dirty="0">
                <a:solidFill>
                  <a:srgbClr val="0070C0"/>
                </a:solidFill>
              </a:rPr>
              <a:t> [</a:t>
            </a:r>
            <a:r>
              <a:rPr lang="en-US" altLang="en-US" sz="2400" b="1" i="1" dirty="0" err="1">
                <a:solidFill>
                  <a:srgbClr val="0070C0"/>
                </a:solidFill>
              </a:rPr>
              <a:t>i</a:t>
            </a:r>
            <a:r>
              <a:rPr lang="en-US" altLang="en-US" sz="2400" b="1" dirty="0">
                <a:solidFill>
                  <a:srgbClr val="0070C0"/>
                </a:solidFill>
              </a:rPr>
              <a:t>] = </a:t>
            </a:r>
            <a:r>
              <a:rPr lang="en-US" altLang="en-US" sz="2400" b="1" i="1" dirty="0">
                <a:solidFill>
                  <a:srgbClr val="0070C0"/>
                </a:solidFill>
              </a:rPr>
              <a:t>false</a:t>
            </a:r>
            <a:endParaRPr lang="en-US" altLang="en-US" sz="2400" b="1" dirty="0">
              <a:solidFill>
                <a:srgbClr val="0070C0"/>
              </a:solidFill>
            </a:endParaRPr>
          </a:p>
          <a:p>
            <a:pPr marL="800100" lvl="1" indent="-342900">
              <a:lnSpc>
                <a:spcPct val="90000"/>
              </a:lnSpc>
              <a:buFont typeface="Monotype Sorts" pitchFamily="-84" charset="2"/>
              <a:buNone/>
            </a:pPr>
            <a:r>
              <a:rPr lang="en-US" altLang="en-US" sz="2400" dirty="0"/>
              <a:t>  (b) </a:t>
            </a:r>
            <a:r>
              <a:rPr lang="en-US" altLang="en-US" sz="2400" b="1" i="1" dirty="0" err="1">
                <a:solidFill>
                  <a:srgbClr val="0070C0"/>
                </a:solidFill>
              </a:rPr>
              <a:t>Need</a:t>
            </a:r>
            <a:r>
              <a:rPr lang="en-US" altLang="en-US" sz="2400" b="1" i="1" baseline="-25000" dirty="0" err="1">
                <a:solidFill>
                  <a:srgbClr val="0070C0"/>
                </a:solidFill>
              </a:rPr>
              <a:t>i</a:t>
            </a:r>
            <a:r>
              <a:rPr lang="en-US" altLang="en-US" sz="2400" b="1" dirty="0">
                <a:solidFill>
                  <a:srgbClr val="0070C0"/>
                </a:solidFill>
              </a:rPr>
              <a:t> </a:t>
            </a:r>
            <a:r>
              <a:rPr lang="en-US" altLang="en-US" sz="2400" b="1" dirty="0">
                <a:solidFill>
                  <a:srgbClr val="0070C0"/>
                </a:solidFill>
                <a:sym typeface="Symbol" panose="05050102010706020507" pitchFamily="18" charset="2"/>
              </a:rPr>
              <a:t> </a:t>
            </a:r>
            <a:r>
              <a:rPr lang="en-US" altLang="en-US" sz="2400" b="1" i="1" dirty="0">
                <a:solidFill>
                  <a:srgbClr val="0070C0"/>
                </a:solidFill>
                <a:sym typeface="Symbol" panose="05050102010706020507" pitchFamily="18" charset="2"/>
              </a:rPr>
              <a:t>Work</a:t>
            </a:r>
          </a:p>
          <a:p>
            <a:pPr marL="800100" lvl="1" indent="-342900">
              <a:lnSpc>
                <a:spcPct val="90000"/>
              </a:lnSpc>
              <a:buFont typeface="Monotype Sorts" pitchFamily="-84" charset="2"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   If no such</a:t>
            </a:r>
            <a:r>
              <a:rPr lang="en-US" altLang="en-US" sz="2400" b="1" dirty="0">
                <a:sym typeface="Symbol" panose="05050102010706020507" pitchFamily="18" charset="2"/>
              </a:rPr>
              <a:t> </a:t>
            </a:r>
            <a:r>
              <a:rPr lang="en-US" altLang="en-US" sz="2400" b="1" i="1" dirty="0" err="1">
                <a:sym typeface="Symbol" panose="05050102010706020507" pitchFamily="18" charset="2"/>
              </a:rPr>
              <a:t>i</a:t>
            </a:r>
            <a:r>
              <a:rPr lang="en-US" altLang="en-US" sz="2400" b="1" i="1" dirty="0">
                <a:sym typeface="Symbol" panose="05050102010706020507" pitchFamily="18" charset="2"/>
              </a:rPr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exists, go to step 4</a:t>
            </a:r>
            <a:endParaRPr lang="en-US" altLang="en-US" sz="1000" dirty="0">
              <a:sym typeface="Symbol" panose="05050102010706020507" pitchFamily="18" charset="2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en-US" sz="2800" dirty="0"/>
              <a:t> </a:t>
            </a:r>
            <a:r>
              <a:rPr lang="en-US" altLang="en-US" sz="2800" b="1" i="1" dirty="0">
                <a:solidFill>
                  <a:srgbClr val="0070C0"/>
                </a:solidFill>
              </a:rPr>
              <a:t>Work</a:t>
            </a:r>
            <a:r>
              <a:rPr lang="en-US" altLang="en-US" sz="2800" b="1" dirty="0">
                <a:solidFill>
                  <a:srgbClr val="0070C0"/>
                </a:solidFill>
              </a:rPr>
              <a:t> = </a:t>
            </a:r>
            <a:r>
              <a:rPr lang="en-US" altLang="en-US" sz="2800" b="1" i="1" dirty="0">
                <a:solidFill>
                  <a:srgbClr val="0070C0"/>
                </a:solidFill>
              </a:rPr>
              <a:t>Work </a:t>
            </a:r>
            <a:r>
              <a:rPr lang="en-US" altLang="en-US" sz="2800" b="1" dirty="0">
                <a:solidFill>
                  <a:srgbClr val="0070C0"/>
                </a:solidFill>
              </a:rPr>
              <a:t>+ </a:t>
            </a:r>
            <a:r>
              <a:rPr lang="en-US" altLang="en-US" sz="2800" b="1" i="1" dirty="0" err="1">
                <a:solidFill>
                  <a:srgbClr val="0070C0"/>
                </a:solidFill>
              </a:rPr>
              <a:t>Allocation</a:t>
            </a:r>
            <a:r>
              <a:rPr lang="en-US" altLang="en-US" sz="2800" b="1" i="1" baseline="-25000" dirty="0" err="1">
                <a:solidFill>
                  <a:srgbClr val="0070C0"/>
                </a:solidFill>
              </a:rPr>
              <a:t>i</a:t>
            </a:r>
            <a:br>
              <a:rPr lang="en-US" altLang="en-US" sz="2800" b="1" dirty="0">
                <a:solidFill>
                  <a:srgbClr val="0070C0"/>
                </a:solidFill>
              </a:rPr>
            </a:br>
            <a:r>
              <a:rPr lang="en-US" altLang="en-US" sz="2800" b="1" dirty="0">
                <a:solidFill>
                  <a:srgbClr val="0070C0"/>
                </a:solidFill>
              </a:rPr>
              <a:t> </a:t>
            </a:r>
            <a:r>
              <a:rPr lang="en-US" altLang="en-US" sz="2800" b="1" i="1" dirty="0">
                <a:solidFill>
                  <a:srgbClr val="0070C0"/>
                </a:solidFill>
              </a:rPr>
              <a:t>Finish</a:t>
            </a:r>
            <a:r>
              <a:rPr lang="en-US" altLang="en-US" sz="2800" b="1" dirty="0">
                <a:solidFill>
                  <a:srgbClr val="0070C0"/>
                </a:solidFill>
              </a:rPr>
              <a:t>[</a:t>
            </a:r>
            <a:r>
              <a:rPr lang="en-US" altLang="en-US" sz="2800" b="1" i="1" dirty="0" err="1">
                <a:solidFill>
                  <a:srgbClr val="0070C0"/>
                </a:solidFill>
              </a:rPr>
              <a:t>i</a:t>
            </a:r>
            <a:r>
              <a:rPr lang="en-US" altLang="en-US" sz="2800" b="1" dirty="0">
                <a:solidFill>
                  <a:srgbClr val="0070C0"/>
                </a:solidFill>
              </a:rPr>
              <a:t>] =</a:t>
            </a:r>
            <a:r>
              <a:rPr lang="en-US" altLang="en-US" sz="2800" b="1" i="1" dirty="0">
                <a:solidFill>
                  <a:srgbClr val="0070C0"/>
                </a:solidFill>
              </a:rPr>
              <a:t> true</a:t>
            </a:r>
            <a:br>
              <a:rPr lang="en-US" altLang="en-US" sz="2800" b="1" dirty="0"/>
            </a:br>
            <a:r>
              <a:rPr lang="en-US" altLang="en-US" sz="2800" b="1" dirty="0"/>
              <a:t>  </a:t>
            </a:r>
            <a:r>
              <a:rPr lang="en-US" altLang="en-US" sz="2800" dirty="0"/>
              <a:t>go to step 2</a:t>
            </a:r>
            <a:endParaRPr lang="en-US" altLang="en-US" sz="900" dirty="0"/>
          </a:p>
          <a:p>
            <a:pPr marL="342900" indent="-34290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800" dirty="0"/>
              <a:t>If </a:t>
            </a:r>
            <a:r>
              <a:rPr lang="en-US" altLang="en-US" sz="2800" b="1" i="1" dirty="0">
                <a:solidFill>
                  <a:srgbClr val="0070C0"/>
                </a:solidFill>
              </a:rPr>
              <a:t>Finish</a:t>
            </a:r>
            <a:r>
              <a:rPr lang="en-US" altLang="en-US" sz="2800" b="1" dirty="0">
                <a:solidFill>
                  <a:srgbClr val="0070C0"/>
                </a:solidFill>
              </a:rPr>
              <a:t> [</a:t>
            </a:r>
            <a:r>
              <a:rPr lang="en-US" altLang="en-US" sz="2800" b="1" i="1" dirty="0" err="1">
                <a:solidFill>
                  <a:srgbClr val="0070C0"/>
                </a:solidFill>
              </a:rPr>
              <a:t>i</a:t>
            </a:r>
            <a:r>
              <a:rPr lang="en-US" altLang="en-US" sz="2800" b="1" dirty="0">
                <a:solidFill>
                  <a:srgbClr val="0070C0"/>
                </a:solidFill>
              </a:rPr>
              <a:t>] == </a:t>
            </a:r>
            <a:r>
              <a:rPr lang="en-US" altLang="en-US" sz="2800" b="1" i="1" dirty="0">
                <a:solidFill>
                  <a:srgbClr val="0070C0"/>
                </a:solidFill>
              </a:rPr>
              <a:t>true</a:t>
            </a:r>
            <a:r>
              <a:rPr lang="en-US" altLang="en-US" sz="2800" b="1" dirty="0">
                <a:solidFill>
                  <a:srgbClr val="0070C0"/>
                </a:solidFill>
              </a:rPr>
              <a:t> </a:t>
            </a:r>
            <a:r>
              <a:rPr lang="en-US" altLang="en-US" sz="2800" dirty="0"/>
              <a:t>for all </a:t>
            </a:r>
            <a:r>
              <a:rPr lang="en-US" altLang="en-US" sz="2800" b="1" i="1" dirty="0" err="1">
                <a:solidFill>
                  <a:srgbClr val="0070C0"/>
                </a:solidFill>
              </a:rPr>
              <a:t>i</a:t>
            </a:r>
            <a:r>
              <a:rPr lang="en-US" altLang="en-US" sz="2800" dirty="0"/>
              <a:t>, then the system is in a safe state</a:t>
            </a:r>
          </a:p>
        </p:txBody>
      </p:sp>
    </p:spTree>
    <p:extLst>
      <p:ext uri="{BB962C8B-B14F-4D97-AF65-F5344CB8AC3E}">
        <p14:creationId xmlns:p14="http://schemas.microsoft.com/office/powerpoint/2010/main" val="13554035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EF99C-D910-41C0-BEBA-FC3AA9C1C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of Banker’</a:t>
            </a:r>
            <a:r>
              <a:rPr lang="en-US" altLang="ja-JP" dirty="0"/>
              <a:t>s Algorithm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38AEC-A060-4261-B031-B78738968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538908" cy="4214407"/>
          </a:xfrm>
        </p:spPr>
        <p:txBody>
          <a:bodyPr>
            <a:normAutofit fontScale="92500" lnSpcReduction="10000"/>
          </a:bodyPr>
          <a:lstStyle/>
          <a:p>
            <a:pPr lvl="1"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2400" dirty="0"/>
              <a:t>5 threads 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0  </a:t>
            </a:r>
            <a:r>
              <a:rPr lang="en-US" altLang="en-US" sz="2400" dirty="0"/>
              <a:t>through 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4</a:t>
            </a:r>
            <a:r>
              <a:rPr lang="en-US" altLang="en-US" sz="2400" dirty="0"/>
              <a:t>; </a:t>
            </a:r>
          </a:p>
          <a:p>
            <a:pPr lvl="1"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2400" dirty="0"/>
              <a:t>      3 resource types:</a:t>
            </a:r>
          </a:p>
          <a:p>
            <a:pPr lvl="1"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2400" dirty="0"/>
              <a:t>              </a:t>
            </a:r>
            <a:r>
              <a:rPr lang="en-US" altLang="en-US" sz="2400" i="1" dirty="0"/>
              <a:t>A</a:t>
            </a:r>
            <a:r>
              <a:rPr lang="en-US" altLang="en-US" sz="2400" dirty="0"/>
              <a:t> (10 instances),  </a:t>
            </a:r>
            <a:r>
              <a:rPr lang="en-US" altLang="en-US" sz="2400" i="1" dirty="0"/>
              <a:t>B</a:t>
            </a:r>
            <a:r>
              <a:rPr lang="en-US" altLang="en-US" sz="2400" dirty="0"/>
              <a:t> (5instances), and </a:t>
            </a:r>
            <a:r>
              <a:rPr lang="en-US" altLang="en-US" sz="2400" i="1" dirty="0"/>
              <a:t>C</a:t>
            </a:r>
            <a:r>
              <a:rPr lang="en-US" altLang="en-US" sz="2400" dirty="0"/>
              <a:t> (7 instances)</a:t>
            </a:r>
          </a:p>
          <a:p>
            <a:pPr lvl="1"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2400" dirty="0"/>
              <a:t>Snapshot at time T</a:t>
            </a:r>
            <a:r>
              <a:rPr lang="en-US" altLang="en-US" sz="2400" baseline="-25000" dirty="0"/>
              <a:t>0</a:t>
            </a:r>
            <a:r>
              <a:rPr lang="en-US" altLang="en-US" sz="2400" dirty="0"/>
              <a:t>:</a:t>
            </a:r>
          </a:p>
          <a:p>
            <a:pPr lvl="1"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2400" dirty="0"/>
              <a:t>			</a:t>
            </a:r>
            <a:r>
              <a:rPr lang="en-US" altLang="en-US" sz="2400" i="1" u="sng" dirty="0"/>
              <a:t>Allocation</a:t>
            </a:r>
            <a:r>
              <a:rPr lang="en-US" altLang="en-US" sz="2400" i="1" dirty="0"/>
              <a:t>	  </a:t>
            </a:r>
            <a:r>
              <a:rPr lang="en-US" altLang="en-US" sz="2400" i="1" u="sng" dirty="0"/>
              <a:t>Max</a:t>
            </a:r>
            <a:r>
              <a:rPr lang="en-US" altLang="en-US" sz="2400" i="1" dirty="0"/>
              <a:t>	</a:t>
            </a:r>
            <a:r>
              <a:rPr lang="en-US" altLang="en-US" sz="2400" i="1" u="sng" dirty="0"/>
              <a:t>Available</a:t>
            </a:r>
            <a:endParaRPr lang="en-US" altLang="en-US" sz="2400" i="1" dirty="0"/>
          </a:p>
          <a:p>
            <a:pPr lvl="1"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2400" i="1" dirty="0"/>
              <a:t>			A B C	       A B C 	A B C</a:t>
            </a:r>
          </a:p>
          <a:p>
            <a:pPr lvl="1"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2400" dirty="0"/>
              <a:t>		 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0	</a:t>
            </a:r>
            <a:r>
              <a:rPr lang="en-US" altLang="en-US" sz="2400" dirty="0"/>
              <a:t>0 1 0	         7 5 3 	3 3 2</a:t>
            </a:r>
          </a:p>
          <a:p>
            <a:pPr lvl="1"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2400" dirty="0"/>
              <a:t>		 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1	</a:t>
            </a:r>
            <a:r>
              <a:rPr lang="en-US" altLang="en-US" sz="2400" dirty="0"/>
              <a:t>2 0 0 	        3 2 2  </a:t>
            </a:r>
          </a:p>
          <a:p>
            <a:pPr lvl="1"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2400" dirty="0"/>
              <a:t>		 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	3 0 2 	        9 0 2</a:t>
            </a:r>
          </a:p>
          <a:p>
            <a:pPr lvl="1"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2400" dirty="0"/>
              <a:t>		 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3</a:t>
            </a:r>
            <a:r>
              <a:rPr lang="en-US" altLang="en-US" sz="2400" dirty="0"/>
              <a:t>	2 1 1 	        2 2 2</a:t>
            </a:r>
          </a:p>
          <a:p>
            <a:pPr lvl="1"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2400" dirty="0"/>
              <a:t>		 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4</a:t>
            </a:r>
            <a:r>
              <a:rPr lang="en-US" altLang="en-US" sz="2400" dirty="0"/>
              <a:t>	0 0 2	         4 3 3  		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614331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604A6-8C49-4A1A-9EF9-365718511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(Cont.)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C6313-FD8D-4989-B588-899C6031E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tabLst>
                <a:tab pos="2452688" algn="l"/>
                <a:tab pos="3492500" algn="ctr"/>
              </a:tabLst>
            </a:pPr>
            <a:r>
              <a:rPr lang="en-US" altLang="en-US" sz="2800" dirty="0"/>
              <a:t>The content of the matrix </a:t>
            </a:r>
            <a:r>
              <a:rPr lang="en-US" altLang="en-US" sz="2800" b="1" i="1" dirty="0"/>
              <a:t>Need</a:t>
            </a:r>
            <a:r>
              <a:rPr lang="en-US" altLang="en-US" sz="2800" dirty="0"/>
              <a:t> is defined to be </a:t>
            </a:r>
            <a:r>
              <a:rPr lang="en-US" altLang="en-US" sz="2800" b="1" i="1" dirty="0"/>
              <a:t>Max</a:t>
            </a:r>
            <a:r>
              <a:rPr lang="en-US" altLang="en-US" sz="2800" b="1" dirty="0"/>
              <a:t> – </a:t>
            </a:r>
            <a:r>
              <a:rPr lang="en-US" altLang="en-US" sz="2800" b="1" i="1" dirty="0"/>
              <a:t>Allocation</a:t>
            </a:r>
          </a:p>
          <a:p>
            <a:pPr lvl="1">
              <a:tabLst>
                <a:tab pos="2452688" algn="l"/>
                <a:tab pos="3492500" algn="ctr"/>
              </a:tabLst>
            </a:pPr>
            <a:endParaRPr lang="en-US" altLang="en-US" sz="400" dirty="0"/>
          </a:p>
          <a:p>
            <a:pPr lvl="1">
              <a:buNone/>
              <a:tabLst>
                <a:tab pos="2452688" algn="l"/>
                <a:tab pos="3492500" algn="ctr"/>
              </a:tabLst>
            </a:pPr>
            <a:r>
              <a:rPr lang="en-US" altLang="en-US" sz="2800" dirty="0"/>
              <a:t>			</a:t>
            </a:r>
            <a:r>
              <a:rPr lang="en-US" altLang="en-US" sz="2800" i="1" u="sng" dirty="0"/>
              <a:t>Need</a:t>
            </a:r>
            <a:endParaRPr lang="en-US" altLang="en-US" sz="2800" u="sng" dirty="0"/>
          </a:p>
          <a:p>
            <a:pPr lvl="1">
              <a:buNone/>
              <a:tabLst>
                <a:tab pos="2452688" algn="l"/>
                <a:tab pos="3492500" algn="ctr"/>
              </a:tabLst>
            </a:pPr>
            <a:r>
              <a:rPr lang="en-US" altLang="en-US" sz="2800" dirty="0"/>
              <a:t>			</a:t>
            </a:r>
            <a:r>
              <a:rPr lang="en-US" altLang="en-US" sz="2800" i="1" dirty="0"/>
              <a:t>A B C</a:t>
            </a:r>
          </a:p>
          <a:p>
            <a:pPr lvl="1">
              <a:buNone/>
              <a:tabLst>
                <a:tab pos="2452688" algn="l"/>
                <a:tab pos="3492500" algn="ctr"/>
              </a:tabLst>
            </a:pPr>
            <a:r>
              <a:rPr lang="en-US" altLang="en-US" sz="2800" dirty="0"/>
              <a:t>		 </a:t>
            </a:r>
            <a:r>
              <a:rPr lang="en-US" altLang="en-US" sz="2800" i="1" dirty="0"/>
              <a:t>T</a:t>
            </a:r>
            <a:r>
              <a:rPr lang="en-US" altLang="en-US" sz="2800" baseline="-25000" dirty="0"/>
              <a:t>0	</a:t>
            </a:r>
            <a:r>
              <a:rPr lang="en-US" altLang="en-US" sz="2800" dirty="0"/>
              <a:t>7 4 3 </a:t>
            </a:r>
          </a:p>
          <a:p>
            <a:pPr lvl="1">
              <a:buNone/>
              <a:tabLst>
                <a:tab pos="2452688" algn="l"/>
                <a:tab pos="3492500" algn="ctr"/>
              </a:tabLst>
            </a:pPr>
            <a:r>
              <a:rPr lang="en-US" altLang="en-US" sz="2800" dirty="0"/>
              <a:t>		 </a:t>
            </a:r>
            <a:r>
              <a:rPr lang="en-US" altLang="en-US" sz="2800" i="1" dirty="0"/>
              <a:t>T</a:t>
            </a:r>
            <a:r>
              <a:rPr lang="en-US" altLang="en-US" sz="2800" baseline="-25000" dirty="0"/>
              <a:t>1	</a:t>
            </a:r>
            <a:r>
              <a:rPr lang="en-US" altLang="en-US" sz="2800" dirty="0"/>
              <a:t>1 2 2 </a:t>
            </a:r>
          </a:p>
          <a:p>
            <a:pPr lvl="1">
              <a:buNone/>
              <a:tabLst>
                <a:tab pos="2452688" algn="l"/>
                <a:tab pos="3492500" algn="ctr"/>
              </a:tabLst>
            </a:pPr>
            <a:r>
              <a:rPr lang="en-US" altLang="en-US" sz="2800" dirty="0"/>
              <a:t>		 </a:t>
            </a:r>
            <a:r>
              <a:rPr lang="en-US" altLang="en-US" sz="2800" i="1" dirty="0"/>
              <a:t>T</a:t>
            </a:r>
            <a:r>
              <a:rPr lang="en-US" altLang="en-US" sz="2800" baseline="-25000" dirty="0"/>
              <a:t>2</a:t>
            </a:r>
            <a:r>
              <a:rPr lang="en-US" altLang="en-US" sz="2800" dirty="0"/>
              <a:t>	6 0 0 </a:t>
            </a:r>
          </a:p>
          <a:p>
            <a:pPr lvl="1">
              <a:buNone/>
              <a:tabLst>
                <a:tab pos="2452688" algn="l"/>
                <a:tab pos="3492500" algn="ctr"/>
              </a:tabLst>
            </a:pPr>
            <a:r>
              <a:rPr lang="en-US" altLang="en-US" sz="2800" dirty="0"/>
              <a:t>		 </a:t>
            </a:r>
            <a:r>
              <a:rPr lang="en-US" altLang="en-US" sz="2800" i="1" dirty="0"/>
              <a:t>T</a:t>
            </a:r>
            <a:r>
              <a:rPr lang="en-US" altLang="en-US" sz="2800" baseline="-25000" dirty="0"/>
              <a:t>3</a:t>
            </a:r>
            <a:r>
              <a:rPr lang="en-US" altLang="en-US" sz="2800" dirty="0"/>
              <a:t>	0 1 1</a:t>
            </a:r>
          </a:p>
          <a:p>
            <a:pPr lvl="1">
              <a:buNone/>
              <a:tabLst>
                <a:tab pos="2452688" algn="l"/>
                <a:tab pos="3492500" algn="ctr"/>
              </a:tabLst>
            </a:pPr>
            <a:r>
              <a:rPr lang="en-US" altLang="en-US" sz="2800" dirty="0"/>
              <a:t>		 </a:t>
            </a:r>
            <a:r>
              <a:rPr lang="en-US" altLang="en-US" sz="2800" i="1" dirty="0"/>
              <a:t>T</a:t>
            </a:r>
            <a:r>
              <a:rPr lang="en-US" altLang="en-US" sz="2800" baseline="-25000" dirty="0"/>
              <a:t>4</a:t>
            </a:r>
            <a:r>
              <a:rPr lang="en-US" altLang="en-US" sz="2800" dirty="0"/>
              <a:t>	4 3 1 </a:t>
            </a:r>
          </a:p>
          <a:p>
            <a:pPr lvl="1">
              <a:buNone/>
              <a:tabLst>
                <a:tab pos="2452688" algn="l"/>
                <a:tab pos="3492500" algn="ctr"/>
              </a:tabLst>
            </a:pPr>
            <a:endParaRPr lang="en-US" altLang="en-US" sz="2800" dirty="0"/>
          </a:p>
          <a:p>
            <a:pPr lvl="1">
              <a:buNone/>
              <a:tabLst>
                <a:tab pos="2452688" algn="l"/>
                <a:tab pos="3492500" algn="ctr"/>
              </a:tabLst>
            </a:pPr>
            <a:endParaRPr lang="en-US" altLang="en-US" sz="900" dirty="0"/>
          </a:p>
        </p:txBody>
      </p:sp>
    </p:spTree>
    <p:extLst>
      <p:ext uri="{BB962C8B-B14F-4D97-AF65-F5344CB8AC3E}">
        <p14:creationId xmlns:p14="http://schemas.microsoft.com/office/powerpoint/2010/main" val="39478291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02DF-91A8-40B5-B9DE-0B11CD572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(Cont.) | </a:t>
            </a:r>
            <a:r>
              <a:rPr lang="en-US" altLang="en-US" b="1" dirty="0">
                <a:solidFill>
                  <a:srgbClr val="0070C0"/>
                </a:solidFill>
              </a:rPr>
              <a:t>Available (3,3,2)</a:t>
            </a:r>
            <a:endParaRPr lang="en-US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AD9F547-D5AD-40D3-8F57-0F53F76D44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819686"/>
              </p:ext>
            </p:extLst>
          </p:nvPr>
        </p:nvGraphicFramePr>
        <p:xfrm>
          <a:off x="1308848" y="1975821"/>
          <a:ext cx="6702014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974">
                  <a:extLst>
                    <a:ext uri="{9D8B030D-6E8A-4147-A177-3AD203B41FA5}">
                      <a16:colId xmlns:a16="http://schemas.microsoft.com/office/drawing/2014/main" val="190892585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368348095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4037675428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3697541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Allocation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Max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Need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72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0070C0"/>
                          </a:solidFill>
                        </a:rPr>
                        <a:t>A  B 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0070C0"/>
                          </a:solidFill>
                        </a:rPr>
                        <a:t>A  B 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0070C0"/>
                          </a:solidFill>
                        </a:rPr>
                        <a:t>A  B 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1414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0  1  0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7  5  3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7  4  3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903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2  0  0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3  2  2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1  2  2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4444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3  0  2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9  0  2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6  0  0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6702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2  1  1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2  2  2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0  1  1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7707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0  0  2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4  3  3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4  3  1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4031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14116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02DF-91A8-40B5-B9DE-0B11CD572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(Cont.) | </a:t>
            </a:r>
            <a:r>
              <a:rPr lang="en-US" altLang="en-US" b="1" dirty="0">
                <a:solidFill>
                  <a:srgbClr val="0070C0"/>
                </a:solidFill>
              </a:rPr>
              <a:t>Available (5,3,2)</a:t>
            </a:r>
            <a:endParaRPr lang="en-US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AD9F547-D5AD-40D3-8F57-0F53F76D44A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08848" y="1975821"/>
          <a:ext cx="6702014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974">
                  <a:extLst>
                    <a:ext uri="{9D8B030D-6E8A-4147-A177-3AD203B41FA5}">
                      <a16:colId xmlns:a16="http://schemas.microsoft.com/office/drawing/2014/main" val="190892585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368348095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4037675428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3697541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Allocation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Max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Need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72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0070C0"/>
                          </a:solidFill>
                        </a:rPr>
                        <a:t>A  B 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0070C0"/>
                          </a:solidFill>
                        </a:rPr>
                        <a:t>A  B 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0070C0"/>
                          </a:solidFill>
                        </a:rPr>
                        <a:t>A  B 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1414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0  1  0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7  5  3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7  4  3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903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2  0  0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3  2  2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1  2  2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4444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3  0  2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9  0  2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6  0  0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6702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2  1  1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2  2  2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0  1  1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7707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0  0  2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4  3  3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4  3  1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4031187"/>
                  </a:ext>
                </a:extLst>
              </a:tr>
            </a:tbl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B1B8AE9-A2E9-4D45-979B-086F996F9EE0}"/>
              </a:ext>
            </a:extLst>
          </p:cNvPr>
          <p:cNvCxnSpPr>
            <a:endCxn id="5" idx="3"/>
          </p:cNvCxnSpPr>
          <p:nvPr/>
        </p:nvCxnSpPr>
        <p:spPr>
          <a:xfrm>
            <a:off x="1308848" y="3998259"/>
            <a:ext cx="6702014" cy="448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7047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02DF-91A8-40B5-B9DE-0B11CD572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(Cont.) | </a:t>
            </a:r>
            <a:r>
              <a:rPr lang="en-US" altLang="en-US" b="1" dirty="0">
                <a:solidFill>
                  <a:srgbClr val="0070C0"/>
                </a:solidFill>
              </a:rPr>
              <a:t>Available (7,4,3)</a:t>
            </a:r>
            <a:endParaRPr lang="en-US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AD9F547-D5AD-40D3-8F57-0F53F76D44A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08848" y="1975821"/>
          <a:ext cx="6702014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974">
                  <a:extLst>
                    <a:ext uri="{9D8B030D-6E8A-4147-A177-3AD203B41FA5}">
                      <a16:colId xmlns:a16="http://schemas.microsoft.com/office/drawing/2014/main" val="190892585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368348095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4037675428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3697541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Allocation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Max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Need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72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0070C0"/>
                          </a:solidFill>
                        </a:rPr>
                        <a:t>A  B 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0070C0"/>
                          </a:solidFill>
                        </a:rPr>
                        <a:t>A  B 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0070C0"/>
                          </a:solidFill>
                        </a:rPr>
                        <a:t>A  B 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1414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0  1  0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7  5  3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7  4  3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903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2  0  0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3  2  2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1  2  2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4444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3  0  2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9  0  2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6  0  0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6702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2  1  1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2  2  2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0  1  1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7707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0  0  2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4  3  3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4  3  1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4031187"/>
                  </a:ext>
                </a:extLst>
              </a:tr>
            </a:tbl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B1B8AE9-A2E9-4D45-979B-086F996F9EE0}"/>
              </a:ext>
            </a:extLst>
          </p:cNvPr>
          <p:cNvCxnSpPr>
            <a:endCxn id="5" idx="3"/>
          </p:cNvCxnSpPr>
          <p:nvPr/>
        </p:nvCxnSpPr>
        <p:spPr>
          <a:xfrm>
            <a:off x="1308848" y="3998259"/>
            <a:ext cx="6702014" cy="448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0994882-2ED6-44D6-8193-F5A1311FFC43}"/>
              </a:ext>
            </a:extLst>
          </p:cNvPr>
          <p:cNvCxnSpPr/>
          <p:nvPr/>
        </p:nvCxnSpPr>
        <p:spPr>
          <a:xfrm>
            <a:off x="1308848" y="5208494"/>
            <a:ext cx="6702014" cy="448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10122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02DF-91A8-40B5-B9DE-0B11CD572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(Cont.) | </a:t>
            </a:r>
            <a:r>
              <a:rPr lang="en-US" altLang="en-US" b="1" dirty="0">
                <a:solidFill>
                  <a:srgbClr val="0070C0"/>
                </a:solidFill>
              </a:rPr>
              <a:t>Available (7,4,5)</a:t>
            </a:r>
            <a:endParaRPr lang="en-US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AD9F547-D5AD-40D3-8F57-0F53F76D44A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08848" y="1975821"/>
          <a:ext cx="6702014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974">
                  <a:extLst>
                    <a:ext uri="{9D8B030D-6E8A-4147-A177-3AD203B41FA5}">
                      <a16:colId xmlns:a16="http://schemas.microsoft.com/office/drawing/2014/main" val="190892585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368348095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4037675428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3697541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Allocation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Max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Need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72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0070C0"/>
                          </a:solidFill>
                        </a:rPr>
                        <a:t>A  B 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0070C0"/>
                          </a:solidFill>
                        </a:rPr>
                        <a:t>A  B 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0070C0"/>
                          </a:solidFill>
                        </a:rPr>
                        <a:t>A  B 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1414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0  1  0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7  5  3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7  4  3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903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2  0  0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3  2  2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1  2  2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4444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3  0  2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9  0  2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6  0  0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6702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2  1  1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2  2  2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0  1  1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7707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0  0  2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4  3  3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4  3  1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4031187"/>
                  </a:ext>
                </a:extLst>
              </a:tr>
            </a:tbl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B1B8AE9-A2E9-4D45-979B-086F996F9EE0}"/>
              </a:ext>
            </a:extLst>
          </p:cNvPr>
          <p:cNvCxnSpPr>
            <a:endCxn id="5" idx="3"/>
          </p:cNvCxnSpPr>
          <p:nvPr/>
        </p:nvCxnSpPr>
        <p:spPr>
          <a:xfrm>
            <a:off x="1308848" y="3998259"/>
            <a:ext cx="6702014" cy="448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0994882-2ED6-44D6-8193-F5A1311FFC43}"/>
              </a:ext>
            </a:extLst>
          </p:cNvPr>
          <p:cNvCxnSpPr/>
          <p:nvPr/>
        </p:nvCxnSpPr>
        <p:spPr>
          <a:xfrm>
            <a:off x="1308848" y="5208494"/>
            <a:ext cx="6702014" cy="448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C7FDA28-0AD7-477A-AC14-6C798A78AA11}"/>
              </a:ext>
            </a:extLst>
          </p:cNvPr>
          <p:cNvCxnSpPr/>
          <p:nvPr/>
        </p:nvCxnSpPr>
        <p:spPr>
          <a:xfrm>
            <a:off x="1308848" y="5773271"/>
            <a:ext cx="6702014" cy="448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3030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2FECE-FDBF-40CB-B802-F82AE0FEE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Semaphores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55DCA-AED0-423D-9938-2CCB8544E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 err="1"/>
              <a:t>Diusulkan</a:t>
            </a:r>
            <a:r>
              <a:rPr lang="en-US" sz="3200" dirty="0"/>
              <a:t> oleh </a:t>
            </a:r>
            <a:r>
              <a:rPr lang="en-US" sz="3200" b="1" dirty="0" err="1">
                <a:solidFill>
                  <a:srgbClr val="0070C0"/>
                </a:solidFill>
              </a:rPr>
              <a:t>Edsger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Djikstra</a:t>
            </a:r>
            <a:endParaRPr lang="en-US" sz="3200" b="1" dirty="0">
              <a:solidFill>
                <a:srgbClr val="0070C0"/>
              </a:solidFill>
            </a:endParaRPr>
          </a:p>
          <a:p>
            <a:pPr lvl="1"/>
            <a:r>
              <a:rPr lang="en-US" sz="3200" dirty="0" err="1"/>
              <a:t>Bertujuan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mengatur</a:t>
            </a:r>
            <a:r>
              <a:rPr lang="en-US" sz="3200" dirty="0"/>
              <a:t> proses </a:t>
            </a:r>
            <a:r>
              <a:rPr lang="en-US" sz="3200" dirty="0" err="1"/>
              <a:t>konkuren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menggunakan</a:t>
            </a:r>
            <a:r>
              <a:rPr lang="en-US" sz="3200" dirty="0"/>
              <a:t> </a:t>
            </a:r>
            <a:r>
              <a:rPr lang="en-US" sz="3200" dirty="0" err="1"/>
              <a:t>nilai</a:t>
            </a:r>
            <a:r>
              <a:rPr lang="en-US" sz="3200" dirty="0"/>
              <a:t> integer </a:t>
            </a:r>
            <a:r>
              <a:rPr lang="en-US" sz="3200" dirty="0" err="1"/>
              <a:t>sederhana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9921238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02DF-91A8-40B5-B9DE-0B11CD572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(Cont.) | </a:t>
            </a:r>
            <a:r>
              <a:rPr lang="en-US" altLang="en-US" b="1" dirty="0">
                <a:solidFill>
                  <a:srgbClr val="0070C0"/>
                </a:solidFill>
              </a:rPr>
              <a:t>Available (10,4,7)</a:t>
            </a:r>
            <a:endParaRPr lang="en-US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AD9F547-D5AD-40D3-8F57-0F53F76D44A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08848" y="1975821"/>
          <a:ext cx="6702014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974">
                  <a:extLst>
                    <a:ext uri="{9D8B030D-6E8A-4147-A177-3AD203B41FA5}">
                      <a16:colId xmlns:a16="http://schemas.microsoft.com/office/drawing/2014/main" val="190892585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368348095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4037675428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3697541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Allocation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Max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Need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72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0070C0"/>
                          </a:solidFill>
                        </a:rPr>
                        <a:t>A  B 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0070C0"/>
                          </a:solidFill>
                        </a:rPr>
                        <a:t>A  B 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0070C0"/>
                          </a:solidFill>
                        </a:rPr>
                        <a:t>A  B 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1414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0  1  0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7  5  3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7  4  3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903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2  0  0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3  2  2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1  2  2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4444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3  0  2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9  0  2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6  0  0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6702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2  1  1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2  2  2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0  1  1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7707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0  0  2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4  3  3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4  3  1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4031187"/>
                  </a:ext>
                </a:extLst>
              </a:tr>
            </a:tbl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B1B8AE9-A2E9-4D45-979B-086F996F9EE0}"/>
              </a:ext>
            </a:extLst>
          </p:cNvPr>
          <p:cNvCxnSpPr>
            <a:endCxn id="5" idx="3"/>
          </p:cNvCxnSpPr>
          <p:nvPr/>
        </p:nvCxnSpPr>
        <p:spPr>
          <a:xfrm>
            <a:off x="1308848" y="3998259"/>
            <a:ext cx="6702014" cy="448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0994882-2ED6-44D6-8193-F5A1311FFC43}"/>
              </a:ext>
            </a:extLst>
          </p:cNvPr>
          <p:cNvCxnSpPr/>
          <p:nvPr/>
        </p:nvCxnSpPr>
        <p:spPr>
          <a:xfrm>
            <a:off x="1308848" y="5208494"/>
            <a:ext cx="6702014" cy="448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C7FDA28-0AD7-477A-AC14-6C798A78AA11}"/>
              </a:ext>
            </a:extLst>
          </p:cNvPr>
          <p:cNvCxnSpPr/>
          <p:nvPr/>
        </p:nvCxnSpPr>
        <p:spPr>
          <a:xfrm>
            <a:off x="1308848" y="5773271"/>
            <a:ext cx="6702014" cy="448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298D8B9-E2EE-42AD-8509-708CFA96FA0F}"/>
              </a:ext>
            </a:extLst>
          </p:cNvPr>
          <p:cNvCxnSpPr/>
          <p:nvPr/>
        </p:nvCxnSpPr>
        <p:spPr>
          <a:xfrm>
            <a:off x="1308848" y="4563036"/>
            <a:ext cx="6702014" cy="448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86346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02DF-91A8-40B5-B9DE-0B11CD572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(Cont.) | </a:t>
            </a:r>
            <a:r>
              <a:rPr lang="en-US" altLang="en-US" b="1" dirty="0">
                <a:solidFill>
                  <a:srgbClr val="0070C0"/>
                </a:solidFill>
              </a:rPr>
              <a:t>Available (10,5,7)</a:t>
            </a:r>
            <a:endParaRPr lang="en-US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AD9F547-D5AD-40D3-8F57-0F53F76D44A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08848" y="1975821"/>
          <a:ext cx="6702014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974">
                  <a:extLst>
                    <a:ext uri="{9D8B030D-6E8A-4147-A177-3AD203B41FA5}">
                      <a16:colId xmlns:a16="http://schemas.microsoft.com/office/drawing/2014/main" val="190892585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368348095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4037675428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3697541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Allocation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Max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Need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72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0070C0"/>
                          </a:solidFill>
                        </a:rPr>
                        <a:t>A  B 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0070C0"/>
                          </a:solidFill>
                        </a:rPr>
                        <a:t>A  B 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0070C0"/>
                          </a:solidFill>
                        </a:rPr>
                        <a:t>A  B 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1414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0  1  0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7  5  3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7  4  3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903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2  0  0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3  2  2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1  2  2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4444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3  0  2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9  0  2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6  0  0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6702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2  1  1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2  2  2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0  1  1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7707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3200" b="1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altLang="en-US" sz="3200" b="1" i="1" dirty="0">
                          <a:solidFill>
                            <a:srgbClr val="0070C0"/>
                          </a:solidFill>
                        </a:rPr>
                        <a:t>T</a:t>
                      </a:r>
                      <a:r>
                        <a:rPr lang="en-US" altLang="en-US" sz="3200" b="1" baseline="-25000" dirty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en-US" sz="32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0  0  2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4  3  3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4  3  1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4031187"/>
                  </a:ext>
                </a:extLst>
              </a:tr>
            </a:tbl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B1B8AE9-A2E9-4D45-979B-086F996F9EE0}"/>
              </a:ext>
            </a:extLst>
          </p:cNvPr>
          <p:cNvCxnSpPr>
            <a:endCxn id="5" idx="3"/>
          </p:cNvCxnSpPr>
          <p:nvPr/>
        </p:nvCxnSpPr>
        <p:spPr>
          <a:xfrm>
            <a:off x="1308848" y="3998259"/>
            <a:ext cx="6702014" cy="448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0994882-2ED6-44D6-8193-F5A1311FFC43}"/>
              </a:ext>
            </a:extLst>
          </p:cNvPr>
          <p:cNvCxnSpPr/>
          <p:nvPr/>
        </p:nvCxnSpPr>
        <p:spPr>
          <a:xfrm>
            <a:off x="1308848" y="5208494"/>
            <a:ext cx="6702014" cy="448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C7FDA28-0AD7-477A-AC14-6C798A78AA11}"/>
              </a:ext>
            </a:extLst>
          </p:cNvPr>
          <p:cNvCxnSpPr/>
          <p:nvPr/>
        </p:nvCxnSpPr>
        <p:spPr>
          <a:xfrm>
            <a:off x="1308848" y="5773271"/>
            <a:ext cx="6702014" cy="448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298D8B9-E2EE-42AD-8509-708CFA96FA0F}"/>
              </a:ext>
            </a:extLst>
          </p:cNvPr>
          <p:cNvCxnSpPr/>
          <p:nvPr/>
        </p:nvCxnSpPr>
        <p:spPr>
          <a:xfrm>
            <a:off x="1308848" y="4563036"/>
            <a:ext cx="6702014" cy="448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2A9993B-792D-4A5B-B212-E836BCAF4AA5}"/>
              </a:ext>
            </a:extLst>
          </p:cNvPr>
          <p:cNvCxnSpPr/>
          <p:nvPr/>
        </p:nvCxnSpPr>
        <p:spPr>
          <a:xfrm>
            <a:off x="1308848" y="3437964"/>
            <a:ext cx="6702014" cy="448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196245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079EE-49FE-425C-9ACC-980E2ED67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Conclusion : No Deadlock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E3752-2821-4BF3-94FC-4F47DBDEB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3000" dirty="0"/>
              <a:t>	</a:t>
            </a:r>
            <a:r>
              <a:rPr lang="en-US" altLang="en-US" sz="2400" dirty="0"/>
              <a:t>		</a:t>
            </a:r>
            <a:r>
              <a:rPr lang="en-US" altLang="en-US" sz="2400" i="1" u="sng" dirty="0"/>
              <a:t>Allocation</a:t>
            </a:r>
            <a:r>
              <a:rPr lang="en-US" altLang="en-US" sz="2400" i="1" dirty="0"/>
              <a:t>	       </a:t>
            </a:r>
            <a:r>
              <a:rPr lang="en-US" altLang="en-US" sz="2400" i="1" u="sng" dirty="0"/>
              <a:t>Max</a:t>
            </a:r>
            <a:r>
              <a:rPr lang="en-US" altLang="en-US" sz="2400" i="1" dirty="0"/>
              <a:t>	      </a:t>
            </a:r>
            <a:r>
              <a:rPr lang="en-US" altLang="en-US" sz="2400" i="1" u="sng" dirty="0"/>
              <a:t>Available</a:t>
            </a:r>
            <a:endParaRPr lang="en-US" altLang="en-US" sz="2400" i="1" dirty="0"/>
          </a:p>
          <a:p>
            <a:pPr lvl="1"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2400" i="1" dirty="0"/>
              <a:t>			A B C	       A B C 	  A B C</a:t>
            </a:r>
          </a:p>
          <a:p>
            <a:pPr lvl="1"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2400" dirty="0"/>
              <a:t>		 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0	</a:t>
            </a:r>
            <a:r>
              <a:rPr lang="en-US" altLang="en-US" sz="2400" dirty="0"/>
              <a:t>0 1 0	       7 5 3 	  3 3 2</a:t>
            </a:r>
          </a:p>
          <a:p>
            <a:pPr lvl="1"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2400" dirty="0"/>
              <a:t>		 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1	</a:t>
            </a:r>
            <a:r>
              <a:rPr lang="en-US" altLang="en-US" sz="2400" dirty="0"/>
              <a:t>2 0 0 	       3 2 2  </a:t>
            </a:r>
          </a:p>
          <a:p>
            <a:pPr lvl="1"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2400" dirty="0"/>
              <a:t>		 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	3 0 2 	       9 0 2</a:t>
            </a:r>
          </a:p>
          <a:p>
            <a:pPr lvl="1"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2400" dirty="0"/>
              <a:t>		 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3</a:t>
            </a:r>
            <a:r>
              <a:rPr lang="en-US" altLang="en-US" sz="2400" dirty="0"/>
              <a:t>	2 1 1 	       2 2 2</a:t>
            </a:r>
          </a:p>
          <a:p>
            <a:pPr lvl="1"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sz="2400" dirty="0"/>
              <a:t>		 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4</a:t>
            </a:r>
            <a:r>
              <a:rPr lang="en-US" altLang="en-US" sz="2400" dirty="0"/>
              <a:t>	0 0 2	       4 3 3</a:t>
            </a:r>
          </a:p>
          <a:p>
            <a:pPr lvl="1"/>
            <a:r>
              <a:rPr lang="en-US" altLang="en-US" sz="3000" dirty="0"/>
              <a:t>The system is in a safe state since the sequence &lt; </a:t>
            </a:r>
            <a:r>
              <a:rPr lang="en-US" altLang="en-US" sz="3000" i="1" dirty="0"/>
              <a:t>T</a:t>
            </a:r>
            <a:r>
              <a:rPr lang="en-US" altLang="en-US" sz="3000" baseline="-25000" dirty="0"/>
              <a:t>1</a:t>
            </a:r>
            <a:r>
              <a:rPr lang="en-US" altLang="en-US" sz="3000" dirty="0"/>
              <a:t>, </a:t>
            </a:r>
            <a:r>
              <a:rPr lang="en-US" altLang="en-US" sz="3000" i="1" dirty="0"/>
              <a:t>T</a:t>
            </a:r>
            <a:r>
              <a:rPr lang="en-US" altLang="en-US" sz="3000" baseline="-25000" dirty="0"/>
              <a:t>3</a:t>
            </a:r>
            <a:r>
              <a:rPr lang="en-US" altLang="en-US" sz="3000" dirty="0"/>
              <a:t>, </a:t>
            </a:r>
            <a:r>
              <a:rPr lang="en-US" altLang="en-US" sz="3000" i="1" dirty="0"/>
              <a:t>T</a:t>
            </a:r>
            <a:r>
              <a:rPr lang="en-US" altLang="en-US" sz="3000" baseline="-25000" dirty="0"/>
              <a:t>4</a:t>
            </a:r>
            <a:r>
              <a:rPr lang="en-US" altLang="en-US" sz="3000" dirty="0"/>
              <a:t>, </a:t>
            </a:r>
            <a:r>
              <a:rPr lang="en-US" altLang="en-US" sz="3000" i="1" dirty="0"/>
              <a:t>T</a:t>
            </a:r>
            <a:r>
              <a:rPr lang="en-US" altLang="en-US" sz="3000" baseline="-25000" dirty="0"/>
              <a:t>2</a:t>
            </a:r>
            <a:r>
              <a:rPr lang="en-US" altLang="en-US" sz="3000" dirty="0"/>
              <a:t>, </a:t>
            </a:r>
            <a:r>
              <a:rPr lang="en-US" altLang="en-US" sz="3000" i="1" dirty="0"/>
              <a:t>T</a:t>
            </a:r>
            <a:r>
              <a:rPr lang="en-US" altLang="en-US" sz="3000" baseline="-25000" dirty="0"/>
              <a:t>0</a:t>
            </a:r>
            <a:r>
              <a:rPr lang="en-US" altLang="en-US" sz="3000" dirty="0"/>
              <a:t>&gt; satisfies safety criteria</a:t>
            </a:r>
            <a:endParaRPr lang="en-US" altLang="en-US" sz="3000" baseline="-25000" dirty="0"/>
          </a:p>
          <a:p>
            <a:pPr lvl="1"/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4052433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4B7CF-5C23-4F5C-8491-C93190297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Example:  </a:t>
            </a:r>
            <a:r>
              <a:rPr lang="en-US" altLang="en-US" i="1" dirty="0"/>
              <a:t>P</a:t>
            </a:r>
            <a:r>
              <a:rPr lang="en-US" altLang="en-US" baseline="-25000" dirty="0"/>
              <a:t>1</a:t>
            </a:r>
            <a:r>
              <a:rPr lang="en-US" altLang="en-US" dirty="0"/>
              <a:t> Request (1,0,2)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71528-FFDC-4CE4-BD08-FAA3B23C7C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sz="2400" dirty="0"/>
              <a:t>Check that Request </a:t>
            </a:r>
            <a:r>
              <a:rPr lang="en-US" altLang="en-US" sz="2400" dirty="0">
                <a:sym typeface="Symbol" panose="05050102010706020507" pitchFamily="18" charset="2"/>
              </a:rPr>
              <a:t> Available (that is, (1,0,2)  (3,3,2)  true</a:t>
            </a:r>
            <a:endParaRPr lang="en-US" altLang="en-US" sz="2400" i="1" dirty="0">
              <a:sym typeface="Symbol" panose="05050102010706020507" pitchFamily="18" charset="2"/>
            </a:endParaRPr>
          </a:p>
          <a:p>
            <a:pPr lvl="1"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sz="2400" i="1" dirty="0"/>
              <a:t>			</a:t>
            </a:r>
            <a:r>
              <a:rPr lang="en-US" altLang="en-US" sz="2400" i="1" u="sng" dirty="0"/>
              <a:t>Allocation</a:t>
            </a:r>
            <a:r>
              <a:rPr lang="en-US" altLang="en-US" sz="2400" i="1" dirty="0"/>
              <a:t>	</a:t>
            </a:r>
            <a:r>
              <a:rPr lang="en-US" altLang="en-US" sz="2400" i="1" u="sng" dirty="0"/>
              <a:t>Need</a:t>
            </a:r>
            <a:r>
              <a:rPr lang="en-US" altLang="en-US" sz="2400" i="1" dirty="0"/>
              <a:t>	   </a:t>
            </a:r>
            <a:r>
              <a:rPr lang="en-US" altLang="en-US" sz="2400" i="1" u="sng" dirty="0"/>
              <a:t>Available</a:t>
            </a:r>
            <a:endParaRPr lang="en-US" altLang="en-US" sz="2400" i="1" dirty="0"/>
          </a:p>
          <a:p>
            <a:pPr lvl="1"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sz="2400" i="1" dirty="0"/>
              <a:t>			A B C	A B C	A B C </a:t>
            </a:r>
          </a:p>
          <a:p>
            <a:pPr lvl="1"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sz="2400" dirty="0"/>
              <a:t>		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0</a:t>
            </a:r>
            <a:r>
              <a:rPr lang="en-US" altLang="en-US" sz="2400" dirty="0"/>
              <a:t>	0 1 0 	7 4 3 	2 3 0</a:t>
            </a:r>
          </a:p>
          <a:p>
            <a:pPr lvl="1"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sz="2400" dirty="0"/>
              <a:t>		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	3 0 2	0 2 0 	</a:t>
            </a:r>
          </a:p>
          <a:p>
            <a:pPr lvl="1"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sz="2400" dirty="0"/>
              <a:t>		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	3 0 2 	6 0 0 </a:t>
            </a:r>
          </a:p>
          <a:p>
            <a:pPr lvl="1"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sz="2400" dirty="0"/>
              <a:t>		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3</a:t>
            </a:r>
            <a:r>
              <a:rPr lang="en-US" altLang="en-US" sz="2400" dirty="0"/>
              <a:t>	2 1 1 	0 1 1</a:t>
            </a:r>
          </a:p>
          <a:p>
            <a:pPr lvl="1"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sz="2400" dirty="0"/>
              <a:t>		</a:t>
            </a:r>
            <a:r>
              <a:rPr lang="en-US" altLang="en-US" sz="2400" i="1" dirty="0"/>
              <a:t>T</a:t>
            </a:r>
            <a:r>
              <a:rPr lang="en-US" altLang="en-US" sz="2400" baseline="-25000" dirty="0"/>
              <a:t>4</a:t>
            </a:r>
            <a:r>
              <a:rPr lang="en-US" altLang="en-US" sz="2400" dirty="0"/>
              <a:t>	0 0 2 	4 3 1 </a:t>
            </a:r>
          </a:p>
          <a:p>
            <a:pPr lvl="1"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endParaRPr lang="en-US" altLang="en-US" sz="900" dirty="0"/>
          </a:p>
          <a:p>
            <a:pPr lvl="1"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sz="2400" dirty="0"/>
              <a:t>Executing safety algorithm shows that sequence &lt; </a:t>
            </a:r>
            <a:r>
              <a:rPr lang="en-US" altLang="en-US" sz="2400" b="1" i="1" dirty="0"/>
              <a:t>T</a:t>
            </a:r>
            <a:r>
              <a:rPr lang="en-US" altLang="en-US" sz="2400" b="1" baseline="-25000" dirty="0"/>
              <a:t>1</a:t>
            </a:r>
            <a:r>
              <a:rPr lang="en-US" altLang="en-US" sz="2400" b="1" dirty="0"/>
              <a:t>, </a:t>
            </a:r>
            <a:r>
              <a:rPr lang="en-US" altLang="en-US" sz="2400" b="1" i="1" dirty="0"/>
              <a:t>T</a:t>
            </a:r>
            <a:r>
              <a:rPr lang="en-US" altLang="en-US" sz="2400" b="1" baseline="-25000" dirty="0"/>
              <a:t>3</a:t>
            </a:r>
            <a:r>
              <a:rPr lang="en-US" altLang="en-US" sz="2400" b="1" dirty="0"/>
              <a:t>, </a:t>
            </a:r>
            <a:r>
              <a:rPr lang="en-US" altLang="en-US" sz="2400" b="1" i="1" dirty="0"/>
              <a:t>T</a:t>
            </a:r>
            <a:r>
              <a:rPr lang="en-US" altLang="en-US" sz="2400" b="1" baseline="-25000" dirty="0"/>
              <a:t>4</a:t>
            </a:r>
            <a:r>
              <a:rPr lang="en-US" altLang="en-US" sz="2400" b="1" dirty="0"/>
              <a:t>, </a:t>
            </a:r>
            <a:r>
              <a:rPr lang="en-US" altLang="en-US" sz="2400" b="1" i="1" dirty="0"/>
              <a:t>T</a:t>
            </a:r>
            <a:r>
              <a:rPr lang="en-US" altLang="en-US" sz="2400" b="1" baseline="-25000" dirty="0"/>
              <a:t>0</a:t>
            </a:r>
            <a:r>
              <a:rPr lang="en-US" altLang="en-US" sz="2400" b="1" dirty="0"/>
              <a:t>, </a:t>
            </a:r>
            <a:r>
              <a:rPr lang="en-US" altLang="en-US" sz="2400" b="1" i="1" dirty="0"/>
              <a:t>T</a:t>
            </a:r>
            <a:r>
              <a:rPr lang="en-US" altLang="en-US" sz="2400" b="1" baseline="-25000" dirty="0"/>
              <a:t>2</a:t>
            </a:r>
            <a:r>
              <a:rPr lang="en-US" altLang="en-US" sz="2400" dirty="0"/>
              <a:t>&gt; satisfies safety requirement</a:t>
            </a:r>
          </a:p>
        </p:txBody>
      </p:sp>
    </p:spTree>
    <p:extLst>
      <p:ext uri="{BB962C8B-B14F-4D97-AF65-F5344CB8AC3E}">
        <p14:creationId xmlns:p14="http://schemas.microsoft.com/office/powerpoint/2010/main" val="240689070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77F311-C1E2-41C5-8785-8DF29E565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TERIMA KASIH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A2C8E5-B304-4E22-97FF-5CC744CB0A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885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903A8-4A81-41B9-A8EB-1B392560E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Karakteristik</a:t>
            </a:r>
            <a:r>
              <a:rPr lang="en-US" dirty="0"/>
              <a:t> Semaphores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9BDB8-2B97-4EBB-AD2B-5BABDDEF6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TW" sz="3600" dirty="0"/>
              <a:t>Sebuah variabel </a:t>
            </a:r>
            <a:r>
              <a:rPr lang="en-TW" sz="3600" b="1" dirty="0">
                <a:solidFill>
                  <a:srgbClr val="0070C0"/>
                </a:solidFill>
              </a:rPr>
              <a:t>non-negatif</a:t>
            </a:r>
            <a:r>
              <a:rPr lang="en-TW" sz="3600" b="1" dirty="0"/>
              <a:t> </a:t>
            </a:r>
            <a:r>
              <a:rPr lang="en-TW" sz="3600" dirty="0"/>
              <a:t>(unsigned int)</a:t>
            </a:r>
          </a:p>
          <a:p>
            <a:pPr lvl="1"/>
            <a:r>
              <a:rPr lang="en-TW" sz="3600" dirty="0"/>
              <a:t>Dibagikan antar thread</a:t>
            </a:r>
          </a:p>
          <a:p>
            <a:pPr lvl="1"/>
            <a:r>
              <a:rPr lang="en-TW" sz="3600" dirty="0"/>
              <a:t>Digunakan untuk menyelesaikan masalah critical section</a:t>
            </a:r>
          </a:p>
          <a:p>
            <a:pPr lvl="1"/>
            <a:r>
              <a:rPr lang="en-TW" sz="3600" dirty="0"/>
              <a:t>Diakses melalui </a:t>
            </a:r>
            <a:r>
              <a:rPr lang="en-TW" sz="3600" b="1" dirty="0">
                <a:solidFill>
                  <a:srgbClr val="0070C0"/>
                </a:solidFill>
              </a:rPr>
              <a:t>dua standar operasi</a:t>
            </a:r>
          </a:p>
          <a:p>
            <a:pPr lvl="2"/>
            <a:r>
              <a:rPr lang="en-TW" sz="3200" dirty="0">
                <a:latin typeface="SF Mono" panose="020B0009000002000000" pitchFamily="49" charset="0"/>
                <a:cs typeface="SF Mono" panose="020B0009000002000000" pitchFamily="49" charset="0"/>
              </a:rPr>
              <a:t>wait()</a:t>
            </a:r>
          </a:p>
          <a:p>
            <a:pPr lvl="2"/>
            <a:r>
              <a:rPr lang="en-TW" sz="3200" dirty="0">
                <a:latin typeface="SF Mono" panose="020B0009000002000000" pitchFamily="49" charset="0"/>
                <a:cs typeface="SF Mono" panose="020B0009000002000000" pitchFamily="49" charset="0"/>
              </a:rPr>
              <a:t>signal()</a:t>
            </a:r>
          </a:p>
          <a:p>
            <a:pPr lvl="1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44649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6E6AF-EEDA-4EAF-AB9E-16407A802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W" dirty="0"/>
              <a:t>Dua Standar Operasi Semaphore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A94A4-26B1-4137-9493-731958B75B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TW" sz="3200" dirty="0">
                <a:latin typeface="SF Mono" panose="020B0009000002000000" pitchFamily="49" charset="0"/>
                <a:cs typeface="SF Mono" panose="020B0009000002000000" pitchFamily="49" charset="0"/>
              </a:rPr>
              <a:t>wait() → </a:t>
            </a:r>
            <a:r>
              <a:rPr lang="en-TW" sz="3200" dirty="0">
                <a:latin typeface="SF Pro Rounded" pitchFamily="2" charset="0"/>
              </a:rPr>
              <a:t>dinotasikan dengan P </a:t>
            </a:r>
          </a:p>
          <a:p>
            <a:pPr lvl="1"/>
            <a:r>
              <a:rPr lang="en-TW" sz="3200" dirty="0">
                <a:latin typeface="SF Mono" panose="020B0009000002000000" pitchFamily="49" charset="0"/>
                <a:cs typeface="SF Mono" panose="020B0009000002000000" pitchFamily="49" charset="0"/>
              </a:rPr>
              <a:t>signal() → </a:t>
            </a:r>
            <a:r>
              <a:rPr lang="en-TW" sz="3200" dirty="0">
                <a:latin typeface="SF Pro Rounded" pitchFamily="2" charset="0"/>
              </a:rPr>
              <a:t>dinotasikan dengan V, terkadang disebut sebagai </a:t>
            </a:r>
            <a:r>
              <a:rPr lang="en-TW" sz="3200" dirty="0">
                <a:latin typeface="SF Mono" panose="020B0009000002000000" pitchFamily="49" charset="0"/>
                <a:cs typeface="SF Mono" panose="020B0009000002000000" pitchFamily="49" charset="0"/>
              </a:rPr>
              <a:t>post()</a:t>
            </a:r>
          </a:p>
          <a:p>
            <a:pPr lvl="1"/>
            <a:endParaRPr lang="en-US" sz="3200" dirty="0"/>
          </a:p>
          <a:p>
            <a:pPr lvl="1"/>
            <a:r>
              <a:rPr lang="en-TW" sz="3200" b="1" dirty="0">
                <a:solidFill>
                  <a:srgbClr val="0070C0"/>
                </a:solidFill>
                <a:cs typeface="SF Mono" panose="020B0009000002000000" pitchFamily="49" charset="0"/>
              </a:rPr>
              <a:t>P</a:t>
            </a:r>
            <a:r>
              <a:rPr lang="en-TW" sz="3200" dirty="0">
                <a:solidFill>
                  <a:srgbClr val="0070C0"/>
                </a:solidFill>
                <a:cs typeface="SF Mono" panose="020B0009000002000000" pitchFamily="49" charset="0"/>
              </a:rPr>
              <a:t> </a:t>
            </a:r>
            <a:r>
              <a:rPr lang="en-TW" sz="3200" dirty="0">
                <a:cs typeface="SF Mono" panose="020B0009000002000000" pitchFamily="49" charset="0"/>
              </a:rPr>
              <a:t>berasal dari kata ‘proberen’ yang artinya “</a:t>
            </a:r>
            <a:r>
              <a:rPr lang="en-TW" sz="3200" b="1" dirty="0">
                <a:solidFill>
                  <a:srgbClr val="0070C0"/>
                </a:solidFill>
                <a:cs typeface="SF Mono" panose="020B0009000002000000" pitchFamily="49" charset="0"/>
              </a:rPr>
              <a:t>to test</a:t>
            </a:r>
            <a:r>
              <a:rPr lang="en-TW" sz="3200" dirty="0">
                <a:cs typeface="SF Mono" panose="020B0009000002000000" pitchFamily="49" charset="0"/>
              </a:rPr>
              <a:t>”</a:t>
            </a:r>
          </a:p>
          <a:p>
            <a:pPr lvl="1"/>
            <a:r>
              <a:rPr lang="en-TW" sz="3200" b="1" dirty="0">
                <a:solidFill>
                  <a:srgbClr val="0070C0"/>
                </a:solidFill>
                <a:cs typeface="SF Mono" panose="020B0009000002000000" pitchFamily="49" charset="0"/>
              </a:rPr>
              <a:t>V</a:t>
            </a:r>
            <a:r>
              <a:rPr lang="en-TW" sz="3200" dirty="0">
                <a:cs typeface="SF Mono" panose="020B0009000002000000" pitchFamily="49" charset="0"/>
              </a:rPr>
              <a:t> berasal dari kata ‘verhogen’ yang artinya “</a:t>
            </a:r>
            <a:r>
              <a:rPr lang="en-TW" sz="3200" b="1" dirty="0">
                <a:solidFill>
                  <a:srgbClr val="0070C0"/>
                </a:solidFill>
                <a:cs typeface="SF Mono" panose="020B0009000002000000" pitchFamily="49" charset="0"/>
              </a:rPr>
              <a:t>to increment</a:t>
            </a:r>
            <a:r>
              <a:rPr lang="en-TW" sz="3200" dirty="0">
                <a:cs typeface="SF Mono" panose="020B0009000002000000" pitchFamily="49" charset="0"/>
              </a:rPr>
              <a:t>”</a:t>
            </a:r>
          </a:p>
          <a:p>
            <a:pPr marL="292608" lvl="1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64461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AED32-FB0B-477D-9FFD-DDCAC6509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W" dirty="0"/>
              <a:t>Implementasi</a:t>
            </a:r>
            <a:r>
              <a:rPr lang="en-TW" dirty="0">
                <a:latin typeface="SF Mono" panose="020B0009000002000000" pitchFamily="49" charset="0"/>
                <a:cs typeface="SF Mono" panose="020B0009000002000000" pitchFamily="49" charset="0"/>
              </a:rPr>
              <a:t> wait()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35D4C-0B81-4098-A7CE-4536A860B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45734"/>
            <a:ext cx="5396753" cy="4023360"/>
          </a:xfrm>
        </p:spPr>
        <p:txBody>
          <a:bodyPr>
            <a:normAutofit fontScale="92500"/>
          </a:bodyPr>
          <a:lstStyle/>
          <a:p>
            <a:pPr lvl="1"/>
            <a:r>
              <a:rPr lang="en-TW" sz="2800" b="1" dirty="0">
                <a:solidFill>
                  <a:srgbClr val="0070C0"/>
                </a:solidFill>
                <a:cs typeface="SF Mono" panose="020B0009000002000000" pitchFamily="49" charset="0"/>
              </a:rPr>
              <a:t>P</a:t>
            </a:r>
            <a:r>
              <a:rPr lang="en-TW" sz="2800" dirty="0">
                <a:cs typeface="SF Mono" panose="020B0009000002000000" pitchFamily="49" charset="0"/>
              </a:rPr>
              <a:t> digunakan untuk mendenotasikan wait()</a:t>
            </a:r>
          </a:p>
          <a:p>
            <a:pPr lvl="1"/>
            <a:r>
              <a:rPr lang="en-TW" sz="2800" dirty="0">
                <a:cs typeface="SF Mono" panose="020B0009000002000000" pitchFamily="49" charset="0"/>
              </a:rPr>
              <a:t>Fungsi ini akan </a:t>
            </a:r>
            <a:r>
              <a:rPr lang="en-TW" sz="2800" b="1" dirty="0">
                <a:solidFill>
                  <a:srgbClr val="0070C0"/>
                </a:solidFill>
                <a:cs typeface="SF Mono" panose="020B0009000002000000" pitchFamily="49" charset="0"/>
              </a:rPr>
              <a:t>mengecek apakah S bernilai lebih kecil sama dengan 0</a:t>
            </a:r>
          </a:p>
          <a:p>
            <a:pPr lvl="1"/>
            <a:r>
              <a:rPr lang="en-TW" sz="2800" dirty="0">
                <a:cs typeface="SF Mono" panose="020B0009000002000000" pitchFamily="49" charset="0"/>
              </a:rPr>
              <a:t>S adalah variabel integer yang digunakan oleh beberapa proses</a:t>
            </a:r>
          </a:p>
          <a:p>
            <a:pPr lvl="1"/>
            <a:r>
              <a:rPr lang="en-TW" sz="2800" dirty="0">
                <a:cs typeface="SF Mono" panose="020B0009000002000000" pitchFamily="49" charset="0"/>
              </a:rPr>
              <a:t>Selama kondisi </a:t>
            </a:r>
            <a:r>
              <a:rPr lang="en-TW" sz="2800" b="1" dirty="0">
                <a:solidFill>
                  <a:srgbClr val="0070C0"/>
                </a:solidFill>
                <a:cs typeface="SF Mono" panose="020B0009000002000000" pitchFamily="49" charset="0"/>
              </a:rPr>
              <a:t>while</a:t>
            </a:r>
            <a:r>
              <a:rPr lang="en-TW" sz="2800" dirty="0">
                <a:cs typeface="SF Mono" panose="020B0009000002000000" pitchFamily="49" charset="0"/>
              </a:rPr>
              <a:t> terpenuhi (</a:t>
            </a:r>
            <a:r>
              <a:rPr lang="en-TW" sz="2800" b="1" dirty="0">
                <a:solidFill>
                  <a:srgbClr val="0070C0"/>
                </a:solidFill>
                <a:cs typeface="SF Mono" panose="020B0009000002000000" pitchFamily="49" charset="0"/>
              </a:rPr>
              <a:t>TRUE</a:t>
            </a:r>
            <a:r>
              <a:rPr lang="en-TW" sz="2800" dirty="0">
                <a:cs typeface="SF Mono" panose="020B0009000002000000" pitchFamily="49" charset="0"/>
              </a:rPr>
              <a:t>), proses akan </a:t>
            </a:r>
            <a:r>
              <a:rPr lang="en-TW" sz="2800" b="1" dirty="0">
                <a:solidFill>
                  <a:srgbClr val="0070C0"/>
                </a:solidFill>
                <a:cs typeface="SF Mono" panose="020B0009000002000000" pitchFamily="49" charset="0"/>
              </a:rPr>
              <a:t>stuck</a:t>
            </a:r>
            <a:r>
              <a:rPr lang="en-TW" sz="2800" dirty="0">
                <a:cs typeface="SF Mono" panose="020B0009000002000000" pitchFamily="49" charset="0"/>
              </a:rPr>
              <a:t> pada while</a:t>
            </a:r>
          </a:p>
          <a:p>
            <a:pPr lvl="1"/>
            <a:r>
              <a:rPr lang="en-TW" sz="2800" dirty="0">
                <a:cs typeface="SF Mono" panose="020B0009000002000000" pitchFamily="49" charset="0"/>
              </a:rPr>
              <a:t>Jika </a:t>
            </a:r>
            <a:r>
              <a:rPr lang="en-TW" sz="2800" b="1" dirty="0">
                <a:solidFill>
                  <a:srgbClr val="0070C0"/>
                </a:solidFill>
                <a:cs typeface="SF Mono" panose="020B0009000002000000" pitchFamily="49" charset="0"/>
              </a:rPr>
              <a:t>S lebih besar dari 0</a:t>
            </a:r>
            <a:r>
              <a:rPr lang="en-TW" sz="2800" dirty="0">
                <a:cs typeface="SF Mono" panose="020B0009000002000000" pitchFamily="49" charset="0"/>
              </a:rPr>
              <a:t>, maka </a:t>
            </a:r>
            <a:r>
              <a:rPr lang="en-TW" sz="2800" b="1" dirty="0">
                <a:solidFill>
                  <a:srgbClr val="0070C0"/>
                </a:solidFill>
                <a:cs typeface="SF Mono" panose="020B0009000002000000" pitchFamily="49" charset="0"/>
              </a:rPr>
              <a:t>S--</a:t>
            </a:r>
            <a:r>
              <a:rPr lang="en-TW" sz="2800" dirty="0">
                <a:solidFill>
                  <a:srgbClr val="0070C0"/>
                </a:solidFill>
                <a:cs typeface="SF Mono" panose="020B0009000002000000" pitchFamily="49" charset="0"/>
              </a:rPr>
              <a:t> </a:t>
            </a:r>
            <a:r>
              <a:rPr lang="en-TW" sz="2800" dirty="0">
                <a:cs typeface="SF Mono" panose="020B0009000002000000" pitchFamily="49" charset="0"/>
              </a:rPr>
              <a:t>dilakukan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1DE13A-8FCF-4CE3-919C-35572094636F}"/>
              </a:ext>
            </a:extLst>
          </p:cNvPr>
          <p:cNvSpPr/>
          <p:nvPr/>
        </p:nvSpPr>
        <p:spPr>
          <a:xfrm>
            <a:off x="1036321" y="2061882"/>
            <a:ext cx="4862455" cy="283284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8C5E59-FE3B-44E5-B8C6-E2924DA22FA8}"/>
              </a:ext>
            </a:extLst>
          </p:cNvPr>
          <p:cNvSpPr txBox="1"/>
          <p:nvPr/>
        </p:nvSpPr>
        <p:spPr>
          <a:xfrm>
            <a:off x="1097280" y="2086056"/>
            <a:ext cx="4744720" cy="2773708"/>
          </a:xfrm>
          <a:prstGeom prst="rect">
            <a:avLst/>
          </a:prstGeom>
          <a:noFill/>
          <a:ln w="12700">
            <a:solidFill>
              <a:sysClr val="window" lastClr="FFFFFF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405746"/>
                      <a:gd name="connsiteY0" fmla="*/ 0 h 1599220"/>
                      <a:gd name="connsiteX1" fmla="*/ 4405746 w 4405746"/>
                      <a:gd name="connsiteY1" fmla="*/ 0 h 1599220"/>
                      <a:gd name="connsiteX2" fmla="*/ 4405746 w 4405746"/>
                      <a:gd name="connsiteY2" fmla="*/ 1599220 h 1599220"/>
                      <a:gd name="connsiteX3" fmla="*/ 0 w 4405746"/>
                      <a:gd name="connsiteY3" fmla="*/ 1599220 h 1599220"/>
                      <a:gd name="connsiteX4" fmla="*/ 0 w 4405746"/>
                      <a:gd name="connsiteY4" fmla="*/ 0 h 15992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405746" h="1599220" extrusionOk="0">
                        <a:moveTo>
                          <a:pt x="0" y="0"/>
                        </a:moveTo>
                        <a:cubicBezTo>
                          <a:pt x="1940126" y="118645"/>
                          <a:pt x="2502863" y="116012"/>
                          <a:pt x="4405746" y="0"/>
                        </a:cubicBezTo>
                        <a:cubicBezTo>
                          <a:pt x="4387406" y="169988"/>
                          <a:pt x="4427289" y="1299086"/>
                          <a:pt x="4405746" y="1599220"/>
                        </a:cubicBezTo>
                        <a:cubicBezTo>
                          <a:pt x="3854002" y="1733820"/>
                          <a:pt x="1431096" y="1442024"/>
                          <a:pt x="0" y="1599220"/>
                        </a:cubicBezTo>
                        <a:cubicBezTo>
                          <a:pt x="-104922" y="1218413"/>
                          <a:pt x="-92271" y="31955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TW" sz="3200" b="1" i="0" u="none" strike="noStrike" kern="0" cap="none" spc="0" normalizeH="0" baseline="0" noProof="0" dirty="0">
                <a:ln>
                  <a:noFill/>
                </a:ln>
                <a:solidFill>
                  <a:srgbClr val="DCBDFB"/>
                </a:solidFill>
                <a:effectLst/>
                <a:uLnTx/>
                <a:uFillTx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TW" sz="3200" b="1" i="0" u="none" strike="noStrike" kern="0" cap="none" spc="0" normalizeH="0" baseline="0" noProof="0" dirty="0">
                <a:ln>
                  <a:noFill/>
                </a:ln>
                <a:solidFill>
                  <a:srgbClr val="ADBAC7"/>
                </a:solidFill>
                <a:effectLst/>
                <a:uLnTx/>
                <a:uFillTx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(Semaphore </a:t>
            </a:r>
            <a:r>
              <a:rPr kumimoji="0" lang="en-TW" sz="3200" b="1" i="0" u="none" strike="noStrike" kern="0" cap="none" spc="0" normalizeH="0" baseline="0" noProof="0" dirty="0">
                <a:ln>
                  <a:noFill/>
                </a:ln>
                <a:solidFill>
                  <a:srgbClr val="F69D50"/>
                </a:solidFill>
                <a:effectLst/>
                <a:uLnTx/>
                <a:uFillTx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kumimoji="0" lang="en-TW" sz="3200" b="1" i="0" u="none" strike="noStrike" kern="0" cap="none" spc="0" normalizeH="0" baseline="0" noProof="0" dirty="0">
                <a:ln>
                  <a:noFill/>
                </a:ln>
                <a:solidFill>
                  <a:srgbClr val="ADBAC7"/>
                </a:solidFill>
                <a:effectLst/>
                <a:uLnTx/>
                <a:uFillTx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  <a:endParaRPr kumimoji="0" lang="en-TW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TW" sz="3200" b="1" i="0" u="none" strike="noStrike" kern="0" cap="none" spc="0" normalizeH="0" baseline="0" noProof="0" dirty="0">
                <a:ln>
                  <a:noFill/>
                </a:ln>
                <a:solidFill>
                  <a:srgbClr val="ADBAC7"/>
                </a:solidFill>
                <a:effectLst/>
                <a:uLnTx/>
                <a:uFillTx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en-TW" sz="3200" b="1" i="0" u="none" strike="noStrike" kern="0" cap="none" spc="0" normalizeH="0" baseline="0" noProof="0" dirty="0">
                <a:ln>
                  <a:noFill/>
                </a:ln>
                <a:solidFill>
                  <a:srgbClr val="F47067"/>
                </a:solidFill>
                <a:effectLst/>
                <a:uLnTx/>
                <a:uFillTx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kumimoji="0" lang="en-TW" sz="3200" b="1" i="0" u="none" strike="noStrike" kern="0" cap="none" spc="0" normalizeH="0" baseline="0" noProof="0" dirty="0">
                <a:ln>
                  <a:noFill/>
                </a:ln>
                <a:solidFill>
                  <a:srgbClr val="ADBAC7"/>
                </a:solidFill>
                <a:effectLst/>
                <a:uLnTx/>
                <a:uFillTx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 </a:t>
            </a:r>
            <a:r>
              <a:rPr kumimoji="0" lang="en-TW" sz="3200" b="1" i="0" u="none" strike="noStrike" kern="0" cap="none" spc="0" normalizeH="0" baseline="0" noProof="0" dirty="0">
                <a:ln>
                  <a:noFill/>
                </a:ln>
                <a:solidFill>
                  <a:srgbClr val="F47067"/>
                </a:solidFill>
                <a:effectLst/>
                <a:uLnTx/>
                <a:uFillTx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&lt;=</a:t>
            </a:r>
            <a:r>
              <a:rPr kumimoji="0" lang="en-TW" sz="3200" b="1" i="0" u="none" strike="noStrike" kern="0" cap="none" spc="0" normalizeH="0" baseline="0" noProof="0" dirty="0">
                <a:ln>
                  <a:noFill/>
                </a:ln>
                <a:solidFill>
                  <a:srgbClr val="ADBAC7"/>
                </a:solidFill>
                <a:effectLst/>
                <a:uLnTx/>
                <a:uFillTx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TW" sz="3200" b="1" i="0" u="none" strike="noStrike" kern="0" cap="none" spc="0" normalizeH="0" baseline="0" noProof="0" dirty="0">
                <a:ln>
                  <a:noFill/>
                </a:ln>
                <a:solidFill>
                  <a:srgbClr val="6CB6FF"/>
                </a:solidFill>
                <a:effectLst/>
                <a:uLnTx/>
                <a:uFillTx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0" lang="en-TW" sz="3200" b="1" i="0" u="none" strike="noStrike" kern="0" cap="none" spc="0" normalizeH="0" baseline="0" noProof="0" dirty="0">
                <a:ln>
                  <a:noFill/>
                </a:ln>
                <a:solidFill>
                  <a:srgbClr val="ADBAC7"/>
                </a:solidFill>
                <a:effectLst/>
                <a:uLnTx/>
                <a:uFillTx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; </a:t>
            </a:r>
            <a:endParaRPr kumimoji="0" lang="en-TW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TW" sz="3200" b="1" i="0" u="none" strike="noStrike" kern="0" cap="none" spc="0" normalizeH="0" baseline="0" noProof="0" dirty="0">
                <a:ln>
                  <a:noFill/>
                </a:ln>
                <a:solidFill>
                  <a:srgbClr val="768390"/>
                </a:solidFill>
                <a:effectLst/>
                <a:uLnTx/>
                <a:uFillTx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// tidak ada operasi</a:t>
            </a:r>
            <a:endParaRPr kumimoji="0" lang="en-TW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TW" sz="3200" b="1" i="0" u="none" strike="noStrike" kern="0" cap="none" spc="0" normalizeH="0" baseline="0" noProof="0" dirty="0">
                <a:ln>
                  <a:noFill/>
                </a:ln>
                <a:solidFill>
                  <a:srgbClr val="ADBAC7"/>
                </a:solidFill>
                <a:effectLst/>
                <a:uLnTx/>
                <a:uFillTx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</a:t>
            </a:r>
            <a:r>
              <a:rPr kumimoji="0" lang="en-TW" sz="3200" b="1" i="0" u="none" strike="noStrike" kern="0" cap="none" spc="0" normalizeH="0" baseline="0" noProof="0" dirty="0">
                <a:ln>
                  <a:noFill/>
                </a:ln>
                <a:solidFill>
                  <a:srgbClr val="F47067"/>
                </a:solidFill>
                <a:effectLst/>
                <a:uLnTx/>
                <a:uFillTx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--</a:t>
            </a:r>
            <a:r>
              <a:rPr kumimoji="0" lang="en-TW" sz="3200" b="1" i="0" u="none" strike="noStrike" kern="0" cap="none" spc="0" normalizeH="0" baseline="0" noProof="0" dirty="0">
                <a:ln>
                  <a:noFill/>
                </a:ln>
                <a:solidFill>
                  <a:srgbClr val="ADBAC7"/>
                </a:solidFill>
                <a:effectLst/>
                <a:uLnTx/>
                <a:uFillTx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en-TW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TW" sz="3200" b="1" i="0" u="none" strike="noStrike" kern="0" cap="none" spc="0" normalizeH="0" baseline="0" noProof="0" dirty="0">
                <a:ln>
                  <a:noFill/>
                </a:ln>
                <a:solidFill>
                  <a:srgbClr val="ADBAC7"/>
                </a:solidFill>
                <a:effectLst/>
                <a:uLnTx/>
                <a:uFillTx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kumimoji="0" lang="en-TW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391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AED32-FB0B-477D-9FFD-DDCAC6509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W" dirty="0"/>
              <a:t>Implementasi</a:t>
            </a:r>
            <a:r>
              <a:rPr lang="en-TW" dirty="0">
                <a:latin typeface="SF Mono" panose="020B0009000002000000" pitchFamily="49" charset="0"/>
                <a:cs typeface="SF Mono" panose="020B0009000002000000" pitchFamily="49" charset="0"/>
              </a:rPr>
              <a:t> signal()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35D4C-0B81-4098-A7CE-4536A860B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45734"/>
            <a:ext cx="5396753" cy="4023360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TW" sz="3200" dirty="0">
                <a:latin typeface="SF Mono" panose="020B0009000002000000" pitchFamily="49" charset="0"/>
                <a:cs typeface="SF Mono" panose="020B0009000002000000" pitchFamily="49" charset="0"/>
              </a:rPr>
              <a:t>signal() </a:t>
            </a:r>
            <a:r>
              <a:rPr lang="en-TW" sz="3200" dirty="0">
                <a:cs typeface="SF Mono" panose="020B0009000002000000" pitchFamily="49" charset="0"/>
              </a:rPr>
              <a:t>hanya melakukan </a:t>
            </a:r>
            <a:r>
              <a:rPr lang="en-TW" sz="3200" b="1" i="1" dirty="0">
                <a:solidFill>
                  <a:srgbClr val="0070C0"/>
                </a:solidFill>
                <a:cs typeface="SF Mono" panose="020B0009000002000000" pitchFamily="49" charset="0"/>
              </a:rPr>
              <a:t>increment</a:t>
            </a:r>
            <a:r>
              <a:rPr lang="en-TW" sz="3200" i="1" dirty="0">
                <a:cs typeface="SF Mono" panose="020B0009000002000000" pitchFamily="49" charset="0"/>
              </a:rPr>
              <a:t> </a:t>
            </a:r>
            <a:r>
              <a:rPr lang="en-TW" sz="3200" dirty="0">
                <a:cs typeface="SF Mono" panose="020B0009000002000000" pitchFamily="49" charset="0"/>
              </a:rPr>
              <a:t>terhadap nilai S</a:t>
            </a:r>
          </a:p>
          <a:p>
            <a:pPr lvl="1"/>
            <a:r>
              <a:rPr lang="en-US" sz="3200" dirty="0">
                <a:cs typeface="SF Mono" panose="020B0009000002000000" pitchFamily="49" charset="0"/>
              </a:rPr>
              <a:t>F</a:t>
            </a:r>
            <a:r>
              <a:rPr lang="en-TW" sz="3200" dirty="0">
                <a:cs typeface="SF Mono" panose="020B0009000002000000" pitchFamily="49" charset="0"/>
              </a:rPr>
              <a:t>ungsi ini digunakan untuk </a:t>
            </a:r>
            <a:r>
              <a:rPr lang="en-TW" sz="3200" b="1" dirty="0">
                <a:solidFill>
                  <a:srgbClr val="0070C0"/>
                </a:solidFill>
                <a:cs typeface="SF Mono" panose="020B0009000002000000" pitchFamily="49" charset="0"/>
              </a:rPr>
              <a:t>memberitahukan</a:t>
            </a:r>
            <a:r>
              <a:rPr lang="en-TW" sz="3200" dirty="0">
                <a:cs typeface="SF Mono" panose="020B0009000002000000" pitchFamily="49" charset="0"/>
              </a:rPr>
              <a:t> bahwa proses sudah selesai melakukan </a:t>
            </a:r>
            <a:r>
              <a:rPr lang="en-TW" sz="3200" i="1" dirty="0">
                <a:cs typeface="SF Mono" panose="020B0009000002000000" pitchFamily="49" charset="0"/>
              </a:rPr>
              <a:t>critical section</a:t>
            </a:r>
          </a:p>
          <a:p>
            <a:pPr lvl="1"/>
            <a:r>
              <a:rPr lang="en-TW" sz="3200" dirty="0">
                <a:cs typeface="SF Mono" panose="020B0009000002000000" pitchFamily="49" charset="0"/>
              </a:rPr>
              <a:t>Setiap modifikasi terhadap S dilakukan secara </a:t>
            </a:r>
            <a:r>
              <a:rPr lang="en-TW" sz="3200" i="1" dirty="0">
                <a:cs typeface="SF Mono" panose="020B0009000002000000" pitchFamily="49" charset="0"/>
              </a:rPr>
              <a:t>indivisibly</a:t>
            </a:r>
            <a:r>
              <a:rPr lang="en-TW" sz="3200" dirty="0">
                <a:cs typeface="SF Mono" panose="020B0009000002000000" pitchFamily="49" charset="0"/>
              </a:rPr>
              <a:t> , atau tidak ada lebih dari satu proses yang memodifikasi nilai tersebut</a:t>
            </a:r>
            <a:endParaRPr lang="en-TW" sz="3200" i="1" dirty="0">
              <a:cs typeface="SF Mono" panose="020B0009000002000000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1DE13A-8FCF-4CE3-919C-35572094636F}"/>
              </a:ext>
            </a:extLst>
          </p:cNvPr>
          <p:cNvSpPr/>
          <p:nvPr/>
        </p:nvSpPr>
        <p:spPr>
          <a:xfrm>
            <a:off x="1036321" y="1911732"/>
            <a:ext cx="4862455" cy="201481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8C5E59-FE3B-44E5-B8C6-E2924DA22FA8}"/>
              </a:ext>
            </a:extLst>
          </p:cNvPr>
          <p:cNvSpPr txBox="1"/>
          <p:nvPr/>
        </p:nvSpPr>
        <p:spPr>
          <a:xfrm>
            <a:off x="1097280" y="2086056"/>
            <a:ext cx="4744720" cy="1690335"/>
          </a:xfrm>
          <a:prstGeom prst="rect">
            <a:avLst/>
          </a:prstGeom>
          <a:noFill/>
          <a:ln w="12700">
            <a:solidFill>
              <a:sysClr val="window" lastClr="FFFFFF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405746"/>
                      <a:gd name="connsiteY0" fmla="*/ 0 h 1599220"/>
                      <a:gd name="connsiteX1" fmla="*/ 4405746 w 4405746"/>
                      <a:gd name="connsiteY1" fmla="*/ 0 h 1599220"/>
                      <a:gd name="connsiteX2" fmla="*/ 4405746 w 4405746"/>
                      <a:gd name="connsiteY2" fmla="*/ 1599220 h 1599220"/>
                      <a:gd name="connsiteX3" fmla="*/ 0 w 4405746"/>
                      <a:gd name="connsiteY3" fmla="*/ 1599220 h 1599220"/>
                      <a:gd name="connsiteX4" fmla="*/ 0 w 4405746"/>
                      <a:gd name="connsiteY4" fmla="*/ 0 h 15992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405746" h="1599220" extrusionOk="0">
                        <a:moveTo>
                          <a:pt x="0" y="0"/>
                        </a:moveTo>
                        <a:cubicBezTo>
                          <a:pt x="1940126" y="118645"/>
                          <a:pt x="2502863" y="116012"/>
                          <a:pt x="4405746" y="0"/>
                        </a:cubicBezTo>
                        <a:cubicBezTo>
                          <a:pt x="4387406" y="169988"/>
                          <a:pt x="4427289" y="1299086"/>
                          <a:pt x="4405746" y="1599220"/>
                        </a:cubicBezTo>
                        <a:cubicBezTo>
                          <a:pt x="3854002" y="1733820"/>
                          <a:pt x="1431096" y="1442024"/>
                          <a:pt x="0" y="1599220"/>
                        </a:cubicBezTo>
                        <a:cubicBezTo>
                          <a:pt x="-104922" y="1218413"/>
                          <a:pt x="-92271" y="31955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TW" sz="3200" b="1" dirty="0">
                <a:solidFill>
                  <a:srgbClr val="DCBDFB"/>
                </a:solidFill>
                <a:effectLst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TW" sz="3200" b="1" dirty="0">
                <a:solidFill>
                  <a:srgbClr val="ADBAC7"/>
                </a:solidFill>
                <a:effectLst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(Semaphore </a:t>
            </a:r>
            <a:r>
              <a:rPr lang="en-TW" sz="3200" b="1" dirty="0">
                <a:solidFill>
                  <a:srgbClr val="F69D50"/>
                </a:solidFill>
                <a:effectLst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TW" sz="3200" b="1" dirty="0">
                <a:solidFill>
                  <a:srgbClr val="ADBAC7"/>
                </a:solidFill>
                <a:effectLst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  <a:endParaRPr lang="en-TW" sz="4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en-TW" sz="3200" b="1" dirty="0">
                <a:solidFill>
                  <a:srgbClr val="ADBAC7"/>
                </a:solidFill>
                <a:effectLst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S</a:t>
            </a:r>
            <a:r>
              <a:rPr lang="en-TW" sz="3200" b="1" dirty="0">
                <a:solidFill>
                  <a:srgbClr val="F47067"/>
                </a:solidFill>
                <a:effectLst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</a:t>
            </a:r>
            <a:r>
              <a:rPr lang="en-TW" sz="3200" b="1" dirty="0">
                <a:solidFill>
                  <a:srgbClr val="ADBAC7"/>
                </a:solidFill>
                <a:effectLst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TW" sz="4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en-TW" sz="3200" b="1" dirty="0">
                <a:solidFill>
                  <a:srgbClr val="ADBAC7"/>
                </a:solidFill>
                <a:effectLst/>
                <a:latin typeface="JetBrainsMono NF" panose="020105090201020500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TW" sz="4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047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CB6A9-AE1B-4BEE-A28C-E8E28DE0F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W" dirty="0"/>
              <a:t>Tipe-tipe Semaphores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F4553-5293-4BB2-9FBC-59B5662DA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TW" sz="3600" dirty="0">
                <a:solidFill>
                  <a:srgbClr val="0070C0"/>
                </a:solidFill>
              </a:rPr>
              <a:t>Binary Semaphore</a:t>
            </a:r>
          </a:p>
          <a:p>
            <a:pPr lvl="2"/>
            <a:r>
              <a:rPr lang="en-TW" sz="2800" dirty="0"/>
              <a:t>Rentang nilai dari semaphore ini hanya antara </a:t>
            </a:r>
            <a:r>
              <a:rPr lang="en-TW" sz="2800" b="1" dirty="0">
                <a:solidFill>
                  <a:srgbClr val="0070C0"/>
                </a:solidFill>
              </a:rPr>
              <a:t>0 dan 1</a:t>
            </a:r>
          </a:p>
          <a:p>
            <a:pPr lvl="2"/>
            <a:r>
              <a:rPr lang="en-TW" sz="2800" dirty="0"/>
              <a:t>Juga disebut sebagai </a:t>
            </a:r>
            <a:r>
              <a:rPr lang="en-TW" sz="2800" b="1" dirty="0">
                <a:solidFill>
                  <a:srgbClr val="0070C0"/>
                </a:solidFill>
              </a:rPr>
              <a:t>mutex locks</a:t>
            </a:r>
          </a:p>
          <a:p>
            <a:pPr lvl="2"/>
            <a:r>
              <a:rPr lang="en-TW" sz="2800" dirty="0"/>
              <a:t>0 berarti, shared resource sedang digunakan oleh proses lain</a:t>
            </a:r>
          </a:p>
          <a:p>
            <a:pPr lvl="2"/>
            <a:r>
              <a:rPr lang="en-TW" sz="2800" dirty="0"/>
              <a:t>1 berarti, shared resource sedang tidak digunakan</a:t>
            </a:r>
          </a:p>
          <a:p>
            <a:pPr lvl="1"/>
            <a:r>
              <a:rPr lang="en-TW" sz="3600" dirty="0">
                <a:solidFill>
                  <a:srgbClr val="0070C0"/>
                </a:solidFill>
              </a:rPr>
              <a:t>Counting Semaphore</a:t>
            </a:r>
          </a:p>
          <a:p>
            <a:pPr lvl="2"/>
            <a:r>
              <a:rPr lang="en-TW" sz="2800" dirty="0"/>
              <a:t>Rentang nilai dari semaphore tidak terbatas</a:t>
            </a:r>
          </a:p>
          <a:p>
            <a:pPr lvl="2"/>
            <a:r>
              <a:rPr lang="en-TW" sz="2800" dirty="0"/>
              <a:t>Semaphore ini digunakan untuk mengontrol resource</a:t>
            </a:r>
            <a:r>
              <a:rPr lang="en-TW" sz="2800" i="1" dirty="0"/>
              <a:t> </a:t>
            </a:r>
            <a:r>
              <a:rPr lang="en-TW" sz="2800" dirty="0"/>
              <a:t>yang memiliki beberapa instance</a:t>
            </a:r>
          </a:p>
          <a:p>
            <a:pPr lvl="1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651278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551</TotalTime>
  <Words>2366</Words>
  <Application>Microsoft Office PowerPoint</Application>
  <PresentationFormat>Widescreen</PresentationFormat>
  <Paragraphs>380</Paragraphs>
  <Slides>44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4" baseType="lpstr">
      <vt:lpstr>Monotype Sorts</vt:lpstr>
      <vt:lpstr>Calibri</vt:lpstr>
      <vt:lpstr>Calibri Light</vt:lpstr>
      <vt:lpstr>Courier New</vt:lpstr>
      <vt:lpstr>JetBrainsMono NF</vt:lpstr>
      <vt:lpstr>SF Mono</vt:lpstr>
      <vt:lpstr>SF Pro Rounded</vt:lpstr>
      <vt:lpstr>Verdana</vt:lpstr>
      <vt:lpstr>Wingdings</vt:lpstr>
      <vt:lpstr>Retrospect</vt:lpstr>
      <vt:lpstr>Sistem Operasi</vt:lpstr>
      <vt:lpstr>Pendahuluan</vt:lpstr>
      <vt:lpstr>Semaphores</vt:lpstr>
      <vt:lpstr>Semaphores</vt:lpstr>
      <vt:lpstr>Karakteristik Semaphores</vt:lpstr>
      <vt:lpstr>Dua Standar Operasi Semaphore</vt:lpstr>
      <vt:lpstr>Implementasi wait()</vt:lpstr>
      <vt:lpstr>Implementasi signal()</vt:lpstr>
      <vt:lpstr>Tipe-tipe Semaphores</vt:lpstr>
      <vt:lpstr>Deadlock</vt:lpstr>
      <vt:lpstr>System Model</vt:lpstr>
      <vt:lpstr>Deadlock with Semaphores</vt:lpstr>
      <vt:lpstr>Deadlock Characterization</vt:lpstr>
      <vt:lpstr>Resource-Allocation Graph</vt:lpstr>
      <vt:lpstr>Resource Allocation Graph Example</vt:lpstr>
      <vt:lpstr>Deadlock or  No Deadlock?</vt:lpstr>
      <vt:lpstr>Deadlock or  No Deadlock?</vt:lpstr>
      <vt:lpstr>Basic Facts</vt:lpstr>
      <vt:lpstr>Handling Deadlocks</vt:lpstr>
      <vt:lpstr>Methods for Handling Deadlocks</vt:lpstr>
      <vt:lpstr>Deadlock Prevention</vt:lpstr>
      <vt:lpstr>Deadlock Prevention (Cont.)</vt:lpstr>
      <vt:lpstr>Deadlock Avoidance</vt:lpstr>
      <vt:lpstr>Safe State</vt:lpstr>
      <vt:lpstr>Basic Facts</vt:lpstr>
      <vt:lpstr>Safe, Unsafe, Deadlock State </vt:lpstr>
      <vt:lpstr>Avoidance Algorithms</vt:lpstr>
      <vt:lpstr>Resource-Allocation Graph</vt:lpstr>
      <vt:lpstr>Unsafe State In Resource-Allocation Graph</vt:lpstr>
      <vt:lpstr>Banker’s Algorithm</vt:lpstr>
      <vt:lpstr>Banker’s Algorithm</vt:lpstr>
      <vt:lpstr>Data Structures for the Banker’s Algorithm </vt:lpstr>
      <vt:lpstr>Safety Algorithm</vt:lpstr>
      <vt:lpstr>Example of Banker’s Algorithm</vt:lpstr>
      <vt:lpstr>Example (Cont.)</vt:lpstr>
      <vt:lpstr>Example (Cont.) | Available (3,3,2)</vt:lpstr>
      <vt:lpstr>Example (Cont.) | Available (5,3,2)</vt:lpstr>
      <vt:lpstr>Example (Cont.) | Available (7,4,3)</vt:lpstr>
      <vt:lpstr>Example (Cont.) | Available (7,4,5)</vt:lpstr>
      <vt:lpstr>Example (Cont.) | Available (10,4,7)</vt:lpstr>
      <vt:lpstr>Example (Cont.) | Available (10,5,7)</vt:lpstr>
      <vt:lpstr>Conclusion : No Deadlock</vt:lpstr>
      <vt:lpstr>Example:  P1 Request (1,0,2)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Operasi</dc:title>
  <dc:creator>MSI GAMING</dc:creator>
  <cp:lastModifiedBy>MSI GAMING</cp:lastModifiedBy>
  <cp:revision>17</cp:revision>
  <dcterms:created xsi:type="dcterms:W3CDTF">2022-02-21T14:56:09Z</dcterms:created>
  <dcterms:modified xsi:type="dcterms:W3CDTF">2022-04-06T19:20:36Z</dcterms:modified>
</cp:coreProperties>
</file>