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9" r:id="rId3"/>
    <p:sldId id="262" r:id="rId4"/>
    <p:sldId id="264" r:id="rId5"/>
    <p:sldId id="257" r:id="rId6"/>
    <p:sldId id="260" r:id="rId7"/>
    <p:sldId id="261" r:id="rId8"/>
    <p:sldId id="280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5" r:id="rId24"/>
    <p:sldId id="282" r:id="rId25"/>
    <p:sldId id="283" r:id="rId26"/>
    <p:sldId id="284" r:id="rId27"/>
    <p:sldId id="2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BBB5E-599C-4B53-A721-99C231C424B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A56FB547-02F3-4B54-9C24-5AE764DC5A32}">
      <dgm:prSet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 POLITIK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(Almond &amp;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Verba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</a:t>
          </a:r>
        </a:p>
      </dgm:t>
    </dgm:pt>
    <dgm:pt modelId="{126AA4E3-00D7-44C3-8635-F6D380D8807E}" type="parTrans" cxnId="{0D78AB32-E3D4-45B6-9220-DC1C9488B2ED}">
      <dgm:prSet/>
      <dgm:spPr/>
      <dgm:t>
        <a:bodyPr/>
        <a:lstStyle/>
        <a:p>
          <a:endParaRPr lang="en-US"/>
        </a:p>
      </dgm:t>
    </dgm:pt>
    <dgm:pt modelId="{764B096B-E31D-456E-AE1E-45B00B1858F7}" type="sibTrans" cxnId="{0D78AB32-E3D4-45B6-9220-DC1C9488B2ED}">
      <dgm:prSet/>
      <dgm:spPr/>
      <dgm:t>
        <a:bodyPr/>
        <a:lstStyle/>
        <a:p>
          <a:endParaRPr lang="en-US"/>
        </a:p>
      </dgm:t>
    </dgm:pt>
    <dgm:pt modelId="{3B9BBE60-C9B0-4616-BBC6-A9E1391A88ED}">
      <dgm:prSet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kognitif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pengetahuan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ttg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Sistem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politik,peran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Kewajiban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.) </a:t>
          </a:r>
        </a:p>
      </dgm:t>
    </dgm:pt>
    <dgm:pt modelId="{02CD5929-19DC-4B7C-91EE-F636D2BCD6A4}" type="parTrans" cxnId="{FFE9111F-0E23-4AEE-ADBE-6488AD08A4B3}">
      <dgm:prSet/>
      <dgm:spPr/>
      <dgm:t>
        <a:bodyPr/>
        <a:lstStyle/>
        <a:p>
          <a:endParaRPr lang="en-US"/>
        </a:p>
      </dgm:t>
    </dgm:pt>
    <dgm:pt modelId="{016DAAA9-9764-4A99-960D-1A83A09C6468}" type="sibTrans" cxnId="{FFE9111F-0E23-4AEE-ADBE-6488AD08A4B3}">
      <dgm:prSet/>
      <dgm:spPr/>
      <dgm:t>
        <a:bodyPr/>
        <a:lstStyle/>
        <a:p>
          <a:endParaRPr lang="en-US"/>
        </a:p>
      </dgm:t>
    </dgm:pt>
    <dgm:pt modelId="{493F00BC-6504-4BDD-AD05-60CC834C80EA}">
      <dgm:prSet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afektif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perasaan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Terhadap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sistem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dan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perannya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 </a:t>
          </a:r>
        </a:p>
      </dgm:t>
    </dgm:pt>
    <dgm:pt modelId="{9FECFFDF-BE05-405A-9176-0BADB3FACECD}" type="parTrans" cxnId="{515BFCB9-E461-46A5-B054-6DE43E988996}">
      <dgm:prSet/>
      <dgm:spPr/>
      <dgm:t>
        <a:bodyPr/>
        <a:lstStyle/>
        <a:p>
          <a:endParaRPr lang="en-US"/>
        </a:p>
      </dgm:t>
    </dgm:pt>
    <dgm:pt modelId="{72AA3D7E-B24C-4767-9738-E254CAC5CF55}" type="sibTrans" cxnId="{515BFCB9-E461-46A5-B054-6DE43E988996}">
      <dgm:prSet/>
      <dgm:spPr/>
      <dgm:t>
        <a:bodyPr/>
        <a:lstStyle/>
        <a:p>
          <a:endParaRPr lang="en-US"/>
        </a:p>
      </dgm:t>
    </dgm:pt>
    <dgm:pt modelId="{2B8B319B-D0F8-4FDF-BAC9-EF7AB00C73CA}">
      <dgm:prSet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evaluatif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keputusan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dan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Pendapat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masy.ttg</a:t>
          </a:r>
          <a:endParaRPr kumimoji="0" lang="en-US" altLang="en-US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Objek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</a:t>
          </a:r>
          <a:r>
            <a: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 </a:t>
          </a:r>
        </a:p>
      </dgm:t>
    </dgm:pt>
    <dgm:pt modelId="{66369787-C4AD-4A3E-8627-F7D340368733}" type="parTrans" cxnId="{55FEEB8F-A4A7-4089-AFE8-F8828CAE74ED}">
      <dgm:prSet/>
      <dgm:spPr/>
      <dgm:t>
        <a:bodyPr/>
        <a:lstStyle/>
        <a:p>
          <a:endParaRPr lang="en-US"/>
        </a:p>
      </dgm:t>
    </dgm:pt>
    <dgm:pt modelId="{DC9ACCE5-51BC-40A7-BC2C-4AC0393306D9}" type="sibTrans" cxnId="{55FEEB8F-A4A7-4089-AFE8-F8828CAE74ED}">
      <dgm:prSet/>
      <dgm:spPr/>
      <dgm:t>
        <a:bodyPr/>
        <a:lstStyle/>
        <a:p>
          <a:endParaRPr lang="en-US"/>
        </a:p>
      </dgm:t>
    </dgm:pt>
    <dgm:pt modelId="{8039564F-E5AA-4AF5-B783-956004ADC538}" type="pres">
      <dgm:prSet presAssocID="{E8BBBB5E-599C-4B53-A721-99C231C424B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1D1CBB-1B9D-4AE3-B4A3-9AB7B6C0921C}" type="pres">
      <dgm:prSet presAssocID="{A56FB547-02F3-4B54-9C24-5AE764DC5A32}" presName="hierRoot1" presStyleCnt="0">
        <dgm:presLayoutVars>
          <dgm:hierBranch/>
        </dgm:presLayoutVars>
      </dgm:prSet>
      <dgm:spPr/>
    </dgm:pt>
    <dgm:pt modelId="{8F03905E-8A2D-409B-B4E3-B74B5F7534C7}" type="pres">
      <dgm:prSet presAssocID="{A56FB547-02F3-4B54-9C24-5AE764DC5A32}" presName="rootComposite1" presStyleCnt="0"/>
      <dgm:spPr/>
    </dgm:pt>
    <dgm:pt modelId="{5D5C69C0-0C32-4C92-AC2C-5AFCA62B877E}" type="pres">
      <dgm:prSet presAssocID="{A56FB547-02F3-4B54-9C24-5AE764DC5A32}" presName="rootText1" presStyleLbl="node0" presStyleIdx="0" presStyleCnt="1">
        <dgm:presLayoutVars>
          <dgm:chPref val="3"/>
        </dgm:presLayoutVars>
      </dgm:prSet>
      <dgm:spPr/>
    </dgm:pt>
    <dgm:pt modelId="{9EC8044E-1BEF-49B3-8EF8-8CB5C2A165DB}" type="pres">
      <dgm:prSet presAssocID="{A56FB547-02F3-4B54-9C24-5AE764DC5A32}" presName="rootConnector1" presStyleLbl="node1" presStyleIdx="0" presStyleCnt="0"/>
      <dgm:spPr/>
    </dgm:pt>
    <dgm:pt modelId="{7AD73C12-0F90-4E65-832C-260913990018}" type="pres">
      <dgm:prSet presAssocID="{A56FB547-02F3-4B54-9C24-5AE764DC5A32}" presName="hierChild2" presStyleCnt="0"/>
      <dgm:spPr/>
    </dgm:pt>
    <dgm:pt modelId="{8FB1DC4E-CE8C-4012-8D9F-277EF0AD8923}" type="pres">
      <dgm:prSet presAssocID="{02CD5929-19DC-4B7C-91EE-F636D2BCD6A4}" presName="Name35" presStyleLbl="parChTrans1D2" presStyleIdx="0" presStyleCnt="3"/>
      <dgm:spPr/>
    </dgm:pt>
    <dgm:pt modelId="{19E63D8A-FAC4-4D6B-8173-B9E7707ECF4F}" type="pres">
      <dgm:prSet presAssocID="{3B9BBE60-C9B0-4616-BBC6-A9E1391A88ED}" presName="hierRoot2" presStyleCnt="0">
        <dgm:presLayoutVars>
          <dgm:hierBranch/>
        </dgm:presLayoutVars>
      </dgm:prSet>
      <dgm:spPr/>
    </dgm:pt>
    <dgm:pt modelId="{5DA07C41-3FA5-483C-96F6-142FC933725F}" type="pres">
      <dgm:prSet presAssocID="{3B9BBE60-C9B0-4616-BBC6-A9E1391A88ED}" presName="rootComposite" presStyleCnt="0"/>
      <dgm:spPr/>
    </dgm:pt>
    <dgm:pt modelId="{1F56A069-5B04-4AAF-B863-C60C97F55176}" type="pres">
      <dgm:prSet presAssocID="{3B9BBE60-C9B0-4616-BBC6-A9E1391A88ED}" presName="rootText" presStyleLbl="node2" presStyleIdx="0" presStyleCnt="3">
        <dgm:presLayoutVars>
          <dgm:chPref val="3"/>
        </dgm:presLayoutVars>
      </dgm:prSet>
      <dgm:spPr/>
    </dgm:pt>
    <dgm:pt modelId="{9A47FADC-2910-4A95-9317-86EB2012D693}" type="pres">
      <dgm:prSet presAssocID="{3B9BBE60-C9B0-4616-BBC6-A9E1391A88ED}" presName="rootConnector" presStyleLbl="node2" presStyleIdx="0" presStyleCnt="3"/>
      <dgm:spPr/>
    </dgm:pt>
    <dgm:pt modelId="{2CA5E39C-6633-445E-86B3-1E42DF005964}" type="pres">
      <dgm:prSet presAssocID="{3B9BBE60-C9B0-4616-BBC6-A9E1391A88ED}" presName="hierChild4" presStyleCnt="0"/>
      <dgm:spPr/>
    </dgm:pt>
    <dgm:pt modelId="{3CBDB0D5-FE34-4781-8587-B0ECF849739A}" type="pres">
      <dgm:prSet presAssocID="{3B9BBE60-C9B0-4616-BBC6-A9E1391A88ED}" presName="hierChild5" presStyleCnt="0"/>
      <dgm:spPr/>
    </dgm:pt>
    <dgm:pt modelId="{4BBEF422-AC06-4C6C-AE81-F2968D1BC124}" type="pres">
      <dgm:prSet presAssocID="{9FECFFDF-BE05-405A-9176-0BADB3FACECD}" presName="Name35" presStyleLbl="parChTrans1D2" presStyleIdx="1" presStyleCnt="3"/>
      <dgm:spPr/>
    </dgm:pt>
    <dgm:pt modelId="{B03C3280-DF1C-4544-9207-98EBE0C6F864}" type="pres">
      <dgm:prSet presAssocID="{493F00BC-6504-4BDD-AD05-60CC834C80EA}" presName="hierRoot2" presStyleCnt="0">
        <dgm:presLayoutVars>
          <dgm:hierBranch/>
        </dgm:presLayoutVars>
      </dgm:prSet>
      <dgm:spPr/>
    </dgm:pt>
    <dgm:pt modelId="{C531FDA6-6F01-4CC0-9A51-8075727C2208}" type="pres">
      <dgm:prSet presAssocID="{493F00BC-6504-4BDD-AD05-60CC834C80EA}" presName="rootComposite" presStyleCnt="0"/>
      <dgm:spPr/>
    </dgm:pt>
    <dgm:pt modelId="{86F9C4A4-8468-41F2-8E96-286A82D7234E}" type="pres">
      <dgm:prSet presAssocID="{493F00BC-6504-4BDD-AD05-60CC834C80EA}" presName="rootText" presStyleLbl="node2" presStyleIdx="1" presStyleCnt="3">
        <dgm:presLayoutVars>
          <dgm:chPref val="3"/>
        </dgm:presLayoutVars>
      </dgm:prSet>
      <dgm:spPr/>
    </dgm:pt>
    <dgm:pt modelId="{965EDDEA-AEDB-4233-B241-A73CAC2B3532}" type="pres">
      <dgm:prSet presAssocID="{493F00BC-6504-4BDD-AD05-60CC834C80EA}" presName="rootConnector" presStyleLbl="node2" presStyleIdx="1" presStyleCnt="3"/>
      <dgm:spPr/>
    </dgm:pt>
    <dgm:pt modelId="{5DCE1EB1-6B42-4CDC-8DF2-888E0B77CDCD}" type="pres">
      <dgm:prSet presAssocID="{493F00BC-6504-4BDD-AD05-60CC834C80EA}" presName="hierChild4" presStyleCnt="0"/>
      <dgm:spPr/>
    </dgm:pt>
    <dgm:pt modelId="{6128F108-CB6C-4138-A0B4-04CF03B3D236}" type="pres">
      <dgm:prSet presAssocID="{493F00BC-6504-4BDD-AD05-60CC834C80EA}" presName="hierChild5" presStyleCnt="0"/>
      <dgm:spPr/>
    </dgm:pt>
    <dgm:pt modelId="{34541DBC-DFF6-4BEE-98D2-6682046A1B29}" type="pres">
      <dgm:prSet presAssocID="{66369787-C4AD-4A3E-8627-F7D340368733}" presName="Name35" presStyleLbl="parChTrans1D2" presStyleIdx="2" presStyleCnt="3"/>
      <dgm:spPr/>
    </dgm:pt>
    <dgm:pt modelId="{CACED67C-C209-4822-84E3-FD79D06B80DF}" type="pres">
      <dgm:prSet presAssocID="{2B8B319B-D0F8-4FDF-BAC9-EF7AB00C73CA}" presName="hierRoot2" presStyleCnt="0">
        <dgm:presLayoutVars>
          <dgm:hierBranch/>
        </dgm:presLayoutVars>
      </dgm:prSet>
      <dgm:spPr/>
    </dgm:pt>
    <dgm:pt modelId="{FE82C845-7AE7-43B0-9FFC-B6E2A72FB755}" type="pres">
      <dgm:prSet presAssocID="{2B8B319B-D0F8-4FDF-BAC9-EF7AB00C73CA}" presName="rootComposite" presStyleCnt="0"/>
      <dgm:spPr/>
    </dgm:pt>
    <dgm:pt modelId="{98B363D0-475D-4DCE-A79D-993C69A7281B}" type="pres">
      <dgm:prSet presAssocID="{2B8B319B-D0F8-4FDF-BAC9-EF7AB00C73CA}" presName="rootText" presStyleLbl="node2" presStyleIdx="2" presStyleCnt="3">
        <dgm:presLayoutVars>
          <dgm:chPref val="3"/>
        </dgm:presLayoutVars>
      </dgm:prSet>
      <dgm:spPr/>
    </dgm:pt>
    <dgm:pt modelId="{9939F30D-C66C-4896-A76E-A1C99E33AB99}" type="pres">
      <dgm:prSet presAssocID="{2B8B319B-D0F8-4FDF-BAC9-EF7AB00C73CA}" presName="rootConnector" presStyleLbl="node2" presStyleIdx="2" presStyleCnt="3"/>
      <dgm:spPr/>
    </dgm:pt>
    <dgm:pt modelId="{14317DAF-8FFD-431C-B4B2-6A4869AFF17C}" type="pres">
      <dgm:prSet presAssocID="{2B8B319B-D0F8-4FDF-BAC9-EF7AB00C73CA}" presName="hierChild4" presStyleCnt="0"/>
      <dgm:spPr/>
    </dgm:pt>
    <dgm:pt modelId="{85F53A98-5397-4722-8F3D-3A76FDB3B411}" type="pres">
      <dgm:prSet presAssocID="{2B8B319B-D0F8-4FDF-BAC9-EF7AB00C73CA}" presName="hierChild5" presStyleCnt="0"/>
      <dgm:spPr/>
    </dgm:pt>
    <dgm:pt modelId="{B7A4D26B-87EF-4B3B-B4E8-8AF41F01F5CB}" type="pres">
      <dgm:prSet presAssocID="{A56FB547-02F3-4B54-9C24-5AE764DC5A32}" presName="hierChild3" presStyleCnt="0"/>
      <dgm:spPr/>
    </dgm:pt>
  </dgm:ptLst>
  <dgm:cxnLst>
    <dgm:cxn modelId="{1BD5F905-0633-4137-9937-F9F28487C0CE}" type="presOf" srcId="{3B9BBE60-C9B0-4616-BBC6-A9E1391A88ED}" destId="{9A47FADC-2910-4A95-9317-86EB2012D693}" srcOrd="1" destOrd="0" presId="urn:microsoft.com/office/officeart/2005/8/layout/orgChart1"/>
    <dgm:cxn modelId="{6FAFEF12-59BC-42EB-A52F-5FEAE6D88214}" type="presOf" srcId="{9FECFFDF-BE05-405A-9176-0BADB3FACECD}" destId="{4BBEF422-AC06-4C6C-AE81-F2968D1BC124}" srcOrd="0" destOrd="0" presId="urn:microsoft.com/office/officeart/2005/8/layout/orgChart1"/>
    <dgm:cxn modelId="{E1096316-579D-40AF-8E60-D007ADCA05BE}" type="presOf" srcId="{2B8B319B-D0F8-4FDF-BAC9-EF7AB00C73CA}" destId="{9939F30D-C66C-4896-A76E-A1C99E33AB99}" srcOrd="1" destOrd="0" presId="urn:microsoft.com/office/officeart/2005/8/layout/orgChart1"/>
    <dgm:cxn modelId="{375DFF18-6013-469C-8A79-08A842694F69}" type="presOf" srcId="{2B8B319B-D0F8-4FDF-BAC9-EF7AB00C73CA}" destId="{98B363D0-475D-4DCE-A79D-993C69A7281B}" srcOrd="0" destOrd="0" presId="urn:microsoft.com/office/officeart/2005/8/layout/orgChart1"/>
    <dgm:cxn modelId="{4A1AFC19-0C85-448E-A268-6221A6187185}" type="presOf" srcId="{3B9BBE60-C9B0-4616-BBC6-A9E1391A88ED}" destId="{1F56A069-5B04-4AAF-B863-C60C97F55176}" srcOrd="0" destOrd="0" presId="urn:microsoft.com/office/officeart/2005/8/layout/orgChart1"/>
    <dgm:cxn modelId="{FFE9111F-0E23-4AEE-ADBE-6488AD08A4B3}" srcId="{A56FB547-02F3-4B54-9C24-5AE764DC5A32}" destId="{3B9BBE60-C9B0-4616-BBC6-A9E1391A88ED}" srcOrd="0" destOrd="0" parTransId="{02CD5929-19DC-4B7C-91EE-F636D2BCD6A4}" sibTransId="{016DAAA9-9764-4A99-960D-1A83A09C6468}"/>
    <dgm:cxn modelId="{20122422-F158-4630-B3DC-09B55D4BB791}" type="presOf" srcId="{A56FB547-02F3-4B54-9C24-5AE764DC5A32}" destId="{9EC8044E-1BEF-49B3-8EF8-8CB5C2A165DB}" srcOrd="1" destOrd="0" presId="urn:microsoft.com/office/officeart/2005/8/layout/orgChart1"/>
    <dgm:cxn modelId="{0D78AB32-E3D4-45B6-9220-DC1C9488B2ED}" srcId="{E8BBBB5E-599C-4B53-A721-99C231C424B1}" destId="{A56FB547-02F3-4B54-9C24-5AE764DC5A32}" srcOrd="0" destOrd="0" parTransId="{126AA4E3-00D7-44C3-8635-F6D380D8807E}" sibTransId="{764B096B-E31D-456E-AE1E-45B00B1858F7}"/>
    <dgm:cxn modelId="{1D16183F-8B20-4248-A638-644ED2F402FD}" type="presOf" srcId="{A56FB547-02F3-4B54-9C24-5AE764DC5A32}" destId="{5D5C69C0-0C32-4C92-AC2C-5AFCA62B877E}" srcOrd="0" destOrd="0" presId="urn:microsoft.com/office/officeart/2005/8/layout/orgChart1"/>
    <dgm:cxn modelId="{CCCE755F-999A-471F-A365-EC59CF8750CA}" type="presOf" srcId="{493F00BC-6504-4BDD-AD05-60CC834C80EA}" destId="{965EDDEA-AEDB-4233-B241-A73CAC2B3532}" srcOrd="1" destOrd="0" presId="urn:microsoft.com/office/officeart/2005/8/layout/orgChart1"/>
    <dgm:cxn modelId="{A5A1C749-FC60-42FA-BC97-9672BF6A28F5}" type="presOf" srcId="{E8BBBB5E-599C-4B53-A721-99C231C424B1}" destId="{8039564F-E5AA-4AF5-B783-956004ADC538}" srcOrd="0" destOrd="0" presId="urn:microsoft.com/office/officeart/2005/8/layout/orgChart1"/>
    <dgm:cxn modelId="{EBA0E177-7D28-447A-B18E-0BB70EA566F2}" type="presOf" srcId="{02CD5929-19DC-4B7C-91EE-F636D2BCD6A4}" destId="{8FB1DC4E-CE8C-4012-8D9F-277EF0AD8923}" srcOrd="0" destOrd="0" presId="urn:microsoft.com/office/officeart/2005/8/layout/orgChart1"/>
    <dgm:cxn modelId="{55FEEB8F-A4A7-4089-AFE8-F8828CAE74ED}" srcId="{A56FB547-02F3-4B54-9C24-5AE764DC5A32}" destId="{2B8B319B-D0F8-4FDF-BAC9-EF7AB00C73CA}" srcOrd="2" destOrd="0" parTransId="{66369787-C4AD-4A3E-8627-F7D340368733}" sibTransId="{DC9ACCE5-51BC-40A7-BC2C-4AC0393306D9}"/>
    <dgm:cxn modelId="{7AEF999D-6B39-46F2-A844-35F2955F1920}" type="presOf" srcId="{66369787-C4AD-4A3E-8627-F7D340368733}" destId="{34541DBC-DFF6-4BEE-98D2-6682046A1B29}" srcOrd="0" destOrd="0" presId="urn:microsoft.com/office/officeart/2005/8/layout/orgChart1"/>
    <dgm:cxn modelId="{515BFCB9-E461-46A5-B054-6DE43E988996}" srcId="{A56FB547-02F3-4B54-9C24-5AE764DC5A32}" destId="{493F00BC-6504-4BDD-AD05-60CC834C80EA}" srcOrd="1" destOrd="0" parTransId="{9FECFFDF-BE05-405A-9176-0BADB3FACECD}" sibTransId="{72AA3D7E-B24C-4767-9738-E254CAC5CF55}"/>
    <dgm:cxn modelId="{F3FB15CF-88EB-4EFF-8D30-5D55FDB8264A}" type="presOf" srcId="{493F00BC-6504-4BDD-AD05-60CC834C80EA}" destId="{86F9C4A4-8468-41F2-8E96-286A82D7234E}" srcOrd="0" destOrd="0" presId="urn:microsoft.com/office/officeart/2005/8/layout/orgChart1"/>
    <dgm:cxn modelId="{22563174-6AC4-4C47-BAF9-B9C1E2C22263}" type="presParOf" srcId="{8039564F-E5AA-4AF5-B783-956004ADC538}" destId="{761D1CBB-1B9D-4AE3-B4A3-9AB7B6C0921C}" srcOrd="0" destOrd="0" presId="urn:microsoft.com/office/officeart/2005/8/layout/orgChart1"/>
    <dgm:cxn modelId="{BDED2EAD-036D-4F52-80A9-56F0A2BA0CDF}" type="presParOf" srcId="{761D1CBB-1B9D-4AE3-B4A3-9AB7B6C0921C}" destId="{8F03905E-8A2D-409B-B4E3-B74B5F7534C7}" srcOrd="0" destOrd="0" presId="urn:microsoft.com/office/officeart/2005/8/layout/orgChart1"/>
    <dgm:cxn modelId="{74564A9D-E033-400E-8A88-2F5533E2DED0}" type="presParOf" srcId="{8F03905E-8A2D-409B-B4E3-B74B5F7534C7}" destId="{5D5C69C0-0C32-4C92-AC2C-5AFCA62B877E}" srcOrd="0" destOrd="0" presId="urn:microsoft.com/office/officeart/2005/8/layout/orgChart1"/>
    <dgm:cxn modelId="{E183C521-372E-4CD1-A631-2723E3994C2E}" type="presParOf" srcId="{8F03905E-8A2D-409B-B4E3-B74B5F7534C7}" destId="{9EC8044E-1BEF-49B3-8EF8-8CB5C2A165DB}" srcOrd="1" destOrd="0" presId="urn:microsoft.com/office/officeart/2005/8/layout/orgChart1"/>
    <dgm:cxn modelId="{4A6B7E53-DC0F-4349-A33F-5393D388265A}" type="presParOf" srcId="{761D1CBB-1B9D-4AE3-B4A3-9AB7B6C0921C}" destId="{7AD73C12-0F90-4E65-832C-260913990018}" srcOrd="1" destOrd="0" presId="urn:microsoft.com/office/officeart/2005/8/layout/orgChart1"/>
    <dgm:cxn modelId="{8A65499F-C6F0-4998-9975-A642ACB3113F}" type="presParOf" srcId="{7AD73C12-0F90-4E65-832C-260913990018}" destId="{8FB1DC4E-CE8C-4012-8D9F-277EF0AD8923}" srcOrd="0" destOrd="0" presId="urn:microsoft.com/office/officeart/2005/8/layout/orgChart1"/>
    <dgm:cxn modelId="{09A5EEA2-61E3-4F99-B16E-5C3D915EF8B5}" type="presParOf" srcId="{7AD73C12-0F90-4E65-832C-260913990018}" destId="{19E63D8A-FAC4-4D6B-8173-B9E7707ECF4F}" srcOrd="1" destOrd="0" presId="urn:microsoft.com/office/officeart/2005/8/layout/orgChart1"/>
    <dgm:cxn modelId="{251D4A4E-0F60-4B9B-86A7-B1546EA99D32}" type="presParOf" srcId="{19E63D8A-FAC4-4D6B-8173-B9E7707ECF4F}" destId="{5DA07C41-3FA5-483C-96F6-142FC933725F}" srcOrd="0" destOrd="0" presId="urn:microsoft.com/office/officeart/2005/8/layout/orgChart1"/>
    <dgm:cxn modelId="{EF9D0B48-CF91-4187-A478-BFD047DC9B75}" type="presParOf" srcId="{5DA07C41-3FA5-483C-96F6-142FC933725F}" destId="{1F56A069-5B04-4AAF-B863-C60C97F55176}" srcOrd="0" destOrd="0" presId="urn:microsoft.com/office/officeart/2005/8/layout/orgChart1"/>
    <dgm:cxn modelId="{38A80210-3DC4-4451-80D9-6F1DDB7DCC5A}" type="presParOf" srcId="{5DA07C41-3FA5-483C-96F6-142FC933725F}" destId="{9A47FADC-2910-4A95-9317-86EB2012D693}" srcOrd="1" destOrd="0" presId="urn:microsoft.com/office/officeart/2005/8/layout/orgChart1"/>
    <dgm:cxn modelId="{E9EBA063-6F7B-4D66-8DD5-5D8E154F63D7}" type="presParOf" srcId="{19E63D8A-FAC4-4D6B-8173-B9E7707ECF4F}" destId="{2CA5E39C-6633-445E-86B3-1E42DF005964}" srcOrd="1" destOrd="0" presId="urn:microsoft.com/office/officeart/2005/8/layout/orgChart1"/>
    <dgm:cxn modelId="{647C0370-6133-4E24-AADB-7940E7241167}" type="presParOf" srcId="{19E63D8A-FAC4-4D6B-8173-B9E7707ECF4F}" destId="{3CBDB0D5-FE34-4781-8587-B0ECF849739A}" srcOrd="2" destOrd="0" presId="urn:microsoft.com/office/officeart/2005/8/layout/orgChart1"/>
    <dgm:cxn modelId="{25A82D28-B60E-4C86-8A52-67D14B7AAB08}" type="presParOf" srcId="{7AD73C12-0F90-4E65-832C-260913990018}" destId="{4BBEF422-AC06-4C6C-AE81-F2968D1BC124}" srcOrd="2" destOrd="0" presId="urn:microsoft.com/office/officeart/2005/8/layout/orgChart1"/>
    <dgm:cxn modelId="{3BE28A3E-7492-4E53-98A7-70FFD80AB90E}" type="presParOf" srcId="{7AD73C12-0F90-4E65-832C-260913990018}" destId="{B03C3280-DF1C-4544-9207-98EBE0C6F864}" srcOrd="3" destOrd="0" presId="urn:microsoft.com/office/officeart/2005/8/layout/orgChart1"/>
    <dgm:cxn modelId="{A6070614-F322-4722-9A74-DCB6BFFEE7A8}" type="presParOf" srcId="{B03C3280-DF1C-4544-9207-98EBE0C6F864}" destId="{C531FDA6-6F01-4CC0-9A51-8075727C2208}" srcOrd="0" destOrd="0" presId="urn:microsoft.com/office/officeart/2005/8/layout/orgChart1"/>
    <dgm:cxn modelId="{A01A15A5-0226-4A80-A12F-E91C0E3835FC}" type="presParOf" srcId="{C531FDA6-6F01-4CC0-9A51-8075727C2208}" destId="{86F9C4A4-8468-41F2-8E96-286A82D7234E}" srcOrd="0" destOrd="0" presId="urn:microsoft.com/office/officeart/2005/8/layout/orgChart1"/>
    <dgm:cxn modelId="{3F50BFA2-4F3B-4A31-B069-33A7F522916C}" type="presParOf" srcId="{C531FDA6-6F01-4CC0-9A51-8075727C2208}" destId="{965EDDEA-AEDB-4233-B241-A73CAC2B3532}" srcOrd="1" destOrd="0" presId="urn:microsoft.com/office/officeart/2005/8/layout/orgChart1"/>
    <dgm:cxn modelId="{2E59DF2D-0FD0-40F9-B817-E0DEEB1BCCBD}" type="presParOf" srcId="{B03C3280-DF1C-4544-9207-98EBE0C6F864}" destId="{5DCE1EB1-6B42-4CDC-8DF2-888E0B77CDCD}" srcOrd="1" destOrd="0" presId="urn:microsoft.com/office/officeart/2005/8/layout/orgChart1"/>
    <dgm:cxn modelId="{389D7DD9-B4F6-4FD4-8AD7-A38069881323}" type="presParOf" srcId="{B03C3280-DF1C-4544-9207-98EBE0C6F864}" destId="{6128F108-CB6C-4138-A0B4-04CF03B3D236}" srcOrd="2" destOrd="0" presId="urn:microsoft.com/office/officeart/2005/8/layout/orgChart1"/>
    <dgm:cxn modelId="{FF76FA79-6CD9-476E-82CF-688C511E5FC7}" type="presParOf" srcId="{7AD73C12-0F90-4E65-832C-260913990018}" destId="{34541DBC-DFF6-4BEE-98D2-6682046A1B29}" srcOrd="4" destOrd="0" presId="urn:microsoft.com/office/officeart/2005/8/layout/orgChart1"/>
    <dgm:cxn modelId="{74DBEFA0-3ED7-416F-BF3B-2356F61F53A8}" type="presParOf" srcId="{7AD73C12-0F90-4E65-832C-260913990018}" destId="{CACED67C-C209-4822-84E3-FD79D06B80DF}" srcOrd="5" destOrd="0" presId="urn:microsoft.com/office/officeart/2005/8/layout/orgChart1"/>
    <dgm:cxn modelId="{276B2662-E22E-4CBF-9615-298A9166D113}" type="presParOf" srcId="{CACED67C-C209-4822-84E3-FD79D06B80DF}" destId="{FE82C845-7AE7-43B0-9FFC-B6E2A72FB755}" srcOrd="0" destOrd="0" presId="urn:microsoft.com/office/officeart/2005/8/layout/orgChart1"/>
    <dgm:cxn modelId="{1EF9960D-12D8-462E-AEB1-AF6499FD1B73}" type="presParOf" srcId="{FE82C845-7AE7-43B0-9FFC-B6E2A72FB755}" destId="{98B363D0-475D-4DCE-A79D-993C69A7281B}" srcOrd="0" destOrd="0" presId="urn:microsoft.com/office/officeart/2005/8/layout/orgChart1"/>
    <dgm:cxn modelId="{F4821BCD-CEC4-4EAE-9B2D-29B82598E0B3}" type="presParOf" srcId="{FE82C845-7AE7-43B0-9FFC-B6E2A72FB755}" destId="{9939F30D-C66C-4896-A76E-A1C99E33AB99}" srcOrd="1" destOrd="0" presId="urn:microsoft.com/office/officeart/2005/8/layout/orgChart1"/>
    <dgm:cxn modelId="{B025B2F9-9B4D-4C7E-BD01-FAB75FC18CD3}" type="presParOf" srcId="{CACED67C-C209-4822-84E3-FD79D06B80DF}" destId="{14317DAF-8FFD-431C-B4B2-6A4869AFF17C}" srcOrd="1" destOrd="0" presId="urn:microsoft.com/office/officeart/2005/8/layout/orgChart1"/>
    <dgm:cxn modelId="{C324475D-C7D4-46E6-93A6-E7DA524846F0}" type="presParOf" srcId="{CACED67C-C209-4822-84E3-FD79D06B80DF}" destId="{85F53A98-5397-4722-8F3D-3A76FDB3B411}" srcOrd="2" destOrd="0" presId="urn:microsoft.com/office/officeart/2005/8/layout/orgChart1"/>
    <dgm:cxn modelId="{2055D4DF-BFE1-427C-B3DA-AD5A1329022D}" type="presParOf" srcId="{761D1CBB-1B9D-4AE3-B4A3-9AB7B6C0921C}" destId="{B7A4D26B-87EF-4B3B-B4E8-8AF41F01F5C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41DBC-DFF6-4BEE-98D2-6682046A1B29}">
      <dsp:nvSpPr>
        <dsp:cNvPr id="0" name=""/>
        <dsp:cNvSpPr/>
      </dsp:nvSpPr>
      <dsp:spPr>
        <a:xfrm>
          <a:off x="4114799" y="174365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BEF422-AC06-4C6C-AE81-F2968D1BC124}">
      <dsp:nvSpPr>
        <dsp:cNvPr id="0" name=""/>
        <dsp:cNvSpPr/>
      </dsp:nvSpPr>
      <dsp:spPr>
        <a:xfrm>
          <a:off x="4069079" y="1743652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B1DC4E-CE8C-4012-8D9F-277EF0AD8923}">
      <dsp:nvSpPr>
        <dsp:cNvPr id="0" name=""/>
        <dsp:cNvSpPr/>
      </dsp:nvSpPr>
      <dsp:spPr>
        <a:xfrm>
          <a:off x="1203548" y="174365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5C69C0-0C32-4C92-AC2C-5AFCA62B877E}">
      <dsp:nvSpPr>
        <dsp:cNvPr id="0" name=""/>
        <dsp:cNvSpPr/>
      </dsp:nvSpPr>
      <dsp:spPr>
        <a:xfrm>
          <a:off x="2911803" y="540655"/>
          <a:ext cx="2405992" cy="120299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 POLITIK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(Almond &amp;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Verba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</a:t>
          </a:r>
        </a:p>
      </dsp:txBody>
      <dsp:txXfrm>
        <a:off x="2911803" y="540655"/>
        <a:ext cx="2405992" cy="1202996"/>
      </dsp:txXfrm>
    </dsp:sp>
    <dsp:sp modelId="{1F56A069-5B04-4AAF-B863-C60C97F55176}">
      <dsp:nvSpPr>
        <dsp:cNvPr id="0" name=""/>
        <dsp:cNvSpPr/>
      </dsp:nvSpPr>
      <dsp:spPr>
        <a:xfrm>
          <a:off x="552" y="2248910"/>
          <a:ext cx="2405992" cy="120299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kognitif</a:t>
          </a:r>
          <a:endParaRPr kumimoji="0" lang="en-US" altLang="en-US" sz="1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pengetahuan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ttg</a:t>
          </a:r>
          <a:endParaRPr kumimoji="0" lang="en-US" altLang="en-US" sz="1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Sistem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politik,peran</a:t>
          </a:r>
          <a:endParaRPr kumimoji="0" lang="en-US" altLang="en-US" sz="1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Kewajiban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.) </a:t>
          </a:r>
        </a:p>
      </dsp:txBody>
      <dsp:txXfrm>
        <a:off x="552" y="2248910"/>
        <a:ext cx="2405992" cy="1202996"/>
      </dsp:txXfrm>
    </dsp:sp>
    <dsp:sp modelId="{86F9C4A4-8468-41F2-8E96-286A82D7234E}">
      <dsp:nvSpPr>
        <dsp:cNvPr id="0" name=""/>
        <dsp:cNvSpPr/>
      </dsp:nvSpPr>
      <dsp:spPr>
        <a:xfrm>
          <a:off x="2911803" y="2248910"/>
          <a:ext cx="2405992" cy="120299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afektif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perasaan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Terhadap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sistem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dan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perannya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 </a:t>
          </a:r>
        </a:p>
      </dsp:txBody>
      <dsp:txXfrm>
        <a:off x="2911803" y="2248910"/>
        <a:ext cx="2405992" cy="1202996"/>
      </dsp:txXfrm>
    </dsp:sp>
    <dsp:sp modelId="{98B363D0-475D-4DCE-A79D-993C69A7281B}">
      <dsp:nvSpPr>
        <dsp:cNvPr id="0" name=""/>
        <dsp:cNvSpPr/>
      </dsp:nvSpPr>
      <dsp:spPr>
        <a:xfrm>
          <a:off x="5823054" y="2248910"/>
          <a:ext cx="2405992" cy="1202996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Orientasi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evaluatif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keputusan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dan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Pendapat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masy.ttg</a:t>
          </a:r>
          <a:endParaRPr kumimoji="0" lang="en-US" altLang="en-US" sz="19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Objek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 </a:t>
          </a:r>
          <a:r>
            <a:rPr kumimoji="0" lang="en-US" altLang="en-US" sz="1900" b="0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politik</a:t>
          </a:r>
          <a:r>
            <a:rPr kumimoji="0" lang="en-US" altLang="en-US" sz="1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) </a:t>
          </a:r>
        </a:p>
      </dsp:txBody>
      <dsp:txXfrm>
        <a:off x="5823054" y="2248910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7DDB5-CD3B-49D4-A9D6-130F4D2ADD7B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7A494-966B-4178-A16C-FD4AC8EC8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33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F73E771E-FACE-429A-963E-F60C6FDA07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B74A6173-1D74-4066-B8F4-8247BBD351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4C119D7B-34D0-42EA-A8BA-6736D800BF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5DB1EFA-182D-4F81-9B78-900E86CF6BB4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8AEC0510-054F-4939-B7A3-48D7BD5DFD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B9ECCB81-F808-4B81-AB76-F00C58C2DB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4F44A65D-876F-461B-A0C7-9A2D3B3F22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87EEB9-9665-4EB2-B7A8-B3851ACB1C6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455CE12-0D1A-4D0E-908A-5A4FF333E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65B314C1-6AED-47A0-8842-F85970EDA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2C01097-F04B-4FBC-BB98-E59A9E43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B91400A-6276-4A5F-8A48-98EC199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1CBB457-477D-4B5B-BC0F-10EA8F54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1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9D1AC50-A4AC-474D-BCC0-3FD625C0E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4BF3BE3F-D333-4C2D-8AD5-F3B6D9945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5C023E4-0D64-424D-8343-C0397D79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6A788E7F-29D7-455C-A2FE-28A08C55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84D35AE2-EC1F-409A-BDC3-E5F9E416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4188D322-E11E-44EE-BBFE-D6258ED4D8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6166FFE4-FCCE-471B-AF8F-EECC28F91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48D7C015-7BEF-4C16-BE11-E31B25404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27F5D48-1343-49EF-A3D2-421A50C2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2850F6B-54AF-41F4-BC37-218B85C1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44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Judul dan Diagram atau Bagan Organisa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A03BDBD-4607-490D-BA7B-CF20C934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SmartArt 2">
            <a:extLst>
              <a:ext uri="{FF2B5EF4-FFF2-40B4-BE49-F238E27FC236}">
                <a16:creationId xmlns:a16="http://schemas.microsoft.com/office/drawing/2014/main" id="{7B97C626-81A3-4829-B8D5-8E3B65DB8DBD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3251200" y="1600200"/>
            <a:ext cx="85344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FB63053F-8042-48A1-B82F-BA6DCE15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779FB01-0586-45E1-9B60-4D55C01D8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35369D9-FC8B-4947-AE94-8FCB5B7DB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9D97F2CF-9705-46E9-A10F-368A9658C2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00872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77211C1-D48D-42ED-9A4B-C600C4700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15DEA5A-1759-441F-A0BB-7DDA8E24D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5369356-C010-4C7F-BE7C-FAAA04C42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7DC9EA4-2C06-470C-94FF-086690BF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F3DE3B3-3C50-4C37-84A8-80FEF4F7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A0B1400-5A9A-4948-8F20-84F802F0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24ADE08E-49C4-4BAD-8DD0-C36AE9800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8FB8203-E61B-4D48-B26C-F166FAF53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27FE98E-D3CE-40B3-80F7-D9B62334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4E2D448-DBAA-490B-9662-91ED4259C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5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F3EC1C0-1F7D-4762-A2D7-5A4633B80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6DB2251-FBC7-479B-9051-C75733E35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334A0305-E9B7-4E78-AA70-6660CA67A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986BDF73-F7DA-4B6A-A067-C4BFA60AA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4696F501-C39F-4645-9BBE-DD91D904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12C09C9E-A9DF-4F32-8B69-11F8BA5CF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4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AE0EAEC-B6D3-406B-8D1A-4F3E409AC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FB7E0309-C18C-49E8-8654-DD32B575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61F50782-EE2E-4EB2-BF55-5A8926BF8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5BC74542-B442-4941-9B69-7930B1942A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4C6F65B8-A98C-4234-B108-9DF156B291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89F9E1E2-6321-4F43-8FCD-3F3C0731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D1176ACC-8456-4B55-BAFC-535ADE54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B2652C18-680A-40B1-8CD4-6A591A94F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81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807E73D-4EA8-40A8-9BA6-73407FADD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35E73178-B5A0-49A4-99CC-FAD7B6A2A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BE387396-BC43-46DC-AAC3-50FFF8997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06A3AD12-84FE-4AE1-874F-2ABB930F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A02DBB46-E51D-43D5-B35D-DDB56A13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7CAEA651-3B20-4D81-BD0F-71C3F6194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3EB2DB6A-AAB9-46F0-AC0C-9BBCFD31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2514A86-7E6D-49EF-8DD6-40DF13DF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B0BB876-B7C8-4981-8F9A-860952774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190E8C18-04A0-498B-87E4-33AE99340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8BE81BC0-CBF4-488A-97CB-85CA3E12B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302FF463-A4F6-4A34-83E1-F3A116584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46154D50-17D2-424B-ADE8-E75A2B2B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6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E2B1389-9A8C-4895-9C08-A5BA5A132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E418FE30-8093-49EE-9FC7-C41EFC5A1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6AEBF4C7-B762-416B-A075-EA2289EEF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D343EA0B-0DD1-45AF-BFED-5D7DDDA2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1508063D-38B0-4952-BFC4-C9D4B1939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AF74EEA4-0810-4C5F-901F-B443E5E0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2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51A4CF55-EE05-41EF-95E8-074869F0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2177C7A9-9835-43C2-8FB8-E811B4D9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5A4F6EE-1CFD-4909-A9ED-15B016977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95141-56A4-49A8-8CFD-3682EC466DC5}" type="datetimeFigureOut">
              <a:rPr lang="en-US" smtClean="0"/>
              <a:t>30-Mar-23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25626C90-22E5-4F0B-8F6E-E9DDC11B25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9ABF2F6C-8B1D-45F7-829B-A1A805300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DC48F-36E2-412B-BDF2-A2A7C8CD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5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9C5F80C-6820-4143-9B2B-E3DF6D67F4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Budaya Politik Indonesia</a:t>
            </a:r>
            <a:endParaRPr lang="en-US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7BE8EFD4-1FDD-40BC-821C-ABE813EE84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0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>
            <a:extLst>
              <a:ext uri="{FF2B5EF4-FFF2-40B4-BE49-F238E27FC236}">
                <a16:creationId xmlns:a16="http://schemas.microsoft.com/office/drawing/2014/main" id="{3104C6B1-5306-4376-8E92-0AE82473C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TIPE BUDAYA POLITIK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EE684554-176B-46D9-8B65-7B8E82E2F0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Ada 3 Tipe Kebudayaan Politik menurut Almond (Gabriel Abraham Almond) dan Verba (Sidney Verba=murid Almond), yakni:</a:t>
            </a:r>
          </a:p>
          <a:p>
            <a:r>
              <a:rPr lang="en-US" altLang="en-US"/>
              <a:t>1. Budaya Politik Parokial</a:t>
            </a:r>
          </a:p>
          <a:p>
            <a:r>
              <a:rPr lang="en-US" altLang="en-US"/>
              <a:t>2. Budaya Politik Subjek</a:t>
            </a:r>
          </a:p>
          <a:p>
            <a:r>
              <a:rPr lang="en-US" altLang="en-US"/>
              <a:t>3. Budaya Politik Partisipan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0806AA2A-40AF-4EA2-B35E-F39CA13CA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Parokial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06D1B40A-2A01-48AC-AA0E-E8DB638FC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100" dirty="0" err="1"/>
              <a:t>Budaya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politik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suatu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masyarakat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dapat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dikatakan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parokial</a:t>
            </a:r>
            <a:r>
              <a:rPr lang="en-US" altLang="en-US" sz="2100" dirty="0"/>
              <a:t> </a:t>
            </a:r>
            <a:r>
              <a:rPr lang="en-US" altLang="en-US" sz="2100" dirty="0" err="1"/>
              <a:t>bila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frekuensi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orientasi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mereka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terhadap</a:t>
            </a:r>
            <a:r>
              <a:rPr lang="en-US" altLang="en-US" sz="2100" dirty="0"/>
              <a:t> </a:t>
            </a:r>
            <a:r>
              <a:rPr lang="en-US" altLang="en-US" sz="2100" dirty="0" err="1"/>
              <a:t>empat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dimensi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penentu</a:t>
            </a:r>
            <a:r>
              <a:rPr lang="en-US" altLang="en-US" sz="2100" dirty="0"/>
              <a:t> </a:t>
            </a:r>
            <a:r>
              <a:rPr lang="en-US" altLang="en-US" sz="2100" dirty="0" err="1"/>
              <a:t>budaya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politik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mendekati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nol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atau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tidak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memiliki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perhatian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sama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sekali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terhadap</a:t>
            </a:r>
            <a:r>
              <a:rPr lang="en-US" altLang="en-US" sz="2100" dirty="0"/>
              <a:t> </a:t>
            </a:r>
            <a:r>
              <a:rPr lang="en-US" altLang="en-US" sz="2100" dirty="0" err="1"/>
              <a:t>keempat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dimensi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tersebut</a:t>
            </a:r>
            <a:r>
              <a:rPr lang="en-US" altLang="en-US" sz="2100" dirty="0"/>
              <a:t>.</a:t>
            </a:r>
            <a:endParaRPr lang="id-ID" altLang="en-US" sz="2100" dirty="0"/>
          </a:p>
          <a:p>
            <a:pPr>
              <a:lnSpc>
                <a:spcPct val="90000"/>
              </a:lnSpc>
            </a:pPr>
            <a:r>
              <a:rPr lang="en-US" altLang="en-US" sz="2100" dirty="0" err="1"/>
              <a:t>Tipe</a:t>
            </a:r>
            <a:r>
              <a:rPr lang="en-US" altLang="en-US" sz="2100" dirty="0"/>
              <a:t> </a:t>
            </a:r>
            <a:r>
              <a:rPr lang="en-US" altLang="en-US" sz="2100" dirty="0" err="1"/>
              <a:t>budaya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politik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umumnya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terdapat</a:t>
            </a:r>
            <a:r>
              <a:rPr lang="en-US" altLang="en-US" sz="2100" dirty="0"/>
              <a:t> pada </a:t>
            </a:r>
            <a:r>
              <a:rPr lang="en-US" altLang="en-US" sz="2100" dirty="0" err="1"/>
              <a:t>masyarakat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suku</a:t>
            </a:r>
            <a:r>
              <a:rPr lang="en-US" altLang="en-US" sz="2100" dirty="0"/>
              <a:t> Afrika </a:t>
            </a:r>
            <a:r>
              <a:rPr lang="en-US" altLang="en-US" sz="2100" dirty="0" err="1"/>
              <a:t>atau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masyarakat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pedalaman</a:t>
            </a:r>
            <a:r>
              <a:rPr lang="en-US" altLang="en-US" sz="2100" dirty="0"/>
              <a:t> di Indonesia.</a:t>
            </a:r>
            <a:endParaRPr lang="id-ID" altLang="en-US" sz="2100" dirty="0"/>
          </a:p>
          <a:p>
            <a:pPr>
              <a:lnSpc>
                <a:spcPct val="90000"/>
              </a:lnSpc>
            </a:pPr>
            <a:r>
              <a:rPr lang="en-US" altLang="en-US" sz="2100" dirty="0" err="1"/>
              <a:t>Dalam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masyarakat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jenis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ini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tidak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ada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peran-peran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politik</a:t>
            </a:r>
            <a:r>
              <a:rPr lang="en-US" altLang="en-US" sz="2100" dirty="0"/>
              <a:t> yang </a:t>
            </a:r>
            <a:r>
              <a:rPr lang="en-US" altLang="en-US" sz="2100" dirty="0" err="1"/>
              <a:t>bersifat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khusus</a:t>
            </a:r>
            <a:r>
              <a:rPr lang="en-US" altLang="en-US" sz="2100" dirty="0"/>
              <a:t>. </a:t>
            </a:r>
            <a:r>
              <a:rPr lang="en-US" altLang="en-US" sz="2100" dirty="0" err="1"/>
              <a:t>Kepala</a:t>
            </a:r>
            <a:r>
              <a:rPr lang="en-US" altLang="en-US" sz="2100" dirty="0"/>
              <a:t> kampung, </a:t>
            </a:r>
            <a:r>
              <a:rPr lang="en-US" altLang="en-US" sz="2100" dirty="0" err="1"/>
              <a:t>kepala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suku</a:t>
            </a:r>
            <a:r>
              <a:rPr lang="en-US" altLang="en-US" sz="2100" dirty="0"/>
              <a:t>, dukun, </a:t>
            </a:r>
            <a:r>
              <a:rPr lang="en-US" altLang="en-US" sz="2100" dirty="0" err="1"/>
              <a:t>atau</a:t>
            </a:r>
            <a:r>
              <a:rPr lang="en-US" altLang="en-US" sz="2100" dirty="0"/>
              <a:t> kyai </a:t>
            </a:r>
            <a:r>
              <a:rPr lang="en-US" altLang="en-US" sz="2100" dirty="0" err="1"/>
              <a:t>biasanya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merangkum</a:t>
            </a:r>
            <a:r>
              <a:rPr lang="en-US" altLang="en-US" sz="2100" dirty="0"/>
              <a:t> </a:t>
            </a:r>
            <a:r>
              <a:rPr lang="en-US" altLang="en-US" sz="2100" dirty="0" err="1"/>
              <a:t>semua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peran</a:t>
            </a:r>
            <a:r>
              <a:rPr lang="en-US" altLang="en-US" sz="2100" dirty="0"/>
              <a:t> yang </a:t>
            </a:r>
            <a:r>
              <a:rPr lang="en-US" altLang="en-US" sz="2100" dirty="0" err="1"/>
              <a:t>ada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baik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peran</a:t>
            </a:r>
            <a:r>
              <a:rPr lang="en-US" altLang="en-US" sz="2100" dirty="0"/>
              <a:t> yang </a:t>
            </a:r>
            <a:r>
              <a:rPr lang="en-US" altLang="en-US" sz="2100" dirty="0" err="1"/>
              <a:t>bersifat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politis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ekonomis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atau</a:t>
            </a:r>
            <a:r>
              <a:rPr lang="en-US" altLang="en-US" sz="2100" dirty="0"/>
              <a:t> </a:t>
            </a:r>
            <a:r>
              <a:rPr lang="en-US" altLang="en-US" sz="2100" dirty="0" err="1"/>
              <a:t>religius</a:t>
            </a:r>
            <a:r>
              <a:rPr lang="en-US" altLang="en-US" sz="2100" dirty="0"/>
              <a:t>.</a:t>
            </a:r>
            <a:endParaRPr lang="id-ID" altLang="en-US" sz="2100" dirty="0"/>
          </a:p>
          <a:p>
            <a:pPr>
              <a:lnSpc>
                <a:spcPct val="90000"/>
              </a:lnSpc>
            </a:pPr>
            <a:r>
              <a:rPr lang="en-US" altLang="en-US" sz="2100" dirty="0" err="1"/>
              <a:t>Bagi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anggota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masyarakatnya</a:t>
            </a:r>
            <a:r>
              <a:rPr lang="en-US" altLang="en-US" sz="2100" dirty="0"/>
              <a:t>, </a:t>
            </a:r>
            <a:r>
              <a:rPr lang="en-US" altLang="en-US" sz="2100" dirty="0" err="1"/>
              <a:t>peran-peran</a:t>
            </a:r>
            <a:r>
              <a:rPr lang="en-US" altLang="en-US" sz="2100" dirty="0"/>
              <a:t> yang </a:t>
            </a:r>
            <a:r>
              <a:rPr lang="en-US" altLang="en-US" sz="2100" dirty="0" err="1"/>
              <a:t>dipancarkan</a:t>
            </a:r>
            <a:r>
              <a:rPr lang="en-US" altLang="en-US" sz="2100" dirty="0"/>
              <a:t> oleh </a:t>
            </a:r>
            <a:r>
              <a:rPr lang="en-US" altLang="en-US" sz="2100" dirty="0" err="1"/>
              <a:t>pemimpinnya</a:t>
            </a:r>
            <a:r>
              <a:rPr lang="en-US" altLang="en-US" sz="2100" dirty="0"/>
              <a:t> </a:t>
            </a:r>
            <a:r>
              <a:rPr lang="en-US" altLang="en-US" sz="2100" dirty="0" err="1"/>
              <a:t>ini</a:t>
            </a:r>
            <a:r>
              <a:rPr lang="en-US" altLang="en-US" sz="2100" dirty="0"/>
              <a:t> </a:t>
            </a:r>
            <a:r>
              <a:rPr lang="en-US" altLang="en-US" sz="2100" dirty="0" err="1"/>
              <a:t>tidak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dapat</a:t>
            </a:r>
            <a:r>
              <a:rPr lang="en-US" altLang="en-US" sz="2100" dirty="0"/>
              <a:t> </a:t>
            </a:r>
            <a:r>
              <a:rPr lang="en-US" altLang="en-US" sz="2100" dirty="0" err="1"/>
              <a:t>dipisahkan</a:t>
            </a:r>
            <a:r>
              <a:rPr lang="en-US" altLang="en-US" sz="2100" dirty="0"/>
              <a:t>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E9FCB63-2555-45A4-BCA9-90FF68B18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Subjek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B402175A-2A80-4DDF-9EE1-60CD635EF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suatumasyarakat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frekuensi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pengetahuan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umum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output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pemahaman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kebijakan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pemerintah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Namun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frekuensi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orientasi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struktur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peranan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kebijakan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diperhatikan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Para </a:t>
            </a:r>
            <a:r>
              <a:rPr lang="en-US" altLang="en-US" sz="2400" dirty="0" err="1"/>
              <a:t>subjek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menyadari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otoritas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efektif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mereka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diarahkan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otoritas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Sikap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ditunjukkan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lewat</a:t>
            </a:r>
            <a:r>
              <a:rPr lang="en-US" altLang="en-US" sz="2400" dirty="0"/>
              <a:t> rasa </a:t>
            </a:r>
            <a:r>
              <a:rPr lang="en-US" altLang="en-US" sz="2400" dirty="0" err="1"/>
              <a:t>bangga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rasa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suka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Intinya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kebudayaan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sudah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pengetahuan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memadai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tentang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umum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serta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penguatan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kebijakan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pemerintah</a:t>
            </a:r>
            <a:r>
              <a:rPr lang="en-US" altLang="en-US" sz="2400" dirty="0"/>
              <a:t>.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5D02B20C-1D38-42D4-8384-E7E8BFE2D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Partisipan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CE2E7B04-B9E2-45E0-9C20-2C379F51C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dirty="0" err="1"/>
              <a:t>Tipe</a:t>
            </a:r>
            <a:r>
              <a:rPr lang="en-US" altLang="en-US" dirty="0"/>
              <a:t> </a:t>
            </a:r>
            <a:r>
              <a:rPr lang="en-US" altLang="en-US" dirty="0" err="1"/>
              <a:t>kebudayaan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ketiga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bentuk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di mana </a:t>
            </a:r>
            <a:r>
              <a:rPr lang="en-US" altLang="en-US" dirty="0" err="1"/>
              <a:t>anggota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memiliki</a:t>
            </a:r>
            <a:r>
              <a:rPr lang="en-US" altLang="en-US" dirty="0"/>
              <a:t> </a:t>
            </a:r>
            <a:r>
              <a:rPr lang="en-US" altLang="en-US" dirty="0" err="1"/>
              <a:t>pemahaman</a:t>
            </a:r>
            <a:r>
              <a:rPr lang="en-US" altLang="en-US" dirty="0"/>
              <a:t> yang </a:t>
            </a: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mengenai</a:t>
            </a:r>
            <a:r>
              <a:rPr lang="en-US" altLang="en-US" dirty="0"/>
              <a:t> </a:t>
            </a:r>
            <a:r>
              <a:rPr lang="en-US" altLang="en-US" dirty="0" err="1"/>
              <a:t>empat</a:t>
            </a:r>
            <a:r>
              <a:rPr lang="en-US" altLang="en-US" dirty="0"/>
              <a:t> </a:t>
            </a:r>
            <a:r>
              <a:rPr lang="en-US" altLang="en-US" dirty="0" err="1"/>
              <a:t>dimensi</a:t>
            </a:r>
            <a:r>
              <a:rPr lang="en-US" altLang="en-US" dirty="0"/>
              <a:t> </a:t>
            </a:r>
            <a:r>
              <a:rPr lang="en-US" altLang="en-US" dirty="0" err="1"/>
              <a:t>penentu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dirty="0" err="1"/>
              <a:t>Mereka</a:t>
            </a:r>
            <a:r>
              <a:rPr lang="en-US" altLang="en-US" dirty="0"/>
              <a:t> </a:t>
            </a:r>
            <a:r>
              <a:rPr lang="en-US" altLang="en-US" dirty="0" err="1"/>
              <a:t>memiliki</a:t>
            </a:r>
            <a:r>
              <a:rPr lang="en-US" altLang="en-US" dirty="0"/>
              <a:t> </a:t>
            </a:r>
            <a:r>
              <a:rPr lang="en-US" altLang="en-US" dirty="0" err="1"/>
              <a:t>pengetahuan</a:t>
            </a:r>
            <a:r>
              <a:rPr lang="en-US" altLang="en-US" dirty="0"/>
              <a:t> yang </a:t>
            </a:r>
            <a:r>
              <a:rPr lang="en-US" altLang="en-US" dirty="0" err="1"/>
              <a:t>memadai</a:t>
            </a:r>
            <a:r>
              <a:rPr lang="en-US" altLang="en-US" dirty="0"/>
              <a:t> </a:t>
            </a:r>
            <a:r>
              <a:rPr lang="en-US" altLang="en-US" dirty="0" err="1"/>
              <a:t>mengenai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,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peran</a:t>
            </a:r>
            <a:r>
              <a:rPr lang="en-US" altLang="en-US" dirty="0"/>
              <a:t> </a:t>
            </a:r>
            <a:r>
              <a:rPr lang="en-US" altLang="en-US" dirty="0" err="1"/>
              <a:t>pemerintah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kebijakan</a:t>
            </a:r>
            <a:r>
              <a:rPr lang="en-US" altLang="en-US" dirty="0"/>
              <a:t> </a:t>
            </a:r>
            <a:r>
              <a:rPr lang="en-US" altLang="en-US" dirty="0" err="1"/>
              <a:t>beserta</a:t>
            </a:r>
            <a:r>
              <a:rPr lang="en-US" altLang="en-US" dirty="0"/>
              <a:t> </a:t>
            </a:r>
            <a:r>
              <a:rPr lang="en-US" altLang="en-US" dirty="0" err="1"/>
              <a:t>penguatan</a:t>
            </a:r>
            <a:r>
              <a:rPr lang="en-US" altLang="en-US" dirty="0"/>
              <a:t>, dan </a:t>
            </a:r>
            <a:r>
              <a:rPr lang="en-US" altLang="en-US" dirty="0" err="1"/>
              <a:t>berpartisipasi</a:t>
            </a:r>
            <a:r>
              <a:rPr lang="en-US" altLang="en-US" dirty="0"/>
              <a:t> </a:t>
            </a:r>
            <a:r>
              <a:rPr lang="en-US" altLang="en-US" dirty="0" err="1"/>
              <a:t>aktif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proses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berlangsung</a:t>
            </a: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Masyarakat </a:t>
            </a:r>
            <a:r>
              <a:rPr lang="en-US" altLang="en-US" dirty="0" err="1"/>
              <a:t>cenderung</a:t>
            </a:r>
            <a:r>
              <a:rPr lang="en-US" altLang="en-US" dirty="0"/>
              <a:t> </a:t>
            </a:r>
            <a:r>
              <a:rPr lang="en-US" altLang="en-US" dirty="0" err="1"/>
              <a:t>diarahkan</a:t>
            </a:r>
            <a:r>
              <a:rPr lang="en-US" altLang="en-US" dirty="0"/>
              <a:t> pada </a:t>
            </a:r>
            <a:r>
              <a:rPr lang="en-US" altLang="en-US" dirty="0" err="1"/>
              <a:t>peran</a:t>
            </a:r>
            <a:r>
              <a:rPr lang="en-US" altLang="en-US" dirty="0"/>
              <a:t> </a:t>
            </a:r>
            <a:r>
              <a:rPr lang="en-US" altLang="en-US" dirty="0" err="1"/>
              <a:t>pribadi</a:t>
            </a:r>
            <a:r>
              <a:rPr lang="en-US" altLang="en-US" dirty="0"/>
              <a:t> yang </a:t>
            </a:r>
            <a:r>
              <a:rPr lang="en-US" altLang="en-US" dirty="0" err="1"/>
              <a:t>aktif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dimensi</a:t>
            </a:r>
            <a:r>
              <a:rPr lang="en-US" altLang="en-US" dirty="0"/>
              <a:t> di </a:t>
            </a:r>
            <a:r>
              <a:rPr lang="en-US" altLang="en-US" dirty="0" err="1"/>
              <a:t>atas</a:t>
            </a:r>
            <a:r>
              <a:rPr lang="en-US" altLang="en-US" dirty="0"/>
              <a:t>, </a:t>
            </a:r>
            <a:r>
              <a:rPr lang="en-US" altLang="en-US" dirty="0" err="1"/>
              <a:t>meskipun</a:t>
            </a:r>
            <a:r>
              <a:rPr lang="en-US" altLang="en-US" dirty="0"/>
              <a:t> </a:t>
            </a:r>
            <a:r>
              <a:rPr lang="en-US" altLang="en-US" dirty="0" err="1"/>
              <a:t>perasaan</a:t>
            </a:r>
            <a:r>
              <a:rPr lang="en-US" altLang="en-US" dirty="0"/>
              <a:t> dan </a:t>
            </a:r>
            <a:r>
              <a:rPr lang="en-US" altLang="en-US" dirty="0" err="1"/>
              <a:t>evaluasi</a:t>
            </a:r>
            <a:r>
              <a:rPr lang="en-US" altLang="en-US" dirty="0"/>
              <a:t> </a:t>
            </a:r>
            <a:r>
              <a:rPr lang="en-US" altLang="en-US" dirty="0" err="1"/>
              <a:t>mereka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peran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saja</a:t>
            </a:r>
            <a:r>
              <a:rPr lang="en-US" altLang="en-US" dirty="0"/>
              <a:t> </a:t>
            </a:r>
            <a:r>
              <a:rPr lang="en-US" altLang="en-US" dirty="0" err="1"/>
              <a:t>bersifat</a:t>
            </a:r>
            <a:r>
              <a:rPr lang="en-US" altLang="en-US" dirty="0"/>
              <a:t> </a:t>
            </a:r>
            <a:r>
              <a:rPr lang="en-US" altLang="en-US" dirty="0" err="1"/>
              <a:t>menerima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menolak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DD108F46-98F5-46D3-860B-4675B66E3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TIPE-TIPE BUDAYA POLITIK YANG BERKEMBANG DI INDONESIA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134E7F86-5F99-43DD-B845-79C346A7A7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en-US" sz="4000" dirty="0"/>
              <a:t>G</a:t>
            </a:r>
            <a:r>
              <a:rPr lang="en-US" altLang="en-US" sz="4000" dirty="0" err="1"/>
              <a:t>aya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berpolitik</a:t>
            </a:r>
            <a:r>
              <a:rPr lang="en-US" altLang="en-US" sz="4000" dirty="0"/>
              <a:t> yang </a:t>
            </a:r>
            <a:r>
              <a:rPr lang="en-US" altLang="en-US" sz="4000" dirty="0" err="1"/>
              <a:t>berkembang</a:t>
            </a:r>
            <a:r>
              <a:rPr lang="en-US" altLang="en-US" sz="4000" dirty="0"/>
              <a:t> di Indonesia </a:t>
            </a:r>
            <a:r>
              <a:rPr lang="en-US" altLang="en-US" sz="4000" dirty="0" err="1"/>
              <a:t>ada</a:t>
            </a:r>
            <a:r>
              <a:rPr lang="en-US" altLang="en-US" sz="4000" dirty="0"/>
              <a:t> 3 </a:t>
            </a:r>
            <a:r>
              <a:rPr lang="en-US" altLang="en-US" sz="4000" dirty="0" err="1"/>
              <a:t>tipe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yaitu</a:t>
            </a:r>
            <a:r>
              <a:rPr lang="en-US" altLang="en-US" sz="4000" dirty="0"/>
              <a:t> 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BUDAYA POLITIK TRADISIONAL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BUDAYA POLITIK ISLAM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BUDAYA POLITIK MODERN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B217AE5F-AF6A-4CA6-8DF2-00942FE403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Tradisional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264FE8AB-A4DB-420E-ACEF-C8B0874558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tradisional</a:t>
            </a:r>
            <a:r>
              <a:rPr lang="en-US" altLang="en-US" dirty="0"/>
              <a:t> </a:t>
            </a:r>
            <a:r>
              <a:rPr lang="en-US" altLang="en-US" dirty="0" err="1"/>
              <a:t>ialah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mengedepankan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etnis</a:t>
            </a:r>
            <a:r>
              <a:rPr lang="en-US" altLang="en-US" dirty="0"/>
              <a:t> </a:t>
            </a:r>
            <a:r>
              <a:rPr lang="en-US" altLang="en-US" dirty="0" err="1"/>
              <a:t>tertentu</a:t>
            </a:r>
            <a:r>
              <a:rPr lang="en-US" altLang="en-US" dirty="0"/>
              <a:t> yang </a:t>
            </a:r>
            <a:r>
              <a:rPr lang="en-US" altLang="en-US" dirty="0" err="1"/>
              <a:t>ada</a:t>
            </a:r>
            <a:r>
              <a:rPr lang="en-US" altLang="en-US" dirty="0"/>
              <a:t> di Indonesia.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contoh</a:t>
            </a:r>
            <a:r>
              <a:rPr lang="en-US" altLang="en-US" dirty="0"/>
              <a:t>,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berangkat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paham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Jawa</a:t>
            </a:r>
            <a:r>
              <a:rPr lang="en-US" altLang="en-US" dirty="0"/>
              <a:t>.  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Selain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,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tradisional</a:t>
            </a:r>
            <a:r>
              <a:rPr lang="en-US" altLang="en-US" dirty="0"/>
              <a:t> juga </a:t>
            </a:r>
            <a:r>
              <a:rPr lang="en-US" altLang="en-US" dirty="0" err="1"/>
              <a:t>ditandai</a:t>
            </a:r>
            <a:r>
              <a:rPr lang="en-US" altLang="en-US" dirty="0"/>
              <a:t> oleh </a:t>
            </a:r>
            <a:r>
              <a:rPr lang="en-US" altLang="en-US" dirty="0" err="1"/>
              <a:t>hubungan</a:t>
            </a:r>
            <a:r>
              <a:rPr lang="en-US" altLang="en-US" dirty="0"/>
              <a:t> yang </a:t>
            </a:r>
            <a:r>
              <a:rPr lang="en-US" altLang="en-US" dirty="0" err="1"/>
              <a:t>bersifat</a:t>
            </a:r>
            <a:r>
              <a:rPr lang="en-US" altLang="en-US" dirty="0"/>
              <a:t> patron-</a:t>
            </a:r>
            <a:r>
              <a:rPr lang="en-US" altLang="en-US" dirty="0" err="1"/>
              <a:t>klien</a:t>
            </a:r>
            <a:r>
              <a:rPr lang="en-US" altLang="en-US" dirty="0"/>
              <a:t>,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antara</a:t>
            </a:r>
            <a:r>
              <a:rPr lang="en-US" altLang="en-US" dirty="0"/>
              <a:t> tuan dan </a:t>
            </a:r>
            <a:r>
              <a:rPr lang="en-US" altLang="en-US" dirty="0" err="1"/>
              <a:t>pelayannya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semacam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cukup</a:t>
            </a:r>
            <a:r>
              <a:rPr lang="en-US" altLang="en-US" dirty="0"/>
              <a:t> </a:t>
            </a:r>
            <a:r>
              <a:rPr lang="en-US" altLang="en-US" dirty="0" err="1"/>
              <a:t>kuat</a:t>
            </a:r>
            <a:r>
              <a:rPr lang="en-US" altLang="en-US" dirty="0"/>
              <a:t> di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dirty="0" err="1"/>
              <a:t>daerah</a:t>
            </a:r>
            <a:r>
              <a:rPr lang="en-US" altLang="en-US" dirty="0"/>
              <a:t>, </a:t>
            </a:r>
            <a:r>
              <a:rPr lang="en-US" altLang="en-US" dirty="0" err="1"/>
              <a:t>khususnya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etnis</a:t>
            </a:r>
            <a:r>
              <a:rPr lang="en-US" altLang="en-US" dirty="0"/>
              <a:t> yang sangat </a:t>
            </a:r>
            <a:r>
              <a:rPr lang="en-US" altLang="en-US" dirty="0" err="1"/>
              <a:t>konservatif</a:t>
            </a:r>
            <a:r>
              <a:rPr lang="en-US" altLang="en-US" dirty="0"/>
              <a:t>. Masyarakat </a:t>
            </a:r>
            <a:r>
              <a:rPr lang="en-US" altLang="en-US" dirty="0" err="1"/>
              <a:t>tradisional</a:t>
            </a:r>
            <a:r>
              <a:rPr lang="en-US" altLang="en-US" dirty="0"/>
              <a:t>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biasanya</a:t>
            </a:r>
            <a:r>
              <a:rPr lang="en-US" altLang="en-US" dirty="0"/>
              <a:t> </a:t>
            </a:r>
            <a:r>
              <a:rPr lang="en-US" altLang="en-US" dirty="0" err="1"/>
              <a:t>berafiliasi</a:t>
            </a:r>
            <a:r>
              <a:rPr lang="en-US" altLang="en-US" dirty="0"/>
              <a:t> pada </a:t>
            </a:r>
            <a:r>
              <a:rPr lang="en-US" altLang="en-US" dirty="0" err="1"/>
              <a:t>partai-partai</a:t>
            </a:r>
            <a:r>
              <a:rPr lang="en-US" altLang="en-US" dirty="0"/>
              <a:t> </a:t>
            </a:r>
            <a:r>
              <a:rPr lang="en-US" altLang="en-US" dirty="0" err="1"/>
              <a:t>sekuler</a:t>
            </a:r>
            <a:r>
              <a:rPr lang="en-US" altLang="en-US" dirty="0"/>
              <a:t> (</a:t>
            </a:r>
            <a:r>
              <a:rPr lang="en-US" altLang="en-US" dirty="0" err="1"/>
              <a:t>bukan</a:t>
            </a:r>
            <a:r>
              <a:rPr lang="en-US" altLang="en-US" dirty="0"/>
              <a:t> </a:t>
            </a:r>
            <a:r>
              <a:rPr lang="en-US" altLang="en-US" dirty="0" err="1"/>
              <a:t>partai</a:t>
            </a:r>
            <a:r>
              <a:rPr lang="en-US" altLang="en-US" dirty="0"/>
              <a:t> agama).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0268E62C-70DF-4E63-90EA-8A6A26C9F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Islam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8D652D1D-7FFD-4795-9A34-9167C08A2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Islam </a:t>
            </a:r>
            <a:r>
              <a:rPr lang="en-US" altLang="en-US" sz="2000" dirty="0" err="1"/>
              <a:t>adalah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idenya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keyakinan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nilai</a:t>
            </a:r>
            <a:r>
              <a:rPr lang="en-US" altLang="en-US" sz="2000" dirty="0"/>
              <a:t> agama </a:t>
            </a:r>
            <a:r>
              <a:rPr lang="en-US" altLang="en-US" sz="2000" dirty="0" err="1"/>
              <a:t>tertentu</a:t>
            </a:r>
            <a:r>
              <a:rPr lang="en-US" altLang="en-US" sz="2000" dirty="0"/>
              <a:t> (Islam). Agama Islam di Indonesia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agama </a:t>
            </a:r>
            <a:r>
              <a:rPr lang="en-US" altLang="en-US" sz="2000" dirty="0" err="1"/>
              <a:t>mayoritas</a:t>
            </a:r>
            <a:r>
              <a:rPr lang="en-US" altLang="en-US" sz="2000" dirty="0"/>
              <a:t> dan Indonesia </a:t>
            </a:r>
            <a:r>
              <a:rPr lang="en-US" altLang="en-US" sz="2000" dirty="0" err="1"/>
              <a:t>merupakan</a:t>
            </a:r>
            <a:r>
              <a:rPr lang="en-US" altLang="en-US" sz="2000" dirty="0"/>
              <a:t> negara </a:t>
            </a:r>
            <a:r>
              <a:rPr lang="en-US" altLang="en-US" sz="2000" dirty="0" err="1"/>
              <a:t>berpenduduk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muslim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terbesar</a:t>
            </a:r>
            <a:r>
              <a:rPr lang="en-US" altLang="en-US" sz="2000" dirty="0"/>
              <a:t> di dunia, </a:t>
            </a:r>
            <a:r>
              <a:rPr lang="en-US" altLang="en-US" sz="2000" dirty="0" err="1"/>
              <a:t>sehingga</a:t>
            </a:r>
            <a:r>
              <a:rPr lang="en-US" altLang="en-US" sz="2000" dirty="0"/>
              <a:t> Islam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salah </a:t>
            </a:r>
            <a:r>
              <a:rPr lang="en-US" altLang="en-US" sz="2000" dirty="0" err="1"/>
              <a:t>satu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cukup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mewarnai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kebudayaan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di Indonesia. </a:t>
            </a:r>
            <a:r>
              <a:rPr lang="en-US" altLang="en-US" sz="2000" dirty="0" err="1"/>
              <a:t>Orientasi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mendasarkan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nilai</a:t>
            </a:r>
            <a:r>
              <a:rPr lang="en-US" altLang="en-US" sz="2000" dirty="0"/>
              <a:t> agama Islam </a:t>
            </a:r>
            <a:r>
              <a:rPr lang="en-US" altLang="en-US" sz="2000" dirty="0" err="1"/>
              <a:t>mulai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tampak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sejak</a:t>
            </a:r>
            <a:r>
              <a:rPr lang="en-US" altLang="en-US" sz="2000" dirty="0"/>
              <a:t> para </a:t>
            </a:r>
            <a:r>
              <a:rPr lang="en-US" altLang="en-US" sz="2000" dirty="0" err="1"/>
              <a:t>pendiri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bangsa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membangun</a:t>
            </a:r>
            <a:r>
              <a:rPr lang="en-US" altLang="en-US" sz="2000" dirty="0"/>
              <a:t> negeri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Islam </a:t>
            </a:r>
            <a:r>
              <a:rPr lang="en-US" altLang="en-US" sz="2000" dirty="0" err="1"/>
              <a:t>biasanya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dipelopori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santri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identik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pendidikan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pesantren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atau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sekolah-sekolah</a:t>
            </a:r>
            <a:r>
              <a:rPr lang="en-US" altLang="en-US" sz="2000" dirty="0"/>
              <a:t> Islam.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masyarakat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terdiri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yakni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tradisional</a:t>
            </a:r>
            <a:r>
              <a:rPr lang="en-US" altLang="en-US" sz="2000" dirty="0"/>
              <a:t> dan modern.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tradisional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biasanya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diwakili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masyarakat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santri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berasal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 NU (</a:t>
            </a:r>
            <a:r>
              <a:rPr lang="en-US" altLang="en-US" sz="2000" dirty="0" err="1"/>
              <a:t>Nahdlatul</a:t>
            </a:r>
            <a:r>
              <a:rPr lang="en-US" altLang="en-US" sz="2000" dirty="0"/>
              <a:t> Ulama). </a:t>
            </a:r>
            <a:r>
              <a:rPr lang="en-US" altLang="en-US" sz="2000" dirty="0" err="1"/>
              <a:t>Sementara</a:t>
            </a:r>
            <a:r>
              <a:rPr lang="en-US" altLang="en-US" sz="2000" dirty="0"/>
              <a:t> yang modern </a:t>
            </a:r>
            <a:r>
              <a:rPr lang="en-US" altLang="en-US" sz="2000" dirty="0" err="1"/>
              <a:t>biasanya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diwakili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masyarakat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santri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 Muhammadiyah.  </a:t>
            </a:r>
            <a:r>
              <a:rPr lang="en-US" altLang="en-US" sz="2000" dirty="0" err="1"/>
              <a:t>Perbedaan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karakter</a:t>
            </a:r>
            <a:r>
              <a:rPr lang="en-US" altLang="en-US" sz="2000" dirty="0"/>
              <a:t> Islam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juga </a:t>
            </a:r>
            <a:r>
              <a:rPr lang="en-US" altLang="en-US" sz="2000" dirty="0" err="1"/>
              <a:t>turut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melahirkan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perbedaan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pilihan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membuat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budaya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Islam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warna</a:t>
            </a:r>
            <a:r>
              <a:rPr lang="en-US" altLang="en-US" sz="20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Pada masa </a:t>
            </a:r>
            <a:r>
              <a:rPr lang="en-US" altLang="en-US" sz="2000" dirty="0" err="1"/>
              <a:t>lalu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santri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biasanya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berafiliasi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seperti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Masyumi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NU. </a:t>
            </a:r>
            <a:r>
              <a:rPr lang="en-US" altLang="en-US" sz="2000" dirty="0" err="1"/>
              <a:t>Kedua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memiliki</a:t>
            </a:r>
            <a:r>
              <a:rPr lang="en-US" altLang="en-US" sz="2000" dirty="0"/>
              <a:t> basis pada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masyarakat</a:t>
            </a:r>
            <a:r>
              <a:rPr lang="en-US" altLang="en-US" sz="2000" dirty="0"/>
              <a:t> Islam.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AutoShape 2">
            <a:extLst>
              <a:ext uri="{FF2B5EF4-FFF2-40B4-BE49-F238E27FC236}">
                <a16:creationId xmlns:a16="http://schemas.microsoft.com/office/drawing/2014/main" id="{9D75F76B-8148-4565-A2B7-887EA36E4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Modern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39B74071-A38B-4DD6-932C-84CF19427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modern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mencoba</a:t>
            </a:r>
            <a:r>
              <a:rPr lang="en-US" altLang="en-US" dirty="0"/>
              <a:t> </a:t>
            </a:r>
            <a:r>
              <a:rPr lang="en-US" altLang="en-US" dirty="0" err="1"/>
              <a:t>meninggalkan</a:t>
            </a:r>
            <a:r>
              <a:rPr lang="en-US" altLang="en-US" dirty="0"/>
              <a:t> </a:t>
            </a:r>
            <a:r>
              <a:rPr lang="en-US" altLang="en-US" dirty="0" err="1"/>
              <a:t>karakter</a:t>
            </a:r>
            <a:r>
              <a:rPr lang="en-US" altLang="en-US" dirty="0"/>
              <a:t> </a:t>
            </a:r>
            <a:r>
              <a:rPr lang="en-US" altLang="en-US" dirty="0" err="1"/>
              <a:t>etnis</a:t>
            </a:r>
            <a:r>
              <a:rPr lang="en-US" altLang="en-US" dirty="0"/>
              <a:t> </a:t>
            </a:r>
            <a:r>
              <a:rPr lang="en-US" altLang="en-US" dirty="0" err="1"/>
              <a:t>tertentu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pendasaran</a:t>
            </a:r>
            <a:r>
              <a:rPr lang="en-US" altLang="en-US" dirty="0"/>
              <a:t> pada agama </a:t>
            </a:r>
            <a:r>
              <a:rPr lang="en-US" altLang="en-US" dirty="0" err="1"/>
              <a:t>tertentu</a:t>
            </a:r>
            <a:r>
              <a:rPr lang="en-US" altLang="en-US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Pada masa </a:t>
            </a:r>
            <a:r>
              <a:rPr lang="en-US" altLang="en-US" dirty="0" err="1"/>
              <a:t>pemerintahan</a:t>
            </a:r>
            <a:r>
              <a:rPr lang="en-US" altLang="en-US" dirty="0"/>
              <a:t> Orde </a:t>
            </a:r>
            <a:r>
              <a:rPr lang="en-US" altLang="en-US" dirty="0" err="1"/>
              <a:t>Baru</a:t>
            </a:r>
            <a:r>
              <a:rPr lang="en-US" altLang="en-US" dirty="0"/>
              <a:t>, </a:t>
            </a:r>
            <a:r>
              <a:rPr lang="en-US" altLang="en-US" dirty="0" err="1"/>
              <a:t>dikembangkan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modern yang </a:t>
            </a:r>
            <a:r>
              <a:rPr lang="en-US" altLang="en-US" dirty="0" err="1"/>
              <a:t>dimaksudkan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mengedepankan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etnis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agama </a:t>
            </a:r>
            <a:r>
              <a:rPr lang="en-US" altLang="en-US" dirty="0" err="1"/>
              <a:t>tertentu</a:t>
            </a:r>
            <a:r>
              <a:rPr lang="en-US" altLang="en-US" dirty="0"/>
              <a:t>. Pada </a:t>
            </a:r>
            <a:r>
              <a:rPr lang="en-US" altLang="en-US" dirty="0" err="1"/>
              <a:t>masapemerintahan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tujuan</a:t>
            </a:r>
            <a:r>
              <a:rPr lang="en-US" altLang="en-US" dirty="0"/>
              <a:t> yang </a:t>
            </a:r>
            <a:r>
              <a:rPr lang="en-US" altLang="en-US" dirty="0" err="1"/>
              <a:t>ingin</a:t>
            </a:r>
            <a:r>
              <a:rPr lang="en-US" altLang="en-US" dirty="0"/>
              <a:t> </a:t>
            </a:r>
            <a:r>
              <a:rPr lang="en-US" altLang="en-US" dirty="0" err="1"/>
              <a:t>dicapai</a:t>
            </a:r>
            <a:r>
              <a:rPr lang="en-US" altLang="en-US" dirty="0"/>
              <a:t> </a:t>
            </a:r>
            <a:r>
              <a:rPr lang="en-US" altLang="en-US" dirty="0" err="1"/>
              <a:t>yakni</a:t>
            </a:r>
            <a:r>
              <a:rPr lang="en-US" altLang="en-US" dirty="0"/>
              <a:t> </a:t>
            </a:r>
            <a:r>
              <a:rPr lang="en-US" altLang="en-US" dirty="0" err="1"/>
              <a:t>stabilitas</a:t>
            </a:r>
            <a:r>
              <a:rPr lang="en-US" altLang="en-US" dirty="0"/>
              <a:t> </a:t>
            </a:r>
            <a:r>
              <a:rPr lang="en-US" altLang="en-US" dirty="0" err="1"/>
              <a:t>keamanan</a:t>
            </a:r>
            <a:r>
              <a:rPr lang="en-US" altLang="en-US" dirty="0"/>
              <a:t> dan </a:t>
            </a:r>
            <a:r>
              <a:rPr lang="en-US" altLang="en-US" dirty="0" err="1"/>
              <a:t>kemajuan</a:t>
            </a:r>
            <a:r>
              <a:rPr lang="en-US" altLang="en-US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halnya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Islam,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modern juga </a:t>
            </a:r>
            <a:r>
              <a:rPr lang="en-US" altLang="en-US" dirty="0" err="1"/>
              <a:t>bersifat</a:t>
            </a:r>
            <a:r>
              <a:rPr lang="en-US" altLang="en-US" dirty="0"/>
              <a:t> </a:t>
            </a:r>
            <a:r>
              <a:rPr lang="en-US" altLang="en-US" dirty="0" err="1"/>
              <a:t>kuat</a:t>
            </a:r>
            <a:r>
              <a:rPr lang="en-US" altLang="en-US" dirty="0"/>
              <a:t> dan </a:t>
            </a:r>
            <a:r>
              <a:rPr lang="en-US" altLang="en-US" dirty="0" err="1"/>
              <a:t>berpengaruh</a:t>
            </a:r>
            <a:r>
              <a:rPr lang="en-US" altLang="en-US" dirty="0"/>
              <a:t>. Di </a:t>
            </a:r>
            <a:r>
              <a:rPr lang="en-US" altLang="en-US" dirty="0" err="1"/>
              <a:t>dalamnya</a:t>
            </a:r>
            <a:r>
              <a:rPr lang="en-US" altLang="en-US" dirty="0"/>
              <a:t> </a:t>
            </a:r>
            <a:r>
              <a:rPr lang="en-US" altLang="en-US" dirty="0" err="1"/>
              <a:t>terdapat</a:t>
            </a:r>
            <a:r>
              <a:rPr lang="en-US" altLang="en-US" dirty="0"/>
              <a:t> </a:t>
            </a:r>
            <a:r>
              <a:rPr lang="en-US" altLang="en-US" dirty="0" err="1"/>
              <a:t>beragam</a:t>
            </a:r>
            <a:r>
              <a:rPr lang="en-US" altLang="en-US" dirty="0"/>
              <a:t> </a:t>
            </a:r>
            <a:r>
              <a:rPr lang="en-US" altLang="en-US" dirty="0" err="1"/>
              <a:t>subkultur</a:t>
            </a:r>
            <a:r>
              <a:rPr lang="en-US" altLang="en-US" dirty="0"/>
              <a:t>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dirty="0" err="1"/>
              <a:t>kelompok</a:t>
            </a:r>
            <a:r>
              <a:rPr lang="en-US" altLang="en-US" dirty="0"/>
              <a:t> </a:t>
            </a:r>
            <a:r>
              <a:rPr lang="en-US" altLang="en-US" dirty="0" err="1"/>
              <a:t>birokrat</a:t>
            </a:r>
            <a:r>
              <a:rPr lang="en-US" altLang="en-US" dirty="0"/>
              <a:t>, </a:t>
            </a:r>
            <a:r>
              <a:rPr lang="en-US" altLang="en-US" dirty="0" err="1"/>
              <a:t>intelektual</a:t>
            </a:r>
            <a:r>
              <a:rPr lang="en-US" altLang="en-US" dirty="0"/>
              <a:t>, dan </a:t>
            </a:r>
            <a:r>
              <a:rPr lang="en-US" altLang="en-US" dirty="0" err="1"/>
              <a:t>militer</a:t>
            </a:r>
            <a:r>
              <a:rPr lang="en-US" altLang="en-US" dirty="0"/>
              <a:t>. </a:t>
            </a:r>
            <a:r>
              <a:rPr lang="en-US" altLang="en-US" dirty="0" err="1"/>
              <a:t>Nyatanya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kelompok</a:t>
            </a:r>
            <a:r>
              <a:rPr lang="en-US" altLang="en-US" dirty="0"/>
              <a:t> (</a:t>
            </a:r>
            <a:r>
              <a:rPr lang="en-US" altLang="en-US" dirty="0" err="1"/>
              <a:t>birokrat</a:t>
            </a:r>
            <a:r>
              <a:rPr lang="en-US" altLang="en-US" dirty="0"/>
              <a:t> dan </a:t>
            </a:r>
            <a:r>
              <a:rPr lang="en-US" altLang="en-US" dirty="0" err="1"/>
              <a:t>militer</a:t>
            </a:r>
            <a:r>
              <a:rPr lang="en-US" altLang="en-US" dirty="0"/>
              <a:t>) yang paling </a:t>
            </a:r>
            <a:r>
              <a:rPr lang="en-US" altLang="en-US" dirty="0" err="1"/>
              <a:t>berpengaruh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pembuatan</a:t>
            </a:r>
            <a:r>
              <a:rPr lang="en-US" altLang="en-US" dirty="0"/>
              <a:t> </a:t>
            </a:r>
            <a:r>
              <a:rPr lang="en-US" altLang="en-US" dirty="0" err="1"/>
              <a:t>kebijakan</a:t>
            </a:r>
            <a:r>
              <a:rPr lang="en-US" altLang="en-US" dirty="0"/>
              <a:t> pada masa Orde </a:t>
            </a:r>
            <a:r>
              <a:rPr lang="en-US" altLang="en-US" dirty="0" err="1"/>
              <a:t>baru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8" name="Rectangle 6">
            <a:extLst>
              <a:ext uri="{FF2B5EF4-FFF2-40B4-BE49-F238E27FC236}">
                <a16:creationId xmlns:a16="http://schemas.microsoft.com/office/drawing/2014/main" id="{D30D4478-55B1-4915-8599-356F544CD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8225" y="514351"/>
            <a:ext cx="9745663" cy="1462087"/>
          </a:xfrm>
        </p:spPr>
        <p:txBody>
          <a:bodyPr>
            <a:normAutofit fontScale="90000"/>
          </a:bodyPr>
          <a:lstStyle/>
          <a:p>
            <a:r>
              <a:rPr lang="en-US" altLang="en-US" dirty="0" err="1"/>
              <a:t>Bagaimana</a:t>
            </a:r>
            <a:r>
              <a:rPr lang="en-US" altLang="en-US" dirty="0"/>
              <a:t> </a:t>
            </a:r>
            <a:r>
              <a:rPr lang="en-US" altLang="en-US" dirty="0" err="1"/>
              <a:t>hubungannya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tipe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menurut</a:t>
            </a:r>
            <a:r>
              <a:rPr lang="en-US" altLang="en-US" dirty="0"/>
              <a:t> Almond dan </a:t>
            </a:r>
            <a:r>
              <a:rPr lang="en-US" altLang="en-US" dirty="0" err="1"/>
              <a:t>Verba</a:t>
            </a:r>
            <a:r>
              <a:rPr lang="en-US" altLang="en-US" dirty="0"/>
              <a:t> ?</a:t>
            </a:r>
          </a:p>
        </p:txBody>
      </p:sp>
      <p:sp>
        <p:nvSpPr>
          <p:cNvPr id="125959" name="Rectangle 7">
            <a:extLst>
              <a:ext uri="{FF2B5EF4-FFF2-40B4-BE49-F238E27FC236}">
                <a16:creationId xmlns:a16="http://schemas.microsoft.com/office/drawing/2014/main" id="{5605E838-6AFB-42D9-A4E1-4032B3E86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3950" y="2286001"/>
            <a:ext cx="10096500" cy="41243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Kita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yang mana di Indonesia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jelas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Ketiga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Almond dan </a:t>
            </a:r>
            <a:r>
              <a:rPr lang="en-US" altLang="en-US" sz="2400" dirty="0" err="1"/>
              <a:t>Verba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bersamaan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Misalnya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tradisional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mungkin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didominasi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parokial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meskipun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menutup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kemungkinan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partisipan</a:t>
            </a:r>
            <a:r>
              <a:rPr lang="en-US" alt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Begitu</a:t>
            </a:r>
            <a:r>
              <a:rPr lang="en-US" altLang="en-US" sz="2400" dirty="0"/>
              <a:t> pula pada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modern.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demikian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konteks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Indonesia, </a:t>
            </a:r>
            <a:r>
              <a:rPr lang="en-US" altLang="en-US" sz="2400" dirty="0" err="1"/>
              <a:t>pembagian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budaya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Almond dan </a:t>
            </a:r>
            <a:r>
              <a:rPr lang="en-US" altLang="en-US" sz="2400" dirty="0" err="1"/>
              <a:t>Verba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diklasifikasikan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terpisah</a:t>
            </a:r>
            <a:r>
              <a:rPr lang="en-US" alt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Yang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Indonesia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gabungan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tipe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Almond dan </a:t>
            </a:r>
            <a:r>
              <a:rPr lang="en-US" altLang="en-US" sz="2400" dirty="0" err="1"/>
              <a:t>Verba</a:t>
            </a:r>
            <a:r>
              <a:rPr lang="en-US" altLang="en-US" sz="2400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8BED720D-493F-4123-98A3-006668BFE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Pembagian Budaya Politik menurut Geertz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539D493B-9E6A-46DE-8D7E-E9A2774E7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err="1"/>
              <a:t>Menurut</a:t>
            </a:r>
            <a:r>
              <a:rPr lang="en-US" altLang="en-US" dirty="0"/>
              <a:t> </a:t>
            </a:r>
            <a:r>
              <a:rPr lang="en-US" altLang="en-US" dirty="0" err="1"/>
              <a:t>antropolog</a:t>
            </a:r>
            <a:r>
              <a:rPr lang="en-US" altLang="en-US" dirty="0"/>
              <a:t> </a:t>
            </a:r>
            <a:r>
              <a:rPr lang="en-US" altLang="en-US" dirty="0" err="1"/>
              <a:t>berkebangsaan</a:t>
            </a:r>
            <a:r>
              <a:rPr lang="en-US" altLang="en-US" dirty="0"/>
              <a:t> Amerika, Clifford Geertz,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</a:t>
            </a:r>
            <a:r>
              <a:rPr lang="en-US" altLang="en-US" dirty="0" err="1"/>
              <a:t>berkembang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Indonesia </a:t>
            </a:r>
            <a:r>
              <a:rPr lang="en-US" altLang="en-US" dirty="0" err="1"/>
              <a:t>terbagi</a:t>
            </a:r>
            <a:r>
              <a:rPr lang="en-US" altLang="en-US" dirty="0"/>
              <a:t> </a:t>
            </a:r>
            <a:r>
              <a:rPr lang="en-US" altLang="en-US" dirty="0" err="1"/>
              <a:t>tiga</a:t>
            </a:r>
            <a:r>
              <a:rPr lang="en-US" altLang="en-US" dirty="0"/>
              <a:t>, </a:t>
            </a:r>
            <a:r>
              <a:rPr lang="en-US" altLang="en-US" dirty="0" err="1"/>
              <a:t>yaitu</a:t>
            </a:r>
            <a:r>
              <a:rPr lang="en-US" altLang="en-US" dirty="0"/>
              <a:t> 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400" dirty="0" err="1"/>
              <a:t>Budaya</a:t>
            </a:r>
            <a:r>
              <a:rPr lang="en-US" altLang="en-US" sz="4400" dirty="0"/>
              <a:t> </a:t>
            </a:r>
            <a:r>
              <a:rPr lang="en-US" altLang="en-US" sz="4400" dirty="0" err="1"/>
              <a:t>politik</a:t>
            </a:r>
            <a:r>
              <a:rPr lang="en-US" altLang="en-US" sz="4400" dirty="0"/>
              <a:t> Abangan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400" dirty="0" err="1"/>
              <a:t>Budaya</a:t>
            </a:r>
            <a:r>
              <a:rPr lang="en-US" altLang="en-US" sz="4400" dirty="0"/>
              <a:t> </a:t>
            </a:r>
            <a:r>
              <a:rPr lang="en-US" altLang="en-US" sz="4400" dirty="0" err="1"/>
              <a:t>politik</a:t>
            </a:r>
            <a:r>
              <a:rPr lang="en-US" altLang="en-US" sz="4400" dirty="0"/>
              <a:t> </a:t>
            </a:r>
            <a:r>
              <a:rPr lang="en-US" altLang="en-US" sz="4400" dirty="0" err="1"/>
              <a:t>Santri</a:t>
            </a:r>
            <a:endParaRPr lang="en-US" altLang="en-US" sz="4400" dirty="0"/>
          </a:p>
          <a:p>
            <a:pPr marL="609600" indent="-609600">
              <a:buFontTx/>
              <a:buAutoNum type="arabicPeriod"/>
            </a:pPr>
            <a:r>
              <a:rPr lang="en-US" altLang="en-US" sz="4400" dirty="0" err="1"/>
              <a:t>Budaya</a:t>
            </a:r>
            <a:r>
              <a:rPr lang="en-US" altLang="en-US" sz="4400" dirty="0"/>
              <a:t> </a:t>
            </a:r>
            <a:r>
              <a:rPr lang="en-US" altLang="en-US" sz="4400" dirty="0" err="1"/>
              <a:t>politik</a:t>
            </a:r>
            <a:r>
              <a:rPr lang="en-US" altLang="en-US" sz="4400" dirty="0"/>
              <a:t> </a:t>
            </a:r>
            <a:r>
              <a:rPr lang="en-US" altLang="en-US" sz="4400" dirty="0" err="1"/>
              <a:t>Priyayi</a:t>
            </a:r>
            <a:endParaRPr lang="en-US" alt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>
            <a:extLst>
              <a:ext uri="{FF2B5EF4-FFF2-40B4-BE49-F238E27FC236}">
                <a16:creationId xmlns:a16="http://schemas.microsoft.com/office/drawing/2014/main" id="{D8F919EC-9D72-4953-BA5C-4551766CE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8510588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800" b="1" dirty="0" err="1">
                <a:solidFill>
                  <a:schemeClr val="tx2">
                    <a:satMod val="130000"/>
                  </a:schemeClr>
                </a:solidFill>
              </a:rPr>
              <a:t>Pengertian</a:t>
            </a:r>
            <a:r>
              <a:rPr lang="en-US" sz="4800" b="1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2">
                    <a:satMod val="130000"/>
                  </a:schemeClr>
                </a:solidFill>
              </a:rPr>
              <a:t>Budaya</a:t>
            </a:r>
            <a:r>
              <a:rPr lang="en-US" sz="4800" b="1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2">
                    <a:satMod val="130000"/>
                  </a:schemeClr>
                </a:solidFill>
              </a:rPr>
              <a:t>Politik</a:t>
            </a:r>
            <a:endParaRPr lang="en-US" sz="48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9516BB2B-1DE8-45F7-8493-1C8943F028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371600"/>
            <a:ext cx="8915400" cy="5181600"/>
          </a:xfrm>
        </p:spPr>
        <p:txBody>
          <a:bodyPr/>
          <a:lstStyle/>
          <a:p>
            <a:r>
              <a:rPr lang="en-US" altLang="en-US" sz="2400" dirty="0" err="1"/>
              <a:t>Sikap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orientasi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warga</a:t>
            </a:r>
            <a:r>
              <a:rPr lang="en-US" altLang="en-US" sz="2400" dirty="0"/>
              <a:t> negara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aneka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ragam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bagiannya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sikap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warga</a:t>
            </a:r>
            <a:r>
              <a:rPr lang="en-US" altLang="en-US" sz="2400" dirty="0"/>
              <a:t> negara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  ( G. A. Almond  dan  S. </a:t>
            </a:r>
            <a:r>
              <a:rPr lang="en-US" altLang="en-US" sz="2400" dirty="0" err="1"/>
              <a:t>Verba</a:t>
            </a:r>
            <a:r>
              <a:rPr lang="en-US" altLang="en-US" sz="2400" dirty="0"/>
              <a:t> )</a:t>
            </a:r>
          </a:p>
          <a:p>
            <a:r>
              <a:rPr lang="en-US" altLang="en-US" sz="2400" dirty="0" err="1"/>
              <a:t>Sikap</a:t>
            </a:r>
            <a:r>
              <a:rPr lang="en-US" altLang="en-US" sz="2400" dirty="0"/>
              <a:t> dan  </a:t>
            </a:r>
            <a:r>
              <a:rPr lang="en-US" altLang="en-US" sz="2400" dirty="0" err="1"/>
              <a:t>orientasi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warga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negara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kehidupan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 negara  dan  </a:t>
            </a:r>
            <a:r>
              <a:rPr lang="en-US" altLang="en-US" sz="2400" dirty="0" err="1"/>
              <a:t>politiknya</a:t>
            </a:r>
            <a:r>
              <a:rPr lang="en-US" altLang="en-US" sz="2400" dirty="0"/>
              <a:t>  ( </a:t>
            </a:r>
            <a:r>
              <a:rPr lang="en-US" altLang="en-US" sz="2400" dirty="0" err="1"/>
              <a:t>Mochtar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Masoed</a:t>
            </a:r>
            <a:r>
              <a:rPr lang="en-US" altLang="en-US" sz="2400" dirty="0"/>
              <a:t> dan Colin MacAndrews )</a:t>
            </a:r>
          </a:p>
          <a:p>
            <a:r>
              <a:rPr lang="en-US" altLang="en-US" sz="2400" dirty="0"/>
              <a:t>Sutu </a:t>
            </a:r>
            <a:r>
              <a:rPr lang="en-US" altLang="en-US" sz="2400" dirty="0" err="1"/>
              <a:t>konsep</a:t>
            </a:r>
            <a:r>
              <a:rPr lang="en-US" altLang="en-US" sz="2400" dirty="0"/>
              <a:t> yang  </a:t>
            </a:r>
            <a:r>
              <a:rPr lang="en-US" altLang="en-US" sz="2400" dirty="0" err="1"/>
              <a:t>terdiri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sikap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keyakinan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-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ketrampilan</a:t>
            </a:r>
            <a:r>
              <a:rPr lang="en-US" altLang="en-US" sz="2400" dirty="0"/>
              <a:t>  yang </a:t>
            </a:r>
            <a:r>
              <a:rPr lang="en-US" altLang="en-US" sz="2400" dirty="0" err="1"/>
              <a:t>sedang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berlaku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anggota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,  </a:t>
            </a:r>
            <a:r>
              <a:rPr lang="en-US" altLang="en-US" sz="2400" dirty="0" err="1"/>
              <a:t>termasuk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-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kecenderungan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khusus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-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kebiasaan</a:t>
            </a:r>
            <a:r>
              <a:rPr lang="en-US" altLang="en-US" sz="2400" dirty="0"/>
              <a:t>  yang 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 pada </a:t>
            </a:r>
            <a:r>
              <a:rPr lang="en-US" altLang="en-US" sz="2400" dirty="0" err="1"/>
              <a:t>kelompok</a:t>
            </a:r>
            <a:r>
              <a:rPr lang="en-US" altLang="en-US" sz="2400" dirty="0"/>
              <a:t> - </a:t>
            </a:r>
            <a:r>
              <a:rPr lang="en-US" altLang="en-US" sz="2400" dirty="0" err="1"/>
              <a:t>kelompok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 ( Almond  dan Powell 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AEC9014F-985F-421B-9C7D-21F519C76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Abangan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8F34AAD2-C576-4ED6-93B6-9520794C2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US" altLang="en-US" sz="3600" dirty="0" err="1"/>
              <a:t>Adalah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budaya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politik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masyarakat</a:t>
            </a:r>
            <a:r>
              <a:rPr lang="en-US" altLang="en-US" sz="3600" dirty="0"/>
              <a:t> yang </a:t>
            </a:r>
            <a:r>
              <a:rPr lang="en-US" altLang="en-US" sz="3600" dirty="0" err="1"/>
              <a:t>menekankan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aspek-aspek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animisme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atau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kepercayaan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terhadap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adanya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roh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halus</a:t>
            </a:r>
            <a:r>
              <a:rPr lang="en-US" altLang="en-US" sz="3600" dirty="0"/>
              <a:t> yang </a:t>
            </a:r>
            <a:r>
              <a:rPr lang="en-US" altLang="en-US" sz="3600" dirty="0" err="1"/>
              <a:t>dapat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mempengaruhi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hidup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manusia</a:t>
            </a:r>
            <a:r>
              <a:rPr lang="en-US" altLang="en-US" sz="3600" dirty="0"/>
              <a:t>.</a:t>
            </a:r>
            <a:endParaRPr lang="id-ID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 err="1"/>
              <a:t>Tradisi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selamatan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merupakan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ciri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khas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masyarakat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ini</a:t>
            </a:r>
            <a:r>
              <a:rPr lang="en-US" altLang="en-US" sz="3600" dirty="0"/>
              <a:t>.</a:t>
            </a:r>
            <a:endParaRPr lang="id-ID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 err="1"/>
              <a:t>Upacara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selamatan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dilakukan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untuk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mengusir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roh-roh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jahat</a:t>
            </a:r>
            <a:r>
              <a:rPr lang="en-US" altLang="en-US" sz="3600" dirty="0"/>
              <a:t> yang </a:t>
            </a:r>
            <a:r>
              <a:rPr lang="en-US" altLang="en-US" sz="3600" dirty="0" err="1"/>
              <a:t>dapat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mengganggu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manusia</a:t>
            </a:r>
            <a:r>
              <a:rPr lang="en-US" altLang="en-US" sz="3600" dirty="0"/>
              <a:t>.</a:t>
            </a:r>
            <a:endParaRPr lang="id-ID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 err="1"/>
              <a:t>Contoh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masyarakat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petani</a:t>
            </a:r>
            <a:r>
              <a:rPr lang="en-US" altLang="en-US" sz="3600" dirty="0"/>
              <a:t>.</a:t>
            </a:r>
            <a:endParaRPr lang="id-ID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 err="1"/>
              <a:t>Kelompok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masyarakat</a:t>
            </a:r>
            <a:r>
              <a:rPr lang="en-US" altLang="en-US" sz="3600" dirty="0"/>
              <a:t> abangan pada </a:t>
            </a:r>
            <a:r>
              <a:rPr lang="en-US" altLang="en-US" sz="3600" dirty="0" err="1"/>
              <a:t>tahun</a:t>
            </a:r>
            <a:r>
              <a:rPr lang="en-US" altLang="en-US" sz="3600" dirty="0"/>
              <a:t> 60-an </a:t>
            </a:r>
            <a:r>
              <a:rPr lang="en-US" altLang="en-US" sz="3600" dirty="0" err="1"/>
              <a:t>misalnya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sering</a:t>
            </a:r>
            <a:r>
              <a:rPr lang="en-US" altLang="en-US" sz="3600" dirty="0"/>
              <a:t> kali </a:t>
            </a:r>
            <a:r>
              <a:rPr lang="en-US" altLang="en-US" sz="3600" dirty="0" err="1"/>
              <a:t>berafiliasi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dengan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partai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semacam</a:t>
            </a:r>
            <a:r>
              <a:rPr lang="en-US" altLang="en-US" sz="3600" dirty="0"/>
              <a:t> PKI dan PNI.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AutoShape 2">
            <a:extLst>
              <a:ext uri="{FF2B5EF4-FFF2-40B4-BE49-F238E27FC236}">
                <a16:creationId xmlns:a16="http://schemas.microsoft.com/office/drawing/2014/main" id="{318EFE37-1C31-4754-86F2-6B154BF89C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Santri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A2F97E7C-ACF7-4ED3-8EAF-36795DEF3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n-US" sz="3200" dirty="0" err="1"/>
              <a:t>Adalah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budaya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masyarakat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menekankan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aspek-aspek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keagamaan,khususnya</a:t>
            </a:r>
            <a:r>
              <a:rPr lang="en-US" altLang="en-US" sz="3200" dirty="0"/>
              <a:t> agama Islam.</a:t>
            </a:r>
            <a:endParaRPr lang="id-ID" altLang="en-US" sz="3200" dirty="0"/>
          </a:p>
          <a:p>
            <a:pPr>
              <a:lnSpc>
                <a:spcPct val="80000"/>
              </a:lnSpc>
            </a:pPr>
            <a:r>
              <a:rPr lang="en-US" altLang="en-US" sz="3200" dirty="0"/>
              <a:t>Masyarakat </a:t>
            </a:r>
            <a:r>
              <a:rPr lang="en-US" altLang="en-US" sz="3200" dirty="0" err="1"/>
              <a:t>santri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biasanya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diidentikkan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dengan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kelompok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sudah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menjalankan</a:t>
            </a:r>
            <a:r>
              <a:rPr lang="en-US" altLang="en-US" sz="3200" dirty="0"/>
              <a:t> ibadah </a:t>
            </a:r>
            <a:r>
              <a:rPr lang="en-US" altLang="en-US" sz="3200" dirty="0" err="1"/>
              <a:t>atau</a:t>
            </a:r>
            <a:r>
              <a:rPr lang="en-US" altLang="en-US" sz="3200" dirty="0"/>
              <a:t> ritual agama Islam.</a:t>
            </a:r>
            <a:endParaRPr lang="id-ID" altLang="en-US" sz="3200" dirty="0"/>
          </a:p>
          <a:p>
            <a:pPr>
              <a:lnSpc>
                <a:spcPct val="80000"/>
              </a:lnSpc>
            </a:pPr>
            <a:r>
              <a:rPr lang="en-US" altLang="en-US" sz="3200" dirty="0"/>
              <a:t>Pendidikan </a:t>
            </a:r>
            <a:r>
              <a:rPr lang="en-US" altLang="en-US" sz="3200" dirty="0" err="1"/>
              <a:t>masyarakat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santri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ditempuh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melalui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lembaga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pendidikan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ada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dalam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pondok</a:t>
            </a:r>
            <a:r>
              <a:rPr lang="id-ID" altLang="en-US" sz="3200" dirty="0"/>
              <a:t> </a:t>
            </a:r>
            <a:r>
              <a:rPr lang="en-US" altLang="en-US" sz="3200" dirty="0" err="1"/>
              <a:t>pesantren</a:t>
            </a:r>
            <a:r>
              <a:rPr lang="en-US" altLang="en-US" sz="3200" dirty="0"/>
              <a:t>,</a:t>
            </a:r>
            <a:r>
              <a:rPr lang="id-ID" altLang="en-US" sz="3200" dirty="0"/>
              <a:t> </a:t>
            </a:r>
            <a:r>
              <a:rPr lang="en-US" altLang="en-US" sz="3200" dirty="0"/>
              <a:t>madrasah,</a:t>
            </a:r>
            <a:r>
              <a:rPr lang="id-ID" altLang="en-US" sz="3200" dirty="0"/>
              <a:t> </a:t>
            </a:r>
            <a:r>
              <a:rPr lang="en-US" altLang="en-US" sz="3200" dirty="0" err="1"/>
              <a:t>atau</a:t>
            </a:r>
            <a:r>
              <a:rPr lang="en-US" altLang="en-US" sz="3200" dirty="0"/>
              <a:t> masjid.</a:t>
            </a:r>
            <a:endParaRPr lang="id-ID" altLang="en-US" sz="3200" dirty="0"/>
          </a:p>
          <a:p>
            <a:pPr>
              <a:lnSpc>
                <a:spcPct val="80000"/>
              </a:lnSpc>
            </a:pPr>
            <a:r>
              <a:rPr lang="en-US" altLang="en-US" sz="3200" dirty="0" err="1"/>
              <a:t>Pekerjaan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masyarakat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ini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biasanya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pedagang</a:t>
            </a:r>
            <a:r>
              <a:rPr lang="en-US" altLang="en-US" sz="3200" dirty="0"/>
              <a:t>.</a:t>
            </a:r>
            <a:endParaRPr lang="id-ID" altLang="en-US" sz="3200" dirty="0"/>
          </a:p>
          <a:p>
            <a:pPr>
              <a:lnSpc>
                <a:spcPct val="80000"/>
              </a:lnSpc>
            </a:pPr>
            <a:r>
              <a:rPr lang="en-US" altLang="en-US" sz="3200" dirty="0"/>
              <a:t>Pada masa </a:t>
            </a:r>
            <a:r>
              <a:rPr lang="en-US" altLang="en-US" sz="3200" dirty="0" err="1"/>
              <a:t>lalu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kelompok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masyarakat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santri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cenderung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berafiliasi</a:t>
            </a:r>
            <a:r>
              <a:rPr lang="en-US" altLang="en-US" sz="3200" dirty="0"/>
              <a:t> pada </a:t>
            </a:r>
            <a:r>
              <a:rPr lang="en-US" altLang="en-US" sz="3200" dirty="0" err="1"/>
              <a:t>partai</a:t>
            </a:r>
            <a:r>
              <a:rPr lang="en-US" altLang="en-US" sz="3200" dirty="0"/>
              <a:t> NU </a:t>
            </a:r>
            <a:r>
              <a:rPr lang="en-US" altLang="en-US" sz="3200" dirty="0" err="1"/>
              <a:t>atau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Masyumi</a:t>
            </a:r>
            <a:r>
              <a:rPr lang="en-US" altLang="en-US" sz="3200" dirty="0"/>
              <a:t>.</a:t>
            </a:r>
            <a:endParaRPr lang="id-ID" altLang="en-US" sz="3200" dirty="0"/>
          </a:p>
          <a:p>
            <a:pPr>
              <a:lnSpc>
                <a:spcPct val="80000"/>
              </a:lnSpc>
            </a:pPr>
            <a:r>
              <a:rPr lang="en-US" altLang="en-US" sz="3200" dirty="0" err="1"/>
              <a:t>Kini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mereka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berafiliasi</a:t>
            </a:r>
            <a:r>
              <a:rPr lang="en-US" altLang="en-US" sz="3200" dirty="0"/>
              <a:t> pada </a:t>
            </a:r>
            <a:r>
              <a:rPr lang="en-US" altLang="en-US" sz="3200" dirty="0" err="1"/>
              <a:t>partai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seperti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PKS,PKB,PPP,dan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partai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berbasis</a:t>
            </a:r>
            <a:r>
              <a:rPr lang="en-US" altLang="en-US" sz="3200" dirty="0"/>
              <a:t> Islam </a:t>
            </a:r>
            <a:r>
              <a:rPr lang="en-US" altLang="en-US" sz="3200" dirty="0" err="1"/>
              <a:t>lainnya</a:t>
            </a:r>
            <a:r>
              <a:rPr lang="en-US" altLang="en-US" sz="3200" dirty="0"/>
              <a:t>.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952F677F-C695-46CF-A33A-44D733ADA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 Priyayi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A0B21A3F-8262-44E6-B2ED-1A7664D07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700" dirty="0" err="1"/>
              <a:t>Adalah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budaya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politik</a:t>
            </a:r>
            <a:r>
              <a:rPr lang="en-US" altLang="en-US" sz="2700" dirty="0"/>
              <a:t> </a:t>
            </a:r>
            <a:r>
              <a:rPr lang="en-US" altLang="en-US" sz="2700" dirty="0" err="1"/>
              <a:t>masyarakat</a:t>
            </a:r>
            <a:r>
              <a:rPr lang="en-US" altLang="en-US" sz="2700" dirty="0"/>
              <a:t> yang </a:t>
            </a:r>
            <a:r>
              <a:rPr lang="en-US" altLang="en-US" sz="2700" dirty="0" err="1"/>
              <a:t>menekankan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keluhuran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tradisi</a:t>
            </a:r>
            <a:r>
              <a:rPr lang="en-US" altLang="en-US" sz="2700" dirty="0"/>
              <a:t>.</a:t>
            </a:r>
            <a:endParaRPr lang="id-ID" altLang="en-US" sz="2700" dirty="0"/>
          </a:p>
          <a:p>
            <a:pPr>
              <a:lnSpc>
                <a:spcPct val="80000"/>
              </a:lnSpc>
            </a:pPr>
            <a:r>
              <a:rPr lang="en-US" altLang="en-US" sz="2700" dirty="0" err="1"/>
              <a:t>Kelompok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priyayi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seringkali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dikontraskan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dengan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kelompok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petani</a:t>
            </a:r>
            <a:r>
              <a:rPr lang="en-US" altLang="en-US" sz="2700" dirty="0"/>
              <a:t>.</a:t>
            </a:r>
            <a:endParaRPr lang="id-ID" altLang="en-US" sz="2700" dirty="0"/>
          </a:p>
          <a:p>
            <a:pPr>
              <a:lnSpc>
                <a:spcPct val="80000"/>
              </a:lnSpc>
            </a:pPr>
            <a:r>
              <a:rPr lang="en-US" altLang="en-US" sz="2700" dirty="0" err="1"/>
              <a:t>Petani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adalah</a:t>
            </a:r>
            <a:r>
              <a:rPr lang="en-US" altLang="en-US" sz="2700" dirty="0"/>
              <a:t> </a:t>
            </a:r>
            <a:r>
              <a:rPr lang="en-US" altLang="en-US" sz="2700" dirty="0" err="1"/>
              <a:t>masyarakat</a:t>
            </a:r>
            <a:r>
              <a:rPr lang="en-US" altLang="en-US" sz="2700" dirty="0"/>
              <a:t> </a:t>
            </a:r>
            <a:r>
              <a:rPr lang="en-US" altLang="en-US" sz="2700" dirty="0" err="1"/>
              <a:t>kelas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bawah</a:t>
            </a:r>
            <a:r>
              <a:rPr lang="en-US" altLang="en-US" sz="2700" dirty="0"/>
              <a:t> </a:t>
            </a:r>
            <a:r>
              <a:rPr lang="en-US" altLang="en-US" sz="2700" dirty="0" err="1"/>
              <a:t>sementara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priyayi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adalah</a:t>
            </a:r>
            <a:r>
              <a:rPr lang="en-US" altLang="en-US" sz="2700" dirty="0"/>
              <a:t> </a:t>
            </a:r>
            <a:r>
              <a:rPr lang="en-US" altLang="en-US" sz="2700" dirty="0" err="1"/>
              <a:t>masyarakat</a:t>
            </a:r>
            <a:r>
              <a:rPr lang="en-US" altLang="en-US" sz="2700" dirty="0"/>
              <a:t> </a:t>
            </a:r>
            <a:r>
              <a:rPr lang="en-US" altLang="en-US" sz="2700" dirty="0" err="1"/>
              <a:t>kelas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atas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atau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aristokrat</a:t>
            </a:r>
            <a:r>
              <a:rPr lang="en-US" altLang="en-US" sz="2700" dirty="0"/>
              <a:t>.</a:t>
            </a:r>
            <a:endParaRPr lang="id-ID" altLang="en-US" sz="2700" dirty="0"/>
          </a:p>
          <a:p>
            <a:pPr>
              <a:lnSpc>
                <a:spcPct val="80000"/>
              </a:lnSpc>
            </a:pPr>
            <a:r>
              <a:rPr lang="en-US" altLang="en-US" sz="2700" dirty="0" err="1"/>
              <a:t>Pekerjaan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kaum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priyayi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biasanya</a:t>
            </a:r>
            <a:r>
              <a:rPr lang="en-US" altLang="en-US" sz="2700" dirty="0"/>
              <a:t> </a:t>
            </a:r>
            <a:r>
              <a:rPr lang="en-US" altLang="en-US" sz="2700" dirty="0" err="1"/>
              <a:t>adalah</a:t>
            </a:r>
            <a:r>
              <a:rPr lang="en-US" altLang="en-US" sz="2700" dirty="0"/>
              <a:t> para </a:t>
            </a:r>
            <a:r>
              <a:rPr lang="en-US" altLang="en-US" sz="2700" dirty="0" err="1"/>
              <a:t>birokrat,yaitu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bekerja</a:t>
            </a:r>
            <a:r>
              <a:rPr lang="en-US" altLang="en-US" sz="2700" dirty="0"/>
              <a:t> </a:t>
            </a:r>
            <a:r>
              <a:rPr lang="en-US" altLang="en-US" sz="2700" dirty="0" err="1"/>
              <a:t>sebagai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pegawai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pemerintah</a:t>
            </a:r>
            <a:r>
              <a:rPr lang="en-US" altLang="en-US" sz="2700" dirty="0"/>
              <a:t>.</a:t>
            </a:r>
            <a:endParaRPr lang="id-ID" altLang="en-US" sz="2700" dirty="0"/>
          </a:p>
          <a:p>
            <a:pPr>
              <a:lnSpc>
                <a:spcPct val="80000"/>
              </a:lnSpc>
            </a:pPr>
            <a:r>
              <a:rPr lang="en-US" altLang="en-US" sz="2700" dirty="0"/>
              <a:t>Pada masa </a:t>
            </a:r>
            <a:r>
              <a:rPr lang="en-US" altLang="en-US" sz="2700" dirty="0" err="1"/>
              <a:t>lalu</a:t>
            </a:r>
            <a:r>
              <a:rPr lang="en-US" altLang="en-US" sz="2700" dirty="0"/>
              <a:t>, </a:t>
            </a:r>
            <a:r>
              <a:rPr lang="en-US" altLang="en-US" sz="2700" dirty="0" err="1"/>
              <a:t>kelompok</a:t>
            </a:r>
            <a:r>
              <a:rPr lang="en-US" altLang="en-US" sz="2700" dirty="0"/>
              <a:t> </a:t>
            </a:r>
            <a:r>
              <a:rPr lang="en-US" altLang="en-US" sz="2700" dirty="0" err="1"/>
              <a:t>masyarakat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priyayi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beafiliasi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dengan</a:t>
            </a:r>
            <a:r>
              <a:rPr lang="en-US" altLang="en-US" sz="2700" dirty="0"/>
              <a:t> </a:t>
            </a:r>
            <a:r>
              <a:rPr lang="en-US" altLang="en-US" sz="2700" dirty="0" err="1"/>
              <a:t>partai</a:t>
            </a:r>
            <a:r>
              <a:rPr lang="en-US" altLang="en-US" sz="2700" dirty="0"/>
              <a:t> PNI.</a:t>
            </a:r>
            <a:endParaRPr lang="id-ID" altLang="en-US" sz="2700" dirty="0"/>
          </a:p>
          <a:p>
            <a:pPr>
              <a:lnSpc>
                <a:spcPct val="80000"/>
              </a:lnSpc>
            </a:pPr>
            <a:r>
              <a:rPr lang="en-US" altLang="en-US" sz="2700" dirty="0" err="1"/>
              <a:t>Kini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mereka</a:t>
            </a:r>
            <a:r>
              <a:rPr lang="en-US" altLang="en-US" sz="2700" dirty="0"/>
              <a:t> </a:t>
            </a:r>
            <a:r>
              <a:rPr lang="en-US" altLang="en-US" sz="2700" dirty="0" err="1"/>
              <a:t>berafiliasi</a:t>
            </a:r>
            <a:r>
              <a:rPr lang="en-US" altLang="en-US" sz="2700" dirty="0"/>
              <a:t> pada </a:t>
            </a:r>
            <a:r>
              <a:rPr lang="en-US" altLang="en-US" sz="2700" dirty="0" err="1"/>
              <a:t>partai</a:t>
            </a:r>
            <a:r>
              <a:rPr lang="en-US" altLang="en-US" sz="2700" dirty="0"/>
              <a:t> </a:t>
            </a:r>
            <a:r>
              <a:rPr lang="en-US" altLang="en-US" sz="2700" dirty="0" err="1"/>
              <a:t>Golkar</a:t>
            </a:r>
            <a:r>
              <a:rPr lang="en-US" altLang="en-US" sz="27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28DE986-3D0F-46CF-B156-6D1FDA30B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950" y="2384425"/>
            <a:ext cx="5705475" cy="1325563"/>
          </a:xfrm>
        </p:spPr>
        <p:txBody>
          <a:bodyPr/>
          <a:lstStyle/>
          <a:p>
            <a:r>
              <a:rPr lang="id-ID" dirty="0"/>
              <a:t>Politik Modern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93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50966E28-152D-4B7C-87FD-FD98C604A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1. Sikap politik yang rasional dan otonom di dalam masyarakat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DD969BE7-F202-410E-844E-E7FF66B94B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sikap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lagi</a:t>
            </a:r>
            <a:r>
              <a:rPr lang="en-US" altLang="en-US" dirty="0"/>
              <a:t> </a:t>
            </a:r>
            <a:r>
              <a:rPr lang="en-US" altLang="en-US" dirty="0" err="1"/>
              <a:t>memilih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pilihan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apa</a:t>
            </a:r>
            <a:r>
              <a:rPr lang="en-US" altLang="en-US" dirty="0"/>
              <a:t> yang </a:t>
            </a:r>
            <a:r>
              <a:rPr lang="en-US" altLang="en-US" dirty="0" err="1"/>
              <a:t>dipilih</a:t>
            </a:r>
            <a:r>
              <a:rPr lang="en-US" altLang="en-US" dirty="0"/>
              <a:t> oleh </a:t>
            </a:r>
            <a:r>
              <a:rPr lang="en-US" altLang="en-US" dirty="0" err="1"/>
              <a:t>pemimpinnya</a:t>
            </a:r>
            <a:r>
              <a:rPr lang="en-US" altLang="en-US" dirty="0"/>
              <a:t>, </a:t>
            </a: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pemimpin</a:t>
            </a:r>
            <a:r>
              <a:rPr lang="en-US" altLang="en-US" dirty="0"/>
              <a:t> agama </a:t>
            </a:r>
            <a:r>
              <a:rPr lang="en-US" altLang="en-US" dirty="0" err="1"/>
              <a:t>maupun</a:t>
            </a:r>
            <a:r>
              <a:rPr lang="en-US" altLang="en-US" dirty="0"/>
              <a:t> </a:t>
            </a:r>
            <a:r>
              <a:rPr lang="en-US" altLang="en-US" dirty="0" err="1"/>
              <a:t>pemimpin</a:t>
            </a:r>
            <a:r>
              <a:rPr lang="en-US" altLang="en-US" dirty="0"/>
              <a:t> </a:t>
            </a:r>
            <a:r>
              <a:rPr lang="en-US" altLang="en-US" dirty="0" err="1"/>
              <a:t>adat</a:t>
            </a:r>
            <a:r>
              <a:rPr lang="en-US" altLang="en-US" dirty="0"/>
              <a:t>.</a:t>
            </a:r>
            <a:endParaRPr lang="id-ID" altLang="en-US" dirty="0"/>
          </a:p>
          <a:p>
            <a:r>
              <a:rPr lang="en-US" altLang="en-US" dirty="0"/>
              <a:t>Masyarakat </a:t>
            </a:r>
            <a:r>
              <a:rPr lang="en-US" altLang="en-US" dirty="0" err="1"/>
              <a:t>memilih</a:t>
            </a:r>
            <a:r>
              <a:rPr lang="en-US" altLang="en-US" dirty="0"/>
              <a:t> </a:t>
            </a:r>
            <a:r>
              <a:rPr lang="en-US" altLang="en-US" dirty="0" err="1"/>
              <a:t>karena</a:t>
            </a:r>
            <a:r>
              <a:rPr lang="en-US" altLang="en-US" dirty="0"/>
              <a:t> </a:t>
            </a:r>
            <a:r>
              <a:rPr lang="en-US" altLang="en-US" dirty="0" err="1"/>
              <a:t>pilihannya</a:t>
            </a:r>
            <a:r>
              <a:rPr lang="en-US" altLang="en-US" dirty="0"/>
              <a:t> </a:t>
            </a:r>
            <a:r>
              <a:rPr lang="en-US" altLang="en-US" dirty="0" err="1"/>
              <a:t>sendiri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masa </a:t>
            </a:r>
            <a:r>
              <a:rPr lang="en-US" altLang="en-US" dirty="0" err="1"/>
              <a:t>depan</a:t>
            </a:r>
            <a:r>
              <a:rPr lang="en-US" altLang="en-US" dirty="0"/>
              <a:t> yang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baik</a:t>
            </a:r>
            <a:r>
              <a:rPr lang="en-US" altLang="en-US" dirty="0"/>
              <a:t>.</a:t>
            </a:r>
            <a:endParaRPr lang="id-ID" altLang="en-US" dirty="0"/>
          </a:p>
          <a:p>
            <a:r>
              <a:rPr lang="en-US" altLang="en-US" dirty="0" err="1"/>
              <a:t>Ia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lagi</a:t>
            </a:r>
            <a:r>
              <a:rPr lang="en-US" altLang="en-US" dirty="0"/>
              <a:t> </a:t>
            </a:r>
            <a:r>
              <a:rPr lang="en-US" altLang="en-US" dirty="0" err="1"/>
              <a:t>memilih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gaya</a:t>
            </a:r>
            <a:r>
              <a:rPr lang="en-US" altLang="en-US" dirty="0"/>
              <a:t> </a:t>
            </a:r>
            <a:r>
              <a:rPr lang="en-US" altLang="en-US" dirty="0" err="1"/>
              <a:t>pilihan</a:t>
            </a:r>
            <a:r>
              <a:rPr lang="en-US" altLang="en-US" dirty="0"/>
              <a:t> yang </a:t>
            </a:r>
            <a:r>
              <a:rPr lang="en-US" altLang="en-US" dirty="0" err="1"/>
              <a:t>bersikap</a:t>
            </a:r>
            <a:r>
              <a:rPr lang="en-US" altLang="en-US" dirty="0"/>
              <a:t> </a:t>
            </a:r>
            <a:r>
              <a:rPr lang="en-US" altLang="en-US" dirty="0" err="1"/>
              <a:t>ikut-ikutan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/>
      <p:bldP spid="16793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3D9DE341-70B7-4C83-9158-B2F16A32E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2. Diferensiasi struktur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38A7A934-DDF7-404B-99FD-DD5A49DB1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err="1"/>
              <a:t>Maksudnya</a:t>
            </a:r>
            <a:r>
              <a:rPr lang="en-US" altLang="en-US" dirty="0"/>
              <a:t>,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spesifikasi</a:t>
            </a:r>
            <a:r>
              <a:rPr lang="en-US" altLang="en-US" dirty="0"/>
              <a:t> </a:t>
            </a:r>
            <a:r>
              <a:rPr lang="en-US" altLang="en-US" dirty="0" err="1"/>
              <a:t>tugas</a:t>
            </a:r>
            <a:r>
              <a:rPr lang="en-US" altLang="en-US" dirty="0"/>
              <a:t> yang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/>
              <a:t>.</a:t>
            </a:r>
            <a:endParaRPr lang="id-ID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situasi</a:t>
            </a:r>
            <a:r>
              <a:rPr lang="en-US" altLang="en-US" dirty="0"/>
              <a:t> </a:t>
            </a:r>
            <a:r>
              <a:rPr lang="en-US" altLang="en-US" dirty="0" err="1"/>
              <a:t>ini,seseorang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lagi</a:t>
            </a:r>
            <a:r>
              <a:rPr lang="en-US" altLang="en-US" dirty="0"/>
              <a:t> </a:t>
            </a:r>
            <a:r>
              <a:rPr lang="en-US" altLang="en-US" dirty="0" err="1"/>
              <a:t>mengerjakaan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 </a:t>
            </a:r>
            <a:r>
              <a:rPr lang="en-US" altLang="en-US" dirty="0" err="1"/>
              <a:t>hal</a:t>
            </a:r>
            <a:r>
              <a:rPr lang="en-US" altLang="en-US" dirty="0"/>
              <a:t>, </a:t>
            </a:r>
            <a:r>
              <a:rPr lang="en-US" altLang="en-US" dirty="0" err="1"/>
              <a:t>misalnya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pemimpin</a:t>
            </a:r>
            <a:r>
              <a:rPr lang="en-US" altLang="en-US" dirty="0"/>
              <a:t> agama dan juga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pemimpin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.</a:t>
            </a:r>
            <a:r>
              <a:rPr lang="id-ID" altLang="en-US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Bila</a:t>
            </a:r>
            <a:r>
              <a:rPr lang="en-US" altLang="en-US" dirty="0"/>
              <a:t> </a:t>
            </a:r>
            <a:r>
              <a:rPr lang="en-US" altLang="en-US" dirty="0" err="1"/>
              <a:t>tugas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menyatu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orang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institusi</a:t>
            </a:r>
            <a:r>
              <a:rPr lang="en-US" altLang="en-US" dirty="0"/>
              <a:t>, </a:t>
            </a:r>
            <a:r>
              <a:rPr lang="en-US" altLang="en-US" dirty="0" err="1"/>
              <a:t>berarti</a:t>
            </a:r>
            <a:r>
              <a:rPr lang="en-US" altLang="en-US" dirty="0"/>
              <a:t> </a:t>
            </a:r>
            <a:r>
              <a:rPr lang="en-US" altLang="en-US" dirty="0" err="1"/>
              <a:t>belum</a:t>
            </a:r>
            <a:r>
              <a:rPr lang="en-US" altLang="en-US" dirty="0"/>
              <a:t> </a:t>
            </a:r>
            <a:r>
              <a:rPr lang="en-US" altLang="en-US" dirty="0" err="1"/>
              <a:t>terjadi</a:t>
            </a:r>
            <a:r>
              <a:rPr lang="en-US" altLang="en-US" dirty="0"/>
              <a:t> </a:t>
            </a:r>
            <a:r>
              <a:rPr lang="en-US" altLang="en-US" dirty="0" err="1"/>
              <a:t>diferensiasi</a:t>
            </a:r>
            <a:r>
              <a:rPr lang="en-US" altLang="en-US" dirty="0"/>
              <a:t> </a:t>
            </a:r>
            <a:r>
              <a:rPr lang="en-US" altLang="en-US" dirty="0" err="1"/>
              <a:t>struktur</a:t>
            </a:r>
            <a:r>
              <a:rPr lang="en-US" altLang="en-US" dirty="0"/>
              <a:t> di </a:t>
            </a:r>
            <a:r>
              <a:rPr lang="en-US" altLang="en-US" dirty="0" err="1"/>
              <a:t>dalamnya</a:t>
            </a:r>
            <a:r>
              <a:rPr lang="en-US" altLang="en-US" dirty="0"/>
              <a:t>.</a:t>
            </a:r>
            <a:endParaRPr lang="id-ID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yang modern, </a:t>
            </a:r>
            <a:r>
              <a:rPr lang="en-US" altLang="en-US" dirty="0" err="1"/>
              <a:t>diferensiasi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justru</a:t>
            </a:r>
            <a:r>
              <a:rPr lang="en-US" altLang="en-US" dirty="0"/>
              <a:t> </a:t>
            </a: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jelas</a:t>
            </a:r>
            <a:r>
              <a:rPr lang="en-US" altLang="en-US" dirty="0"/>
              <a:t>.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/>
      <p:bldP spid="16896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DAE92E88-0EE2-4C61-AC74-CE8043A4A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3. Perluasan peran serta politik di dalam masyarakat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06E98D03-9207-4FD2-9CEA-ECF3F7A337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dirty="0"/>
              <a:t>Masyarakat </a:t>
            </a:r>
            <a:r>
              <a:rPr lang="en-US" altLang="en-US" sz="3200" dirty="0" err="1"/>
              <a:t>semakin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sadar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atau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melek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. </a:t>
            </a:r>
            <a:r>
              <a:rPr lang="en-US" altLang="en-US" sz="3200" dirty="0" err="1"/>
              <a:t>Mereka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menyadari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bahwa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pilihan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mereka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ambil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menentukan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nasib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mereka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depan</a:t>
            </a:r>
            <a:r>
              <a:rPr lang="en-US" altLang="en-US" sz="3200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3200" dirty="0" err="1"/>
              <a:t>Bila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ketiga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indikator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budaya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ini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sudah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berkembang</a:t>
            </a:r>
            <a:r>
              <a:rPr lang="en-US" altLang="en-US" sz="3200" dirty="0"/>
              <a:t> di </a:t>
            </a:r>
            <a:r>
              <a:rPr lang="en-US" altLang="en-US" sz="3200" dirty="0" err="1"/>
              <a:t>dalam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masyarakat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maka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budaya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yang </a:t>
            </a:r>
            <a:r>
              <a:rPr lang="en-US" altLang="en-US" sz="3200" dirty="0" err="1"/>
              <a:t>demokratis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menemukan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esensinya</a:t>
            </a:r>
            <a:r>
              <a:rPr lang="en-US" altLang="en-US" sz="3200" dirty="0"/>
              <a:t>.</a:t>
            </a:r>
            <a:endParaRPr lang="id-ID" altLang="en-US" sz="3200" dirty="0"/>
          </a:p>
          <a:p>
            <a:pPr>
              <a:lnSpc>
                <a:spcPct val="90000"/>
              </a:lnSpc>
            </a:pPr>
            <a:r>
              <a:rPr lang="en-US" altLang="en-US" sz="3200" dirty="0" err="1"/>
              <a:t>Menurut</a:t>
            </a:r>
            <a:r>
              <a:rPr lang="en-US" altLang="en-US" sz="3200" dirty="0"/>
              <a:t> Almond dan </a:t>
            </a:r>
            <a:r>
              <a:rPr lang="en-US" altLang="en-US" sz="3200" dirty="0" err="1"/>
              <a:t>Verba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budaya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demokratis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merupakan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gabungan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budaya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politik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partisipan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subjek</a:t>
            </a:r>
            <a:r>
              <a:rPr lang="en-US" altLang="en-US" sz="3200" dirty="0"/>
              <a:t> dan </a:t>
            </a:r>
            <a:r>
              <a:rPr lang="en-US" altLang="en-US" sz="3200" dirty="0" err="1"/>
              <a:t>parokial</a:t>
            </a:r>
            <a:r>
              <a:rPr lang="en-US" altLang="en-US" sz="3200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/>
      <p:bldP spid="16998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A944224-BFF4-469D-92DC-E1AFF85B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275" y="2766218"/>
            <a:ext cx="5610225" cy="1325563"/>
          </a:xfrm>
        </p:spPr>
        <p:txBody>
          <a:bodyPr/>
          <a:lstStyle/>
          <a:p>
            <a:r>
              <a:rPr lang="id-ID" dirty="0" err="1"/>
              <a:t>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7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EAF63C9A-2873-40DB-9729-1F36002952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28750" y="1243012"/>
            <a:ext cx="9525000" cy="43719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menunjuk</a:t>
            </a:r>
            <a:r>
              <a:rPr lang="en-US" altLang="en-US" dirty="0"/>
              <a:t> pada </a:t>
            </a:r>
            <a:r>
              <a:rPr lang="en-US" altLang="en-US" dirty="0" err="1"/>
              <a:t>orientasi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tingkahlaku</a:t>
            </a:r>
            <a:r>
              <a:rPr lang="en-US" altLang="en-US" dirty="0"/>
              <a:t> </a:t>
            </a:r>
            <a:r>
              <a:rPr lang="en-US" altLang="en-US" dirty="0" err="1"/>
              <a:t>individu</a:t>
            </a:r>
            <a:r>
              <a:rPr lang="en-US" altLang="en-US" dirty="0"/>
              <a:t>/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sistem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Orientasi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2 </a:t>
            </a:r>
            <a:r>
              <a:rPr lang="en-US" altLang="en-US" dirty="0" err="1"/>
              <a:t>tingkat</a:t>
            </a:r>
            <a:r>
              <a:rPr lang="en-US" altLang="en-US" dirty="0"/>
              <a:t> </a:t>
            </a:r>
            <a:r>
              <a:rPr lang="en-US" altLang="en-US" dirty="0" err="1"/>
              <a:t>yaitu</a:t>
            </a:r>
            <a:r>
              <a:rPr lang="en-US" altLang="en-US" dirty="0"/>
              <a:t>: di </a:t>
            </a:r>
            <a:r>
              <a:rPr lang="en-US" altLang="en-US" dirty="0" err="1"/>
              <a:t>tingkat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dan di </a:t>
            </a:r>
            <a:r>
              <a:rPr lang="en-US" altLang="en-US" dirty="0" err="1"/>
              <a:t>tingkat</a:t>
            </a:r>
            <a:r>
              <a:rPr lang="en-US" altLang="en-US" dirty="0"/>
              <a:t> </a:t>
            </a:r>
            <a:r>
              <a:rPr lang="en-US" altLang="en-US" dirty="0" err="1"/>
              <a:t>individu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 err="1"/>
              <a:t>Orientasi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keseluruhan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dipisahkan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otientasi</a:t>
            </a:r>
            <a:r>
              <a:rPr lang="en-US" altLang="en-US" dirty="0"/>
              <a:t> </a:t>
            </a:r>
            <a:r>
              <a:rPr lang="en-US" altLang="en-US" dirty="0" err="1"/>
              <a:t>individu</a:t>
            </a:r>
            <a:r>
              <a:rPr lang="en-US" altLang="en-US" dirty="0"/>
              <a:t>.</a:t>
            </a:r>
            <a:endParaRPr lang="id-ID" altLang="en-US" dirty="0"/>
          </a:p>
          <a:p>
            <a:pPr>
              <a:lnSpc>
                <a:spcPct val="90000"/>
              </a:lnSpc>
            </a:pPr>
            <a:r>
              <a:rPr lang="en-US" altLang="en-US" dirty="0" err="1"/>
              <a:t>Menurut</a:t>
            </a:r>
            <a:r>
              <a:rPr lang="en-US" altLang="en-US" dirty="0"/>
              <a:t> Almond dan </a:t>
            </a:r>
            <a:r>
              <a:rPr lang="en-US" altLang="en-US" dirty="0" err="1"/>
              <a:t>Verba</a:t>
            </a:r>
            <a:r>
              <a:rPr lang="en-US" altLang="en-US" dirty="0"/>
              <a:t>,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mengidentifikasi</a:t>
            </a:r>
            <a:r>
              <a:rPr lang="en-US" altLang="en-US" dirty="0"/>
              <a:t> </a:t>
            </a:r>
            <a:r>
              <a:rPr lang="en-US" altLang="en-US" dirty="0" err="1"/>
              <a:t>dirinya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simbol-simbol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lembaga-lembaga</a:t>
            </a:r>
            <a:r>
              <a:rPr lang="en-US" altLang="en-US" dirty="0"/>
              <a:t> </a:t>
            </a:r>
            <a:r>
              <a:rPr lang="en-US" altLang="en-US" dirty="0" err="1"/>
              <a:t>kenegaraan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orientasi</a:t>
            </a:r>
            <a:r>
              <a:rPr lang="en-US" altLang="en-US" dirty="0"/>
              <a:t> yang </a:t>
            </a:r>
            <a:r>
              <a:rPr lang="en-US" altLang="en-US" dirty="0" err="1"/>
              <a:t>dimilikinya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>
            <a:extLst>
              <a:ext uri="{FF2B5EF4-FFF2-40B4-BE49-F238E27FC236}">
                <a16:creationId xmlns:a16="http://schemas.microsoft.com/office/drawing/2014/main" id="{8D84F556-379E-4E32-843B-854D904D1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8534400" cy="1219200"/>
          </a:xfrm>
        </p:spPr>
        <p:txBody>
          <a:bodyPr/>
          <a:lstStyle/>
          <a:p>
            <a:r>
              <a:rPr lang="en-US" altLang="en-US" dirty="0" err="1"/>
              <a:t>Orientasi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id-ID" altLang="en-US" dirty="0"/>
              <a:t> (</a:t>
            </a:r>
            <a:r>
              <a:rPr lang="en-US" sz="4400" b="1" u="sng" dirty="0">
                <a:solidFill>
                  <a:schemeClr val="tx2">
                    <a:satMod val="130000"/>
                  </a:schemeClr>
                </a:solidFill>
              </a:rPr>
              <a:t>Almond</a:t>
            </a:r>
            <a:r>
              <a:rPr lang="en-US" sz="4400" b="1" dirty="0">
                <a:solidFill>
                  <a:schemeClr val="tx2">
                    <a:satMod val="130000"/>
                  </a:schemeClr>
                </a:solidFill>
              </a:rPr>
              <a:t> dan </a:t>
            </a:r>
            <a:r>
              <a:rPr lang="en-US" sz="4400" b="1" u="sng" dirty="0">
                <a:solidFill>
                  <a:schemeClr val="tx2">
                    <a:satMod val="130000"/>
                  </a:schemeClr>
                </a:solidFill>
              </a:rPr>
              <a:t>Powel</a:t>
            </a:r>
            <a:r>
              <a:rPr lang="id-ID" sz="4400" b="1" u="sng" dirty="0">
                <a:solidFill>
                  <a:schemeClr val="tx2">
                    <a:satMod val="130000"/>
                  </a:schemeClr>
                </a:solidFill>
              </a:rPr>
              <a:t>)</a:t>
            </a:r>
            <a:endParaRPr lang="en-US" alt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E90D270-4B84-4ECB-9D16-95BA82AEDD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04527"/>
              </p:ext>
            </p:extLst>
          </p:nvPr>
        </p:nvGraphicFramePr>
        <p:xfrm>
          <a:off x="1981200" y="1984376"/>
          <a:ext cx="8229600" cy="399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73BDFF17-8A11-4C5C-8394-508E4AA5C4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Budaya Politik</a:t>
            </a:r>
          </a:p>
        </p:txBody>
      </p:sp>
      <p:grpSp>
        <p:nvGrpSpPr>
          <p:cNvPr id="2" name="Organization Chart 2">
            <a:extLst>
              <a:ext uri="{FF2B5EF4-FFF2-40B4-BE49-F238E27FC236}">
                <a16:creationId xmlns:a16="http://schemas.microsoft.com/office/drawing/2014/main" id="{649AA2A5-0FC5-4CB7-AF3A-8D9EF3D74A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81200" y="1827214"/>
            <a:ext cx="8153400" cy="5259387"/>
            <a:chOff x="240" y="1015"/>
            <a:chExt cx="2880" cy="730"/>
          </a:xfrm>
        </p:grpSpPr>
        <p:cxnSp>
          <p:nvCxnSpPr>
            <p:cNvPr id="3076" name="_s3076">
              <a:extLst>
                <a:ext uri="{FF2B5EF4-FFF2-40B4-BE49-F238E27FC236}">
                  <a16:creationId xmlns:a16="http://schemas.microsoft.com/office/drawing/2014/main" id="{B47D97EB-4276-4BC5-8547-04446D68D70E}"/>
                </a:ext>
              </a:extLst>
            </p:cNvPr>
            <p:cNvCxnSpPr>
              <a:cxnSpLocks noChangeShapeType="1"/>
              <a:stCxn id="12" idx="0"/>
              <a:endCxn id="3" idx="3"/>
            </p:cNvCxnSpPr>
            <p:nvPr/>
          </p:nvCxnSpPr>
          <p:spPr bwMode="auto">
            <a:xfrm rot="5400000" flipH="1">
              <a:off x="1863" y="1015"/>
              <a:ext cx="361" cy="698"/>
            </a:xfrm>
            <a:prstGeom prst="bentConnector3">
              <a:avLst>
                <a:gd name="adj1" fmla="val 439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7" name="_s3077">
              <a:extLst>
                <a:ext uri="{FF2B5EF4-FFF2-40B4-BE49-F238E27FC236}">
                  <a16:creationId xmlns:a16="http://schemas.microsoft.com/office/drawing/2014/main" id="{602A81F9-F6A2-4991-BEC0-524ED0C2B41D}"/>
                </a:ext>
              </a:extLst>
            </p:cNvPr>
            <p:cNvCxnSpPr>
              <a:cxnSpLocks noChangeShapeType="1"/>
              <a:stCxn id="11" idx="0"/>
              <a:endCxn id="3" idx="3"/>
            </p:cNvCxnSpPr>
            <p:nvPr/>
          </p:nvCxnSpPr>
          <p:spPr bwMode="auto">
            <a:xfrm rot="5400000" flipH="1">
              <a:off x="1634" y="1244"/>
              <a:ext cx="361" cy="240"/>
            </a:xfrm>
            <a:prstGeom prst="bentConnector3">
              <a:avLst>
                <a:gd name="adj1" fmla="val 4394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8" name="_s3078">
              <a:extLst>
                <a:ext uri="{FF2B5EF4-FFF2-40B4-BE49-F238E27FC236}">
                  <a16:creationId xmlns:a16="http://schemas.microsoft.com/office/drawing/2014/main" id="{7B3F35FA-0021-4E3A-AA9D-5D28DDBCF41E}"/>
                </a:ext>
              </a:extLst>
            </p:cNvPr>
            <p:cNvCxnSpPr>
              <a:cxnSpLocks noChangeShapeType="1"/>
              <a:stCxn id="10" idx="0"/>
              <a:endCxn id="3" idx="3"/>
            </p:cNvCxnSpPr>
            <p:nvPr/>
          </p:nvCxnSpPr>
          <p:spPr bwMode="auto">
            <a:xfrm rot="16200000">
              <a:off x="1427" y="1286"/>
              <a:ext cx="371" cy="165"/>
            </a:xfrm>
            <a:prstGeom prst="bentConnector3">
              <a:avLst>
                <a:gd name="adj1" fmla="val 4278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9" name="_s3079">
              <a:extLst>
                <a:ext uri="{FF2B5EF4-FFF2-40B4-BE49-F238E27FC236}">
                  <a16:creationId xmlns:a16="http://schemas.microsoft.com/office/drawing/2014/main" id="{1EE533E9-AAA4-453D-9758-346D73297F5F}"/>
                </a:ext>
              </a:extLst>
            </p:cNvPr>
            <p:cNvCxnSpPr>
              <a:cxnSpLocks noChangeShapeType="1"/>
              <a:stCxn id="9" idx="0"/>
              <a:endCxn id="4" idx="3"/>
            </p:cNvCxnSpPr>
            <p:nvPr/>
          </p:nvCxnSpPr>
          <p:spPr bwMode="auto">
            <a:xfrm rot="16200000">
              <a:off x="451" y="1338"/>
              <a:ext cx="141" cy="271"/>
            </a:xfrm>
            <a:prstGeom prst="bentConnector3">
              <a:avLst>
                <a:gd name="adj1" fmla="val 1125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0" name="_s3080">
              <a:extLst>
                <a:ext uri="{FF2B5EF4-FFF2-40B4-BE49-F238E27FC236}">
                  <a16:creationId xmlns:a16="http://schemas.microsoft.com/office/drawing/2014/main" id="{D0C7BE70-025F-45F0-B6CA-DC96A7AA0F78}"/>
                </a:ext>
              </a:extLst>
            </p:cNvPr>
            <p:cNvCxnSpPr>
              <a:cxnSpLocks noChangeShapeType="1"/>
              <a:stCxn id="8" idx="0"/>
              <a:endCxn id="4" idx="3"/>
            </p:cNvCxnSpPr>
            <p:nvPr/>
          </p:nvCxnSpPr>
          <p:spPr bwMode="auto">
            <a:xfrm rot="5400000" flipH="1">
              <a:off x="836" y="1224"/>
              <a:ext cx="141" cy="500"/>
            </a:xfrm>
            <a:prstGeom prst="bentConnector3">
              <a:avLst>
                <a:gd name="adj1" fmla="val 1125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1" name="_s3081">
              <a:extLst>
                <a:ext uri="{FF2B5EF4-FFF2-40B4-BE49-F238E27FC236}">
                  <a16:creationId xmlns:a16="http://schemas.microsoft.com/office/drawing/2014/main" id="{CAE47CFC-DA3A-4D33-83FB-ED2260D9178B}"/>
                </a:ext>
              </a:extLst>
            </p:cNvPr>
            <p:cNvCxnSpPr>
              <a:cxnSpLocks noChangeShapeType="1"/>
              <a:stCxn id="7" idx="0"/>
              <a:endCxn id="4" idx="3"/>
            </p:cNvCxnSpPr>
            <p:nvPr/>
          </p:nvCxnSpPr>
          <p:spPr bwMode="auto">
            <a:xfrm rot="5400000" flipH="1">
              <a:off x="627" y="1433"/>
              <a:ext cx="141" cy="82"/>
            </a:xfrm>
            <a:prstGeom prst="bentConnector3">
              <a:avLst>
                <a:gd name="adj1" fmla="val 11250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2" name="_s3082">
              <a:extLst>
                <a:ext uri="{FF2B5EF4-FFF2-40B4-BE49-F238E27FC236}">
                  <a16:creationId xmlns:a16="http://schemas.microsoft.com/office/drawing/2014/main" id="{6C559EC7-3022-46CF-ABC4-5559D0920FBD}"/>
                </a:ext>
              </a:extLst>
            </p:cNvPr>
            <p:cNvCxnSpPr>
              <a:cxnSpLocks noChangeShapeType="1"/>
              <a:stCxn id="6" idx="0"/>
              <a:endCxn id="3" idx="3"/>
            </p:cNvCxnSpPr>
            <p:nvPr/>
          </p:nvCxnSpPr>
          <p:spPr bwMode="auto">
            <a:xfrm rot="5400000" flipH="1">
              <a:off x="2156" y="722"/>
              <a:ext cx="94" cy="1015"/>
            </a:xfrm>
            <a:prstGeom prst="bentConnector3">
              <a:avLst>
                <a:gd name="adj1" fmla="val 16861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3" name="_s3083">
              <a:extLst>
                <a:ext uri="{FF2B5EF4-FFF2-40B4-BE49-F238E27FC236}">
                  <a16:creationId xmlns:a16="http://schemas.microsoft.com/office/drawing/2014/main" id="{9CDDF90C-5456-4C52-85AE-8311EA0D66AE}"/>
                </a:ext>
              </a:extLst>
            </p:cNvPr>
            <p:cNvCxnSpPr>
              <a:cxnSpLocks noChangeShapeType="1"/>
              <a:stCxn id="5" idx="0"/>
              <a:endCxn id="3" idx="3"/>
            </p:cNvCxnSpPr>
            <p:nvPr/>
          </p:nvCxnSpPr>
          <p:spPr bwMode="auto">
            <a:xfrm rot="5400000" flipH="1">
              <a:off x="1640" y="1238"/>
              <a:ext cx="115" cy="5"/>
            </a:xfrm>
            <a:prstGeom prst="bentConnector3">
              <a:avLst>
                <a:gd name="adj1" fmla="val 13792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84" name="_s3084">
              <a:extLst>
                <a:ext uri="{FF2B5EF4-FFF2-40B4-BE49-F238E27FC236}">
                  <a16:creationId xmlns:a16="http://schemas.microsoft.com/office/drawing/2014/main" id="{A31DF947-11E9-4E5F-A2AF-C79C3868CC08}"/>
                </a:ext>
              </a:extLst>
            </p:cNvPr>
            <p:cNvCxnSpPr>
              <a:cxnSpLocks noChangeShapeType="1"/>
              <a:stCxn id="4" idx="0"/>
              <a:endCxn id="3" idx="3"/>
            </p:cNvCxnSpPr>
            <p:nvPr/>
          </p:nvCxnSpPr>
          <p:spPr bwMode="auto">
            <a:xfrm rot="16200000">
              <a:off x="1137" y="733"/>
              <a:ext cx="107" cy="1008"/>
            </a:xfrm>
            <a:prstGeom prst="bentConnector3">
              <a:avLst>
                <a:gd name="adj1" fmla="val 14815"/>
              </a:avLst>
            </a:prstGeom>
            <a:noFill/>
            <a:ln w="2857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3085">
              <a:extLst>
                <a:ext uri="{FF2B5EF4-FFF2-40B4-BE49-F238E27FC236}">
                  <a16:creationId xmlns:a16="http://schemas.microsoft.com/office/drawing/2014/main" id="{BE947496-729C-45F5-8568-F0BABA282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057"/>
              <a:ext cx="864" cy="126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 Politik</a:t>
              </a:r>
            </a:p>
          </p:txBody>
        </p:sp>
        <p:sp>
          <p:nvSpPr>
            <p:cNvPr id="4" name="_s3086">
              <a:extLst>
                <a:ext uri="{FF2B5EF4-FFF2-40B4-BE49-F238E27FC236}">
                  <a16:creationId xmlns:a16="http://schemas.microsoft.com/office/drawing/2014/main" id="{6A874C3A-60C7-47CF-8487-AFFD03B08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290"/>
              <a:ext cx="864" cy="113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Tipe</a:t>
              </a:r>
            </a:p>
          </p:txBody>
        </p:sp>
        <p:sp>
          <p:nvSpPr>
            <p:cNvPr id="5" name="_s3087">
              <a:extLst>
                <a:ext uri="{FF2B5EF4-FFF2-40B4-BE49-F238E27FC236}">
                  <a16:creationId xmlns:a16="http://schemas.microsoft.com/office/drawing/2014/main" id="{B2FDB53E-91CB-47E9-AB10-631C45089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298"/>
              <a:ext cx="864" cy="147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yang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Berkembang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di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Indonesia</a:t>
              </a:r>
            </a:p>
          </p:txBody>
        </p:sp>
        <p:sp>
          <p:nvSpPr>
            <p:cNvPr id="6" name="_s3088">
              <a:extLst>
                <a:ext uri="{FF2B5EF4-FFF2-40B4-BE49-F238E27FC236}">
                  <a16:creationId xmlns:a16="http://schemas.microsoft.com/office/drawing/2014/main" id="{59853C4B-1A98-47CD-9A4C-ABF1136F9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277"/>
              <a:ext cx="864" cy="157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Pentingnya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Sosialisasi Budaya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</a:t>
              </a:r>
            </a:p>
          </p:txBody>
        </p:sp>
        <p:sp>
          <p:nvSpPr>
            <p:cNvPr id="7" name="_s3089">
              <a:extLst>
                <a:ext uri="{FF2B5EF4-FFF2-40B4-BE49-F238E27FC236}">
                  <a16:creationId xmlns:a16="http://schemas.microsoft.com/office/drawing/2014/main" id="{C979CC52-9BB9-461D-9EC5-31E5D8F89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" y="1544"/>
              <a:ext cx="323" cy="106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Subjek</a:t>
              </a:r>
            </a:p>
          </p:txBody>
        </p:sp>
        <p:sp>
          <p:nvSpPr>
            <p:cNvPr id="8" name="_s3090">
              <a:extLst>
                <a:ext uri="{FF2B5EF4-FFF2-40B4-BE49-F238E27FC236}">
                  <a16:creationId xmlns:a16="http://schemas.microsoft.com/office/drawing/2014/main" id="{4634CC39-0EA4-4744-A8D2-7F934EEDA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" y="1544"/>
              <a:ext cx="296" cy="106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Partisipan</a:t>
              </a:r>
            </a:p>
          </p:txBody>
        </p:sp>
        <p:sp>
          <p:nvSpPr>
            <p:cNvPr id="9" name="_s3091">
              <a:extLst>
                <a:ext uri="{FF2B5EF4-FFF2-40B4-BE49-F238E27FC236}">
                  <a16:creationId xmlns:a16="http://schemas.microsoft.com/office/drawing/2014/main" id="{7AF062F7-5BD2-427E-9F69-8B2443C94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544"/>
              <a:ext cx="267" cy="94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Parokial</a:t>
              </a:r>
            </a:p>
          </p:txBody>
        </p:sp>
        <p:sp>
          <p:nvSpPr>
            <p:cNvPr id="10" name="_s3092">
              <a:extLst>
                <a:ext uri="{FF2B5EF4-FFF2-40B4-BE49-F238E27FC236}">
                  <a16:creationId xmlns:a16="http://schemas.microsoft.com/office/drawing/2014/main" id="{A7DAFB5C-2D5B-4A63-B78D-13C41A2A5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554"/>
              <a:ext cx="349" cy="87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Tradisional</a:t>
              </a:r>
            </a:p>
          </p:txBody>
        </p:sp>
        <p:sp>
          <p:nvSpPr>
            <p:cNvPr id="11" name="_s3093">
              <a:extLst>
                <a:ext uri="{FF2B5EF4-FFF2-40B4-BE49-F238E27FC236}">
                  <a16:creationId xmlns:a16="http://schemas.microsoft.com/office/drawing/2014/main" id="{84D69825-340F-4899-BFC0-AD5642529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" y="1544"/>
              <a:ext cx="350" cy="95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 Islam</a:t>
              </a:r>
            </a:p>
          </p:txBody>
        </p:sp>
        <p:sp>
          <p:nvSpPr>
            <p:cNvPr id="12" name="_s3094">
              <a:extLst>
                <a:ext uri="{FF2B5EF4-FFF2-40B4-BE49-F238E27FC236}">
                  <a16:creationId xmlns:a16="http://schemas.microsoft.com/office/drawing/2014/main" id="{F1A74D37-E373-4D16-87A9-CC80066D2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1" y="1544"/>
              <a:ext cx="458" cy="95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9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Budaya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Politik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Modern</a:t>
              </a: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EC38BC6-55EC-4442-BEAE-4260F1C36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BUDAYA POLITIK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BDA8ABD-E868-4AE5-8B5D-ECD8E45EB9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 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,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atas</a:t>
            </a:r>
            <a:r>
              <a:rPr lang="en-US" altLang="en-US" dirty="0"/>
              <a:t> :</a:t>
            </a:r>
          </a:p>
          <a:p>
            <a:r>
              <a:rPr lang="en-US" altLang="en-US" dirty="0"/>
              <a:t>1.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apatis</a:t>
            </a:r>
            <a:r>
              <a:rPr lang="en-US" altLang="en-US" dirty="0"/>
              <a:t> (masa </a:t>
            </a:r>
            <a:r>
              <a:rPr lang="en-US" altLang="en-US" dirty="0" err="1"/>
              <a:t>bodoh</a:t>
            </a:r>
            <a:r>
              <a:rPr lang="en-US" altLang="en-US" dirty="0"/>
              <a:t>, </a:t>
            </a:r>
            <a:r>
              <a:rPr lang="en-US" altLang="en-US" dirty="0" err="1"/>
              <a:t>pasif</a:t>
            </a:r>
            <a:r>
              <a:rPr lang="en-US" altLang="en-US" dirty="0"/>
              <a:t>, </a:t>
            </a:r>
            <a:r>
              <a:rPr lang="en-US" altLang="en-US" dirty="0" err="1"/>
              <a:t>acuh</a:t>
            </a:r>
            <a:r>
              <a:rPr lang="en-US" altLang="en-US" dirty="0"/>
              <a:t> </a:t>
            </a:r>
            <a:r>
              <a:rPr lang="en-US" altLang="en-US" dirty="0" err="1"/>
              <a:t>tak</a:t>
            </a:r>
            <a:r>
              <a:rPr lang="en-US" altLang="en-US" dirty="0"/>
              <a:t> </a:t>
            </a:r>
            <a:r>
              <a:rPr lang="en-US" altLang="en-US" dirty="0" err="1"/>
              <a:t>acuh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2.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mobilisasi</a:t>
            </a:r>
            <a:r>
              <a:rPr lang="en-US" altLang="en-US" dirty="0"/>
              <a:t> (</a:t>
            </a:r>
            <a:r>
              <a:rPr lang="en-US" altLang="en-US" dirty="0" err="1"/>
              <a:t>didorong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sengaja</a:t>
            </a:r>
            <a:r>
              <a:rPr lang="en-US" altLang="en-US" dirty="0"/>
              <a:t> </a:t>
            </a:r>
            <a:r>
              <a:rPr lang="en-US" altLang="en-US" dirty="0" err="1"/>
              <a:t>dimobilisasi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3. </a:t>
            </a:r>
            <a:r>
              <a:rPr lang="en-US" altLang="en-US" dirty="0" err="1"/>
              <a:t>budaya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partisipatif</a:t>
            </a:r>
            <a:r>
              <a:rPr lang="en-US" altLang="en-US" dirty="0"/>
              <a:t> (</a:t>
            </a:r>
            <a:r>
              <a:rPr lang="en-US" altLang="en-US" dirty="0" err="1"/>
              <a:t>aktif</a:t>
            </a:r>
            <a:r>
              <a:rPr lang="en-US" altLang="en-US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B595864-2772-45EF-9555-D8659D577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Faktor yang mempengaruhi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3C77D56-5577-4F22-8562-07D2BF878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   Model </a:t>
            </a:r>
            <a:r>
              <a:rPr lang="en-US" altLang="en-US" sz="2400" dirty="0" err="1"/>
              <a:t>kebudayaan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berkembang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masyarakat</a:t>
            </a:r>
            <a:r>
              <a:rPr lang="en-US" altLang="en-US" sz="2400" dirty="0"/>
              <a:t> sangat </a:t>
            </a:r>
            <a:r>
              <a:rPr lang="en-US" altLang="en-US" sz="2400" dirty="0" err="1"/>
              <a:t>dipengaruhi</a:t>
            </a:r>
            <a:r>
              <a:rPr lang="en-US" altLang="en-US" sz="2400" dirty="0"/>
              <a:t> oleh :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1.</a:t>
            </a:r>
            <a:r>
              <a:rPr lang="id-ID" altLang="en-US" sz="2400" dirty="0"/>
              <a:t> T</a:t>
            </a:r>
            <a:r>
              <a:rPr lang="en-US" altLang="en-US" sz="2400" dirty="0" err="1"/>
              <a:t>ingkat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pendidikan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warga</a:t>
            </a:r>
            <a:r>
              <a:rPr lang="en-US" altLang="en-US" sz="2400" dirty="0"/>
              <a:t> negara (</a:t>
            </a:r>
            <a:r>
              <a:rPr lang="en-US" altLang="en-US" sz="2400" dirty="0" err="1"/>
              <a:t>faktor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2. </a:t>
            </a:r>
            <a:r>
              <a:rPr lang="id-ID" altLang="en-US" sz="2400" dirty="0"/>
              <a:t>T</a:t>
            </a:r>
            <a:r>
              <a:rPr lang="en-US" altLang="en-US" sz="2400" dirty="0" err="1"/>
              <a:t>ingkat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sejahtera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rakyat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semakin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partisipasi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politiknya</a:t>
            </a:r>
            <a:r>
              <a:rPr lang="en-US" altLang="en-US" sz="2400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3. </a:t>
            </a:r>
            <a:r>
              <a:rPr lang="id-ID" altLang="en-US" sz="2400" dirty="0"/>
              <a:t>R</a:t>
            </a:r>
            <a:r>
              <a:rPr lang="en-US" altLang="en-US" sz="2400" dirty="0" err="1"/>
              <a:t>eformasi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/political will (</a:t>
            </a:r>
            <a:r>
              <a:rPr lang="en-US" altLang="en-US" sz="2400" dirty="0" err="1"/>
              <a:t>semangat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merevisi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mengadopsi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politik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4. </a:t>
            </a:r>
            <a:r>
              <a:rPr lang="id-ID" altLang="en-US" sz="2400" dirty="0"/>
              <a:t>S</a:t>
            </a:r>
            <a:r>
              <a:rPr lang="en-US" altLang="en-US" sz="2400" dirty="0" err="1"/>
              <a:t>upremasi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hukum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penegakan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hukum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adil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independen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bebas</a:t>
            </a:r>
            <a:r>
              <a:rPr lang="en-US" altLang="en-US" sz="2400" dirty="0"/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5. </a:t>
            </a:r>
            <a:r>
              <a:rPr lang="id-ID" altLang="en-US" sz="2400" dirty="0"/>
              <a:t>M</a:t>
            </a:r>
            <a:r>
              <a:rPr lang="en-US" altLang="en-US" sz="2400" dirty="0" err="1"/>
              <a:t>edia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komunikasi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independen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berfungsi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kontrol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sosial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bebas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mandiri</a:t>
            </a:r>
            <a:r>
              <a:rPr lang="en-US" altLang="en-US" sz="2400" dirty="0"/>
              <a:t>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F4C21B1-47CB-4702-BF2B-CD47A2DF9A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DIMENSI BUDAYA POLITIK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927CC79-8FE3-4097-B8F1-1F8B19B97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Karakter budaya budaya politik suatu bangsa diukur melalui beberapa dimensi, yakni  :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1. Tingkat pengetahuan umum masyarakat mengenai sistem politik negaranya, seperti pengetahuan tentang sejarah, letak geografis dan konstitusi negara.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2. Pemahaman masyarakat mengenai struktur dan peran pemerintah dalam membuat kebijakan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3. Pemahaman mengenai penguatan kebijakan yang meliputi masukan opini dari masyarakat dan media massa kepada pemerintah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4. Sejauh mana partisipasi masyarakat dalam berpolitik dan bernegara, serta sejauh mana pemahamannya mengenai hak dan kewajibannya sebagai warga negara. 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0A1A26D-E0F0-4B44-B1E5-53B6C0A60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OBJEK POLITIK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3D7B366-68BE-4B84-94F7-89B3B1957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/>
              <a:t>Ketiga</a:t>
            </a:r>
            <a:r>
              <a:rPr lang="en-US" altLang="en-US" dirty="0"/>
              <a:t> </a:t>
            </a:r>
            <a:r>
              <a:rPr lang="en-US" altLang="en-US" dirty="0" err="1"/>
              <a:t>objek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tiga</a:t>
            </a:r>
            <a:r>
              <a:rPr lang="en-US" altLang="en-US" dirty="0"/>
              <a:t> </a:t>
            </a:r>
            <a:r>
              <a:rPr lang="en-US" altLang="en-US" dirty="0" err="1"/>
              <a:t>orientasi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1. Peran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struktur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institusi</a:t>
            </a:r>
            <a:r>
              <a:rPr lang="en-US" altLang="en-US" dirty="0"/>
              <a:t> </a:t>
            </a:r>
            <a:r>
              <a:rPr lang="en-US" altLang="en-US" dirty="0" err="1"/>
              <a:t>politik</a:t>
            </a: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2. Para </a:t>
            </a:r>
            <a:r>
              <a:rPr lang="en-US" altLang="en-US" dirty="0" err="1"/>
              <a:t>pemegang</a:t>
            </a:r>
            <a:r>
              <a:rPr lang="en-US" altLang="en-US" dirty="0"/>
              <a:t> </a:t>
            </a:r>
            <a:r>
              <a:rPr lang="en-US" altLang="en-US" dirty="0" err="1"/>
              <a:t>jabatan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aktor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institusi</a:t>
            </a:r>
            <a:r>
              <a:rPr lang="en-US" altLang="en-US" dirty="0"/>
              <a:t> negara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3. </a:t>
            </a:r>
            <a:r>
              <a:rPr lang="id-ID" altLang="en-US" dirty="0"/>
              <a:t>K</a:t>
            </a:r>
            <a:r>
              <a:rPr lang="en-US" altLang="en-US" dirty="0" err="1"/>
              <a:t>ebijakan</a:t>
            </a:r>
            <a:r>
              <a:rPr lang="en-US" altLang="en-US" dirty="0"/>
              <a:t>, </a:t>
            </a:r>
            <a:r>
              <a:rPr lang="en-US" altLang="en-US" dirty="0" err="1"/>
              <a:t>keputusan</a:t>
            </a:r>
            <a:r>
              <a:rPr lang="en-US" altLang="en-US" dirty="0"/>
              <a:t> yang </a:t>
            </a:r>
            <a:r>
              <a:rPr lang="en-US" altLang="en-US" dirty="0" err="1"/>
              <a:t>dibuat</a:t>
            </a:r>
            <a:r>
              <a:rPr lang="en-US" altLang="en-US" dirty="0"/>
              <a:t> oleh para </a:t>
            </a:r>
            <a:r>
              <a:rPr lang="en-US" altLang="en-US" dirty="0" err="1"/>
              <a:t>aktor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negara.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1835</Words>
  <Application>Microsoft Office PowerPoint</Application>
  <PresentationFormat>Layar Lebar</PresentationFormat>
  <Paragraphs>164</Paragraphs>
  <Slides>27</Slides>
  <Notes>2</Notes>
  <HiddenSlides>1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Tahoma</vt:lpstr>
      <vt:lpstr>Wingdings</vt:lpstr>
      <vt:lpstr>Tema Office</vt:lpstr>
      <vt:lpstr>Budaya Politik Indonesia</vt:lpstr>
      <vt:lpstr>Pengertian Budaya Politik</vt:lpstr>
      <vt:lpstr>Presentasi PowerPoint</vt:lpstr>
      <vt:lpstr>Orientasi politik (Almond dan Powel)</vt:lpstr>
      <vt:lpstr>Budaya Politik</vt:lpstr>
      <vt:lpstr>BUDAYA POLITIK</vt:lpstr>
      <vt:lpstr>Faktor yang mempengaruhi</vt:lpstr>
      <vt:lpstr>DIMENSI BUDAYA POLITIK</vt:lpstr>
      <vt:lpstr>OBJEK POLITIK</vt:lpstr>
      <vt:lpstr>TIPE BUDAYA POLITIK</vt:lpstr>
      <vt:lpstr>Budaya Politik Parokial</vt:lpstr>
      <vt:lpstr>Budaya Politik Subjek</vt:lpstr>
      <vt:lpstr>Budaya Politik Partisipan</vt:lpstr>
      <vt:lpstr>TIPE-TIPE BUDAYA POLITIK YANG BERKEMBANG DI INDONESIA</vt:lpstr>
      <vt:lpstr>Budaya Politik Tradisional</vt:lpstr>
      <vt:lpstr>Budaya Politik Islam</vt:lpstr>
      <vt:lpstr>Budaya Politik Modern</vt:lpstr>
      <vt:lpstr>Bagaimana hubungannya dengan tipe budaya politik menurut Almond dan Verba ?</vt:lpstr>
      <vt:lpstr>Pembagian Budaya Politik menurut Geertz</vt:lpstr>
      <vt:lpstr>Budaya Politik Abangan</vt:lpstr>
      <vt:lpstr>Budaya Politik Santri</vt:lpstr>
      <vt:lpstr>Budaya Politik Priyayi</vt:lpstr>
      <vt:lpstr>Politik Modern</vt:lpstr>
      <vt:lpstr>1. Sikap politik yang rasional dan otonom di dalam masyarakat</vt:lpstr>
      <vt:lpstr>2. Diferensiasi struktur</vt:lpstr>
      <vt:lpstr>3. Perluasan peran serta politik di dalam masyarakat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Irsyad Fadoli</dc:creator>
  <cp:lastModifiedBy>Irsyad Fadoli</cp:lastModifiedBy>
  <cp:revision>4</cp:revision>
  <dcterms:created xsi:type="dcterms:W3CDTF">2023-03-28T06:27:04Z</dcterms:created>
  <dcterms:modified xsi:type="dcterms:W3CDTF">2023-03-30T02:27:12Z</dcterms:modified>
</cp:coreProperties>
</file>