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4A39550-EDA5-4AFE-B507-26056855C3D8}" type="datetimeFigureOut">
              <a:rPr lang="id-ID" smtClean="0"/>
              <a:t>10/11/2020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99A76A9-C99D-486E-870D-8EEA276B69B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TAHAP-TAHAP PEMERIKSAAN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5334000"/>
          </a:xfrm>
        </p:spPr>
        <p:txBody>
          <a:bodyPr>
            <a:normAutofit/>
          </a:bodyPr>
          <a:lstStyle/>
          <a:p>
            <a:r>
              <a:rPr lang="en-US" smtClean="0"/>
              <a:t>Thdp putusan Pengadilan, Penggugat/</a:t>
            </a:r>
            <a:r>
              <a:rPr lang="sv-SE" smtClean="0"/>
              <a:t>Tergugat dpt menentukan sikap:</a:t>
            </a:r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en-US" smtClean="0"/>
              <a:t>Menerima putusan Pengadilan.</a:t>
            </a:r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en-US" smtClean="0"/>
              <a:t>Mengajukan permohonan pemeriksaan di tingkat banding, jika yg menjatuhkan putusan adlh PTUN</a:t>
            </a:r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fi-FI" smtClean="0"/>
              <a:t>Mengajukan permohonan pemeriksaan di tingkat kasasi, </a:t>
            </a:r>
            <a:r>
              <a:rPr lang="en-US" smtClean="0"/>
              <a:t>jika yg menjatuhkan putusan adlh PT.TUN</a:t>
            </a:r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en-US" smtClean="0"/>
              <a:t>Pikir2 dlm tenggang waktu 14 hari setelah diberitahukan secara sah putusan Pengadilan, apakah </a:t>
            </a:r>
            <a:r>
              <a:rPr lang="fi-FI" smtClean="0"/>
              <a:t>menerima putusan Pengadilan atau mengajukan permoho</a:t>
            </a:r>
            <a:r>
              <a:rPr lang="en-US" smtClean="0"/>
              <a:t>nan pemeriksaan di tingkat banding atau kasasi.</a:t>
            </a:r>
          </a:p>
        </p:txBody>
      </p:sp>
      <p:sp>
        <p:nvSpPr>
          <p:cNvPr id="3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932738" cy="533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TAHAP-TAHAP PEMERIKSAAN 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382000" cy="419100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err="1" smtClean="0"/>
              <a:t>Pasal</a:t>
            </a:r>
            <a:r>
              <a:rPr lang="en-US" b="1" dirty="0" smtClean="0"/>
              <a:t> 68 </a:t>
            </a:r>
            <a:r>
              <a:rPr lang="en-US" b="1" dirty="0" smtClean="0">
                <a:sym typeface="Wingdings" pitchFamily="2" charset="2"/>
              </a:rPr>
              <a:t> </a:t>
            </a:r>
            <a:r>
              <a:rPr lang="en-US" dirty="0" err="1" smtClean="0"/>
              <a:t>Persidangan</a:t>
            </a:r>
            <a:r>
              <a:rPr lang="en-US" dirty="0" smtClean="0"/>
              <a:t> </a:t>
            </a:r>
            <a:r>
              <a:rPr lang="en-US" dirty="0" err="1" smtClean="0"/>
              <a:t>dibuka</a:t>
            </a:r>
            <a:r>
              <a:rPr lang="en-US" dirty="0" smtClean="0"/>
              <a:t> &amp;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Hakim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/</a:t>
            </a:r>
            <a:r>
              <a:rPr lang="en-US" dirty="0" err="1" smtClean="0"/>
              <a:t>tertutup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 =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batal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menunda</a:t>
            </a:r>
            <a:r>
              <a:rPr lang="en-US" dirty="0" smtClean="0"/>
              <a:t>/</a:t>
            </a:r>
            <a:r>
              <a:rPr lang="en-US" dirty="0" err="1" smtClean="0"/>
              <a:t>menghalangi</a:t>
            </a:r>
            <a:r>
              <a:rPr lang="en-US" dirty="0" smtClean="0"/>
              <a:t> </a:t>
            </a:r>
            <a:r>
              <a:rPr lang="en-US" dirty="0" err="1" smtClean="0"/>
              <a:t>dilaksanakannya</a:t>
            </a:r>
            <a:r>
              <a:rPr lang="en-US" dirty="0" smtClean="0"/>
              <a:t> KTUN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digugat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keadaan2 </a:t>
            </a:r>
            <a:r>
              <a:rPr lang="en-US" dirty="0" err="1" smtClean="0"/>
              <a:t>ttt</a:t>
            </a:r>
            <a:r>
              <a:rPr lang="en-US" dirty="0" smtClean="0"/>
              <a:t>, </a:t>
            </a:r>
            <a:r>
              <a:rPr lang="en-US" dirty="0" err="1" smtClean="0"/>
              <a:t>penggugat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permohonan</a:t>
            </a:r>
            <a:r>
              <a:rPr lang="en-US" dirty="0" smtClean="0"/>
              <a:t> </a:t>
            </a:r>
            <a:r>
              <a:rPr lang="en-US" dirty="0" err="1" smtClean="0"/>
              <a:t>penundaan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KTUN </a:t>
            </a:r>
            <a:endParaRPr lang="en-US" b="1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219200"/>
            <a:ext cx="815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b="1" dirty="0" err="1">
                <a:solidFill>
                  <a:srgbClr val="FF0000"/>
                </a:solidFill>
                <a:latin typeface="+mn-lt"/>
                <a:ea typeface="+mj-ea"/>
                <a:cs typeface="+mj-cs"/>
              </a:rPr>
              <a:t>T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ahap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Pembacaan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Isi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Gugatan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Penggugat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dan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Pembacaan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Jawaban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Tergugat</a:t>
            </a:r>
            <a:r>
              <a:rPr lang="en-US" sz="2600" b="1" dirty="0">
                <a:solidFill>
                  <a:srgbClr val="FF0000"/>
                </a:solidFill>
                <a:latin typeface="+mn-lt"/>
              </a:rPr>
              <a:t> </a:t>
            </a:r>
            <a:endParaRPr lang="en-US" sz="2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562600"/>
          </a:xfrm>
        </p:spPr>
        <p:txBody>
          <a:bodyPr>
            <a:normAutofit lnSpcReduction="10000"/>
          </a:bodyPr>
          <a:lstStyle/>
          <a:p>
            <a:r>
              <a:rPr lang="en-US" sz="2600" smtClean="0"/>
              <a:t>Pasal 74 </a:t>
            </a:r>
            <a:r>
              <a:rPr lang="en-US" sz="2600" smtClean="0">
                <a:sym typeface="Wingdings" pitchFamily="2" charset="2"/>
              </a:rPr>
              <a:t> </a:t>
            </a:r>
            <a:r>
              <a:rPr lang="sv-SE" sz="2600" smtClean="0"/>
              <a:t>Pemeriksaan sengketa dimulai dgn membacakan isi gugatan &amp; surat yg memuat jwbn-nya oleh Hakim </a:t>
            </a:r>
            <a:r>
              <a:rPr lang="en-US" sz="2600" smtClean="0"/>
              <a:t>Ketua Sidang &amp; jika tdk ada surat jwbn, pihak tergugat diberi kesempatan mengajukan jwbn</a:t>
            </a:r>
          </a:p>
          <a:p>
            <a:r>
              <a:rPr lang="en-US" sz="2600" smtClean="0"/>
              <a:t>Jwbn yg diajukan Tergugat dpt berupa:</a:t>
            </a:r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en-US" smtClean="0"/>
              <a:t>Eksepsi ttg </a:t>
            </a:r>
            <a:r>
              <a:rPr lang="en-US" smtClean="0">
                <a:sym typeface="Wingdings" pitchFamily="2" charset="2"/>
              </a:rPr>
              <a:t>:</a:t>
            </a:r>
          </a:p>
          <a:p>
            <a:pPr marL="1314450" lvl="2" indent="-514350">
              <a:buFont typeface="Calibri" pitchFamily="34" charset="0"/>
              <a:buAutoNum type="alphaLcPeriod"/>
            </a:pPr>
            <a:r>
              <a:rPr lang="en-US" smtClean="0"/>
              <a:t>kewenangan absolut Pengadilan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dpt diajukan setiap wkt selama pemeriksaan </a:t>
            </a:r>
          </a:p>
          <a:p>
            <a:pPr marL="1314450" lvl="2" indent="-514350">
              <a:buFont typeface="Calibri" pitchFamily="34" charset="0"/>
              <a:buAutoNum type="alphaLcPeriod"/>
            </a:pPr>
            <a:r>
              <a:rPr lang="en-US" smtClean="0"/>
              <a:t>kewenangan relatif Pengadilan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diajukan sblm disampaikan jwbn atas pokok sengketa &amp; hrs diputus sblm pokok sengketa diperiksa</a:t>
            </a:r>
          </a:p>
          <a:p>
            <a:pPr marL="1314450" lvl="2" indent="-514350">
              <a:buFont typeface="Calibri" pitchFamily="34" charset="0"/>
              <a:buAutoNum type="alphaLcPeriod"/>
            </a:pPr>
            <a:r>
              <a:rPr lang="en-US" smtClean="0"/>
              <a:t>eksepsi lain yg tdk mengenai kewenangan pengadilan </a:t>
            </a:r>
            <a:r>
              <a:rPr lang="en-US" smtClean="0">
                <a:sym typeface="Wingdings" pitchFamily="2" charset="2"/>
              </a:rPr>
              <a:t> </a:t>
            </a:r>
            <a:r>
              <a:rPr lang="en-US" smtClean="0"/>
              <a:t>diputus bersama-sama dgn pokok sengketa</a:t>
            </a:r>
          </a:p>
        </p:txBody>
      </p:sp>
      <p:sp>
        <p:nvSpPr>
          <p:cNvPr id="3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81000" y="1444625"/>
            <a:ext cx="8458200" cy="4956175"/>
          </a:xfrm>
        </p:spPr>
        <p:txBody>
          <a:bodyPr/>
          <a:lstStyle/>
          <a:p>
            <a:pPr marL="914400" lvl="1" indent="-514350">
              <a:buFont typeface="Calibri" pitchFamily="34" charset="0"/>
              <a:buAutoNum type="arabicPeriod" startAt="2"/>
            </a:pPr>
            <a:r>
              <a:rPr lang="en-US" smtClean="0"/>
              <a:t>Jwbn pokok sengketa</a:t>
            </a:r>
          </a:p>
          <a:p>
            <a:pPr marL="914400" lvl="1" indent="-514350">
              <a:buFont typeface="Calibri" pitchFamily="34" charset="0"/>
              <a:buAutoNum type="arabicPeriod" startAt="2"/>
            </a:pPr>
            <a:r>
              <a:rPr lang="en-US" smtClean="0"/>
              <a:t>Eksepsi sekaligus jwbn pokok sengketa</a:t>
            </a:r>
          </a:p>
          <a:p>
            <a:r>
              <a:rPr lang="en-US" smtClean="0"/>
              <a:t>Hakim Ketua Sidang menetapkan hari sidang selanjutnya utk Penggugat mengajukan replik. </a:t>
            </a:r>
          </a:p>
        </p:txBody>
      </p:sp>
      <p:sp>
        <p:nvSpPr>
          <p:cNvPr id="3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181600"/>
          </a:xfrm>
        </p:spPr>
        <p:txBody>
          <a:bodyPr/>
          <a:lstStyle/>
          <a:p>
            <a:r>
              <a:rPr lang="en-US" sz="2700" smtClean="0"/>
              <a:t>Replik </a:t>
            </a:r>
            <a:r>
              <a:rPr lang="en-US" sz="2700" smtClean="0">
                <a:sym typeface="Wingdings" pitchFamily="2" charset="2"/>
              </a:rPr>
              <a:t> </a:t>
            </a:r>
            <a:r>
              <a:rPr lang="en-US" sz="2700" smtClean="0"/>
              <a:t>tanggapan Penggugat thdp jwbn Tergugat</a:t>
            </a:r>
          </a:p>
          <a:p>
            <a:r>
              <a:rPr lang="en-US" sz="2700" smtClean="0"/>
              <a:t>Pasal 75 ayat (1) </a:t>
            </a:r>
            <a:r>
              <a:rPr lang="en-US" sz="2700" smtClean="0">
                <a:sym typeface="Wingdings" pitchFamily="2" charset="2"/>
              </a:rPr>
              <a:t> </a:t>
            </a:r>
            <a:r>
              <a:rPr lang="en-US" sz="2700" smtClean="0"/>
              <a:t>Penggugat dpt mengubah </a:t>
            </a:r>
            <a:r>
              <a:rPr lang="es-ES" sz="2700" smtClean="0"/>
              <a:t>alasan yg mendasari gugatannya, asal disertai alasan yg cukup s</a:t>
            </a:r>
            <a:r>
              <a:rPr lang="en-US" sz="2700" smtClean="0"/>
              <a:t>erta tdk merugikan kepentingan Tergugat</a:t>
            </a:r>
          </a:p>
          <a:p>
            <a:r>
              <a:rPr lang="en-US" sz="2700" smtClean="0"/>
              <a:t>Replik diserahkan Penggugat kpd Hakim Ketua Sidang &amp; salinan oleh Hakim Ketua Sidang diserahkan kpd Tergugat.</a:t>
            </a:r>
          </a:p>
          <a:p>
            <a:r>
              <a:rPr lang="sv-SE" sz="2700" smtClean="0"/>
              <a:t>Dlm praktik, biasanya Hakim Ketua Sidang tdk mem</a:t>
            </a:r>
            <a:r>
              <a:rPr lang="en-US" sz="2700" smtClean="0"/>
              <a:t>bacakan surat gugatan, replik, duplik, krn Tergugat sdh diberi salinannya.</a:t>
            </a:r>
          </a:p>
          <a:p>
            <a:r>
              <a:rPr lang="en-US" sz="2700" smtClean="0"/>
              <a:t>Kemudian Hakim Ketua Sidang menetapkan hari sidang selanjutnya utk Tergugat mengajukan duplik.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304800"/>
            <a:ext cx="861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eaLnBrk="1" hangingPunct="1">
              <a:buFont typeface="+mj-lt"/>
              <a:buAutoNum type="arabicPeriod" startAt="2"/>
              <a:defRPr/>
            </a:pPr>
            <a:r>
              <a:rPr lang="en-US" sz="2800" b="1" dirty="0" err="1">
                <a:solidFill>
                  <a:srgbClr val="FF0000"/>
                </a:solidFill>
                <a:latin typeface="+mn-lt"/>
                <a:ea typeface="+mj-ea"/>
                <a:cs typeface="+mj-cs"/>
              </a:rPr>
              <a:t>T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ahap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Pengajuan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Replik</a:t>
            </a:r>
            <a:endParaRPr lang="en-US" sz="2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0"/>
            <a:ext cx="22860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686800" cy="5029200"/>
          </a:xfrm>
        </p:spPr>
        <p:txBody>
          <a:bodyPr>
            <a:normAutofit lnSpcReduction="10000"/>
          </a:bodyPr>
          <a:lstStyle/>
          <a:p>
            <a:r>
              <a:rPr lang="en-US" sz="2700" smtClean="0"/>
              <a:t>Duplik </a:t>
            </a:r>
            <a:r>
              <a:rPr lang="en-US" sz="2700" smtClean="0">
                <a:sym typeface="Wingdings" pitchFamily="2" charset="2"/>
              </a:rPr>
              <a:t> </a:t>
            </a:r>
            <a:r>
              <a:rPr lang="en-US" sz="2700" smtClean="0"/>
              <a:t>tanggapan Tergugat thdp replik Penggugat</a:t>
            </a:r>
          </a:p>
          <a:p>
            <a:r>
              <a:rPr lang="en-US" sz="2700" smtClean="0"/>
              <a:t>Pasal 75 ayat (2) </a:t>
            </a:r>
            <a:r>
              <a:rPr lang="en-US" sz="2700" smtClean="0">
                <a:sym typeface="Wingdings" pitchFamily="2" charset="2"/>
              </a:rPr>
              <a:t> </a:t>
            </a:r>
            <a:r>
              <a:rPr lang="en-US" sz="2700" smtClean="0"/>
              <a:t>Tergugat dpt </a:t>
            </a:r>
            <a:r>
              <a:rPr lang="es-ES" sz="2700" smtClean="0"/>
              <a:t>mengubah alasan yg mendasari jwbn-nya, asal disertai alasan </a:t>
            </a:r>
            <a:r>
              <a:rPr lang="en-US" sz="2700" smtClean="0"/>
              <a:t>yg cukup serta tdk merugikan kepentingan Penggugat.</a:t>
            </a:r>
          </a:p>
          <a:p>
            <a:r>
              <a:rPr lang="sv-SE" sz="2700" smtClean="0"/>
              <a:t>Duplik diserahkan Tergugat kpd Hakim Ketua Sidang &amp; s</a:t>
            </a:r>
            <a:r>
              <a:rPr lang="en-US" sz="2700" smtClean="0"/>
              <a:t>alinannya oleh Hakim Ketua Sidang diserahkan kpd Penggugat.</a:t>
            </a:r>
          </a:p>
          <a:p>
            <a:r>
              <a:rPr lang="en-US" sz="2700" smtClean="0"/>
              <a:t>Tanggapan Penggugat thdp duplik Tergugat tdk dikenal dlm UUPTUN</a:t>
            </a:r>
          </a:p>
          <a:p>
            <a:r>
              <a:rPr lang="en-US" sz="2700" smtClean="0"/>
              <a:t>Kemudian Hakim Ketua Sidang menetapkan hari sidang utk </a:t>
            </a:r>
            <a:r>
              <a:rPr lang="sv-SE" sz="2700" smtClean="0"/>
              <a:t>memberikan kesempatan kpd Penggugat &amp; Tergugat mengajukan </a:t>
            </a:r>
            <a:r>
              <a:rPr lang="en-US" sz="2700" smtClean="0"/>
              <a:t>alat2 bukti.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04800" y="304800"/>
            <a:ext cx="861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eaLnBrk="1" hangingPunct="1">
              <a:buFont typeface="+mj-lt"/>
              <a:buAutoNum type="arabicPeriod" startAt="3"/>
              <a:defRPr/>
            </a:pPr>
            <a:r>
              <a:rPr lang="en-US" sz="2800" b="1" dirty="0" err="1">
                <a:solidFill>
                  <a:srgbClr val="FF0000"/>
                </a:solidFill>
                <a:latin typeface="+mn-lt"/>
                <a:ea typeface="+mj-ea"/>
                <a:cs typeface="+mj-cs"/>
              </a:rPr>
              <a:t>T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ahap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Pengajuan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Duplik</a:t>
            </a:r>
            <a:endParaRPr lang="en-US" sz="2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304800" y="1444625"/>
            <a:ext cx="8686800" cy="5184775"/>
          </a:xfrm>
        </p:spPr>
        <p:txBody>
          <a:bodyPr>
            <a:normAutofit/>
          </a:bodyPr>
          <a:lstStyle/>
          <a:p>
            <a:r>
              <a:rPr lang="en-US" smtClean="0"/>
              <a:t>Pasal 100 ayat (1) </a:t>
            </a:r>
            <a:r>
              <a:rPr lang="en-US" smtClean="0">
                <a:sym typeface="Wingdings" pitchFamily="2" charset="2"/>
              </a:rPr>
              <a:t> b</a:t>
            </a:r>
            <a:r>
              <a:rPr lang="en-US" smtClean="0"/>
              <a:t>atasan alat2 bukti:</a:t>
            </a:r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fi-FI" smtClean="0"/>
              <a:t>Surat/tulisan</a:t>
            </a:r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fi-FI" smtClean="0"/>
              <a:t>Keterangan ahli </a:t>
            </a:r>
            <a:r>
              <a:rPr lang="fi-FI" smtClean="0">
                <a:sym typeface="Wingdings" pitchFamily="2" charset="2"/>
              </a:rPr>
              <a:t> dlm praktik = saksi ahli</a:t>
            </a:r>
            <a:endParaRPr lang="fi-FI" smtClean="0"/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fi-FI" smtClean="0"/>
              <a:t>Keterangan saksi </a:t>
            </a:r>
            <a:r>
              <a:rPr lang="fi-FI" smtClean="0">
                <a:sym typeface="Wingdings" pitchFamily="2" charset="2"/>
              </a:rPr>
              <a:t> dlm praktik = saksi fakta</a:t>
            </a:r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fi-FI" smtClean="0">
                <a:sym typeface="Wingdings" pitchFamily="2" charset="2"/>
              </a:rPr>
              <a:t>Pengetahuan Hakim</a:t>
            </a:r>
          </a:p>
          <a:p>
            <a:r>
              <a:rPr lang="en-US" smtClean="0"/>
              <a:t>Saksi wjb mengucapkan sumpah/janji &amp; didengar dlm persidangan pengadilan dgn dihadiri para pihak ybs</a:t>
            </a:r>
          </a:p>
          <a:p>
            <a:r>
              <a:rPr lang="sv-SE" smtClean="0"/>
              <a:t>Dlm pemeriksaan di sidang Pengadilan, selain </a:t>
            </a:r>
            <a:r>
              <a:rPr lang="en-US" smtClean="0"/>
              <a:t>Hakim, </a:t>
            </a:r>
            <a:r>
              <a:rPr lang="sv-SE" smtClean="0"/>
              <a:t>Penggugat &amp; Tergugat jg </a:t>
            </a:r>
            <a:r>
              <a:rPr lang="en-US" smtClean="0"/>
              <a:t>dpt </a:t>
            </a:r>
            <a:r>
              <a:rPr lang="fi-FI" smtClean="0"/>
              <a:t>mengajukan pertanyaan2 kpd saksi melalui Hakim Ketua Sidang</a:t>
            </a:r>
            <a:endParaRPr lang="en-US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838200"/>
            <a:ext cx="861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eaLnBrk="1" hangingPunct="1">
              <a:buFont typeface="+mj-lt"/>
              <a:buAutoNum type="arabicPeriod" startAt="4"/>
              <a:defRPr/>
            </a:pPr>
            <a:r>
              <a:rPr lang="en-US" sz="2800" b="1" dirty="0" err="1">
                <a:solidFill>
                  <a:srgbClr val="FF0000"/>
                </a:solidFill>
                <a:latin typeface="+mn-lt"/>
                <a:ea typeface="+mj-ea"/>
                <a:cs typeface="+mj-cs"/>
              </a:rPr>
              <a:t>T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ahap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Pengajuan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Alat2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Bukti</a:t>
            </a:r>
            <a:endParaRPr lang="en-US" sz="2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5029200"/>
          </a:xfrm>
        </p:spPr>
        <p:txBody>
          <a:bodyPr>
            <a:normAutofit/>
          </a:bodyPr>
          <a:lstStyle/>
          <a:p>
            <a:r>
              <a:rPr lang="fi-FI" dirty="0" smtClean="0"/>
              <a:t>Pd tahap ini, pemeriksaan thdp </a:t>
            </a:r>
            <a:r>
              <a:rPr lang="en-US" dirty="0" err="1" smtClean="0"/>
              <a:t>Sengketa</a:t>
            </a:r>
            <a:r>
              <a:rPr lang="en-US" dirty="0" smtClean="0"/>
              <a:t> TUN </a:t>
            </a:r>
            <a:r>
              <a:rPr lang="en-US" dirty="0" err="1" smtClean="0"/>
              <a:t>sdh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Masing2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mengemukakan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&amp;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TUN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intinya</a:t>
            </a:r>
            <a:r>
              <a:rPr lang="en-US" dirty="0" smtClean="0"/>
              <a:t>:</a:t>
            </a:r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en-US" dirty="0" err="1" smtClean="0"/>
              <a:t>Penggugat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KTUN agar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batal</a:t>
            </a:r>
            <a:r>
              <a:rPr lang="en-US" dirty="0" smtClean="0"/>
              <a:t>/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.</a:t>
            </a:r>
          </a:p>
          <a:p>
            <a:pPr marL="914400" lvl="1" indent="-514350">
              <a:buFont typeface="Calibri" pitchFamily="34" charset="0"/>
              <a:buAutoNum type="arabicPeriod"/>
            </a:pPr>
            <a:r>
              <a:rPr lang="en-US" dirty="0" err="1" smtClean="0"/>
              <a:t>Tergugat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bhw</a:t>
            </a:r>
            <a:r>
              <a:rPr lang="en-US" dirty="0" smtClean="0"/>
              <a:t> KTUN </a:t>
            </a:r>
            <a:r>
              <a:rPr lang="en-US" dirty="0" err="1" smtClean="0"/>
              <a:t>sah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alasan2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pd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bukti</a:t>
            </a:r>
            <a:r>
              <a:rPr lang="en-US" dirty="0" smtClean="0"/>
              <a:t>, </a:t>
            </a:r>
            <a:r>
              <a:rPr lang="en-US" dirty="0" err="1" smtClean="0"/>
              <a:t>jwbn</a:t>
            </a:r>
            <a:r>
              <a:rPr lang="en-US" dirty="0" smtClean="0"/>
              <a:t>, </a:t>
            </a:r>
            <a:r>
              <a:rPr lang="en-US" dirty="0" err="1" smtClean="0"/>
              <a:t>replik</a:t>
            </a:r>
            <a:r>
              <a:rPr lang="en-US" dirty="0" smtClean="0"/>
              <a:t>, &amp; </a:t>
            </a:r>
            <a:r>
              <a:rPr lang="en-US" dirty="0" err="1" smtClean="0"/>
              <a:t>duplik</a:t>
            </a:r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28600" y="838200"/>
            <a:ext cx="861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5. </a:t>
            </a:r>
            <a:r>
              <a:rPr lang="en-US" sz="2800" b="1" dirty="0" err="1">
                <a:solidFill>
                  <a:srgbClr val="FF0000"/>
                </a:solidFill>
                <a:latin typeface="+mn-lt"/>
                <a:ea typeface="+mj-ea"/>
                <a:cs typeface="+mj-cs"/>
              </a:rPr>
              <a:t>T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ahap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Pengajuan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Kesimpulan</a:t>
            </a:r>
            <a:endParaRPr lang="en-US" sz="2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5108575"/>
          </a:xfrm>
        </p:spPr>
        <p:txBody>
          <a:bodyPr>
            <a:normAutofit fontScale="92500"/>
          </a:bodyPr>
          <a:lstStyle/>
          <a:p>
            <a:r>
              <a:rPr lang="en-US" sz="2600" dirty="0" err="1" smtClean="0"/>
              <a:t>Setelah</a:t>
            </a:r>
            <a:r>
              <a:rPr lang="en-US" sz="2600" dirty="0" smtClean="0"/>
              <a:t> </a:t>
            </a:r>
            <a:r>
              <a:rPr lang="en-US" sz="2600" dirty="0" err="1" smtClean="0"/>
              <a:t>Penggugat</a:t>
            </a:r>
            <a:r>
              <a:rPr lang="en-US" sz="2600" dirty="0" smtClean="0"/>
              <a:t> &amp; </a:t>
            </a:r>
            <a:r>
              <a:rPr lang="en-US" sz="2600" dirty="0" err="1" smtClean="0"/>
              <a:t>Tergugat</a:t>
            </a:r>
            <a:r>
              <a:rPr lang="en-US" sz="2600" dirty="0" smtClean="0"/>
              <a:t> </a:t>
            </a:r>
            <a:r>
              <a:rPr lang="en-US" sz="2600" dirty="0" err="1" smtClean="0"/>
              <a:t>mengemukakan</a:t>
            </a:r>
            <a:r>
              <a:rPr lang="en-US" sz="2600" dirty="0" smtClean="0"/>
              <a:t> </a:t>
            </a:r>
            <a:r>
              <a:rPr lang="en-US" sz="2600" dirty="0" err="1" smtClean="0"/>
              <a:t>kesimpulan</a:t>
            </a:r>
            <a:r>
              <a:rPr lang="en-US" sz="2600" dirty="0" smtClean="0"/>
              <a:t>, Hakim </a:t>
            </a:r>
            <a:r>
              <a:rPr lang="en-US" sz="2600" dirty="0" err="1" smtClean="0"/>
              <a:t>Ketua</a:t>
            </a:r>
            <a:r>
              <a:rPr lang="en-US" sz="2600" dirty="0" smtClean="0"/>
              <a:t> </a:t>
            </a:r>
            <a:r>
              <a:rPr lang="en-US" sz="2600" dirty="0" err="1" smtClean="0"/>
              <a:t>Sidang</a:t>
            </a:r>
            <a:r>
              <a:rPr lang="en-US" sz="2600" dirty="0" smtClean="0"/>
              <a:t> </a:t>
            </a:r>
            <a:r>
              <a:rPr lang="en-US" sz="2600" dirty="0" err="1" smtClean="0"/>
              <a:t>menyatakan</a:t>
            </a:r>
            <a:r>
              <a:rPr lang="en-US" sz="2600" dirty="0" smtClean="0"/>
              <a:t> </a:t>
            </a:r>
            <a:r>
              <a:rPr lang="en-US" sz="2600" dirty="0" err="1" smtClean="0"/>
              <a:t>sidang</a:t>
            </a:r>
            <a:r>
              <a:rPr lang="en-US" sz="2600" dirty="0" smtClean="0"/>
              <a:t> </a:t>
            </a:r>
            <a:r>
              <a:rPr lang="en-US" sz="2600" dirty="0" err="1" smtClean="0"/>
              <a:t>ditunda</a:t>
            </a:r>
            <a:r>
              <a:rPr lang="en-US" sz="2600" dirty="0" smtClean="0"/>
              <a:t>, </a:t>
            </a:r>
            <a:r>
              <a:rPr lang="en-US" sz="2600" dirty="0" err="1" smtClean="0"/>
              <a:t>krn</a:t>
            </a:r>
            <a:r>
              <a:rPr lang="en-US" sz="2600" dirty="0" smtClean="0"/>
              <a:t> </a:t>
            </a:r>
            <a:r>
              <a:rPr lang="en-US" sz="2600" dirty="0" err="1" smtClean="0"/>
              <a:t>Majelis</a:t>
            </a:r>
            <a:r>
              <a:rPr lang="en-US" sz="2600" dirty="0" smtClean="0"/>
              <a:t> Hakim </a:t>
            </a:r>
            <a:r>
              <a:rPr lang="en-US" sz="2600" dirty="0" err="1" smtClean="0"/>
              <a:t>akan</a:t>
            </a:r>
            <a:r>
              <a:rPr lang="en-US" sz="2600" dirty="0" smtClean="0"/>
              <a:t> </a:t>
            </a:r>
            <a:r>
              <a:rPr lang="en-US" sz="2600" dirty="0" err="1" smtClean="0"/>
              <a:t>mengadakan</a:t>
            </a:r>
            <a:r>
              <a:rPr lang="en-US" sz="2600" dirty="0" smtClean="0"/>
              <a:t> </a:t>
            </a:r>
            <a:r>
              <a:rPr lang="en-US" sz="2600" dirty="0" err="1" smtClean="0"/>
              <a:t>musyawarah</a:t>
            </a:r>
            <a:r>
              <a:rPr lang="en-US" sz="2600" dirty="0" smtClean="0"/>
              <a:t> </a:t>
            </a:r>
            <a:r>
              <a:rPr lang="en-US" sz="2600" dirty="0" err="1" smtClean="0"/>
              <a:t>utk</a:t>
            </a:r>
            <a:r>
              <a:rPr lang="en-US" sz="2600" dirty="0" smtClean="0"/>
              <a:t> </a:t>
            </a:r>
            <a:r>
              <a:rPr lang="en-US" sz="2600" dirty="0" err="1" smtClean="0"/>
              <a:t>mengambil</a:t>
            </a:r>
            <a:r>
              <a:rPr lang="en-US" sz="2600" dirty="0" smtClean="0"/>
              <a:t> </a:t>
            </a:r>
            <a:r>
              <a:rPr lang="en-US" sz="2600" dirty="0" err="1" smtClean="0"/>
              <a:t>putusan</a:t>
            </a:r>
            <a:r>
              <a:rPr lang="en-US" sz="2600" dirty="0" smtClean="0"/>
              <a:t>.</a:t>
            </a:r>
          </a:p>
          <a:p>
            <a:r>
              <a:rPr lang="en-US" sz="2600" dirty="0" err="1" smtClean="0"/>
              <a:t>Putusan</a:t>
            </a:r>
            <a:r>
              <a:rPr lang="en-US" sz="2600" dirty="0" smtClean="0"/>
              <a:t> </a:t>
            </a:r>
            <a:r>
              <a:rPr lang="en-US" sz="2600" dirty="0" err="1" smtClean="0"/>
              <a:t>dlm</a:t>
            </a:r>
            <a:r>
              <a:rPr lang="en-US" sz="2600" dirty="0" smtClean="0"/>
              <a:t> </a:t>
            </a:r>
            <a:r>
              <a:rPr lang="en-US" sz="2600" dirty="0" err="1" smtClean="0"/>
              <a:t>musyawarah</a:t>
            </a:r>
            <a:r>
              <a:rPr lang="en-US" sz="2600" dirty="0" smtClean="0"/>
              <a:t> </a:t>
            </a:r>
            <a:r>
              <a:rPr lang="en-US" sz="2600" dirty="0" err="1" smtClean="0"/>
              <a:t>Majelis</a:t>
            </a:r>
            <a:r>
              <a:rPr lang="en-US" sz="2600" dirty="0" smtClean="0"/>
              <a:t> Hakim </a:t>
            </a:r>
            <a:r>
              <a:rPr lang="en-US" sz="2600" dirty="0" err="1" smtClean="0"/>
              <a:t>dipimpin</a:t>
            </a:r>
            <a:r>
              <a:rPr lang="en-US" sz="2600" dirty="0" smtClean="0"/>
              <a:t> Hakim </a:t>
            </a:r>
            <a:r>
              <a:rPr lang="en-US" sz="2600" dirty="0" err="1" smtClean="0"/>
              <a:t>Ketua</a:t>
            </a:r>
            <a:r>
              <a:rPr lang="en-US" sz="2600" dirty="0" smtClean="0"/>
              <a:t> </a:t>
            </a:r>
            <a:r>
              <a:rPr lang="en-US" sz="2600" dirty="0" err="1" smtClean="0"/>
              <a:t>Majelis</a:t>
            </a:r>
            <a:r>
              <a:rPr lang="en-US" sz="2600" dirty="0" smtClean="0"/>
              <a:t>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err="1" smtClean="0"/>
              <a:t>mrpkn</a:t>
            </a:r>
            <a:r>
              <a:rPr lang="en-US" sz="2600" dirty="0" smtClean="0"/>
              <a:t> </a:t>
            </a:r>
            <a:r>
              <a:rPr lang="en-US" sz="2600" dirty="0" err="1" smtClean="0"/>
              <a:t>hasil</a:t>
            </a:r>
            <a:r>
              <a:rPr lang="en-US" sz="2600" dirty="0" smtClean="0"/>
              <a:t> </a:t>
            </a:r>
            <a:r>
              <a:rPr lang="en-US" sz="2600" dirty="0" err="1" smtClean="0"/>
              <a:t>permufakatan</a:t>
            </a:r>
            <a:r>
              <a:rPr lang="en-US" sz="2600" dirty="0" smtClean="0"/>
              <a:t> </a:t>
            </a:r>
            <a:r>
              <a:rPr lang="en-US" sz="2600" dirty="0" err="1" smtClean="0"/>
              <a:t>bulat</a:t>
            </a:r>
            <a:r>
              <a:rPr lang="en-US" sz="2600" dirty="0" smtClean="0"/>
              <a:t>, </a:t>
            </a:r>
            <a:r>
              <a:rPr lang="en-US" sz="2600" dirty="0" err="1" smtClean="0"/>
              <a:t>kecuali</a:t>
            </a:r>
            <a:r>
              <a:rPr lang="en-US" sz="2600" dirty="0" smtClean="0"/>
              <a:t> </a:t>
            </a:r>
            <a:r>
              <a:rPr lang="en-US" sz="2600" dirty="0" err="1" smtClean="0"/>
              <a:t>jika</a:t>
            </a:r>
            <a:r>
              <a:rPr lang="en-US" sz="2600" dirty="0" smtClean="0"/>
              <a:t> </a:t>
            </a:r>
            <a:r>
              <a:rPr lang="en-US" sz="2600" dirty="0" err="1" smtClean="0"/>
              <a:t>setelah</a:t>
            </a:r>
            <a:r>
              <a:rPr lang="en-US" sz="2600" dirty="0" smtClean="0"/>
              <a:t> </a:t>
            </a:r>
            <a:r>
              <a:rPr lang="en-US" sz="2600" dirty="0" err="1" smtClean="0"/>
              <a:t>diusahakan</a:t>
            </a:r>
            <a:r>
              <a:rPr lang="en-US" sz="2600" dirty="0" smtClean="0"/>
              <a:t> </a:t>
            </a:r>
            <a:r>
              <a:rPr lang="en-US" sz="2600" dirty="0" err="1" smtClean="0"/>
              <a:t>dgn</a:t>
            </a:r>
            <a:r>
              <a:rPr lang="en-US" sz="2600" dirty="0" smtClean="0"/>
              <a:t> sungguh2 </a:t>
            </a:r>
            <a:r>
              <a:rPr lang="en-US" sz="2600" dirty="0" err="1" smtClean="0"/>
              <a:t>tdk</a:t>
            </a:r>
            <a:r>
              <a:rPr lang="en-US" sz="2600" dirty="0" smtClean="0"/>
              <a:t> </a:t>
            </a:r>
            <a:r>
              <a:rPr lang="en-US" sz="2600" dirty="0" err="1" smtClean="0"/>
              <a:t>dpt</a:t>
            </a:r>
            <a:r>
              <a:rPr lang="en-US" sz="2600" dirty="0" smtClean="0"/>
              <a:t> </a:t>
            </a:r>
            <a:r>
              <a:rPr lang="en-US" sz="2600" dirty="0" err="1" smtClean="0"/>
              <a:t>dicapai</a:t>
            </a:r>
            <a:r>
              <a:rPr lang="en-US" sz="2600" dirty="0" smtClean="0"/>
              <a:t> </a:t>
            </a:r>
            <a:r>
              <a:rPr lang="en-US" sz="2600" dirty="0" err="1" smtClean="0"/>
              <a:t>permufakatan</a:t>
            </a:r>
            <a:r>
              <a:rPr lang="en-US" sz="2600" dirty="0" smtClean="0"/>
              <a:t> </a:t>
            </a:r>
            <a:r>
              <a:rPr lang="en-US" sz="2600" dirty="0" err="1" smtClean="0"/>
              <a:t>bulat</a:t>
            </a:r>
            <a:r>
              <a:rPr lang="en-US" sz="2600" dirty="0" smtClean="0"/>
              <a:t>, </a:t>
            </a:r>
            <a:r>
              <a:rPr lang="en-US" sz="2600" dirty="0" err="1" smtClean="0"/>
              <a:t>putusan</a:t>
            </a:r>
            <a:r>
              <a:rPr lang="en-US" sz="2600" dirty="0" smtClean="0"/>
              <a:t> </a:t>
            </a:r>
            <a:r>
              <a:rPr lang="en-US" sz="2600" dirty="0" err="1" smtClean="0"/>
              <a:t>diambil</a:t>
            </a:r>
            <a:r>
              <a:rPr lang="en-US" sz="2600" dirty="0" smtClean="0"/>
              <a:t> </a:t>
            </a:r>
            <a:r>
              <a:rPr lang="en-US" sz="2600" dirty="0" err="1" smtClean="0"/>
              <a:t>dgn</a:t>
            </a:r>
            <a:r>
              <a:rPr lang="en-US" sz="2600" dirty="0" smtClean="0"/>
              <a:t> </a:t>
            </a:r>
            <a:r>
              <a:rPr lang="en-US" sz="2600" dirty="0" err="1" smtClean="0"/>
              <a:t>suara</a:t>
            </a:r>
            <a:r>
              <a:rPr lang="en-US" sz="2600" dirty="0" smtClean="0"/>
              <a:t> </a:t>
            </a:r>
            <a:r>
              <a:rPr lang="en-US" sz="2600" dirty="0" err="1" smtClean="0"/>
              <a:t>terbanyak</a:t>
            </a:r>
            <a:endParaRPr lang="en-US" sz="2600" dirty="0" smtClean="0"/>
          </a:p>
          <a:p>
            <a:r>
              <a:rPr lang="en-US" sz="2600" dirty="0" err="1" smtClean="0"/>
              <a:t>Putusan</a:t>
            </a:r>
            <a:r>
              <a:rPr lang="en-US" sz="2600" dirty="0" smtClean="0"/>
              <a:t> hrs </a:t>
            </a:r>
            <a:r>
              <a:rPr lang="en-US" sz="2600" dirty="0" err="1" smtClean="0"/>
              <a:t>diucapkan</a:t>
            </a:r>
            <a:r>
              <a:rPr lang="en-US" sz="2600" dirty="0" smtClean="0"/>
              <a:t> </a:t>
            </a:r>
            <a:r>
              <a:rPr lang="en-US" sz="2600" dirty="0" err="1" smtClean="0"/>
              <a:t>dlm</a:t>
            </a:r>
            <a:r>
              <a:rPr lang="en-US" sz="2600" dirty="0" smtClean="0"/>
              <a:t> </a:t>
            </a:r>
            <a:r>
              <a:rPr lang="en-US" sz="2600" dirty="0" err="1" smtClean="0"/>
              <a:t>sidang</a:t>
            </a:r>
            <a:r>
              <a:rPr lang="en-US" sz="2600" dirty="0" smtClean="0"/>
              <a:t>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err="1" smtClean="0"/>
              <a:t>terbuka</a:t>
            </a:r>
            <a:r>
              <a:rPr lang="en-US" sz="2600" dirty="0" smtClean="0"/>
              <a:t> </a:t>
            </a:r>
            <a:r>
              <a:rPr lang="en-US" sz="2600" dirty="0" err="1" smtClean="0"/>
              <a:t>utk</a:t>
            </a:r>
            <a:r>
              <a:rPr lang="en-US" sz="2600" dirty="0" smtClean="0"/>
              <a:t> </a:t>
            </a:r>
            <a:r>
              <a:rPr lang="en-US" sz="2600" dirty="0" err="1" smtClean="0"/>
              <a:t>umum</a:t>
            </a:r>
            <a:r>
              <a:rPr lang="en-US" sz="2600" dirty="0" smtClean="0"/>
              <a:t> agar </a:t>
            </a:r>
            <a:r>
              <a:rPr lang="en-US" sz="2600" dirty="0" err="1" smtClean="0"/>
              <a:t>sah</a:t>
            </a:r>
            <a:r>
              <a:rPr lang="en-US" sz="2600" dirty="0" smtClean="0"/>
              <a:t> &amp; </a:t>
            </a:r>
            <a:r>
              <a:rPr lang="en-US" sz="2600" dirty="0" err="1" smtClean="0"/>
              <a:t>berkekuatan</a:t>
            </a:r>
            <a:r>
              <a:rPr lang="en-US" sz="2600" dirty="0" smtClean="0"/>
              <a:t> </a:t>
            </a:r>
            <a:r>
              <a:rPr lang="en-US" sz="2600" dirty="0" err="1" smtClean="0"/>
              <a:t>hukum</a:t>
            </a:r>
            <a:r>
              <a:rPr lang="en-US" sz="2600" dirty="0" smtClean="0"/>
              <a:t> </a:t>
            </a:r>
            <a:r>
              <a:rPr lang="en-US" sz="2600" dirty="0" err="1" smtClean="0"/>
              <a:t>tetap</a:t>
            </a:r>
            <a:r>
              <a:rPr lang="en-US" sz="2600" dirty="0" smtClean="0"/>
              <a:t>.</a:t>
            </a:r>
          </a:p>
          <a:p>
            <a:r>
              <a:rPr lang="fi-FI" sz="2600" dirty="0" smtClean="0"/>
              <a:t>Jika terdpt perbedaan antara putusan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err="1" smtClean="0"/>
              <a:t>diucapkan</a:t>
            </a:r>
            <a:r>
              <a:rPr lang="en-US" sz="2600" dirty="0" smtClean="0"/>
              <a:t> </a:t>
            </a:r>
            <a:r>
              <a:rPr lang="en-US" sz="2600" dirty="0" err="1" smtClean="0"/>
              <a:t>dgn</a:t>
            </a:r>
            <a:r>
              <a:rPr lang="en-US" sz="2600" dirty="0" smtClean="0"/>
              <a:t> </a:t>
            </a:r>
            <a:r>
              <a:rPr lang="en-US" sz="2600" dirty="0" err="1" smtClean="0"/>
              <a:t>putusan</a:t>
            </a:r>
            <a:r>
              <a:rPr lang="en-US" sz="2600" dirty="0" smtClean="0"/>
              <a:t>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err="1" smtClean="0"/>
              <a:t>tertulis</a:t>
            </a:r>
            <a:r>
              <a:rPr lang="en-US" sz="2600" dirty="0" smtClean="0"/>
              <a:t>, </a:t>
            </a:r>
            <a:r>
              <a:rPr lang="en-US" sz="2600" dirty="0" err="1" smtClean="0"/>
              <a:t>maka</a:t>
            </a:r>
            <a:r>
              <a:rPr lang="en-US" sz="2600" dirty="0" smtClean="0"/>
              <a:t>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err="1" smtClean="0"/>
              <a:t>sah</a:t>
            </a:r>
            <a:r>
              <a:rPr lang="en-US" sz="2600" dirty="0" smtClean="0"/>
              <a:t> </a:t>
            </a:r>
            <a:r>
              <a:rPr lang="en-US" sz="2600" dirty="0" err="1" smtClean="0"/>
              <a:t>adlh</a:t>
            </a:r>
            <a:r>
              <a:rPr lang="en-US" sz="2600" dirty="0" smtClean="0"/>
              <a:t> </a:t>
            </a:r>
            <a:r>
              <a:rPr lang="en-US" sz="2600" dirty="0" err="1" smtClean="0"/>
              <a:t>putusan</a:t>
            </a:r>
            <a:r>
              <a:rPr lang="en-US" sz="2600" dirty="0" smtClean="0"/>
              <a:t>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err="1" smtClean="0"/>
              <a:t>diucapkan</a:t>
            </a:r>
            <a:endParaRPr lang="en-US" sz="26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04800" y="304800"/>
            <a:ext cx="861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6. </a:t>
            </a:r>
            <a:r>
              <a:rPr lang="en-US" sz="2800" b="1" dirty="0" err="1">
                <a:solidFill>
                  <a:srgbClr val="FF0000"/>
                </a:solidFill>
                <a:latin typeface="+mn-lt"/>
                <a:ea typeface="+mj-ea"/>
                <a:cs typeface="+mj-cs"/>
              </a:rPr>
              <a:t>T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ahap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Penjatuhan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Putusan</a:t>
            </a:r>
            <a:endParaRPr lang="en-US" sz="2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" name="Rectangle 110"/>
          <p:cNvSpPr txBox="1">
            <a:spLocks noChangeArrowheads="1"/>
          </p:cNvSpPr>
          <p:nvPr/>
        </p:nvSpPr>
        <p:spPr bwMode="auto">
          <a:xfrm>
            <a:off x="6858000" y="6357938"/>
            <a:ext cx="2286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 eaLnBrk="1" hangingPunct="1">
              <a:defRPr/>
            </a:pPr>
            <a:r>
              <a:rPr lang="en-US" sz="1600" b="1" kern="0" dirty="0" err="1">
                <a:solidFill>
                  <a:srgbClr val="C00000"/>
                </a:solidFill>
                <a:latin typeface="+mj-lt"/>
                <a:ea typeface="+mj-ea"/>
                <a:cs typeface="+mj-cs"/>
              </a:rPr>
              <a:t>marlia@FH_Unila</a:t>
            </a:r>
            <a:endParaRPr lang="en-US" sz="1600" b="1" kern="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0</TotalTime>
  <Words>649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TAHAP-TAHAP PEMERIKSAAN</vt:lpstr>
      <vt:lpstr> TAHAP-TAHAP PEMERIKSAAN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TAHAP-TAHAP PEMERIKSAAN</dc:title>
  <dc:creator>USER</dc:creator>
  <cp:lastModifiedBy>USER</cp:lastModifiedBy>
  <cp:revision>1</cp:revision>
  <dcterms:created xsi:type="dcterms:W3CDTF">2020-11-10T07:10:32Z</dcterms:created>
  <dcterms:modified xsi:type="dcterms:W3CDTF">2020-11-10T07:11:17Z</dcterms:modified>
</cp:coreProperties>
</file>