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6"/>
  </p:notesMasterIdLst>
  <p:sldIdLst>
    <p:sldId id="256" r:id="rId2"/>
    <p:sldId id="257" r:id="rId3"/>
    <p:sldId id="280" r:id="rId4"/>
    <p:sldId id="267" r:id="rId5"/>
    <p:sldId id="258" r:id="rId6"/>
    <p:sldId id="287" r:id="rId7"/>
    <p:sldId id="260" r:id="rId8"/>
    <p:sldId id="259" r:id="rId9"/>
    <p:sldId id="261" r:id="rId10"/>
    <p:sldId id="263" r:id="rId11"/>
    <p:sldId id="265" r:id="rId12"/>
    <p:sldId id="282" r:id="rId13"/>
    <p:sldId id="283" r:id="rId14"/>
    <p:sldId id="284" r:id="rId15"/>
    <p:sldId id="285" r:id="rId16"/>
    <p:sldId id="275" r:id="rId17"/>
    <p:sldId id="276" r:id="rId18"/>
    <p:sldId id="277" r:id="rId19"/>
    <p:sldId id="286" r:id="rId20"/>
    <p:sldId id="262" r:id="rId21"/>
    <p:sldId id="268" r:id="rId22"/>
    <p:sldId id="281" r:id="rId23"/>
    <p:sldId id="270" r:id="rId24"/>
    <p:sldId id="271"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0" d="100"/>
          <a:sy n="50" d="100"/>
        </p:scale>
        <p:origin x="-996" y="-168"/>
      </p:cViewPr>
      <p:guideLst>
        <p:guide orient="horz" pos="2160"/>
        <p:guide pos="2880"/>
      </p:guideLst>
    </p:cSldViewPr>
  </p:slideViewPr>
  <p:notesTextViewPr>
    <p:cViewPr>
      <p:scale>
        <a:sx n="100" d="100"/>
        <a:sy n="100" d="100"/>
      </p:scale>
      <p:origin x="0" y="0"/>
    </p:cViewPr>
  </p:notesTextViewPr>
  <p:sorterViewPr>
    <p:cViewPr>
      <p:scale>
        <a:sx n="50" d="100"/>
        <a:sy n="50" d="100"/>
      </p:scale>
      <p:origin x="0" y="16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45EAB7-6DE8-4D8F-9FD2-0BD7EF0E1019}" type="datetimeFigureOut">
              <a:rPr lang="id-ID" smtClean="0"/>
              <a:pPr/>
              <a:t>14/11/2018</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85292F-8404-4696-9C7B-D792A18A94B6}"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99FA162E-B615-4839-995C-2732F32A3C89}" type="slidenum">
              <a:rPr lang="id-ID" smtClean="0"/>
              <a:pPr/>
              <a:t>16</a:t>
            </a:fld>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99FA162E-B615-4839-995C-2732F32A3C89}" type="slidenum">
              <a:rPr lang="id-ID" smtClean="0"/>
              <a:pPr/>
              <a:t>17</a:t>
            </a:fld>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99FA162E-B615-4839-995C-2732F32A3C89}" type="slidenum">
              <a:rPr lang="id-ID" smtClean="0"/>
              <a:pPr/>
              <a:t>18</a:t>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99FA162E-B615-4839-995C-2732F32A3C89}" type="slidenum">
              <a:rPr lang="id-ID" smtClean="0"/>
              <a:pPr/>
              <a:t>21</a:t>
            </a:fld>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99FA162E-B615-4839-995C-2732F32A3C89}" type="slidenum">
              <a:rPr lang="id-ID" smtClean="0"/>
              <a:pPr/>
              <a:t>24</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FAD1781-18A5-4D54-A4DA-48383A7E8B62}" type="datetimeFigureOut">
              <a:rPr lang="en-US" smtClean="0"/>
              <a:pPr/>
              <a:t>11/14/2018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43036DA-D96F-4709-8523-B10758D64FC7}"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AD1781-18A5-4D54-A4DA-48383A7E8B62}" type="datetimeFigureOut">
              <a:rPr lang="en-US" smtClean="0"/>
              <a:pPr/>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3036DA-D96F-4709-8523-B10758D64FC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643036DA-D96F-4709-8523-B10758D64FC7}"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AD1781-18A5-4D54-A4DA-48383A7E8B62}" type="datetimeFigureOut">
              <a:rPr lang="en-US" smtClean="0"/>
              <a:pPr/>
              <a:t>11/14/2018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FAD1781-18A5-4D54-A4DA-48383A7E8B62}" type="datetimeFigureOut">
              <a:rPr lang="en-US" smtClean="0"/>
              <a:pPr/>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643036DA-D96F-4709-8523-B10758D64FC7}"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4FAD1781-18A5-4D54-A4DA-48383A7E8B62}" type="datetimeFigureOut">
              <a:rPr lang="en-US" smtClean="0"/>
              <a:pPr/>
              <a:t>11/14/2018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43036DA-D96F-4709-8523-B10758D64FC7}"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4FAD1781-18A5-4D54-A4DA-48383A7E8B62}" type="datetimeFigureOut">
              <a:rPr lang="en-US" smtClean="0"/>
              <a:pPr/>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3036DA-D96F-4709-8523-B10758D64FC7}"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FAD1781-18A5-4D54-A4DA-48383A7E8B62}" type="datetimeFigureOut">
              <a:rPr lang="en-US" smtClean="0"/>
              <a:pPr/>
              <a:t>11/14/2018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643036DA-D96F-4709-8523-B10758D64FC7}"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FAD1781-18A5-4D54-A4DA-48383A7E8B62}" type="datetimeFigureOut">
              <a:rPr lang="en-US" smtClean="0"/>
              <a:pPr/>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643036DA-D96F-4709-8523-B10758D64F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4FAD1781-18A5-4D54-A4DA-48383A7E8B62}" type="datetimeFigureOut">
              <a:rPr lang="en-US" smtClean="0"/>
              <a:pPr/>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43036DA-D96F-4709-8523-B10758D64F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43036DA-D96F-4709-8523-B10758D64FC7}"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4FAD1781-18A5-4D54-A4DA-48383A7E8B62}" type="datetimeFigureOut">
              <a:rPr lang="en-US" smtClean="0"/>
              <a:pPr/>
              <a:t>11/14/2018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643036DA-D96F-4709-8523-B10758D64FC7}"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4FAD1781-18A5-4D54-A4DA-48383A7E8B62}" type="datetimeFigureOut">
              <a:rPr lang="en-US" smtClean="0"/>
              <a:pPr/>
              <a:t>11/14/2018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FAD1781-18A5-4D54-A4DA-48383A7E8B62}" type="datetimeFigureOut">
              <a:rPr lang="en-US" smtClean="0"/>
              <a:pPr/>
              <a:t>11/14/2018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43036DA-D96F-4709-8523-B10758D64FC7}"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www.sarjanaku.com/2011/07/contoh-proposal-kegiatan-usaha-skripsi.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886200"/>
            <a:ext cx="8686800" cy="1600200"/>
          </a:xfrm>
        </p:spPr>
        <p:txBody>
          <a:bodyPr anchor="ctr">
            <a:normAutofit/>
          </a:bodyPr>
          <a:lstStyle/>
          <a:p>
            <a:pPr algn="ctr">
              <a:lnSpc>
                <a:spcPct val="110000"/>
              </a:lnSpc>
              <a:spcBef>
                <a:spcPts val="0"/>
              </a:spcBef>
            </a:pPr>
            <a:r>
              <a:rPr lang="id-ID" sz="2400" b="1" dirty="0" smtClean="0">
                <a:ln>
                  <a:solidFill>
                    <a:sysClr val="windowText" lastClr="000000"/>
                  </a:solidFill>
                </a:ln>
                <a:solidFill>
                  <a:sysClr val="windowText" lastClr="000000"/>
                </a:solidFill>
                <a:effectLst>
                  <a:outerShdw blurRad="38100" dist="38100" dir="2700000" algn="tl">
                    <a:srgbClr val="000000">
                      <a:alpha val="43137"/>
                    </a:srgbClr>
                  </a:outerShdw>
                </a:effectLst>
                <a:latin typeface="Cambria" pitchFamily="18" charset="0"/>
                <a:cs typeface="Aharoni" pitchFamily="2" charset="-79"/>
              </a:rPr>
              <a:t>FAKULTAS KEGURUAN DAN ILMU PENDIDIKAN</a:t>
            </a:r>
          </a:p>
          <a:p>
            <a:pPr algn="ctr">
              <a:lnSpc>
                <a:spcPct val="110000"/>
              </a:lnSpc>
              <a:spcBef>
                <a:spcPts val="0"/>
              </a:spcBef>
            </a:pPr>
            <a:r>
              <a:rPr lang="id-ID" sz="4400" b="1" dirty="0" smtClean="0">
                <a:ln>
                  <a:solidFill>
                    <a:sysClr val="windowText" lastClr="000000"/>
                  </a:solidFill>
                </a:ln>
                <a:solidFill>
                  <a:sysClr val="windowText" lastClr="000000"/>
                </a:solidFill>
                <a:effectLst>
                  <a:outerShdw blurRad="38100" dist="38100" dir="2700000" algn="tl">
                    <a:srgbClr val="000000">
                      <a:alpha val="43137"/>
                    </a:srgbClr>
                  </a:outerShdw>
                </a:effectLst>
                <a:latin typeface="Cambria" pitchFamily="18" charset="0"/>
                <a:cs typeface="Aharoni" pitchFamily="2" charset="-79"/>
              </a:rPr>
              <a:t>UNIVERSITAS LAMPUNG</a:t>
            </a:r>
            <a:endParaRPr lang="en-US" sz="4400" b="1" dirty="0" smtClean="0">
              <a:ln>
                <a:solidFill>
                  <a:sysClr val="windowText" lastClr="000000"/>
                </a:solidFill>
              </a:ln>
              <a:solidFill>
                <a:sysClr val="windowText" lastClr="000000"/>
              </a:solidFill>
              <a:effectLst>
                <a:outerShdw blurRad="38100" dist="38100" dir="2700000" algn="tl">
                  <a:srgbClr val="000000">
                    <a:alpha val="43137"/>
                  </a:srgbClr>
                </a:outerShdw>
              </a:effectLst>
              <a:latin typeface="Cambria" pitchFamily="18" charset="0"/>
              <a:cs typeface="Aharoni" pitchFamily="2" charset="-79"/>
            </a:endParaRPr>
          </a:p>
        </p:txBody>
      </p:sp>
      <p:sp>
        <p:nvSpPr>
          <p:cNvPr id="2" name="Title 1"/>
          <p:cNvSpPr>
            <a:spLocks noGrp="1"/>
          </p:cNvSpPr>
          <p:nvPr>
            <p:ph type="ctrTitle"/>
          </p:nvPr>
        </p:nvSpPr>
        <p:spPr>
          <a:xfrm>
            <a:off x="304800" y="762000"/>
            <a:ext cx="8534400" cy="914400"/>
          </a:xfrm>
        </p:spPr>
        <p:txBody>
          <a:bodyPr>
            <a:noAutofit/>
          </a:bodyPr>
          <a:lstStyle/>
          <a:p>
            <a:pPr algn="ctr"/>
            <a:r>
              <a:rPr lang="en-US" sz="6000" b="1" dirty="0" smtClean="0">
                <a:ln>
                  <a:solidFill>
                    <a:sysClr val="windowText" lastClr="000000"/>
                  </a:solidFill>
                </a:ln>
                <a:latin typeface="Berlin Sans FB Demi" pitchFamily="34" charset="0"/>
              </a:rPr>
              <a:t>SUPERVISI PENDIDIKAN</a:t>
            </a:r>
            <a:endParaRPr lang="en-US" sz="6000" dirty="0">
              <a:ln>
                <a:solidFill>
                  <a:sysClr val="windowText" lastClr="000000"/>
                </a:solidFill>
              </a:ln>
              <a:latin typeface="Berlin Sans FB Dem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7467600" cy="1143000"/>
          </a:xfrm>
        </p:spPr>
        <p:txBody>
          <a:bodyPr anchor="ctr">
            <a:noAutofit/>
          </a:bodyPr>
          <a:lstStyle/>
          <a:p>
            <a:pPr algn="ctr"/>
            <a:r>
              <a:rPr lang="en-US" sz="4000" b="1" noProof="1" smtClean="0"/>
              <a:t>Peran seorang superv</a:t>
            </a:r>
            <a:r>
              <a:rPr lang="id-ID" sz="4000" b="1" noProof="1" smtClean="0"/>
              <a:t>i</a:t>
            </a:r>
            <a:r>
              <a:rPr lang="en-US" sz="4000" b="1" noProof="1" smtClean="0"/>
              <a:t>s</a:t>
            </a:r>
            <a:r>
              <a:rPr lang="id-ID" sz="4000" b="1" noProof="1" smtClean="0"/>
              <a:t>or</a:t>
            </a:r>
            <a:r>
              <a:rPr lang="en-US" sz="4000" b="1" noProof="1" smtClean="0"/>
              <a:t> </a:t>
            </a:r>
            <a:endParaRPr lang="en-US" sz="4000" b="1" noProof="1"/>
          </a:p>
        </p:txBody>
      </p:sp>
      <p:sp>
        <p:nvSpPr>
          <p:cNvPr id="3" name="Content Placeholder 2"/>
          <p:cNvSpPr>
            <a:spLocks noGrp="1"/>
          </p:cNvSpPr>
          <p:nvPr>
            <p:ph sz="quarter" idx="1"/>
          </p:nvPr>
        </p:nvSpPr>
        <p:spPr>
          <a:xfrm>
            <a:off x="609600" y="2057400"/>
            <a:ext cx="7239000" cy="3535363"/>
          </a:xfrm>
        </p:spPr>
        <p:txBody>
          <a:bodyPr anchor="ctr">
            <a:normAutofit/>
          </a:bodyPr>
          <a:lstStyle/>
          <a:p>
            <a:pPr lvl="0"/>
            <a:r>
              <a:rPr lang="id-ID" sz="4400" b="1" dirty="0" smtClean="0"/>
              <a:t>Koordinator</a:t>
            </a:r>
            <a:endParaRPr lang="en-US" sz="4400" b="1" dirty="0"/>
          </a:p>
          <a:p>
            <a:pPr lvl="0"/>
            <a:r>
              <a:rPr lang="id-ID" sz="4400" b="1" dirty="0"/>
              <a:t>Konsultan</a:t>
            </a:r>
            <a:endParaRPr lang="en-US" sz="4400" b="1" dirty="0"/>
          </a:p>
          <a:p>
            <a:pPr lvl="0"/>
            <a:r>
              <a:rPr lang="id-ID" sz="4400" b="1" dirty="0"/>
              <a:t>Pemimpin kelompok</a:t>
            </a:r>
            <a:endParaRPr lang="en-US" sz="4400" b="1" dirty="0"/>
          </a:p>
          <a:p>
            <a:r>
              <a:rPr lang="en-US" sz="4400" b="1" dirty="0"/>
              <a:t>Evaluator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14400"/>
          </a:xfrm>
        </p:spPr>
        <p:txBody>
          <a:bodyPr anchor="ctr">
            <a:normAutofit/>
          </a:bodyPr>
          <a:lstStyle/>
          <a:p>
            <a:pPr algn="ctr"/>
            <a:r>
              <a:rPr lang="en-US" sz="4400" b="1" dirty="0">
                <a:ln>
                  <a:solidFill>
                    <a:sysClr val="windowText" lastClr="000000"/>
                  </a:solidFill>
                </a:ln>
              </a:rPr>
              <a:t>Model </a:t>
            </a:r>
            <a:r>
              <a:rPr lang="en-US" sz="4400" b="1" noProof="1" smtClean="0">
                <a:ln>
                  <a:solidFill>
                    <a:sysClr val="windowText" lastClr="000000"/>
                  </a:solidFill>
                </a:ln>
              </a:rPr>
              <a:t>Supervisi</a:t>
            </a:r>
            <a:endParaRPr lang="en-US" sz="4400" b="1" noProof="1">
              <a:ln>
                <a:solidFill>
                  <a:sysClr val="windowText" lastClr="000000"/>
                </a:solidFill>
              </a:ln>
            </a:endParaRPr>
          </a:p>
        </p:txBody>
      </p:sp>
      <p:sp>
        <p:nvSpPr>
          <p:cNvPr id="3" name="Content Placeholder 2"/>
          <p:cNvSpPr>
            <a:spLocks noGrp="1"/>
          </p:cNvSpPr>
          <p:nvPr>
            <p:ph sz="quarter" idx="1"/>
          </p:nvPr>
        </p:nvSpPr>
        <p:spPr>
          <a:xfrm>
            <a:off x="457200" y="2133601"/>
            <a:ext cx="8229600" cy="3505200"/>
          </a:xfrm>
        </p:spPr>
        <p:txBody>
          <a:bodyPr anchor="ctr">
            <a:normAutofit/>
          </a:bodyPr>
          <a:lstStyle/>
          <a:p>
            <a:pPr lvl="0"/>
            <a:r>
              <a:rPr lang="id-ID" sz="3200" b="1" dirty="0"/>
              <a:t>Model supervisi </a:t>
            </a:r>
            <a:r>
              <a:rPr lang="id-ID" sz="3200" b="1" dirty="0" smtClean="0"/>
              <a:t>yg </a:t>
            </a:r>
            <a:r>
              <a:rPr lang="id-ID" sz="3200" b="1" dirty="0"/>
              <a:t>konvensional (tradisional)</a:t>
            </a:r>
            <a:endParaRPr lang="en-US" sz="3200" b="1" dirty="0"/>
          </a:p>
          <a:p>
            <a:r>
              <a:rPr lang="en-US" sz="3200" b="1" dirty="0"/>
              <a:t>Model </a:t>
            </a:r>
            <a:r>
              <a:rPr lang="en-US" sz="3200" b="1" noProof="1" smtClean="0"/>
              <a:t>Supervisi </a:t>
            </a:r>
            <a:r>
              <a:rPr lang="id-ID" sz="3200" b="1" noProof="1" smtClean="0"/>
              <a:t>yg</a:t>
            </a:r>
            <a:r>
              <a:rPr lang="en-US" sz="3200" b="1" dirty="0" smtClean="0"/>
              <a:t> </a:t>
            </a:r>
            <a:r>
              <a:rPr lang="en-US" sz="3200" b="1" noProof="1" smtClean="0"/>
              <a:t>Bersifat Ilmiah</a:t>
            </a:r>
          </a:p>
          <a:p>
            <a:r>
              <a:rPr lang="en-US" sz="3200" b="1" dirty="0" smtClean="0"/>
              <a:t>Model </a:t>
            </a:r>
            <a:r>
              <a:rPr lang="en-US" sz="3200" b="1" noProof="1" smtClean="0"/>
              <a:t>Supervisi Klinis</a:t>
            </a:r>
          </a:p>
          <a:p>
            <a:r>
              <a:rPr lang="en-US" sz="3200" b="1" dirty="0" smtClean="0"/>
              <a:t>Model </a:t>
            </a:r>
            <a:r>
              <a:rPr lang="en-US" sz="3200" b="1" noProof="1" smtClean="0"/>
              <a:t>Supervisi Artistik</a:t>
            </a:r>
            <a:endParaRPr lang="en-US" sz="3200" b="1" noProof="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600" b="1" dirty="0" smtClean="0">
                <a:solidFill>
                  <a:schemeClr val="tx1"/>
                </a:solidFill>
                <a:latin typeface="Arial" pitchFamily="34" charset="0"/>
                <a:cs typeface="Arial" pitchFamily="34" charset="0"/>
              </a:rPr>
              <a:t>Jenis-jenis </a:t>
            </a:r>
            <a:r>
              <a:rPr lang="en-US" sz="3600" b="1" dirty="0" smtClean="0">
                <a:solidFill>
                  <a:schemeClr val="tx1"/>
                </a:solidFill>
                <a:latin typeface="Arial" pitchFamily="34" charset="0"/>
                <a:cs typeface="Arial" pitchFamily="34" charset="0"/>
              </a:rPr>
              <a:t>S</a:t>
            </a:r>
            <a:r>
              <a:rPr lang="id-ID" sz="3600" b="1" dirty="0" smtClean="0">
                <a:solidFill>
                  <a:schemeClr val="tx1"/>
                </a:solidFill>
                <a:latin typeface="Arial" pitchFamily="34" charset="0"/>
                <a:cs typeface="Arial" pitchFamily="34" charset="0"/>
              </a:rPr>
              <a:t>upervisi </a:t>
            </a:r>
            <a:r>
              <a:rPr lang="en-US" sz="3600" b="1" dirty="0" smtClean="0">
                <a:solidFill>
                  <a:schemeClr val="tx1"/>
                </a:solidFill>
                <a:latin typeface="Arial" pitchFamily="34" charset="0"/>
                <a:cs typeface="Arial" pitchFamily="34" charset="0"/>
              </a:rPr>
              <a:t>P</a:t>
            </a:r>
            <a:r>
              <a:rPr lang="id-ID" sz="3600" b="1" dirty="0" smtClean="0">
                <a:solidFill>
                  <a:schemeClr val="tx1"/>
                </a:solidFill>
                <a:latin typeface="Arial" pitchFamily="34" charset="0"/>
                <a:cs typeface="Arial" pitchFamily="34" charset="0"/>
              </a:rPr>
              <a:t>endidikan</a:t>
            </a:r>
            <a:endParaRPr lang="id-ID" dirty="0">
              <a:solidFill>
                <a:schemeClr val="tx1"/>
              </a:solidFill>
              <a:latin typeface="Arial" pitchFamily="34" charset="0"/>
              <a:cs typeface="Arial" pitchFamily="34" charset="0"/>
            </a:endParaRPr>
          </a:p>
        </p:txBody>
      </p:sp>
      <p:sp>
        <p:nvSpPr>
          <p:cNvPr id="4" name="Content Placeholder 3"/>
          <p:cNvSpPr>
            <a:spLocks noGrp="1"/>
          </p:cNvSpPr>
          <p:nvPr>
            <p:ph sz="quarter" idx="1"/>
          </p:nvPr>
        </p:nvSpPr>
        <p:spPr/>
        <p:txBody>
          <a:bodyPr/>
          <a:lstStyle/>
          <a:p>
            <a:pPr>
              <a:buNone/>
            </a:pPr>
            <a:r>
              <a:rPr lang="id-ID" sz="2800" dirty="0" smtClean="0"/>
              <a:t>(1) Supervisi </a:t>
            </a:r>
            <a:r>
              <a:rPr lang="id-ID" sz="2800" dirty="0" smtClean="0"/>
              <a:t>umum dan supervisi </a:t>
            </a:r>
            <a:r>
              <a:rPr lang="id-ID" sz="2800" dirty="0" smtClean="0"/>
              <a:t>pengajaran</a:t>
            </a:r>
          </a:p>
          <a:p>
            <a:pPr>
              <a:buNone/>
            </a:pPr>
            <a:r>
              <a:rPr lang="id-ID" sz="2800" dirty="0" smtClean="0"/>
              <a:t>Supervisi umum adalah supervisi </a:t>
            </a:r>
            <a:r>
              <a:rPr lang="id-ID" sz="2800" dirty="0" smtClean="0"/>
              <a:t>yg </a:t>
            </a:r>
            <a:r>
              <a:rPr lang="id-ID" sz="2800" dirty="0" smtClean="0"/>
              <a:t>dilakukan </a:t>
            </a:r>
            <a:r>
              <a:rPr lang="id-ID" sz="2800" dirty="0" smtClean="0"/>
              <a:t>terhdp kegiatan” </a:t>
            </a:r>
            <a:r>
              <a:rPr lang="id-ID" sz="2800" dirty="0" smtClean="0"/>
              <a:t>atau pekerjaan </a:t>
            </a:r>
            <a:r>
              <a:rPr lang="id-ID" sz="2800" dirty="0" smtClean="0"/>
              <a:t>yg scr tdk </a:t>
            </a:r>
            <a:r>
              <a:rPr lang="id-ID" sz="2800" dirty="0" smtClean="0"/>
              <a:t>langsung berhubungan </a:t>
            </a:r>
            <a:r>
              <a:rPr lang="id-ID" sz="2800" dirty="0" smtClean="0"/>
              <a:t>dgn </a:t>
            </a:r>
            <a:r>
              <a:rPr lang="id-ID" sz="2800" dirty="0" smtClean="0"/>
              <a:t>usaha perbaikan pengajaran </a:t>
            </a:r>
            <a:r>
              <a:rPr lang="id-ID" sz="2800" dirty="0" smtClean="0"/>
              <a:t>spt </a:t>
            </a:r>
            <a:r>
              <a:rPr lang="id-ID" sz="2800" dirty="0" smtClean="0"/>
              <a:t>supervisi </a:t>
            </a:r>
            <a:r>
              <a:rPr lang="id-ID" sz="2800" dirty="0" smtClean="0"/>
              <a:t>terhdp </a:t>
            </a:r>
            <a:r>
              <a:rPr lang="id-ID" sz="2800" dirty="0" smtClean="0"/>
              <a:t>kegiatan pengelolaan bangunan dan perlengkapan sekolah atau </a:t>
            </a:r>
            <a:r>
              <a:rPr lang="id-ID" sz="2800" dirty="0" smtClean="0"/>
              <a:t>kantor” </a:t>
            </a:r>
            <a:r>
              <a:rPr lang="id-ID" sz="2800" dirty="0" smtClean="0"/>
              <a:t>pendidikan, supervisi terhadap kegiatan pengelolaan administrasi kantor, dan supervisi pengelolaan keuangan sekolah atau kantor pendidikan.</a:t>
            </a:r>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pPr>
              <a:buNone/>
            </a:pPr>
            <a:r>
              <a:rPr lang="id-ID" sz="2800" dirty="0" smtClean="0"/>
              <a:t>(2) Supervisi </a:t>
            </a:r>
            <a:r>
              <a:rPr lang="id-ID" sz="2800" dirty="0" smtClean="0"/>
              <a:t>pengajaran adalah </a:t>
            </a:r>
            <a:r>
              <a:rPr lang="id-ID" sz="2800" dirty="0" smtClean="0"/>
              <a:t>kegiatan” pengawasan yg </a:t>
            </a:r>
            <a:r>
              <a:rPr lang="id-ID" sz="2800" dirty="0" smtClean="0"/>
              <a:t>ditujukan untuk memperbaiki </a:t>
            </a:r>
            <a:r>
              <a:rPr lang="id-ID" sz="2800" dirty="0" smtClean="0"/>
              <a:t>kondisi” baik </a:t>
            </a:r>
            <a:r>
              <a:rPr lang="id-ID" sz="2800" dirty="0" smtClean="0"/>
              <a:t>personel maupun material </a:t>
            </a:r>
            <a:r>
              <a:rPr lang="id-ID" sz="2800" dirty="0" smtClean="0"/>
              <a:t>yg </a:t>
            </a:r>
            <a:r>
              <a:rPr lang="id-ID" sz="2800" dirty="0" smtClean="0"/>
              <a:t>memungkinkan terciptanya situasi belajar mengajar </a:t>
            </a:r>
            <a:r>
              <a:rPr lang="id-ID" sz="2800" dirty="0" smtClean="0"/>
              <a:t>yg </a:t>
            </a:r>
            <a:r>
              <a:rPr lang="id-ID" sz="2800" dirty="0" smtClean="0"/>
              <a:t>lebih baik demi tercapainya tujuan pendidikan. </a:t>
            </a: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a:bodyPr>
          <a:lstStyle/>
          <a:p>
            <a:pPr>
              <a:buNone/>
            </a:pPr>
            <a:r>
              <a:rPr lang="id-ID" sz="2800" dirty="0" smtClean="0"/>
              <a:t>(3) Supervisi </a:t>
            </a:r>
            <a:r>
              <a:rPr lang="id-ID" sz="2800" dirty="0" smtClean="0"/>
              <a:t>klinis</a:t>
            </a:r>
            <a:br>
              <a:rPr lang="id-ID" sz="2800" dirty="0" smtClean="0"/>
            </a:br>
            <a:r>
              <a:rPr lang="id-ID" sz="2800" dirty="0" smtClean="0"/>
              <a:t/>
            </a:r>
            <a:br>
              <a:rPr lang="id-ID" sz="2800" dirty="0" smtClean="0"/>
            </a:br>
            <a:r>
              <a:rPr lang="id-ID" sz="2800" dirty="0" smtClean="0"/>
              <a:t>Proses </a:t>
            </a:r>
            <a:r>
              <a:rPr lang="id-ID" sz="2800" dirty="0" smtClean="0"/>
              <a:t>bimbingan </a:t>
            </a:r>
            <a:r>
              <a:rPr lang="id-ID" sz="2800" dirty="0" smtClean="0"/>
              <a:t>yg </a:t>
            </a:r>
            <a:r>
              <a:rPr lang="id-ID" sz="2800" dirty="0" smtClean="0"/>
              <a:t>bertujuan </a:t>
            </a:r>
            <a:r>
              <a:rPr lang="id-ID" sz="2800" dirty="0" smtClean="0"/>
              <a:t>utk </a:t>
            </a:r>
            <a:r>
              <a:rPr lang="id-ID" sz="2800" dirty="0" smtClean="0"/>
              <a:t>membantu pengembangan profesional guru atau calon guru khususnya </a:t>
            </a:r>
            <a:r>
              <a:rPr lang="id-ID" sz="2800" dirty="0" smtClean="0"/>
              <a:t>dlm </a:t>
            </a:r>
            <a:r>
              <a:rPr lang="id-ID" sz="2800" dirty="0" smtClean="0"/>
              <a:t>penampilan mengajar berdasarkan observasi dan analisis data </a:t>
            </a:r>
            <a:r>
              <a:rPr lang="id-ID" sz="2800" dirty="0" smtClean="0"/>
              <a:t>scr </a:t>
            </a:r>
            <a:r>
              <a:rPr lang="id-ID" sz="2800" dirty="0" smtClean="0"/>
              <a:t>teliti dan objektif </a:t>
            </a:r>
            <a:r>
              <a:rPr lang="id-ID" sz="2800" dirty="0" smtClean="0"/>
              <a:t>sbg </a:t>
            </a:r>
            <a:r>
              <a:rPr lang="id-ID" sz="2800" dirty="0" smtClean="0"/>
              <a:t>pegangan </a:t>
            </a:r>
            <a:r>
              <a:rPr lang="id-ID" sz="2800" dirty="0" smtClean="0"/>
              <a:t>utk </a:t>
            </a:r>
            <a:r>
              <a:rPr lang="id-ID" sz="2800" dirty="0" smtClean="0"/>
              <a:t>perubahan tingkah laku mengajar tersebut. </a:t>
            </a:r>
            <a:endParaRPr lang="id-ID" sz="2800" dirty="0" smtClean="0"/>
          </a:p>
          <a:p>
            <a:pPr>
              <a:buNone/>
            </a:pPr>
            <a:r>
              <a:rPr lang="id-ID" sz="2800" dirty="0" smtClean="0"/>
              <a:t>Supervisi </a:t>
            </a:r>
            <a:r>
              <a:rPr lang="id-ID" sz="2800" dirty="0" smtClean="0"/>
              <a:t>klinis termasuk bagian dari supervisi pengajaran</a:t>
            </a:r>
            <a:r>
              <a:rPr lang="id-ID" sz="2800" dirty="0" smtClean="0"/>
              <a:t>.</a:t>
            </a:r>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a:xfrm>
            <a:off x="301752" y="1527048"/>
            <a:ext cx="8503920" cy="4797552"/>
          </a:xfrm>
        </p:spPr>
        <p:txBody>
          <a:bodyPr anchor="ctr">
            <a:normAutofit fontScale="92500" lnSpcReduction="20000"/>
          </a:bodyPr>
          <a:lstStyle/>
          <a:p>
            <a:pPr>
              <a:buNone/>
            </a:pPr>
            <a:r>
              <a:rPr lang="id-ID" sz="2800" dirty="0" smtClean="0">
                <a:ln>
                  <a:solidFill>
                    <a:sysClr val="windowText" lastClr="000000"/>
                  </a:solidFill>
                </a:ln>
              </a:rPr>
              <a:t>C</a:t>
            </a:r>
            <a:r>
              <a:rPr lang="id-ID" sz="2800" dirty="0" smtClean="0">
                <a:ln>
                  <a:solidFill>
                    <a:sysClr val="windowText" lastClr="000000"/>
                  </a:solidFill>
                </a:ln>
              </a:rPr>
              <a:t>). </a:t>
            </a:r>
            <a:r>
              <a:rPr lang="id-ID" sz="2800" dirty="0" smtClean="0">
                <a:ln>
                  <a:solidFill>
                    <a:sysClr val="windowText" lastClr="000000"/>
                  </a:solidFill>
                </a:ln>
              </a:rPr>
              <a:t>Pengawasan melekat dan pengawasan </a:t>
            </a:r>
            <a:r>
              <a:rPr lang="id-ID" sz="2800" dirty="0" smtClean="0">
                <a:ln>
                  <a:solidFill>
                    <a:sysClr val="windowText" lastClr="000000"/>
                  </a:solidFill>
                </a:ln>
              </a:rPr>
              <a:t>fungsional</a:t>
            </a:r>
          </a:p>
          <a:p>
            <a:pPr>
              <a:buNone/>
            </a:pPr>
            <a:r>
              <a:rPr lang="id-ID" sz="2800" dirty="0" smtClean="0"/>
              <a:t>Pengawasan melekat adalah suatu pengawasan </a:t>
            </a:r>
            <a:r>
              <a:rPr lang="id-ID" sz="2800" dirty="0" smtClean="0"/>
              <a:t>yg </a:t>
            </a:r>
            <a:r>
              <a:rPr lang="id-ID" sz="2800" dirty="0" smtClean="0"/>
              <a:t>memang </a:t>
            </a:r>
            <a:r>
              <a:rPr lang="id-ID" sz="2800" dirty="0" smtClean="0"/>
              <a:t>sdh </a:t>
            </a:r>
            <a:r>
              <a:rPr lang="id-ID" sz="2800" dirty="0" smtClean="0"/>
              <a:t>melekat menjadi tugas dan tanggung jawab semua pimpinan. </a:t>
            </a:r>
            <a:endParaRPr lang="id-ID" sz="2800" dirty="0" smtClean="0"/>
          </a:p>
          <a:p>
            <a:pPr>
              <a:buNone/>
            </a:pPr>
            <a:r>
              <a:rPr lang="id-ID" sz="2800" dirty="0" smtClean="0"/>
              <a:t>Setiap </a:t>
            </a:r>
            <a:r>
              <a:rPr lang="id-ID" sz="2800" dirty="0" smtClean="0"/>
              <a:t>pemimpin adalah juga sebagai pengawas, maka kepengawasan yang dilakukan itu disebut pengawasan melekat. </a:t>
            </a:r>
            <a:endParaRPr lang="id-ID" sz="2800" dirty="0" smtClean="0"/>
          </a:p>
          <a:p>
            <a:pPr>
              <a:buNone/>
            </a:pPr>
            <a:r>
              <a:rPr lang="id-ID" sz="2800" dirty="0" smtClean="0"/>
              <a:t>Dengan </a:t>
            </a:r>
            <a:r>
              <a:rPr lang="id-ID" sz="2800" dirty="0" smtClean="0"/>
              <a:t>pengawasan melekat yang efektif dan efisien dapat dicegah sedini mungkin terjadinya pemborosan, kebocoran, dan penyimpangan dalam penggunaan wewenang, tenaga, uang, dan perlengkapan milik negara sehingga dapat terbina aparat pendidikan </a:t>
            </a:r>
            <a:r>
              <a:rPr lang="id-ID" sz="2800" dirty="0" smtClean="0"/>
              <a:t>yg </a:t>
            </a:r>
            <a:r>
              <a:rPr lang="id-ID" sz="2800" dirty="0" smtClean="0"/>
              <a:t>tertib, bersih, dan berdaya guna.</a:t>
            </a: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5845894"/>
          </a:xfrm>
        </p:spPr>
        <p:style>
          <a:lnRef idx="3">
            <a:schemeClr val="lt1"/>
          </a:lnRef>
          <a:fillRef idx="1">
            <a:schemeClr val="accent4"/>
          </a:fillRef>
          <a:effectRef idx="1">
            <a:schemeClr val="accent4"/>
          </a:effectRef>
          <a:fontRef idx="minor">
            <a:schemeClr val="lt1"/>
          </a:fontRef>
        </p:style>
        <p:txBody>
          <a:bodyPr>
            <a:normAutofit fontScale="90000"/>
          </a:bodyPr>
          <a:lstStyle/>
          <a:p>
            <a:r>
              <a:rPr lang="id-ID" sz="2400" dirty="0" smtClean="0">
                <a:solidFill>
                  <a:schemeClr val="bg1"/>
                </a:solidFill>
              </a:rPr>
              <a:t>Tujuan pengawasan melekat adalah untuk mengetahui apakah pimpinan unit kerja dapat menjalankan fungsi pengawasan dan pengendalian yang melekat padanya dengan baik sehingga bila ada penyelewengan, pemborosan, dan korupsi pimpinan unit kerja dapat mengambil tindakan koreksi sedini mungkinPengawasan fungsional adalah kegiatan-kegiatan pengawasan yang dilakukan oleh orang-orang yang fungsi jabatanya sebagai pengawas.</a:t>
            </a:r>
            <a:br>
              <a:rPr lang="id-ID" sz="2400" dirty="0" smtClean="0">
                <a:solidFill>
                  <a:schemeClr val="bg1"/>
                </a:solidFill>
              </a:rPr>
            </a:br>
            <a:r>
              <a:rPr lang="id-ID" sz="2400" dirty="0" smtClean="0">
                <a:solidFill>
                  <a:schemeClr val="bg1"/>
                </a:solidFill>
              </a:rPr>
              <a:t> Sebagai contoh konkret tentang pengawasan fungsional dapat dilihat dalam struktur organisasi Departemen P dan K dalam struktur tersebut khususnya di lingkungan inspektorat jenderal terdapat delapan inspektorat yang masing-masing dipimpin oleh seorang inspektur. Khusus mengenai kepala sekolah mempunyai dua fungsi kepengawasan sekaligus, yaitu pengawasan melekat dan pengawasan fungsional.</a:t>
            </a:r>
            <a:endParaRPr lang="id-ID" sz="2400" dirty="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5631580"/>
          </a:xfrm>
        </p:spPr>
        <p:style>
          <a:lnRef idx="3">
            <a:schemeClr val="lt1"/>
          </a:lnRef>
          <a:fillRef idx="1">
            <a:schemeClr val="accent4"/>
          </a:fillRef>
          <a:effectRef idx="1">
            <a:schemeClr val="accent4"/>
          </a:effectRef>
          <a:fontRef idx="minor">
            <a:schemeClr val="lt1"/>
          </a:fontRef>
        </p:style>
        <p:txBody>
          <a:bodyPr>
            <a:normAutofit fontScale="90000"/>
          </a:bodyPr>
          <a:lstStyle/>
          <a:p>
            <a:pPr lvl="0"/>
            <a:r>
              <a:rPr lang="id-ID" sz="2400" b="1" dirty="0" smtClean="0">
                <a:solidFill>
                  <a:schemeClr val="bg1"/>
                </a:solidFill>
              </a:rPr>
              <a:t>G. Ruang Lingkup Dan Teknik Supervisi Pendidikan</a:t>
            </a:r>
            <a:r>
              <a:rPr lang="id-ID" sz="2400" dirty="0" smtClean="0">
                <a:solidFill>
                  <a:schemeClr val="bg1"/>
                </a:solidFill>
              </a:rPr>
              <a:t/>
            </a:r>
            <a:br>
              <a:rPr lang="id-ID" sz="2400" dirty="0" smtClean="0">
                <a:solidFill>
                  <a:schemeClr val="bg1"/>
                </a:solidFill>
              </a:rPr>
            </a:br>
            <a:r>
              <a:rPr lang="id-ID" sz="2400" dirty="0" smtClean="0">
                <a:solidFill>
                  <a:schemeClr val="bg1"/>
                </a:solidFill>
              </a:rPr>
              <a:t/>
            </a:r>
            <a:br>
              <a:rPr lang="id-ID" sz="2400" dirty="0" smtClean="0">
                <a:solidFill>
                  <a:schemeClr val="bg1"/>
                </a:solidFill>
              </a:rPr>
            </a:br>
            <a:r>
              <a:rPr lang="id-ID" sz="2400" dirty="0" smtClean="0">
                <a:solidFill>
                  <a:schemeClr val="bg1"/>
                </a:solidFill>
              </a:rPr>
              <a:t> Dalam dunia pendidikan terdapat tiga unsur pokok yang saling berkaitan antara satu dengan lainnya unsur-unsur yang dimaksud adalah personal, material dan operasional.</a:t>
            </a:r>
            <a:br>
              <a:rPr lang="id-ID" sz="2400" dirty="0" smtClean="0">
                <a:solidFill>
                  <a:schemeClr val="bg1"/>
                </a:solidFill>
              </a:rPr>
            </a:br>
            <a:r>
              <a:rPr lang="id-ID" sz="2400" dirty="0" smtClean="0">
                <a:solidFill>
                  <a:schemeClr val="bg1"/>
                </a:solidFill>
              </a:rPr>
              <a:t/>
            </a:r>
            <a:br>
              <a:rPr lang="id-ID" sz="2400" dirty="0" smtClean="0">
                <a:solidFill>
                  <a:schemeClr val="bg1"/>
                </a:solidFill>
              </a:rPr>
            </a:br>
            <a:r>
              <a:rPr lang="id-ID" sz="2400" dirty="0" smtClean="0">
                <a:solidFill>
                  <a:schemeClr val="bg1"/>
                </a:solidFill>
              </a:rPr>
              <a:t> 1.  Unsur Personal </a:t>
            </a:r>
            <a:br>
              <a:rPr lang="id-ID" sz="2400" dirty="0" smtClean="0">
                <a:solidFill>
                  <a:schemeClr val="bg1"/>
                </a:solidFill>
              </a:rPr>
            </a:br>
            <a:r>
              <a:rPr lang="id-ID" sz="2400" dirty="0" smtClean="0">
                <a:solidFill>
                  <a:schemeClr val="bg1"/>
                </a:solidFill>
              </a:rPr>
              <a:t/>
            </a:r>
            <a:br>
              <a:rPr lang="id-ID" sz="2400" dirty="0" smtClean="0">
                <a:solidFill>
                  <a:schemeClr val="bg1"/>
                </a:solidFill>
              </a:rPr>
            </a:br>
            <a:r>
              <a:rPr lang="id-ID" sz="2400" dirty="0" smtClean="0">
                <a:solidFill>
                  <a:schemeClr val="bg1"/>
                </a:solidFill>
              </a:rPr>
              <a:t>Lingkup pertama dalam supervisi pendidikan adalah para personal dalam sekolah yang disupervisi, para personal yang dimaksud adalah Kepala Sekolah, pegawai tata usaha, guru, siswa. </a:t>
            </a:r>
            <a:br>
              <a:rPr lang="id-ID" sz="2400" dirty="0" smtClean="0">
                <a:solidFill>
                  <a:schemeClr val="bg1"/>
                </a:solidFill>
              </a:rPr>
            </a:br>
            <a:r>
              <a:rPr lang="id-ID" sz="2400" dirty="0" smtClean="0">
                <a:solidFill>
                  <a:schemeClr val="bg1"/>
                </a:solidFill>
              </a:rPr>
              <a:t>2.  </a:t>
            </a:r>
            <a:br>
              <a:rPr lang="id-ID" sz="2400" dirty="0" smtClean="0">
                <a:solidFill>
                  <a:schemeClr val="bg1"/>
                </a:solidFill>
              </a:rPr>
            </a:br>
            <a:endParaRPr lang="id-ID" sz="2400" dirty="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8015318" cy="6060208"/>
          </a:xfrm>
        </p:spPr>
        <p:style>
          <a:lnRef idx="3">
            <a:schemeClr val="lt1"/>
          </a:lnRef>
          <a:fillRef idx="1">
            <a:schemeClr val="accent4"/>
          </a:fillRef>
          <a:effectRef idx="1">
            <a:schemeClr val="accent4"/>
          </a:effectRef>
          <a:fontRef idx="minor">
            <a:schemeClr val="lt1"/>
          </a:fontRef>
        </p:style>
        <p:txBody>
          <a:bodyPr>
            <a:normAutofit/>
          </a:bodyPr>
          <a:lstStyle/>
          <a:p>
            <a:pPr lvl="0"/>
            <a:r>
              <a:rPr lang="id-ID" sz="1600" b="1" dirty="0" smtClean="0">
                <a:solidFill>
                  <a:schemeClr val="bg1"/>
                </a:solidFill>
              </a:rPr>
              <a:t>2</a:t>
            </a:r>
            <a:r>
              <a:rPr lang="id-ID" sz="2000" b="1" dirty="0" smtClean="0">
                <a:solidFill>
                  <a:schemeClr val="bg1"/>
                </a:solidFill>
              </a:rPr>
              <a:t>.    Unsur Material </a:t>
            </a:r>
            <a:r>
              <a:rPr lang="id-ID" sz="2000" dirty="0" smtClean="0">
                <a:solidFill>
                  <a:schemeClr val="bg1"/>
                </a:solidFill>
              </a:rPr>
              <a:t/>
            </a:r>
            <a:br>
              <a:rPr lang="id-ID" sz="2000" dirty="0" smtClean="0">
                <a:solidFill>
                  <a:schemeClr val="bg1"/>
                </a:solidFill>
              </a:rPr>
            </a:br>
            <a:r>
              <a:rPr lang="id-ID" sz="2000" dirty="0" smtClean="0">
                <a:solidFill>
                  <a:schemeClr val="bg1"/>
                </a:solidFill>
              </a:rPr>
              <a:t>Hal-hal </a:t>
            </a:r>
            <a:r>
              <a:rPr lang="id-ID" sz="2000" dirty="0" smtClean="0">
                <a:solidFill>
                  <a:schemeClr val="bg1"/>
                </a:solidFill>
              </a:rPr>
              <a:t>pokok yang perlu disupervisi terhadap material dan sarana fisik lainnya :</a:t>
            </a:r>
            <a:br>
              <a:rPr lang="id-ID" sz="2000" dirty="0" smtClean="0">
                <a:solidFill>
                  <a:schemeClr val="bg1"/>
                </a:solidFill>
              </a:rPr>
            </a:br>
            <a:r>
              <a:rPr lang="id-ID" sz="2000" dirty="0" smtClean="0">
                <a:solidFill>
                  <a:schemeClr val="bg1"/>
                </a:solidFill>
              </a:rPr>
              <a:t>Ketersediaan ruangan untuk perpustakaan, labolaturium, ruang praktek ibadah, aula dan lain-lain</a:t>
            </a:r>
            <a:br>
              <a:rPr lang="id-ID" sz="2000" dirty="0" smtClean="0">
                <a:solidFill>
                  <a:schemeClr val="bg1"/>
                </a:solidFill>
              </a:rPr>
            </a:br>
            <a:r>
              <a:rPr lang="id-ID" sz="2000" dirty="0" smtClean="0">
                <a:solidFill>
                  <a:schemeClr val="bg1"/>
                </a:solidFill>
              </a:rPr>
              <a:t>Pengelolaan dan perawatan terhadap fasilitas tersebut</a:t>
            </a:r>
            <a:br>
              <a:rPr lang="id-ID" sz="2000" dirty="0" smtClean="0">
                <a:solidFill>
                  <a:schemeClr val="bg1"/>
                </a:solidFill>
              </a:rPr>
            </a:br>
            <a:r>
              <a:rPr lang="id-ID" sz="2000" dirty="0" smtClean="0">
                <a:solidFill>
                  <a:schemeClr val="bg1"/>
                </a:solidFill>
              </a:rPr>
              <a:t> Pemanfaatan buku-buku teks pokok dan buku-buku penunjang </a:t>
            </a:r>
            <a:br>
              <a:rPr lang="id-ID" sz="2000" dirty="0" smtClean="0">
                <a:solidFill>
                  <a:schemeClr val="bg1"/>
                </a:solidFill>
              </a:rPr>
            </a:br>
            <a:r>
              <a:rPr lang="id-ID" sz="2000" dirty="0" smtClean="0">
                <a:solidFill>
                  <a:schemeClr val="bg1"/>
                </a:solidFill>
              </a:rPr>
              <a:t>Pemanfaatan dan perawatan alat-alat kesenian dan sebagainya </a:t>
            </a:r>
            <a:br>
              <a:rPr lang="id-ID" sz="2000" dirty="0" smtClean="0">
                <a:solidFill>
                  <a:schemeClr val="bg1"/>
                </a:solidFill>
              </a:rPr>
            </a:br>
            <a:r>
              <a:rPr lang="id-ID" sz="2000" b="1" dirty="0" smtClean="0">
                <a:solidFill>
                  <a:schemeClr val="bg1"/>
                </a:solidFill>
              </a:rPr>
              <a:t> </a:t>
            </a:r>
            <a:r>
              <a:rPr lang="id-ID" sz="2000" dirty="0" smtClean="0">
                <a:solidFill>
                  <a:schemeClr val="bg1"/>
                </a:solidFill>
              </a:rPr>
              <a:t/>
            </a:r>
            <a:br>
              <a:rPr lang="id-ID" sz="2000" dirty="0" smtClean="0">
                <a:solidFill>
                  <a:schemeClr val="bg1"/>
                </a:solidFill>
              </a:rPr>
            </a:br>
            <a:r>
              <a:rPr lang="id-ID" sz="2000" dirty="0" smtClean="0">
                <a:solidFill>
                  <a:schemeClr val="bg1"/>
                </a:solidFill>
              </a:rPr>
              <a:t>3.    </a:t>
            </a:r>
            <a:r>
              <a:rPr lang="id-ID" sz="2000" b="1" dirty="0" smtClean="0">
                <a:solidFill>
                  <a:schemeClr val="bg1"/>
                </a:solidFill>
              </a:rPr>
              <a:t>Unsur Operasional </a:t>
            </a:r>
            <a:r>
              <a:rPr lang="id-ID" sz="2000" dirty="0" smtClean="0">
                <a:solidFill>
                  <a:schemeClr val="bg1"/>
                </a:solidFill>
              </a:rPr>
              <a:t/>
            </a:r>
            <a:br>
              <a:rPr lang="id-ID" sz="2000" dirty="0" smtClean="0">
                <a:solidFill>
                  <a:schemeClr val="bg1"/>
                </a:solidFill>
              </a:rPr>
            </a:br>
            <a:r>
              <a:rPr lang="id-ID" sz="2000" dirty="0" smtClean="0">
                <a:solidFill>
                  <a:schemeClr val="bg1"/>
                </a:solidFill>
              </a:rPr>
              <a:t>Hal-hal yang perlu disupervisi dari unsur operasional antara lain: </a:t>
            </a:r>
            <a:br>
              <a:rPr lang="id-ID" sz="2000" dirty="0" smtClean="0">
                <a:solidFill>
                  <a:schemeClr val="bg1"/>
                </a:solidFill>
              </a:rPr>
            </a:br>
            <a:r>
              <a:rPr lang="id-ID" sz="2000" dirty="0" smtClean="0">
                <a:solidFill>
                  <a:schemeClr val="bg1"/>
                </a:solidFill>
              </a:rPr>
              <a:t>Masalah yang berkaitan dengan teknik edukatif, yang mencakup:</a:t>
            </a:r>
            <a:br>
              <a:rPr lang="id-ID" sz="2000" dirty="0" smtClean="0">
                <a:solidFill>
                  <a:schemeClr val="bg1"/>
                </a:solidFill>
              </a:rPr>
            </a:br>
            <a:r>
              <a:rPr lang="id-ID" sz="2000" dirty="0" smtClean="0">
                <a:solidFill>
                  <a:schemeClr val="bg1"/>
                </a:solidFill>
              </a:rPr>
              <a:t>Kurikulum </a:t>
            </a:r>
            <a:br>
              <a:rPr lang="id-ID" sz="2000" dirty="0" smtClean="0">
                <a:solidFill>
                  <a:schemeClr val="bg1"/>
                </a:solidFill>
              </a:rPr>
            </a:br>
            <a:r>
              <a:rPr lang="id-ID" sz="2000" dirty="0" smtClean="0">
                <a:solidFill>
                  <a:schemeClr val="bg1"/>
                </a:solidFill>
              </a:rPr>
              <a:t>Proses belajar mengajar</a:t>
            </a:r>
            <a:br>
              <a:rPr lang="id-ID" sz="2000" dirty="0" smtClean="0">
                <a:solidFill>
                  <a:schemeClr val="bg1"/>
                </a:solidFill>
              </a:rPr>
            </a:br>
            <a:r>
              <a:rPr lang="id-ID" sz="2000" dirty="0" smtClean="0">
                <a:solidFill>
                  <a:schemeClr val="bg1"/>
                </a:solidFill>
              </a:rPr>
              <a:t>Evaluasi/penilaian </a:t>
            </a:r>
            <a:br>
              <a:rPr lang="id-ID" sz="2000" dirty="0" smtClean="0">
                <a:solidFill>
                  <a:schemeClr val="bg1"/>
                </a:solidFill>
              </a:rPr>
            </a:br>
            <a:r>
              <a:rPr lang="id-ID" sz="2000" dirty="0" smtClean="0">
                <a:solidFill>
                  <a:schemeClr val="bg1"/>
                </a:solidFill>
              </a:rPr>
              <a:t>Kegiatan ekstra </a:t>
            </a:r>
            <a:r>
              <a:rPr lang="id-ID" sz="2000" dirty="0" smtClean="0">
                <a:solidFill>
                  <a:schemeClr val="bg1"/>
                </a:solidFill>
              </a:rPr>
              <a:t>kurikuler</a:t>
            </a:r>
            <a:endParaRPr lang="id-ID" sz="1600"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Metode Supervisi</a:t>
            </a:r>
            <a:endParaRPr lang="id-ID" dirty="0"/>
          </a:p>
        </p:txBody>
      </p:sp>
      <p:sp>
        <p:nvSpPr>
          <p:cNvPr id="4" name="Content Placeholder 3"/>
          <p:cNvSpPr>
            <a:spLocks noGrp="1"/>
          </p:cNvSpPr>
          <p:nvPr>
            <p:ph sz="quarter" idx="1"/>
          </p:nvPr>
        </p:nvSpPr>
        <p:spPr/>
        <p:txBody>
          <a:bodyPr anchor="ctr"/>
          <a:lstStyle/>
          <a:p>
            <a:pPr>
              <a:buNone/>
            </a:pPr>
            <a:r>
              <a:rPr lang="id-ID" sz="2800" dirty="0" smtClean="0"/>
              <a:t>Teknik </a:t>
            </a:r>
            <a:r>
              <a:rPr lang="id-ID" sz="2800" dirty="0" smtClean="0"/>
              <a:t>Supervisi Individual </a:t>
            </a:r>
            <a:br>
              <a:rPr lang="id-ID" sz="2800" dirty="0" smtClean="0"/>
            </a:br>
            <a:r>
              <a:rPr lang="id-ID" sz="2800" dirty="0" smtClean="0"/>
              <a:t>Teknik supervisi individual adalah pelaksanaan supervisi yang diberikan kepada guru tertentu yang mempunyai masalah khusus dan bersifat perorangan. </a:t>
            </a:r>
            <a:endParaRPr lang="id-ID" sz="2800" dirty="0" smtClean="0"/>
          </a:p>
          <a:p>
            <a:pPr>
              <a:buNone/>
            </a:pPr>
            <a:r>
              <a:rPr lang="id-ID" sz="2800" dirty="0" smtClean="0"/>
              <a:t>Teknik </a:t>
            </a:r>
            <a:r>
              <a:rPr lang="id-ID" sz="2800" dirty="0" smtClean="0"/>
              <a:t>Supervisi Kelompok </a:t>
            </a:r>
            <a:br>
              <a:rPr lang="id-ID" sz="2800" dirty="0" smtClean="0"/>
            </a:br>
            <a:r>
              <a:rPr lang="id-ID" sz="2800" dirty="0" smtClean="0"/>
              <a:t>Teknik supervisi kelompok adalah satu cara melaksanakan program supervisi yang ditujukan pada dua orang atau lebih. </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077200" cy="1020762"/>
          </a:xfrm>
        </p:spPr>
        <p:txBody>
          <a:bodyPr anchor="ctr">
            <a:normAutofit/>
          </a:bodyPr>
          <a:lstStyle/>
          <a:p>
            <a:pPr algn="ctr"/>
            <a:r>
              <a:rPr lang="id-ID" sz="4400" b="1" dirty="0" smtClean="0"/>
              <a:t>Definisi </a:t>
            </a:r>
            <a:r>
              <a:rPr lang="id-ID" sz="4400" b="1" dirty="0" smtClean="0"/>
              <a:t>Supervisi (1) </a:t>
            </a:r>
            <a:endParaRPr lang="id-ID" sz="4400" b="1" dirty="0"/>
          </a:p>
        </p:txBody>
      </p:sp>
      <p:sp>
        <p:nvSpPr>
          <p:cNvPr id="3" name="Content Placeholder 2"/>
          <p:cNvSpPr>
            <a:spLocks noGrp="1"/>
          </p:cNvSpPr>
          <p:nvPr>
            <p:ph sz="quarter" idx="1"/>
          </p:nvPr>
        </p:nvSpPr>
        <p:spPr>
          <a:xfrm>
            <a:off x="381000" y="1981199"/>
            <a:ext cx="8458200" cy="4114801"/>
          </a:xfrm>
        </p:spPr>
        <p:txBody>
          <a:bodyPr>
            <a:noAutofit/>
          </a:bodyPr>
          <a:lstStyle/>
          <a:p>
            <a:pPr>
              <a:buNone/>
            </a:pPr>
            <a:r>
              <a:rPr lang="id-ID" sz="3200" i="1" dirty="0" smtClean="0">
                <a:latin typeface="+mj-lt"/>
              </a:rPr>
              <a:t>Dictionary of Education Good Center </a:t>
            </a:r>
            <a:r>
              <a:rPr lang="id-ID" sz="3200" dirty="0" smtClean="0">
                <a:latin typeface="+mj-lt"/>
              </a:rPr>
              <a:t>(1959); supervisi adalah </a:t>
            </a:r>
            <a:r>
              <a:rPr lang="id-ID" sz="3200" dirty="0" smtClean="0">
                <a:ln>
                  <a:solidFill>
                    <a:schemeClr val="tx1"/>
                  </a:solidFill>
                </a:ln>
                <a:latin typeface="+mj-lt"/>
              </a:rPr>
              <a:t>usaha dari petugas-petugas sekolah</a:t>
            </a:r>
            <a:r>
              <a:rPr lang="id-ID" sz="3200" dirty="0" smtClean="0">
                <a:latin typeface="+mj-lt"/>
              </a:rPr>
              <a:t> dlm memimpin guru-guru dan petugas-petugas lainnya untuk memperbaiki pengajaran,  termasuk menstimulasi, menyeleksi pertumbuhan jabatan dan perkembangan guru-guru serta evaluasi pengajaran.</a:t>
            </a:r>
            <a:endParaRPr lang="id-ID" sz="3200" dirty="0">
              <a:latin typeface="+mj-l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763000" cy="1219200"/>
          </a:xfrm>
        </p:spPr>
        <p:txBody>
          <a:bodyPr anchor="ctr">
            <a:noAutofit/>
          </a:bodyPr>
          <a:lstStyle/>
          <a:p>
            <a:pPr algn="ctr"/>
            <a:r>
              <a:rPr lang="en-US" sz="2400" b="1" dirty="0"/>
              <a:t>Swearingen </a:t>
            </a:r>
            <a:r>
              <a:rPr lang="en-US" sz="2400" b="1" dirty="0" err="1" smtClean="0"/>
              <a:t>dlm</a:t>
            </a:r>
            <a:r>
              <a:rPr lang="en-US" sz="2400" b="1" dirty="0" smtClean="0"/>
              <a:t> </a:t>
            </a:r>
            <a:r>
              <a:rPr lang="en-US" sz="2400" b="1" dirty="0" err="1"/>
              <a:t>bukunya</a:t>
            </a:r>
            <a:r>
              <a:rPr lang="en-US" sz="2400" b="1" dirty="0"/>
              <a:t> Supervision of Instruction-Foundation and Dimension (1961), </a:t>
            </a:r>
            <a:r>
              <a:rPr lang="id-ID" sz="2400" b="1" dirty="0" smtClean="0"/>
              <a:t>8 </a:t>
            </a:r>
            <a:r>
              <a:rPr lang="en-US" sz="2400" b="1" dirty="0" err="1" smtClean="0"/>
              <a:t>fungsi</a:t>
            </a:r>
            <a:r>
              <a:rPr lang="en-US" sz="2400" b="1" dirty="0" smtClean="0"/>
              <a:t> </a:t>
            </a:r>
            <a:r>
              <a:rPr lang="en-US" sz="2400" b="1" dirty="0" err="1"/>
              <a:t>supervisi</a:t>
            </a:r>
            <a:r>
              <a:rPr lang="en-US" sz="2400" b="1" dirty="0"/>
              <a:t>:</a:t>
            </a:r>
          </a:p>
        </p:txBody>
      </p:sp>
      <p:sp>
        <p:nvSpPr>
          <p:cNvPr id="3" name="Content Placeholder 2"/>
          <p:cNvSpPr>
            <a:spLocks noGrp="1"/>
          </p:cNvSpPr>
          <p:nvPr>
            <p:ph sz="quarter" idx="1"/>
          </p:nvPr>
        </p:nvSpPr>
        <p:spPr>
          <a:xfrm>
            <a:off x="304800" y="1600200"/>
            <a:ext cx="8458200" cy="4724400"/>
          </a:xfrm>
        </p:spPr>
        <p:txBody>
          <a:bodyPr anchor="ctr">
            <a:normAutofit/>
          </a:bodyPr>
          <a:lstStyle/>
          <a:p>
            <a:pPr lvl="0"/>
            <a:r>
              <a:rPr lang="id-ID" dirty="0"/>
              <a:t>Mengkoordinasi semua usaha sekolah</a:t>
            </a:r>
            <a:endParaRPr lang="en-US" dirty="0"/>
          </a:p>
          <a:p>
            <a:pPr lvl="0"/>
            <a:r>
              <a:rPr lang="id-ID" dirty="0"/>
              <a:t>Memperlengkapi kepemimpinan sekolah</a:t>
            </a:r>
            <a:endParaRPr lang="en-US" dirty="0"/>
          </a:p>
          <a:p>
            <a:pPr lvl="0"/>
            <a:r>
              <a:rPr lang="id-ID" dirty="0"/>
              <a:t>Memperluas pengalaman guru-guru</a:t>
            </a:r>
            <a:endParaRPr lang="en-US" dirty="0"/>
          </a:p>
          <a:p>
            <a:pPr lvl="0"/>
            <a:r>
              <a:rPr lang="id-ID" dirty="0"/>
              <a:t>Menstimulasi usaha-usaha </a:t>
            </a:r>
            <a:r>
              <a:rPr lang="id-ID" dirty="0" smtClean="0"/>
              <a:t>yg </a:t>
            </a:r>
            <a:r>
              <a:rPr lang="id-ID" dirty="0"/>
              <a:t>kreatif</a:t>
            </a:r>
            <a:endParaRPr lang="en-US" dirty="0"/>
          </a:p>
          <a:p>
            <a:pPr lvl="0"/>
            <a:r>
              <a:rPr lang="id-ID" dirty="0"/>
              <a:t>Memberi fasilitas dan penilaian </a:t>
            </a:r>
            <a:r>
              <a:rPr lang="id-ID" dirty="0" smtClean="0"/>
              <a:t>yg </a:t>
            </a:r>
            <a:r>
              <a:rPr lang="id-ID" dirty="0"/>
              <a:t>terus menerus</a:t>
            </a:r>
            <a:endParaRPr lang="en-US" dirty="0"/>
          </a:p>
          <a:p>
            <a:pPr lvl="0"/>
            <a:r>
              <a:rPr lang="id-ID" dirty="0"/>
              <a:t>Menganalisis situasi belajar mengajar</a:t>
            </a:r>
            <a:endParaRPr lang="en-US" dirty="0"/>
          </a:p>
          <a:p>
            <a:pPr lvl="0"/>
            <a:r>
              <a:rPr lang="id-ID" dirty="0"/>
              <a:t>Memberikan pengetahuan dan </a:t>
            </a:r>
            <a:r>
              <a:rPr lang="id-ID" dirty="0" smtClean="0"/>
              <a:t>keterampilan</a:t>
            </a:r>
            <a:endParaRPr lang="en-US" dirty="0"/>
          </a:p>
          <a:p>
            <a:r>
              <a:rPr lang="en-US" noProof="1" smtClean="0"/>
              <a:t>Memberi wawasan yg lebih luas dan terintegrasi</a:t>
            </a:r>
            <a:endParaRPr lang="en-US" noProof="1"/>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14400"/>
          </a:xfrm>
        </p:spPr>
        <p:txBody>
          <a:bodyPr anchor="ctr">
            <a:normAutofit/>
          </a:bodyPr>
          <a:lstStyle/>
          <a:p>
            <a:pPr lvl="2" algn="ctr" rtl="0">
              <a:spcBef>
                <a:spcPct val="0"/>
              </a:spcBef>
            </a:pPr>
            <a:r>
              <a:rPr kumimoji="0" lang="id-ID" sz="4000" b="1"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Sasaran </a:t>
            </a:r>
            <a:r>
              <a:rPr kumimoji="0" lang="id-ID" sz="4000" b="1"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Supervisi </a:t>
            </a:r>
            <a:r>
              <a:rPr kumimoji="0" lang="id-ID" sz="4000" b="1"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Pendidikan</a:t>
            </a:r>
            <a:endParaRPr lang="id-ID" sz="2800" dirty="0"/>
          </a:p>
        </p:txBody>
      </p:sp>
      <p:sp>
        <p:nvSpPr>
          <p:cNvPr id="3" name="Content Placeholder 2"/>
          <p:cNvSpPr>
            <a:spLocks noGrp="1"/>
          </p:cNvSpPr>
          <p:nvPr>
            <p:ph sz="half" idx="1"/>
          </p:nvPr>
        </p:nvSpPr>
        <p:spPr>
          <a:xfrm>
            <a:off x="464344" y="1714488"/>
            <a:ext cx="4393408" cy="4581977"/>
          </a:xfrm>
          <a:effectLst>
            <a:glow rad="63500">
              <a:schemeClr val="accent2">
                <a:satMod val="175000"/>
                <a:alpha val="40000"/>
              </a:schemeClr>
            </a:glow>
          </a:effectLst>
        </p:spPr>
        <p:txBody>
          <a:bodyPr>
            <a:normAutofit lnSpcReduction="10000"/>
          </a:bodyPr>
          <a:lstStyle/>
          <a:p>
            <a:r>
              <a:rPr lang="id-ID" dirty="0" smtClean="0"/>
              <a:t>supervisi akademik, supervisi ini lebih menitikberatkan pengamatan pada masalah akademik, yaitu yang langsung berada dalam lingkup kegiatan pembelajaran yang dilakukan oleh guru untuk membantu siswa ketika sedang dalam proses belajar mengajar</a:t>
            </a:r>
            <a:endParaRPr lang="id-ID" dirty="0"/>
          </a:p>
        </p:txBody>
      </p:sp>
      <p:sp>
        <p:nvSpPr>
          <p:cNvPr id="4" name="Content Placeholder 3"/>
          <p:cNvSpPr>
            <a:spLocks noGrp="1"/>
          </p:cNvSpPr>
          <p:nvPr>
            <p:ph sz="half" idx="2"/>
          </p:nvPr>
        </p:nvSpPr>
        <p:spPr>
          <a:xfrm>
            <a:off x="4572000" y="1714488"/>
            <a:ext cx="4121944" cy="4581976"/>
          </a:xfrm>
        </p:spPr>
        <p:txBody>
          <a:bodyPr>
            <a:normAutofit lnSpcReduction="10000"/>
          </a:bodyPr>
          <a:lstStyle/>
          <a:p>
            <a:r>
              <a:rPr lang="id-ID" dirty="0" smtClean="0"/>
              <a:t>supervisi administrasi, yang lebih menitikberatkan pengamatan pada aspek-aspek administrasi yang berfungsi sebagai pendukung terlaksananya pembelajaran</a:t>
            </a:r>
            <a:endParaRPr lang="id-ID"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sz="3600" b="1" dirty="0" smtClean="0">
                <a:solidFill>
                  <a:schemeClr val="tx1"/>
                </a:solidFill>
                <a:latin typeface="Comic Sans MS" pitchFamily="66" charset="0"/>
              </a:rPr>
              <a:t>Fungsi </a:t>
            </a:r>
            <a:r>
              <a:rPr lang="id-ID" sz="3600" b="1" dirty="0" smtClean="0">
                <a:solidFill>
                  <a:schemeClr val="tx1"/>
                </a:solidFill>
                <a:latin typeface="Comic Sans MS" pitchFamily="66" charset="0"/>
              </a:rPr>
              <a:t>Supervisi Pendidikan</a:t>
            </a:r>
            <a:endParaRPr lang="id-ID" dirty="0"/>
          </a:p>
        </p:txBody>
      </p:sp>
      <p:sp>
        <p:nvSpPr>
          <p:cNvPr id="4" name="Content Placeholder 3"/>
          <p:cNvSpPr>
            <a:spLocks noGrp="1"/>
          </p:cNvSpPr>
          <p:nvPr>
            <p:ph sz="quarter" idx="1"/>
          </p:nvPr>
        </p:nvSpPr>
        <p:spPr>
          <a:xfrm>
            <a:off x="301752" y="1527048"/>
            <a:ext cx="8503920" cy="4721352"/>
          </a:xfrm>
        </p:spPr>
        <p:txBody>
          <a:bodyPr anchor="ctr">
            <a:normAutofit lnSpcReduction="10000"/>
          </a:bodyPr>
          <a:lstStyle/>
          <a:p>
            <a:pPr>
              <a:buNone/>
            </a:pPr>
            <a:r>
              <a:rPr lang="id-ID" sz="2800" b="1" dirty="0" smtClean="0"/>
              <a:t>F</a:t>
            </a:r>
            <a:r>
              <a:rPr lang="id-ID" sz="2800" dirty="0" smtClean="0"/>
              <a:t>ungsi supervisi dapat  dikelompokkan  dalam  </a:t>
            </a:r>
            <a:r>
              <a:rPr lang="en-US" sz="2800" dirty="0" err="1" smtClean="0"/>
              <a:t>tiga</a:t>
            </a:r>
            <a:r>
              <a:rPr lang="id-ID" sz="2800" dirty="0" smtClean="0"/>
              <a:t> bidang yaitu kepemimpinan, kepengawasan dan </a:t>
            </a:r>
            <a:r>
              <a:rPr lang="id-ID" sz="2800" dirty="0" smtClean="0"/>
              <a:t>pelaksana.</a:t>
            </a:r>
          </a:p>
          <a:p>
            <a:r>
              <a:rPr lang="id-ID" sz="2800" dirty="0" smtClean="0"/>
              <a:t>Fungsi  </a:t>
            </a:r>
            <a:r>
              <a:rPr lang="id-ID" sz="2800" dirty="0" smtClean="0"/>
              <a:t>kepemimpinan  melekat  </a:t>
            </a:r>
            <a:r>
              <a:rPr lang="id-ID" sz="2800" dirty="0" smtClean="0"/>
              <a:t>pd </a:t>
            </a:r>
            <a:r>
              <a:rPr lang="id-ID" sz="2800" dirty="0" smtClean="0"/>
              <a:t>seorang  supervisor karena dia  adalah  pemimpin. </a:t>
            </a:r>
            <a:endParaRPr lang="id-ID" sz="2800" dirty="0" smtClean="0"/>
          </a:p>
          <a:p>
            <a:r>
              <a:rPr lang="id-ID" sz="2800" dirty="0" smtClean="0"/>
              <a:t>Fungsi pengawas  tugas </a:t>
            </a:r>
            <a:r>
              <a:rPr lang="id-ID" sz="2800" dirty="0" smtClean="0"/>
              <a:t>pokoknya melakukan pengawasan. </a:t>
            </a:r>
            <a:endParaRPr lang="id-ID" sz="2800" dirty="0" smtClean="0"/>
          </a:p>
          <a:p>
            <a:r>
              <a:rPr lang="id-ID" sz="2800" dirty="0" smtClean="0"/>
              <a:t>Fungsi pelaksana, </a:t>
            </a:r>
            <a:r>
              <a:rPr lang="id-ID" sz="2800" dirty="0" smtClean="0"/>
              <a:t>karena ia adalah para pelaksana di lapangan </a:t>
            </a:r>
            <a:r>
              <a:rPr lang="id-ID" sz="2800" dirty="0" smtClean="0"/>
              <a:t>yg dlm </a:t>
            </a:r>
            <a:r>
              <a:rPr lang="id-ID" sz="2800" dirty="0" smtClean="0"/>
              <a:t>istilah bakunya adalah pejabat fungsional, sama halnya </a:t>
            </a:r>
            <a:r>
              <a:rPr lang="id-ID" sz="2800" dirty="0" smtClean="0"/>
              <a:t>dgn </a:t>
            </a:r>
            <a:r>
              <a:rPr lang="id-ID" sz="2800" dirty="0" smtClean="0"/>
              <a:t>guru dan kepala sekolah. </a:t>
            </a:r>
            <a:endParaRPr lang="id-ID"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285728"/>
            <a:ext cx="7772400" cy="6345936"/>
          </a:xfrm>
        </p:spPr>
        <p:txBody>
          <a:bodyPr/>
          <a:lstStyle/>
          <a:p>
            <a:r>
              <a:rPr lang="id-ID" sz="2400" dirty="0" smtClean="0">
                <a:latin typeface="+mn-lt"/>
              </a:rPr>
              <a:t>Dalam melaksanakan fungsi pengawasan, supervisor hendaknya memperhatikan hal-hal berikut: </a:t>
            </a:r>
            <a:r>
              <a:rPr lang="en-US" sz="2400" dirty="0" smtClean="0">
                <a:latin typeface="+mn-lt"/>
              </a:rPr>
              <a:t/>
            </a:r>
            <a:br>
              <a:rPr lang="en-US" sz="2400" dirty="0" smtClean="0">
                <a:latin typeface="+mn-lt"/>
              </a:rPr>
            </a:br>
            <a:r>
              <a:rPr lang="id-ID" sz="2400" dirty="0" smtClean="0">
                <a:latin typeface="+mn-lt"/>
              </a:rPr>
              <a:t>Mengamati dengan sungguh-sungguh pelaksanaan tugas kepala sekolah, guru dan seluruh staf sekolah diketahui dengan jelas tugas yang dilaksanakan itu sesuai dengan rencana atau tidak.</a:t>
            </a:r>
            <a:r>
              <a:rPr lang="en-US" sz="2400" dirty="0" smtClean="0">
                <a:latin typeface="+mn-lt"/>
              </a:rPr>
              <a:t/>
            </a:r>
            <a:br>
              <a:rPr lang="en-US" sz="2400" dirty="0" smtClean="0">
                <a:latin typeface="+mn-lt"/>
              </a:rPr>
            </a:br>
            <a:r>
              <a:rPr lang="id-ID" sz="2400" dirty="0" smtClean="0">
                <a:latin typeface="+mn-lt"/>
              </a:rPr>
              <a:t>Memantau perkembangan pendidikan di sekolah yang menjadi tanggung jawab dan kewarganegaraannya termasuk belajar siswa pada sekolah yang bersangkutan.</a:t>
            </a:r>
            <a:r>
              <a:rPr lang="en-US" sz="2400" dirty="0" smtClean="0">
                <a:latin typeface="+mn-lt"/>
              </a:rPr>
              <a:t/>
            </a:r>
            <a:br>
              <a:rPr lang="en-US" sz="2400" dirty="0" smtClean="0">
                <a:latin typeface="+mn-lt"/>
              </a:rPr>
            </a:br>
            <a:r>
              <a:rPr lang="id-ID" sz="2400" dirty="0" smtClean="0">
                <a:latin typeface="+mn-lt"/>
              </a:rPr>
              <a:t>Mengawasi pelaksanaan administrasi sekolah secara keseluruhan yang didalamnya terdapat administrasi personil, materil, kurikulum dsb.</a:t>
            </a:r>
            <a:r>
              <a:rPr lang="en-US" sz="2400" dirty="0" smtClean="0">
                <a:latin typeface="+mn-lt"/>
              </a:rPr>
              <a:t/>
            </a:r>
            <a:br>
              <a:rPr lang="en-US" sz="2400" dirty="0" smtClean="0">
                <a:latin typeface="+mn-lt"/>
              </a:rPr>
            </a:br>
            <a:r>
              <a:rPr lang="id-ID" sz="2400" dirty="0" smtClean="0">
                <a:latin typeface="+mn-lt"/>
              </a:rPr>
              <a:t>Mengendalikan penggunaan dan pendistribusian serta pengelolaan sarana dan prasarana pendidikan yang ada di sekolah tersebut. </a:t>
            </a:r>
            <a:r>
              <a:rPr lang="en-US" sz="2400" dirty="0" smtClean="0">
                <a:latin typeface="+mn-lt"/>
              </a:rPr>
              <a:t/>
            </a:r>
            <a:br>
              <a:rPr lang="en-US" sz="2400" dirty="0" smtClean="0">
                <a:latin typeface="+mn-lt"/>
              </a:rPr>
            </a:br>
            <a:endParaRPr lang="en-US" sz="2400" dirty="0">
              <a:latin typeface="+mn-lt"/>
            </a:endParaRPr>
          </a:p>
        </p:txBody>
      </p:sp>
      <p:sp>
        <p:nvSpPr>
          <p:cNvPr id="4" name="Sun 3"/>
          <p:cNvSpPr/>
          <p:nvPr/>
        </p:nvSpPr>
        <p:spPr>
          <a:xfrm>
            <a:off x="500034" y="1071546"/>
            <a:ext cx="357190" cy="357190"/>
          </a:xfrm>
          <a:prstGeom prst="sun">
            <a:avLst>
              <a:gd name="adj" fmla="val 21062"/>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id-ID"/>
          </a:p>
        </p:txBody>
      </p:sp>
      <p:sp>
        <p:nvSpPr>
          <p:cNvPr id="5" name="Sun 4"/>
          <p:cNvSpPr/>
          <p:nvPr/>
        </p:nvSpPr>
        <p:spPr>
          <a:xfrm>
            <a:off x="500034" y="2214554"/>
            <a:ext cx="357190" cy="357190"/>
          </a:xfrm>
          <a:prstGeom prst="sun">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id-ID"/>
          </a:p>
        </p:txBody>
      </p:sp>
      <p:sp>
        <p:nvSpPr>
          <p:cNvPr id="6" name="Sun 5"/>
          <p:cNvSpPr/>
          <p:nvPr/>
        </p:nvSpPr>
        <p:spPr>
          <a:xfrm>
            <a:off x="500034" y="3286124"/>
            <a:ext cx="357190" cy="357190"/>
          </a:xfrm>
          <a:prstGeom prst="sun">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id-ID"/>
          </a:p>
        </p:txBody>
      </p:sp>
      <p:sp>
        <p:nvSpPr>
          <p:cNvPr id="7" name="Sun 6"/>
          <p:cNvSpPr/>
          <p:nvPr/>
        </p:nvSpPr>
        <p:spPr>
          <a:xfrm>
            <a:off x="571472" y="4357694"/>
            <a:ext cx="357190" cy="357190"/>
          </a:xfrm>
          <a:prstGeom prst="sun">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id-ID"/>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5917332"/>
          </a:xfrm>
        </p:spPr>
        <p:txBody>
          <a:bodyPr>
            <a:normAutofit fontScale="90000"/>
          </a:bodyPr>
          <a:lstStyle/>
          <a:p>
            <a:pPr lvl="0"/>
            <a:r>
              <a:rPr lang="id-ID" sz="2400" b="1" dirty="0" smtClean="0">
                <a:latin typeface="Comic Sans MS" pitchFamily="66" charset="0"/>
              </a:rPr>
              <a:t>E. Peranan </a:t>
            </a:r>
            <a:r>
              <a:rPr lang="en-US" sz="2400" b="1" dirty="0" smtClean="0">
                <a:latin typeface="Comic Sans MS" pitchFamily="66" charset="0"/>
              </a:rPr>
              <a:t>S</a:t>
            </a:r>
            <a:r>
              <a:rPr lang="id-ID" sz="2400" b="1" dirty="0" smtClean="0">
                <a:latin typeface="Comic Sans MS" pitchFamily="66" charset="0"/>
              </a:rPr>
              <a:t>upervisi </a:t>
            </a:r>
            <a:r>
              <a:rPr lang="en-US" sz="2400" b="1" dirty="0" smtClean="0">
                <a:latin typeface="Comic Sans MS" pitchFamily="66" charset="0"/>
              </a:rPr>
              <a:t>P</a:t>
            </a:r>
            <a:r>
              <a:rPr lang="id-ID" sz="2400" b="1" dirty="0" smtClean="0">
                <a:latin typeface="Comic Sans MS" pitchFamily="66" charset="0"/>
              </a:rPr>
              <a:t>endidikan</a:t>
            </a:r>
            <a:br>
              <a:rPr lang="id-ID" sz="2400" b="1" dirty="0" smtClean="0">
                <a:latin typeface="Comic Sans MS" pitchFamily="66" charset="0"/>
              </a:rPr>
            </a:br>
            <a:r>
              <a:rPr lang="id-ID" sz="2400" b="1" dirty="0" smtClean="0">
                <a:latin typeface="Comic Sans MS" pitchFamily="66" charset="0"/>
              </a:rPr>
              <a:t/>
            </a:r>
            <a:br>
              <a:rPr lang="id-ID" sz="2400" b="1" dirty="0" smtClean="0">
                <a:latin typeface="Comic Sans MS" pitchFamily="66" charset="0"/>
              </a:rPr>
            </a:br>
            <a:r>
              <a:rPr lang="id-ID" sz="2400" dirty="0" smtClean="0">
                <a:latin typeface="Comic Sans MS" pitchFamily="66" charset="0"/>
              </a:rPr>
              <a:t>Supervisi merupakan suatu proses yang dirancang secara khusus untuk membantu para guru dan supervisor dalam mempelajari tugas sehari-hari di sekolah, agar dapat menggunakan pengetahuan dan kemampuannya untuk memberikan layanan yang lebih baik pada orang tua peserta didik dan sekolah serta berupaya menjadikan sekolah sebagai masyarakat belajar yang lebih efektif. Maka peranan supervisor adalah memberi dukungan (support), membantu (assisting), dan mengikut sertakan (shearing). Selain itu peranan seorang supervisor adalah menciptakan suasana sedemikian rupa sehingga guru-guru merasa aman dan bebas dalam mengembangkan potensi dan daya kreasi mereka dengan penuh tanggung jawab. </a:t>
            </a:r>
            <a:br>
              <a:rPr lang="id-ID" sz="2400" dirty="0" smtClean="0">
                <a:latin typeface="Comic Sans MS" pitchFamily="66" charset="0"/>
              </a:rPr>
            </a:br>
            <a:endParaRPr lang="id-ID" sz="2400" dirty="0">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1752" y="228600"/>
            <a:ext cx="8534400" cy="914400"/>
          </a:xfrm>
        </p:spPr>
        <p:txBody>
          <a:bodyPr>
            <a:noAutofit/>
          </a:bodyPr>
          <a:lstStyle/>
          <a:p>
            <a:r>
              <a:rPr lang="id-ID" sz="4400" b="1" dirty="0" smtClean="0"/>
              <a:t>Definisi Supervisi (2)</a:t>
            </a:r>
            <a:endParaRPr lang="id-ID" sz="4000" dirty="0"/>
          </a:p>
        </p:txBody>
      </p:sp>
      <p:sp>
        <p:nvSpPr>
          <p:cNvPr id="3" name="Content Placeholder 2"/>
          <p:cNvSpPr>
            <a:spLocks noGrp="1"/>
          </p:cNvSpPr>
          <p:nvPr>
            <p:ph sz="quarter" idx="1"/>
          </p:nvPr>
        </p:nvSpPr>
        <p:spPr>
          <a:xfrm>
            <a:off x="301752" y="1527048"/>
            <a:ext cx="8503920" cy="4721352"/>
          </a:xfrm>
        </p:spPr>
        <p:txBody>
          <a:bodyPr>
            <a:noAutofit/>
          </a:bodyPr>
          <a:lstStyle/>
          <a:p>
            <a:r>
              <a:rPr lang="id-ID" sz="3200" dirty="0" smtClean="0"/>
              <a:t>Secara morfologis, Supervisi berasal dari dua kata bahasa Inggris, yaitu </a:t>
            </a:r>
            <a:r>
              <a:rPr lang="id-ID" sz="3200" dirty="0" smtClean="0">
                <a:ln>
                  <a:solidFill>
                    <a:sysClr val="windowText" lastClr="000000"/>
                  </a:solidFill>
                </a:ln>
              </a:rPr>
              <a:t>super dan vision</a:t>
            </a:r>
            <a:r>
              <a:rPr lang="id-ID" sz="3200" dirty="0" smtClean="0"/>
              <a:t>. </a:t>
            </a:r>
            <a:r>
              <a:rPr lang="id-ID" sz="3200" dirty="0" smtClean="0">
                <a:ln>
                  <a:solidFill>
                    <a:sysClr val="windowText" lastClr="000000"/>
                  </a:solidFill>
                </a:ln>
              </a:rPr>
              <a:t>Super berarti diatas </a:t>
            </a:r>
            <a:r>
              <a:rPr lang="id-ID" sz="3200" dirty="0" smtClean="0"/>
              <a:t>dan </a:t>
            </a:r>
            <a:r>
              <a:rPr lang="id-ID" sz="3200" dirty="0" smtClean="0">
                <a:ln>
                  <a:solidFill>
                    <a:sysClr val="windowText" lastClr="000000"/>
                  </a:solidFill>
                </a:ln>
              </a:rPr>
              <a:t>vision berarti melihat</a:t>
            </a:r>
            <a:r>
              <a:rPr lang="id-ID" sz="3200" dirty="0" smtClean="0"/>
              <a:t>, masih serumpun dengan inspeksi, pemeriksaan dan pengawasan, dan penilikan, dalam arti </a:t>
            </a:r>
            <a:r>
              <a:rPr lang="id-ID" sz="3200" dirty="0" smtClean="0">
                <a:hlinkClick r:id="rId2"/>
              </a:rPr>
              <a:t>kegiatan</a:t>
            </a:r>
            <a:r>
              <a:rPr lang="id-ID" sz="3200" dirty="0" smtClean="0"/>
              <a:t> yang dilakukan oleh atasan – orang yang berposisi diatas, pimpinan – terhadap hal-hal yang ada dibawahnya.</a:t>
            </a:r>
            <a:endParaRPr lang="id-ID" sz="3200" dirty="0"/>
          </a:p>
        </p:txBody>
      </p:sp>
    </p:spTree>
    <p:extLst>
      <p:ext uri="{BB962C8B-B14F-4D97-AF65-F5344CB8AC3E}">
        <p14:creationId xmlns="" xmlns:p14="http://schemas.microsoft.com/office/powerpoint/2010/main" val="40126881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id-ID" sz="4000" dirty="0" smtClean="0">
                <a:ln>
                  <a:solidFill>
                    <a:sysClr val="windowText" lastClr="000000"/>
                  </a:solidFill>
                </a:ln>
              </a:rPr>
              <a:t>Supervisi Pendidikan</a:t>
            </a:r>
            <a:endParaRPr lang="id-ID" sz="4000" dirty="0">
              <a:ln>
                <a:solidFill>
                  <a:sysClr val="windowText" lastClr="000000"/>
                </a:solidFill>
              </a:ln>
            </a:endParaRPr>
          </a:p>
        </p:txBody>
      </p:sp>
      <p:sp>
        <p:nvSpPr>
          <p:cNvPr id="3" name="Content Placeholder 2"/>
          <p:cNvSpPr>
            <a:spLocks noGrp="1"/>
          </p:cNvSpPr>
          <p:nvPr>
            <p:ph sz="quarter" idx="1"/>
          </p:nvPr>
        </p:nvSpPr>
        <p:spPr>
          <a:xfrm>
            <a:off x="301752" y="1527048"/>
            <a:ext cx="8503920" cy="4721352"/>
          </a:xfrm>
        </p:spPr>
        <p:txBody>
          <a:bodyPr anchor="ctr">
            <a:normAutofit/>
          </a:bodyPr>
          <a:lstStyle/>
          <a:p>
            <a:r>
              <a:rPr lang="id-ID" sz="3600" noProof="1" smtClean="0">
                <a:latin typeface="+mj-lt"/>
              </a:rPr>
              <a:t>A</a:t>
            </a:r>
            <a:r>
              <a:rPr lang="en-US" sz="3600" noProof="1" smtClean="0">
                <a:latin typeface="+mj-lt"/>
              </a:rPr>
              <a:t>ktivitas </a:t>
            </a:r>
            <a:r>
              <a:rPr lang="en-US" sz="3600" noProof="1" smtClean="0">
                <a:latin typeface="+mj-lt"/>
              </a:rPr>
              <a:t>pembinaan yg dilakukan oleh atasan </a:t>
            </a:r>
            <a:r>
              <a:rPr lang="id-ID" sz="3600" noProof="1" smtClean="0">
                <a:latin typeface="+mj-lt"/>
              </a:rPr>
              <a:t>(</a:t>
            </a:r>
            <a:r>
              <a:rPr lang="en-US" sz="3600" noProof="1" smtClean="0">
                <a:latin typeface="+mj-lt"/>
              </a:rPr>
              <a:t>kepala sekolah</a:t>
            </a:r>
            <a:r>
              <a:rPr lang="id-ID" sz="3600" noProof="1" smtClean="0">
                <a:latin typeface="+mj-lt"/>
              </a:rPr>
              <a:t>)</a:t>
            </a:r>
            <a:r>
              <a:rPr lang="en-US" sz="3600" noProof="1" smtClean="0">
                <a:latin typeface="+mj-lt"/>
              </a:rPr>
              <a:t> dlm rangka </a:t>
            </a:r>
            <a:r>
              <a:rPr lang="en-US" sz="3600" noProof="1" smtClean="0">
                <a:ln>
                  <a:solidFill>
                    <a:sysClr val="windowText" lastClr="000000"/>
                  </a:solidFill>
                </a:ln>
                <a:latin typeface="+mj-lt"/>
              </a:rPr>
              <a:t>meningkatkan performansi </a:t>
            </a:r>
            <a:r>
              <a:rPr lang="en-US" sz="3600" noProof="1" smtClean="0">
                <a:latin typeface="+mj-lt"/>
              </a:rPr>
              <a:t>atau </a:t>
            </a:r>
            <a:r>
              <a:rPr lang="en-US" sz="3600" noProof="1" smtClean="0">
                <a:ln>
                  <a:solidFill>
                    <a:sysClr val="windowText" lastClr="000000"/>
                  </a:solidFill>
                </a:ln>
                <a:latin typeface="+mj-lt"/>
              </a:rPr>
              <a:t>kemampuan guru </a:t>
            </a:r>
            <a:r>
              <a:rPr lang="en-US" sz="3600" noProof="1" smtClean="0">
                <a:latin typeface="+mj-lt"/>
              </a:rPr>
              <a:t>d</a:t>
            </a:r>
            <a:r>
              <a:rPr lang="id-ID" sz="3600" noProof="1" smtClean="0">
                <a:latin typeface="+mj-lt"/>
              </a:rPr>
              <a:t>a</a:t>
            </a:r>
            <a:r>
              <a:rPr lang="en-US" sz="3600" noProof="1" smtClean="0">
                <a:latin typeface="+mj-lt"/>
              </a:rPr>
              <a:t>l</a:t>
            </a:r>
            <a:r>
              <a:rPr lang="id-ID" sz="3600" noProof="1" smtClean="0">
                <a:latin typeface="+mj-lt"/>
              </a:rPr>
              <a:t>a</a:t>
            </a:r>
            <a:r>
              <a:rPr lang="en-US" sz="3600" noProof="1" smtClean="0">
                <a:latin typeface="+mj-lt"/>
              </a:rPr>
              <a:t>m </a:t>
            </a:r>
            <a:r>
              <a:rPr lang="en-US" sz="3600" noProof="1" smtClean="0">
                <a:ln>
                  <a:solidFill>
                    <a:schemeClr val="tx1"/>
                  </a:solidFill>
                </a:ln>
                <a:latin typeface="+mj-lt"/>
              </a:rPr>
              <a:t>menjalankan tugas mengajarnya </a:t>
            </a:r>
            <a:r>
              <a:rPr lang="en-US" sz="3600" noProof="1" smtClean="0">
                <a:latin typeface="+mj-lt"/>
              </a:rPr>
              <a:t>sehingga dapat memperbaiki dan meningkatkan proses pembelajaran agar lebih efektif</a:t>
            </a:r>
            <a:r>
              <a:rPr lang="id-ID" sz="3600" noProof="1" smtClean="0">
                <a:latin typeface="+mj-lt"/>
              </a:rPr>
              <a:t>.</a:t>
            </a:r>
            <a:endParaRPr lang="en-US" sz="3600" noProof="1">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1143000"/>
          </a:xfrm>
        </p:spPr>
        <p:txBody>
          <a:bodyPr anchor="ctr">
            <a:normAutofit/>
          </a:bodyPr>
          <a:lstStyle/>
          <a:p>
            <a:pPr algn="ctr"/>
            <a:r>
              <a:rPr lang="en-US" sz="3600" noProof="1" smtClean="0">
                <a:ln>
                  <a:solidFill>
                    <a:sysClr val="windowText" lastClr="000000"/>
                  </a:solidFill>
                </a:ln>
                <a:latin typeface="Arial" pitchFamily="34" charset="0"/>
                <a:cs typeface="Arial" pitchFamily="34" charset="0"/>
              </a:rPr>
              <a:t>Keterampilan </a:t>
            </a:r>
            <a:r>
              <a:rPr lang="id-ID" sz="3600" dirty="0" smtClean="0">
                <a:ln>
                  <a:solidFill>
                    <a:sysClr val="windowText" lastClr="000000"/>
                  </a:solidFill>
                </a:ln>
                <a:latin typeface="Arial" pitchFamily="34" charset="0"/>
                <a:cs typeface="Arial" pitchFamily="34" charset="0"/>
              </a:rPr>
              <a:t>D</a:t>
            </a:r>
            <a:r>
              <a:rPr lang="en-US" sz="3600" noProof="1" smtClean="0">
                <a:ln>
                  <a:solidFill>
                    <a:sysClr val="windowText" lastClr="000000"/>
                  </a:solidFill>
                </a:ln>
                <a:latin typeface="Arial" pitchFamily="34" charset="0"/>
                <a:cs typeface="Arial" pitchFamily="34" charset="0"/>
              </a:rPr>
              <a:t>asar Seorang </a:t>
            </a:r>
            <a:r>
              <a:rPr lang="id-ID" sz="3600" dirty="0" smtClean="0">
                <a:ln>
                  <a:solidFill>
                    <a:sysClr val="windowText" lastClr="000000"/>
                  </a:solidFill>
                </a:ln>
                <a:latin typeface="Arial" pitchFamily="34" charset="0"/>
                <a:cs typeface="Arial" pitchFamily="34" charset="0"/>
              </a:rPr>
              <a:t>S</a:t>
            </a:r>
            <a:r>
              <a:rPr lang="en-US" sz="3600" noProof="1" smtClean="0">
                <a:ln>
                  <a:solidFill>
                    <a:sysClr val="windowText" lastClr="000000"/>
                  </a:solidFill>
                </a:ln>
                <a:latin typeface="Arial" pitchFamily="34" charset="0"/>
                <a:cs typeface="Arial" pitchFamily="34" charset="0"/>
              </a:rPr>
              <a:t>upervisor </a:t>
            </a:r>
            <a:endParaRPr lang="en-US" sz="3600" noProof="1">
              <a:ln>
                <a:solidFill>
                  <a:sysClr val="windowText" lastClr="000000"/>
                </a:solidFill>
              </a:ln>
              <a:latin typeface="Arial" pitchFamily="34" charset="0"/>
              <a:cs typeface="Arial" pitchFamily="34" charset="0"/>
            </a:endParaRPr>
          </a:p>
        </p:txBody>
      </p:sp>
      <p:sp>
        <p:nvSpPr>
          <p:cNvPr id="3" name="Content Placeholder 2"/>
          <p:cNvSpPr>
            <a:spLocks noGrp="1"/>
          </p:cNvSpPr>
          <p:nvPr>
            <p:ph sz="quarter" idx="1"/>
          </p:nvPr>
        </p:nvSpPr>
        <p:spPr>
          <a:xfrm>
            <a:off x="381000" y="1828801"/>
            <a:ext cx="8458200" cy="4343400"/>
          </a:xfrm>
        </p:spPr>
        <p:txBody>
          <a:bodyPr anchor="ctr">
            <a:noAutofit/>
          </a:bodyPr>
          <a:lstStyle/>
          <a:p>
            <a:pPr lvl="0"/>
            <a:r>
              <a:rPr lang="id-ID" sz="3000" dirty="0" smtClean="0">
                <a:ln>
                  <a:solidFill>
                    <a:sysClr val="windowText" lastClr="000000"/>
                  </a:solidFill>
                </a:ln>
              </a:rPr>
              <a:t>Keterampilan </a:t>
            </a:r>
            <a:r>
              <a:rPr lang="id-ID" sz="3000" dirty="0" smtClean="0">
                <a:ln>
                  <a:solidFill>
                    <a:sysClr val="windowText" lastClr="000000"/>
                  </a:solidFill>
                </a:ln>
              </a:rPr>
              <a:t>dlm hubungan” kemanusiaan</a:t>
            </a:r>
            <a:endParaRPr lang="en-US" sz="3000" dirty="0">
              <a:ln>
                <a:solidFill>
                  <a:sysClr val="windowText" lastClr="000000"/>
                </a:solidFill>
              </a:ln>
            </a:endParaRPr>
          </a:p>
          <a:p>
            <a:pPr lvl="0"/>
            <a:r>
              <a:rPr lang="id-ID" sz="3000" dirty="0">
                <a:ln>
                  <a:solidFill>
                    <a:sysClr val="windowText" lastClr="000000"/>
                  </a:solidFill>
                </a:ln>
              </a:rPr>
              <a:t>Keterampilan </a:t>
            </a:r>
            <a:r>
              <a:rPr lang="id-ID" sz="3000" dirty="0" smtClean="0">
                <a:ln>
                  <a:solidFill>
                    <a:sysClr val="windowText" lastClr="000000"/>
                  </a:solidFill>
                </a:ln>
              </a:rPr>
              <a:t>dlm </a:t>
            </a:r>
            <a:r>
              <a:rPr lang="id-ID" sz="3000" dirty="0">
                <a:ln>
                  <a:solidFill>
                    <a:sysClr val="windowText" lastClr="000000"/>
                  </a:solidFill>
                </a:ln>
              </a:rPr>
              <a:t>proses </a:t>
            </a:r>
            <a:r>
              <a:rPr lang="id-ID" sz="3000" dirty="0" smtClean="0">
                <a:ln>
                  <a:solidFill>
                    <a:sysClr val="windowText" lastClr="000000"/>
                  </a:solidFill>
                </a:ln>
              </a:rPr>
              <a:t>kelompok</a:t>
            </a:r>
            <a:endParaRPr lang="en-US" sz="3000" dirty="0">
              <a:ln>
                <a:solidFill>
                  <a:sysClr val="windowText" lastClr="000000"/>
                </a:solidFill>
              </a:ln>
            </a:endParaRPr>
          </a:p>
          <a:p>
            <a:pPr lvl="0"/>
            <a:r>
              <a:rPr lang="id-ID" sz="3000" dirty="0">
                <a:ln>
                  <a:solidFill>
                    <a:sysClr val="windowText" lastClr="000000"/>
                  </a:solidFill>
                </a:ln>
              </a:rPr>
              <a:t>Keterampilan </a:t>
            </a:r>
            <a:r>
              <a:rPr lang="id-ID" sz="3000" dirty="0" smtClean="0">
                <a:ln>
                  <a:solidFill>
                    <a:sysClr val="windowText" lastClr="000000"/>
                  </a:solidFill>
                </a:ln>
              </a:rPr>
              <a:t>dlm </a:t>
            </a:r>
            <a:r>
              <a:rPr lang="id-ID" sz="3000" dirty="0">
                <a:ln>
                  <a:solidFill>
                    <a:sysClr val="windowText" lastClr="000000"/>
                  </a:solidFill>
                </a:ln>
              </a:rPr>
              <a:t>kepemimpinan pendidikan</a:t>
            </a:r>
            <a:endParaRPr lang="en-US" sz="3000" dirty="0">
              <a:ln>
                <a:solidFill>
                  <a:sysClr val="windowText" lastClr="000000"/>
                </a:solidFill>
              </a:ln>
            </a:endParaRPr>
          </a:p>
          <a:p>
            <a:pPr lvl="0"/>
            <a:r>
              <a:rPr lang="id-ID" sz="3000" dirty="0">
                <a:ln>
                  <a:solidFill>
                    <a:sysClr val="windowText" lastClr="000000"/>
                  </a:solidFill>
                </a:ln>
              </a:rPr>
              <a:t>Keterampilan dan mengatur personalia sekolah</a:t>
            </a:r>
            <a:endParaRPr lang="en-US" sz="3000" dirty="0">
              <a:ln>
                <a:solidFill>
                  <a:sysClr val="windowText" lastClr="000000"/>
                </a:solidFill>
              </a:ln>
            </a:endParaRPr>
          </a:p>
          <a:p>
            <a:r>
              <a:rPr lang="en-US" sz="3000" noProof="1" smtClean="0">
                <a:ln>
                  <a:solidFill>
                    <a:sysClr val="windowText" lastClr="000000"/>
                  </a:solidFill>
                </a:ln>
              </a:rPr>
              <a:t>Keterampilan dlm evaluasi</a:t>
            </a:r>
            <a:endParaRPr lang="en-US" sz="3000" noProof="1">
              <a:ln>
                <a:solidFill>
                  <a:sysClr val="windowText" lastClr="000000"/>
                </a:solidFill>
              </a:l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id-ID" sz="4000" dirty="0" smtClean="0">
                <a:ln>
                  <a:solidFill>
                    <a:sysClr val="windowText" lastClr="000000"/>
                  </a:solidFill>
                </a:ln>
              </a:rPr>
              <a:t>Tujuan Supervisi Pendidikan (1)</a:t>
            </a:r>
            <a:endParaRPr lang="id-ID" sz="4000" dirty="0" smtClean="0">
              <a:ln>
                <a:solidFill>
                  <a:sysClr val="windowText" lastClr="000000"/>
                </a:solidFill>
              </a:ln>
            </a:endParaRPr>
          </a:p>
        </p:txBody>
      </p:sp>
      <p:sp>
        <p:nvSpPr>
          <p:cNvPr id="6147" name="Rectangle 3"/>
          <p:cNvSpPr>
            <a:spLocks noGrp="1" noChangeArrowheads="1"/>
          </p:cNvSpPr>
          <p:nvPr>
            <p:ph type="body" idx="1"/>
          </p:nvPr>
        </p:nvSpPr>
        <p:spPr/>
        <p:txBody>
          <a:bodyPr anchor="ctr">
            <a:normAutofit/>
          </a:bodyPr>
          <a:lstStyle/>
          <a:p>
            <a:pPr eaLnBrk="1" hangingPunct="1">
              <a:spcBef>
                <a:spcPts val="0"/>
              </a:spcBef>
              <a:spcAft>
                <a:spcPts val="1200"/>
              </a:spcAft>
              <a:buFont typeface="Wingdings" pitchFamily="2" charset="2"/>
              <a:buNone/>
              <a:defRPr/>
            </a:pPr>
            <a:r>
              <a:rPr lang="sv-SE" sz="3600" dirty="0" smtClean="0">
                <a:ln>
                  <a:solidFill>
                    <a:sysClr val="windowText" lastClr="000000"/>
                  </a:solidFill>
                </a:ln>
              </a:rPr>
              <a:t>Memberikan layanan </a:t>
            </a:r>
            <a:r>
              <a:rPr lang="sv-SE" sz="3600" dirty="0" smtClean="0">
                <a:ln>
                  <a:solidFill>
                    <a:sysClr val="windowText" lastClr="000000"/>
                  </a:solidFill>
                </a:ln>
              </a:rPr>
              <a:t>dan bantuan </a:t>
            </a:r>
            <a:r>
              <a:rPr lang="sv-SE" sz="3600" dirty="0" smtClean="0"/>
              <a:t>untuk</a:t>
            </a:r>
            <a:r>
              <a:rPr lang="id-ID" sz="3600" dirty="0" smtClean="0"/>
              <a:t> m</a:t>
            </a:r>
            <a:r>
              <a:rPr lang="sv-SE" sz="3600" dirty="0" smtClean="0"/>
              <a:t>eningkatkan </a:t>
            </a:r>
            <a:r>
              <a:rPr lang="sv-SE" sz="3600" dirty="0" smtClean="0"/>
              <a:t>kualitas mengajar guru </a:t>
            </a:r>
            <a:r>
              <a:rPr lang="sv-SE" sz="3600" dirty="0" smtClean="0"/>
              <a:t>di </a:t>
            </a:r>
            <a:r>
              <a:rPr lang="sv-SE" sz="3600" dirty="0" smtClean="0"/>
              <a:t>kelas yang pada gilirannya untuk </a:t>
            </a:r>
            <a:r>
              <a:rPr lang="sv-SE" sz="3600" dirty="0" smtClean="0"/>
              <a:t>meningkatkan </a:t>
            </a:r>
            <a:r>
              <a:rPr lang="sv-SE" sz="3600" dirty="0" smtClean="0"/>
              <a:t>kualitas belajar siswa. 	</a:t>
            </a:r>
            <a:endParaRPr lang="id-ID" sz="3600" dirty="0" smtClean="0"/>
          </a:p>
          <a:p>
            <a:pPr eaLnBrk="1" hangingPunct="1">
              <a:spcBef>
                <a:spcPts val="0"/>
              </a:spcBef>
              <a:spcAft>
                <a:spcPts val="1200"/>
              </a:spcAft>
              <a:buFont typeface="Wingdings" pitchFamily="2" charset="2"/>
              <a:buNone/>
              <a:defRPr/>
            </a:pPr>
            <a:r>
              <a:rPr lang="sv-SE" sz="3600" dirty="0" smtClean="0"/>
              <a:t>Bukan </a:t>
            </a:r>
            <a:r>
              <a:rPr lang="sv-SE" sz="3600" dirty="0" smtClean="0"/>
              <a:t>saja memperbaiki kemampuan </a:t>
            </a:r>
            <a:r>
              <a:rPr lang="sv-SE" sz="3600" dirty="0" smtClean="0"/>
              <a:t>mengajar </a:t>
            </a:r>
            <a:r>
              <a:rPr lang="sv-SE" sz="3600" dirty="0" smtClean="0"/>
              <a:t>tapi juga untuk </a:t>
            </a:r>
            <a:r>
              <a:rPr lang="sv-SE" sz="3600" dirty="0" smtClean="0">
                <a:ln>
                  <a:solidFill>
                    <a:sysClr val="windowText" lastClr="000000"/>
                  </a:solidFill>
                </a:ln>
              </a:rPr>
              <a:t>pengembangan </a:t>
            </a:r>
            <a:r>
              <a:rPr lang="sv-SE" sz="3600" dirty="0" smtClean="0">
                <a:ln>
                  <a:solidFill>
                    <a:sysClr val="windowText" lastClr="000000"/>
                  </a:solidFill>
                </a:ln>
              </a:rPr>
              <a:t>potensi kualitas guru</a:t>
            </a:r>
            <a:r>
              <a:rPr lang="sv-SE" sz="3600" dirty="0" smtClean="0"/>
              <a:t>.</a:t>
            </a:r>
            <a:r>
              <a:rPr lang="en-US" sz="3600" dirty="0" smtClean="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458200" cy="1143000"/>
          </a:xfrm>
        </p:spPr>
        <p:txBody>
          <a:bodyPr anchor="ctr">
            <a:normAutofit fontScale="90000"/>
          </a:bodyPr>
          <a:lstStyle/>
          <a:p>
            <a:pPr algn="ctr"/>
            <a:r>
              <a:rPr lang="en-US" sz="4000" b="1" noProof="1" smtClean="0"/>
              <a:t>Tujuan Supervisi </a:t>
            </a:r>
            <a:r>
              <a:rPr lang="en-US" sz="4000" b="1" noProof="1" smtClean="0"/>
              <a:t>Pendidikan</a:t>
            </a:r>
            <a:r>
              <a:rPr lang="id-ID" sz="4000" b="1" noProof="1" smtClean="0"/>
              <a:t> (2)</a:t>
            </a:r>
            <a:endParaRPr lang="en-US" sz="4000" b="1" noProof="1"/>
          </a:p>
        </p:txBody>
      </p:sp>
      <p:sp>
        <p:nvSpPr>
          <p:cNvPr id="3" name="Content Placeholder 2"/>
          <p:cNvSpPr>
            <a:spLocks noGrp="1"/>
          </p:cNvSpPr>
          <p:nvPr>
            <p:ph sz="quarter" idx="1"/>
          </p:nvPr>
        </p:nvSpPr>
        <p:spPr>
          <a:xfrm>
            <a:off x="533400" y="1371600"/>
            <a:ext cx="8153400" cy="4953000"/>
          </a:xfrm>
        </p:spPr>
        <p:txBody>
          <a:bodyPr anchor="ctr">
            <a:noAutofit/>
          </a:bodyPr>
          <a:lstStyle/>
          <a:p>
            <a:pPr algn="just"/>
            <a:r>
              <a:rPr lang="en-US" sz="2800" noProof="1" smtClean="0"/>
              <a:t>Tujuan Umum</a:t>
            </a:r>
          </a:p>
          <a:p>
            <a:pPr>
              <a:buNone/>
            </a:pPr>
            <a:r>
              <a:rPr lang="en-US" sz="2800" noProof="1" smtClean="0"/>
              <a:t>	Memberi bantuan teknis dan bimbingan kepada guru</a:t>
            </a:r>
            <a:r>
              <a:rPr lang="id-ID" sz="2800" noProof="1" smtClean="0"/>
              <a:t>-guru.</a:t>
            </a:r>
            <a:endParaRPr lang="id-ID" sz="2800" noProof="1" smtClean="0"/>
          </a:p>
          <a:p>
            <a:pPr algn="just">
              <a:buNone/>
            </a:pPr>
            <a:endParaRPr lang="en-US" sz="2800" noProof="1" smtClean="0"/>
          </a:p>
          <a:p>
            <a:pPr algn="just"/>
            <a:r>
              <a:rPr lang="en-US" sz="2800" noProof="1" smtClean="0"/>
              <a:t>Tujuan Khusus</a:t>
            </a:r>
          </a:p>
          <a:p>
            <a:pPr>
              <a:buNone/>
            </a:pPr>
            <a:r>
              <a:rPr lang="en-US" sz="2800" noProof="1" smtClean="0"/>
              <a:t>	</a:t>
            </a:r>
            <a:r>
              <a:rPr lang="id-ID" sz="2800" noProof="1" smtClean="0"/>
              <a:t>B</a:t>
            </a:r>
            <a:r>
              <a:rPr lang="en-US" sz="2800" noProof="1" smtClean="0"/>
              <a:t>ertitik tolak pd komponen-komponen s</a:t>
            </a:r>
            <a:r>
              <a:rPr lang="id-ID" sz="2800" noProof="1" smtClean="0"/>
              <a:t>i</a:t>
            </a:r>
            <a:r>
              <a:rPr lang="en-US" sz="2800" noProof="1" smtClean="0"/>
              <a:t>stem pembelajaran atau fa</a:t>
            </a:r>
            <a:r>
              <a:rPr lang="id-ID" sz="2800" noProof="1" smtClean="0"/>
              <a:t>k</a:t>
            </a:r>
            <a:r>
              <a:rPr lang="en-US" sz="2800" noProof="1" smtClean="0"/>
              <a:t>tor penentu keberhasilan belajar, maka tujuan khusus supervisi pendidikan bertitik tolak pada bidang akademik</a:t>
            </a:r>
            <a:r>
              <a:rPr lang="id-ID" sz="2800" noProof="1" smtClean="0"/>
              <a:t>.</a:t>
            </a:r>
            <a:endParaRPr lang="en-US" sz="2800" noProof="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382000" cy="1249362"/>
          </a:xfrm>
        </p:spPr>
        <p:txBody>
          <a:bodyPr anchor="ctr">
            <a:normAutofit/>
          </a:bodyPr>
          <a:lstStyle/>
          <a:p>
            <a:pPr algn="ctr"/>
            <a:r>
              <a:rPr lang="en-US" sz="4000" b="1" noProof="1" smtClean="0">
                <a:ln>
                  <a:solidFill>
                    <a:sysClr val="windowText" lastClr="000000"/>
                  </a:solidFill>
                </a:ln>
                <a:solidFill>
                  <a:sysClr val="windowText" lastClr="000000"/>
                </a:solidFill>
                <a:latin typeface="Cambria" pitchFamily="18" charset="0"/>
              </a:rPr>
              <a:t>Sasaran Supervisi Pendidikan</a:t>
            </a:r>
            <a:endParaRPr lang="en-US" sz="4000" b="1" noProof="1">
              <a:ln>
                <a:solidFill>
                  <a:sysClr val="windowText" lastClr="000000"/>
                </a:solidFill>
              </a:ln>
              <a:solidFill>
                <a:sysClr val="windowText" lastClr="000000"/>
              </a:solidFill>
              <a:latin typeface="Cambria" pitchFamily="18" charset="0"/>
            </a:endParaRPr>
          </a:p>
        </p:txBody>
      </p:sp>
      <p:sp>
        <p:nvSpPr>
          <p:cNvPr id="3" name="Content Placeholder 2"/>
          <p:cNvSpPr>
            <a:spLocks noGrp="1"/>
          </p:cNvSpPr>
          <p:nvPr>
            <p:ph sz="quarter" idx="1"/>
          </p:nvPr>
        </p:nvSpPr>
        <p:spPr>
          <a:xfrm>
            <a:off x="304800" y="1600200"/>
            <a:ext cx="8534400" cy="4648200"/>
          </a:xfrm>
        </p:spPr>
        <p:txBody>
          <a:bodyPr anchor="ctr">
            <a:normAutofit/>
          </a:bodyPr>
          <a:lstStyle/>
          <a:p>
            <a:pPr lvl="0"/>
            <a:r>
              <a:rPr lang="id-ID" sz="4000" dirty="0" smtClean="0"/>
              <a:t>Mengembangkan </a:t>
            </a:r>
            <a:r>
              <a:rPr lang="id-ID" sz="4000" dirty="0" smtClean="0"/>
              <a:t>dan pembinaan kurikulum </a:t>
            </a:r>
            <a:r>
              <a:rPr lang="id-ID" sz="4000" dirty="0" smtClean="0"/>
              <a:t>yg sedang dilaksanakan di </a:t>
            </a:r>
            <a:r>
              <a:rPr lang="id-ID" sz="4000" dirty="0" smtClean="0"/>
              <a:t>sekolah,</a:t>
            </a:r>
            <a:endParaRPr lang="en-US" sz="4000" dirty="0" smtClean="0"/>
          </a:p>
          <a:p>
            <a:pPr lvl="0"/>
            <a:r>
              <a:rPr lang="id-ID" sz="4000" dirty="0" smtClean="0"/>
              <a:t>Meningkatkan </a:t>
            </a:r>
            <a:r>
              <a:rPr lang="id-ID" sz="4000" dirty="0"/>
              <a:t>proses </a:t>
            </a:r>
            <a:r>
              <a:rPr lang="id-ID" sz="4000" dirty="0" smtClean="0"/>
              <a:t>pembelajaran di </a:t>
            </a:r>
            <a:r>
              <a:rPr lang="id-ID" sz="4000" dirty="0" smtClean="0"/>
              <a:t>sekolah, </a:t>
            </a:r>
            <a:endParaRPr lang="en-US" sz="4000" dirty="0"/>
          </a:p>
          <a:p>
            <a:r>
              <a:rPr lang="en-US" sz="4000" noProof="1" smtClean="0"/>
              <a:t>Mengembangkan seluruh staf di </a:t>
            </a:r>
            <a:r>
              <a:rPr lang="en-US" sz="4000" noProof="1" smtClean="0"/>
              <a:t>sekolah</a:t>
            </a:r>
            <a:r>
              <a:rPr lang="id-ID" sz="4000" noProof="1" smtClean="0"/>
              <a:t>.</a:t>
            </a:r>
            <a:endParaRPr lang="en-US" sz="4000" noProof="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1143000"/>
          </a:xfrm>
        </p:spPr>
        <p:txBody>
          <a:bodyPr anchor="ctr">
            <a:normAutofit fontScale="90000"/>
          </a:bodyPr>
          <a:lstStyle/>
          <a:p>
            <a:r>
              <a:rPr lang="en-US" sz="4400" b="1" noProof="1" smtClean="0"/>
              <a:t>Prinsip Supervisi Pendidikan</a:t>
            </a:r>
            <a:endParaRPr lang="en-US" sz="4400" b="1" noProof="1"/>
          </a:p>
        </p:txBody>
      </p:sp>
      <p:sp>
        <p:nvSpPr>
          <p:cNvPr id="3" name="Content Placeholder 2"/>
          <p:cNvSpPr>
            <a:spLocks noGrp="1"/>
          </p:cNvSpPr>
          <p:nvPr>
            <p:ph sz="quarter" idx="1"/>
          </p:nvPr>
        </p:nvSpPr>
        <p:spPr>
          <a:xfrm>
            <a:off x="838200" y="1600200"/>
            <a:ext cx="7772400" cy="4297363"/>
          </a:xfrm>
        </p:spPr>
        <p:txBody>
          <a:bodyPr anchor="ctr">
            <a:normAutofit/>
          </a:bodyPr>
          <a:lstStyle/>
          <a:p>
            <a:pPr lvl="0"/>
            <a:r>
              <a:rPr lang="id-ID" sz="3600" b="1" dirty="0"/>
              <a:t>Prinsip Ilmiah (scientific)</a:t>
            </a:r>
            <a:endParaRPr lang="en-US" sz="3600" b="1" dirty="0"/>
          </a:p>
          <a:p>
            <a:r>
              <a:rPr lang="en-US" sz="3600" b="1" noProof="1" smtClean="0"/>
              <a:t>Prinsip Demokratis</a:t>
            </a:r>
          </a:p>
          <a:p>
            <a:r>
              <a:rPr lang="en-US" sz="3600" b="1" noProof="1" smtClean="0"/>
              <a:t>Prinsip Kerja sama</a:t>
            </a:r>
          </a:p>
          <a:p>
            <a:r>
              <a:rPr lang="en-US" sz="3600" b="1" noProof="1" smtClean="0"/>
              <a:t>Prinsip Konstruktif dan Kreatif</a:t>
            </a:r>
            <a:r>
              <a:rPr lang="id-ID" sz="3600" b="1" noProof="1" smtClean="0"/>
              <a:t>.</a:t>
            </a:r>
            <a:endParaRPr lang="en-US" sz="3600" b="1" noProof="1"/>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282</TotalTime>
  <Words>730</Words>
  <Application>Microsoft Office PowerPoint</Application>
  <PresentationFormat>On-screen Show (4:3)</PresentationFormat>
  <Paragraphs>83</Paragraphs>
  <Slides>24</Slides>
  <Notes>5</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Civic</vt:lpstr>
      <vt:lpstr>SUPERVISI PENDIDIKAN</vt:lpstr>
      <vt:lpstr>Definisi Supervisi (1) </vt:lpstr>
      <vt:lpstr>Definisi Supervisi (2)</vt:lpstr>
      <vt:lpstr>Supervisi Pendidikan</vt:lpstr>
      <vt:lpstr>Keterampilan Dasar Seorang Supervisor </vt:lpstr>
      <vt:lpstr>Tujuan Supervisi Pendidikan (1)</vt:lpstr>
      <vt:lpstr>Tujuan Supervisi Pendidikan (2)</vt:lpstr>
      <vt:lpstr>Sasaran Supervisi Pendidikan</vt:lpstr>
      <vt:lpstr>Prinsip Supervisi Pendidikan</vt:lpstr>
      <vt:lpstr>Peran seorang supervisor </vt:lpstr>
      <vt:lpstr>Model Supervisi</vt:lpstr>
      <vt:lpstr>Jenis-jenis Supervisi Pendidikan</vt:lpstr>
      <vt:lpstr>Slide 13</vt:lpstr>
      <vt:lpstr>Slide 14</vt:lpstr>
      <vt:lpstr>Slide 15</vt:lpstr>
      <vt:lpstr>Tujuan pengawasan melekat adalah untuk mengetahui apakah pimpinan unit kerja dapat menjalankan fungsi pengawasan dan pengendalian yang melekat padanya dengan baik sehingga bila ada penyelewengan, pemborosan, dan korupsi pimpinan unit kerja dapat mengambil tindakan koreksi sedini mungkinPengawasan fungsional adalah kegiatan-kegiatan pengawasan yang dilakukan oleh orang-orang yang fungsi jabatanya sebagai pengawas.  Sebagai contoh konkret tentang pengawasan fungsional dapat dilihat dalam struktur organisasi Departemen P dan K dalam struktur tersebut khususnya di lingkungan inspektorat jenderal terdapat delapan inspektorat yang masing-masing dipimpin oleh seorang inspektur. Khusus mengenai kepala sekolah mempunyai dua fungsi kepengawasan sekaligus, yaitu pengawasan melekat dan pengawasan fungsional.</vt:lpstr>
      <vt:lpstr>G. Ruang Lingkup Dan Teknik Supervisi Pendidikan   Dalam dunia pendidikan terdapat tiga unsur pokok yang saling berkaitan antara satu dengan lainnya unsur-unsur yang dimaksud adalah personal, material dan operasional.   1.  Unsur Personal   Lingkup pertama dalam supervisi pendidikan adalah para personal dalam sekolah yang disupervisi, para personal yang dimaksud adalah Kepala Sekolah, pegawai tata usaha, guru, siswa.  2.   </vt:lpstr>
      <vt:lpstr>2.    Unsur Material  Hal-hal pokok yang perlu disupervisi terhadap material dan sarana fisik lainnya : Ketersediaan ruangan untuk perpustakaan, labolaturium, ruang praktek ibadah, aula dan lain-lain Pengelolaan dan perawatan terhadap fasilitas tersebut  Pemanfaatan buku-buku teks pokok dan buku-buku penunjang  Pemanfaatan dan perawatan alat-alat kesenian dan sebagainya    3.    Unsur Operasional  Hal-hal yang perlu disupervisi dari unsur operasional antara lain:  Masalah yang berkaitan dengan teknik edukatif, yang mencakup: Kurikulum  Proses belajar mengajar Evaluasi/penilaian  Kegiatan ekstra kurikuler</vt:lpstr>
      <vt:lpstr>Metode Supervisi</vt:lpstr>
      <vt:lpstr>Swearingen dlm bukunya Supervision of Instruction-Foundation and Dimension (1961), 8 fungsi supervisi:</vt:lpstr>
      <vt:lpstr>Sasaran Supervisi Pendidikan</vt:lpstr>
      <vt:lpstr>Fungsi Supervisi Pendidikan</vt:lpstr>
      <vt:lpstr>Dalam melaksanakan fungsi pengawasan, supervisor hendaknya memperhatikan hal-hal berikut:  Mengamati dengan sungguh-sungguh pelaksanaan tugas kepala sekolah, guru dan seluruh staf sekolah diketahui dengan jelas tugas yang dilaksanakan itu sesuai dengan rencana atau tidak. Memantau perkembangan pendidikan di sekolah yang menjadi tanggung jawab dan kewarganegaraannya termasuk belajar siswa pada sekolah yang bersangkutan. Mengawasi pelaksanaan administrasi sekolah secara keseluruhan yang didalamnya terdapat administrasi personil, materil, kurikulum dsb. Mengendalikan penggunaan dan pendistribusian serta pengelolaan sarana dan prasarana pendidikan yang ada di sekolah tersebut.  </vt:lpstr>
      <vt:lpstr>E. Peranan Supervisi Pendidikan  Supervisi merupakan suatu proses yang dirancang secara khusus untuk membantu para guru dan supervisor dalam mempelajari tugas sehari-hari di sekolah, agar dapat menggunakan pengetahuan dan kemampuannya untuk memberikan layanan yang lebih baik pada orang tua peserta didik dan sekolah serta berupaya menjadikan sekolah sebagai masyarakat belajar yang lebih efektif. Maka peranan supervisor adalah memberi dukungan (support), membantu (assisting), dan mengikut sertakan (shearing). Selain itu peranan seorang supervisor adalah menciptakan suasana sedemikian rupa sehingga guru-guru merasa aman dan bebas dalam mengembangkan potensi dan daya kreasi mereka dengan penuh tanggung jawab.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andrie</dc:creator>
  <cp:lastModifiedBy>TOSHIBA</cp:lastModifiedBy>
  <cp:revision>55</cp:revision>
  <dcterms:created xsi:type="dcterms:W3CDTF">2010-11-30T22:37:06Z</dcterms:created>
  <dcterms:modified xsi:type="dcterms:W3CDTF">2018-11-14T01:50:26Z</dcterms:modified>
</cp:coreProperties>
</file>