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48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506" y="-1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93D7121-153A-479C-AF19-B85B60540A6F}" type="slidenum">
              <a:rPr lang="id-ID" smtClean="0"/>
              <a:pPr/>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93D7121-153A-479C-AF19-B85B60540A6F}"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93D7121-153A-479C-AF19-B85B60540A6F}"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93D7121-153A-479C-AF19-B85B60540A6F}"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293D7121-153A-479C-AF19-B85B60540A6F}"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93D7121-153A-479C-AF19-B85B60540A6F}" type="slidenum">
              <a:rPr lang="id-ID" smtClean="0"/>
              <a:pPr/>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293D7121-153A-479C-AF19-B85B60540A6F}"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293D7121-153A-479C-AF19-B85B60540A6F}"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293D7121-153A-479C-AF19-B85B60540A6F}"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id-ID"/>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293D7121-153A-479C-AF19-B85B60540A6F}"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AA7F21B-5159-410F-96EF-1C88F7CAA709}" type="datetimeFigureOut">
              <a:rPr lang="id-ID" smtClean="0"/>
              <a:pPr/>
              <a:t>04/11/2020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293D7121-153A-479C-AF19-B85B60540A6F}" type="slidenum">
              <a:rPr lang="id-ID" smtClean="0"/>
              <a:pPr/>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6AA7F21B-5159-410F-96EF-1C88F7CAA709}" type="datetimeFigureOut">
              <a:rPr lang="id-ID" smtClean="0"/>
              <a:pPr/>
              <a:t>04/11/2020</a:t>
            </a:fld>
            <a:endParaRPr lang="id-ID"/>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id-ID"/>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293D7121-153A-479C-AF19-B85B60540A6F}"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57224" y="1714488"/>
            <a:ext cx="7772400" cy="4857784"/>
          </a:xfrm>
        </p:spPr>
        <p:txBody>
          <a:bodyPr/>
          <a:lstStyle/>
          <a:p>
            <a:pPr algn="ctr"/>
            <a:r>
              <a:rPr lang="id-ID"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BAB V </a:t>
            </a:r>
            <a:br>
              <a:rPr lang="id-ID"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br>
            <a:r>
              <a:rPr lang="id-ID" cap="none" spc="50" dirty="0" smtClean="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rPr>
              <a:t>KEJAHATAN TERHADAP KEHORMATAN ORANG</a:t>
            </a:r>
            <a:r>
              <a:rPr lang="id-ID" dirty="0" smtClean="0">
                <a:solidFill>
                  <a:srgbClr val="00B0F0"/>
                </a:solidFill>
              </a:rPr>
              <a:t/>
            </a:r>
            <a:br>
              <a:rPr lang="id-ID" dirty="0" smtClean="0">
                <a:solidFill>
                  <a:srgbClr val="00B0F0"/>
                </a:solidFill>
              </a:rPr>
            </a:br>
            <a:r>
              <a:rPr lang="id-ID" dirty="0" smtClean="0"/>
              <a:t/>
            </a:r>
            <a:br>
              <a:rPr lang="id-ID" dirty="0" smtClean="0"/>
            </a:br>
            <a:r>
              <a:rPr lang="id-ID" dirty="0" smtClean="0"/>
              <a:t/>
            </a:r>
            <a:br>
              <a:rPr lang="id-ID" dirty="0" smtClean="0"/>
            </a:br>
            <a:r>
              <a:rPr lang="id-ID" sz="3200" dirty="0" smtClean="0">
                <a:solidFill>
                  <a:schemeClr val="accent6">
                    <a:lumMod val="40000"/>
                    <a:lumOff val="60000"/>
                  </a:schemeClr>
                </a:solidFill>
              </a:rPr>
              <a:t>OLEH </a:t>
            </a:r>
            <a:r>
              <a:rPr lang="id-ID" sz="3200" dirty="0" smtClean="0">
                <a:solidFill>
                  <a:schemeClr val="accent6">
                    <a:lumMod val="40000"/>
                    <a:lumOff val="60000"/>
                  </a:schemeClr>
                </a:solidFill>
              </a:rPr>
              <a:t>:</a:t>
            </a:r>
            <a:br>
              <a:rPr lang="id-ID" sz="3200" dirty="0" smtClean="0">
                <a:solidFill>
                  <a:schemeClr val="accent6">
                    <a:lumMod val="40000"/>
                    <a:lumOff val="60000"/>
                  </a:schemeClr>
                </a:solidFill>
              </a:rPr>
            </a:br>
            <a:r>
              <a:rPr lang="en-US" sz="3200" dirty="0" smtClean="0">
                <a:solidFill>
                  <a:schemeClr val="accent6">
                    <a:lumMod val="40000"/>
                    <a:lumOff val="60000"/>
                  </a:schemeClr>
                </a:solidFill>
              </a:rPr>
              <a:t>Emilia </a:t>
            </a:r>
            <a:r>
              <a:rPr lang="en-US" sz="3200" smtClean="0">
                <a:solidFill>
                  <a:schemeClr val="accent6">
                    <a:lumMod val="40000"/>
                    <a:lumOff val="60000"/>
                  </a:schemeClr>
                </a:solidFill>
              </a:rPr>
              <a:t>Susanti</a:t>
            </a:r>
            <a:r>
              <a:rPr lang="id-ID" sz="3200" smtClean="0">
                <a:solidFill>
                  <a:schemeClr val="accent6">
                    <a:lumMod val="40000"/>
                    <a:lumOff val="60000"/>
                  </a:schemeClr>
                </a:solidFill>
              </a:rPr>
              <a:t>, </a:t>
            </a:r>
            <a:r>
              <a:rPr lang="id-ID" sz="3200" dirty="0" smtClean="0">
                <a:solidFill>
                  <a:schemeClr val="accent6">
                    <a:lumMod val="40000"/>
                    <a:lumOff val="60000"/>
                  </a:schemeClr>
                </a:solidFill>
              </a:rPr>
              <a:t>S.H.,M.H</a:t>
            </a:r>
            <a:br>
              <a:rPr lang="id-ID" sz="3200" dirty="0" smtClean="0">
                <a:solidFill>
                  <a:schemeClr val="accent6">
                    <a:lumMod val="40000"/>
                    <a:lumOff val="60000"/>
                  </a:schemeClr>
                </a:solidFill>
              </a:rPr>
            </a:br>
            <a:endParaRPr lang="id-ID" sz="3200" dirty="0">
              <a:solidFill>
                <a:schemeClr val="accent6">
                  <a:lumMod val="40000"/>
                  <a:lumOff val="60000"/>
                </a:schemeClr>
              </a:solidFill>
            </a:endParaRPr>
          </a:p>
        </p:txBody>
      </p:sp>
      <p:sp>
        <p:nvSpPr>
          <p:cNvPr id="3" name="Subtitle 2"/>
          <p:cNvSpPr>
            <a:spLocks noGrp="1"/>
          </p:cNvSpPr>
          <p:nvPr>
            <p:ph type="subTitle" idx="1"/>
          </p:nvPr>
        </p:nvSpPr>
        <p:spPr>
          <a:xfrm>
            <a:off x="714348" y="285728"/>
            <a:ext cx="7772400" cy="928694"/>
          </a:xfrm>
        </p:spPr>
        <p:txBody>
          <a:bodyPr>
            <a:normAutofit/>
          </a:bodyPr>
          <a:lstStyle/>
          <a:p>
            <a:pPr algn="ctr"/>
            <a:r>
              <a:rPr lang="id-ID"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DELIK TERTENTU DALAM KUHP</a:t>
            </a:r>
            <a:endParaRPr lang="id-ID" sz="36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0"/>
            <a:ext cx="8786842" cy="6858000"/>
          </a:xfrm>
        </p:spPr>
        <p:txBody>
          <a:bodyPr/>
          <a:lstStyle/>
          <a:p>
            <a:pPr>
              <a:buNone/>
            </a:pPr>
            <a:r>
              <a:rPr lang="id-ID" dirty="0" smtClean="0"/>
              <a:t>6. </a:t>
            </a:r>
            <a:r>
              <a:rPr lang="id-ID" dirty="0" smtClean="0">
                <a:solidFill>
                  <a:srgbClr val="FFC000"/>
                </a:solidFill>
              </a:rPr>
              <a:t>Pasal 319 KUHP: “Kejahatan Penghinaan merupakan Delik Aduan”</a:t>
            </a:r>
          </a:p>
          <a:p>
            <a:pPr marL="4763" indent="-4763" algn="just">
              <a:buNone/>
            </a:pPr>
            <a:endParaRPr lang="id-ID" sz="2800" dirty="0" smtClean="0"/>
          </a:p>
          <a:p>
            <a:pPr marL="4763" indent="-4763" algn="just">
              <a:buNone/>
            </a:pPr>
            <a:r>
              <a:rPr lang="id-ID" sz="2800" dirty="0" smtClean="0"/>
              <a:t>“Penghinaan yang diancam dengan </a:t>
            </a:r>
            <a:r>
              <a:rPr lang="id-ID" sz="2800" smtClean="0"/>
              <a:t>pidana  </a:t>
            </a:r>
            <a:r>
              <a:rPr lang="id-ID" sz="2800" dirty="0" smtClean="0"/>
              <a:t>tidak dituntut jika tidak ada pengaduan orang yang terkena kejahatan itu, kecuali dalam hal tersebut Pasal 316”.</a:t>
            </a:r>
          </a:p>
          <a:p>
            <a:pPr algn="just">
              <a:buNone/>
            </a:pPr>
            <a:endParaRPr lang="id-ID" sz="2800" dirty="0" smtClean="0"/>
          </a:p>
          <a:p>
            <a:pPr marL="0" indent="0" algn="just">
              <a:buNone/>
            </a:pPr>
            <a:r>
              <a:rPr lang="id-ID" sz="2800" dirty="0" smtClean="0"/>
              <a:t>Berdasarkan Pasal 319 ini, kejahatan terhadap kehormatan orang merupakan delik aduan, kecuali yang tersebut dalam Pasal 316, yaitu menghina seseorang pejabat pada waktu atau karena menjalankan tugasnya yang sah, pidananya ditambah sepertiga.</a:t>
            </a:r>
            <a:endParaRPr lang="id-ID"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642918"/>
          </a:xfrm>
        </p:spPr>
        <p:txBody>
          <a:bodyPr/>
          <a:lstStyle/>
          <a:p>
            <a:r>
              <a:rPr lang="id-ID" sz="3200" dirty="0" smtClean="0"/>
              <a:t>C. Kejahatan Tentang Membuka Rahasia</a:t>
            </a:r>
            <a:endParaRPr lang="id-ID" sz="3200" dirty="0"/>
          </a:p>
        </p:txBody>
      </p:sp>
      <p:sp>
        <p:nvSpPr>
          <p:cNvPr id="3" name="Content Placeholder 2"/>
          <p:cNvSpPr>
            <a:spLocks noGrp="1"/>
          </p:cNvSpPr>
          <p:nvPr>
            <p:ph idx="1"/>
          </p:nvPr>
        </p:nvSpPr>
        <p:spPr>
          <a:xfrm>
            <a:off x="357158" y="714356"/>
            <a:ext cx="8786842" cy="6143644"/>
          </a:xfrm>
        </p:spPr>
        <p:txBody>
          <a:bodyPr>
            <a:normAutofit lnSpcReduction="10000"/>
          </a:bodyPr>
          <a:lstStyle/>
          <a:p>
            <a:pPr marL="582930" indent="-514350">
              <a:buAutoNum type="arabicPeriod"/>
            </a:pPr>
            <a:r>
              <a:rPr lang="id-ID" sz="2800" dirty="0" smtClean="0">
                <a:solidFill>
                  <a:srgbClr val="FFC000"/>
                </a:solidFill>
              </a:rPr>
              <a:t>Pasal 322 KUHP: “Kejahatan Membuka Rahasia”</a:t>
            </a:r>
          </a:p>
          <a:p>
            <a:pPr marL="1588" indent="-1588" algn="just">
              <a:buNone/>
            </a:pPr>
            <a:r>
              <a:rPr lang="id-ID" sz="2800" dirty="0" smtClean="0"/>
              <a:t>Ayat (1):</a:t>
            </a:r>
          </a:p>
          <a:p>
            <a:pPr marL="1588" indent="-1588" algn="just">
              <a:buNone/>
            </a:pPr>
            <a:r>
              <a:rPr lang="id-ID" sz="2800" dirty="0" smtClean="0"/>
              <a:t>“Barang siapa dengan sengaja membuka rahasia yang wajib disimpannya karena jabatan atau pencairannya, baik yang sekarang maupun yang dahulu diancam dengan pidana penjara paling kama sembilan bulan atau denda paling banyak sembilan ribu rupiah”.</a:t>
            </a:r>
          </a:p>
          <a:p>
            <a:pPr marL="1588" indent="-1588" algn="just">
              <a:buNone/>
            </a:pPr>
            <a:r>
              <a:rPr lang="id-ID" sz="2800" dirty="0" smtClean="0"/>
              <a:t>Ayat (2) :</a:t>
            </a:r>
          </a:p>
          <a:p>
            <a:pPr marL="1588" indent="-1588" algn="just">
              <a:buNone/>
            </a:pPr>
            <a:r>
              <a:rPr lang="id-ID" sz="2800" dirty="0" smtClean="0"/>
              <a:t>“Jika kejahatan dilakukan terhadap seseorang tertentu, maka perbuatan hanya dapat dituntut atas pengaduan orang itu”.</a:t>
            </a:r>
          </a:p>
          <a:p>
            <a:pPr marL="1588" indent="-1588" algn="just">
              <a:buNone/>
            </a:pPr>
            <a:endParaRPr lang="id-ID" sz="2800" dirty="0" smtClean="0"/>
          </a:p>
          <a:p>
            <a:pPr marL="1588" indent="-1588" algn="just">
              <a:buNone/>
            </a:pPr>
            <a:r>
              <a:rPr lang="id-ID" sz="2800" dirty="0" smtClean="0"/>
              <a:t>Pasal 322 ini diatur tersendiri dalam Titel XVII Buku II tentang Membuka Rahasia.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0"/>
            <a:ext cx="8786842" cy="6858000"/>
          </a:xfrm>
        </p:spPr>
        <p:txBody>
          <a:bodyPr/>
          <a:lstStyle/>
          <a:p>
            <a:pPr algn="just">
              <a:buNone/>
            </a:pPr>
            <a:r>
              <a:rPr lang="id-ID" dirty="0" smtClean="0"/>
              <a:t>2. </a:t>
            </a:r>
            <a:r>
              <a:rPr lang="id-ID" dirty="0" smtClean="0">
                <a:solidFill>
                  <a:srgbClr val="FFC000"/>
                </a:solidFill>
              </a:rPr>
              <a:t>Pasal 323 KUHP: </a:t>
            </a:r>
          </a:p>
          <a:p>
            <a:pPr algn="just">
              <a:buNone/>
            </a:pPr>
            <a:r>
              <a:rPr lang="id-ID" sz="2800" dirty="0" smtClean="0"/>
              <a:t>Ayat (1):</a:t>
            </a:r>
          </a:p>
          <a:p>
            <a:pPr marL="4763" indent="-4763" algn="just">
              <a:buNone/>
            </a:pPr>
            <a:r>
              <a:rPr lang="id-ID" sz="2800" dirty="0" smtClean="0"/>
              <a:t>“Barang siapa dengan sengaja memberitahukan hal-hal khusus tentang suatu perusahaan dagang, kerajinan, atau pertanian, di mana ia bekerja atau dahulu bekerja, yang olehnya supaya di rahasiakan diancam dengan pidana penjara paling lama sembilan bulan atau denda paling banyak sembilan ribu rupiah”.</a:t>
            </a:r>
          </a:p>
          <a:p>
            <a:pPr marL="4763" indent="-4763" algn="just">
              <a:buNone/>
            </a:pPr>
            <a:r>
              <a:rPr lang="id-ID" sz="2800" dirty="0" smtClean="0"/>
              <a:t>Ayat (2):</a:t>
            </a:r>
          </a:p>
          <a:p>
            <a:pPr marL="4763" indent="-4763" algn="just">
              <a:buNone/>
            </a:pPr>
            <a:r>
              <a:rPr lang="id-ID" sz="2800" dirty="0" smtClean="0"/>
              <a:t>“Kejahatan ini hanya dituntut atas pengaduan pengurus perusahaan itu”.</a:t>
            </a:r>
          </a:p>
          <a:p>
            <a:pPr marL="4763" indent="-4763" algn="just">
              <a:buNone/>
            </a:pPr>
            <a:endParaRPr lang="id-ID" sz="2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57224" y="2928934"/>
            <a:ext cx="7772400" cy="914400"/>
          </a:xfrm>
        </p:spPr>
        <p:txBody>
          <a:bodyPr/>
          <a:lstStyle/>
          <a:p>
            <a:pPr algn="ctr"/>
            <a:r>
              <a:rPr lang="id-ID" dirty="0" smtClean="0"/>
              <a:t>Sekian dan Terimakasih</a:t>
            </a:r>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1000108"/>
          </a:xfrm>
        </p:spPr>
        <p:txBody>
          <a:bodyPr>
            <a:normAutofit fontScale="90000"/>
          </a:bodyPr>
          <a:lstStyle/>
          <a:p>
            <a:r>
              <a:rPr lang="id-ID" sz="3200" dirty="0" smtClean="0"/>
              <a:t>A. Pengertian Kejahatan Terhadap Kehormatan Orang</a:t>
            </a:r>
            <a:endParaRPr lang="id-ID" sz="3200" dirty="0"/>
          </a:p>
        </p:txBody>
      </p:sp>
      <p:sp>
        <p:nvSpPr>
          <p:cNvPr id="3" name="Content Placeholder 2"/>
          <p:cNvSpPr>
            <a:spLocks noGrp="1"/>
          </p:cNvSpPr>
          <p:nvPr>
            <p:ph idx="1"/>
          </p:nvPr>
        </p:nvSpPr>
        <p:spPr>
          <a:xfrm>
            <a:off x="428596" y="1142984"/>
            <a:ext cx="8715404" cy="5715016"/>
          </a:xfrm>
        </p:spPr>
        <p:txBody>
          <a:bodyPr>
            <a:normAutofit/>
          </a:bodyPr>
          <a:lstStyle/>
          <a:p>
            <a:pPr marL="50800" indent="-50800" algn="just">
              <a:buNone/>
            </a:pPr>
            <a:endParaRPr lang="id-ID" sz="2800" b="1" dirty="0" smtClean="0"/>
          </a:p>
          <a:p>
            <a:pPr marL="50800" indent="-50800" algn="just">
              <a:buNone/>
            </a:pPr>
            <a:r>
              <a:rPr lang="id-ID" sz="2800" b="1" dirty="0" smtClean="0"/>
              <a:t>Kejahatan terhadap kehormatan orang lain ini dalam kehidupan sehari-hari dikenal dengan nama “Penghinaan”. Walau secara hukum istilah itu tidak tepat karena Penghinaan yang dikenal dalam KUHP diatur dalam Pasal 315, yaitu penghinaan ringan. Moeljatno dalam terjemahan KUHP, memberi jdudul BAB XVI tentang Penghinaan, menurut penulis istilah yang tepat adalah BAB XVI tentang Kejahatan terhadap Kehormatan Orang.</a:t>
            </a:r>
          </a:p>
          <a:p>
            <a:pPr marL="50800" indent="-50800" algn="just">
              <a:buNone/>
            </a:pPr>
            <a:endParaRPr lang="id-ID" sz="28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0"/>
            <a:ext cx="8786842" cy="6858000"/>
          </a:xfrm>
        </p:spPr>
        <p:txBody>
          <a:bodyPr/>
          <a:lstStyle/>
          <a:p>
            <a:r>
              <a:rPr lang="id-ID" sz="3200" b="1" dirty="0" smtClean="0"/>
              <a:t>Dalam arti lain apa yang dimaksud dengan Kejahatan terhadap Kehormatan orang?</a:t>
            </a:r>
          </a:p>
          <a:p>
            <a:endParaRPr lang="id-ID" dirty="0" smtClean="0"/>
          </a:p>
          <a:p>
            <a:pPr marL="50800" indent="39688">
              <a:buNone/>
            </a:pPr>
            <a:r>
              <a:rPr lang="id-ID" sz="2600" b="1" i="1" dirty="0" smtClean="0"/>
              <a:t>Yaitu, menyerang kehormatan dan nama baik seseorang. </a:t>
            </a:r>
          </a:p>
          <a:p>
            <a:pPr marL="50800" indent="39688">
              <a:buNone/>
            </a:pPr>
            <a:r>
              <a:rPr lang="id-ID" sz="2600" b="1" dirty="0" smtClean="0"/>
              <a:t>Dalam tindak pidana ini yang di hina atau diserang kehormatan atau nama baiknya, biasanya merasa malu atau tersinggung harga dirinya. Cara </a:t>
            </a:r>
            <a:r>
              <a:rPr lang="id-ID" sz="2600" b="1" i="1" dirty="0" smtClean="0"/>
              <a:t>menyerang kehormatan </a:t>
            </a:r>
            <a:r>
              <a:rPr lang="id-ID" sz="2600" b="1" dirty="0" smtClean="0"/>
              <a:t>atau </a:t>
            </a:r>
            <a:r>
              <a:rPr lang="id-ID" sz="2600" b="1" i="1" dirty="0" smtClean="0"/>
              <a:t>nama baik </a:t>
            </a:r>
            <a:r>
              <a:rPr lang="id-ID" sz="2600" b="1" dirty="0" smtClean="0"/>
              <a:t>orang lain itu </a:t>
            </a:r>
            <a:r>
              <a:rPr lang="id-ID" sz="2600" b="1" i="1" dirty="0" smtClean="0"/>
              <a:t>dilakukan</a:t>
            </a:r>
            <a:r>
              <a:rPr lang="id-ID" sz="2600" b="1" dirty="0" smtClean="0"/>
              <a:t> dengan “</a:t>
            </a:r>
            <a:r>
              <a:rPr lang="id-ID" sz="2600" b="1" i="1" dirty="0" smtClean="0"/>
              <a:t>menuduh melakukan sesuatu hal yang buruk atau tidak senonoh”</a:t>
            </a:r>
            <a:r>
              <a:rPr lang="id-ID" sz="2600" b="1" dirty="0" smtClean="0"/>
              <a:t>.</a:t>
            </a:r>
          </a:p>
          <a:p>
            <a:pPr marL="50800" indent="39688">
              <a:buNone/>
            </a:pPr>
            <a:r>
              <a:rPr lang="id-ID" sz="2600" b="1" dirty="0" smtClean="0"/>
              <a:t>Seperti: menuduh korupsi, menuduh gembong maling, menuduh suka berzinah, dan sebagainya.</a:t>
            </a:r>
            <a:endParaRPr lang="id-ID" sz="26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0"/>
            <a:ext cx="8786842" cy="6858000"/>
          </a:xfrm>
        </p:spPr>
        <p:txBody>
          <a:bodyPr>
            <a:normAutofit/>
          </a:bodyPr>
          <a:lstStyle/>
          <a:p>
            <a:pPr marL="6350" indent="-6350"/>
            <a:endParaRPr lang="id-ID" dirty="0" smtClean="0"/>
          </a:p>
          <a:p>
            <a:pPr marL="6350" indent="-6350"/>
            <a:r>
              <a:rPr lang="id-ID" dirty="0" smtClean="0"/>
              <a:t> </a:t>
            </a:r>
            <a:r>
              <a:rPr lang="id-ID" sz="3200" dirty="0" smtClean="0"/>
              <a:t>Kejahatan terhadap Kehormatan Orang ada 6 (enam) macam:</a:t>
            </a:r>
          </a:p>
          <a:p>
            <a:pPr marL="6350" indent="-6350">
              <a:buNone/>
            </a:pPr>
            <a:endParaRPr lang="id-ID" dirty="0" smtClean="0"/>
          </a:p>
          <a:p>
            <a:pPr marL="514350" indent="-514350">
              <a:buAutoNum type="arabicPeriod"/>
            </a:pPr>
            <a:r>
              <a:rPr lang="id-ID" dirty="0" smtClean="0"/>
              <a:t>Pencemaran Nama Baik (smaad), Pasal 310 ayat (1);</a:t>
            </a:r>
          </a:p>
          <a:p>
            <a:pPr marL="514350" indent="-514350">
              <a:buAutoNum type="arabicPeriod"/>
            </a:pPr>
            <a:r>
              <a:rPr lang="id-ID" dirty="0" smtClean="0"/>
              <a:t>Pencemaran Tertulis (smaadschrift), Pasal 310 ayat (2);</a:t>
            </a:r>
          </a:p>
          <a:p>
            <a:pPr marL="514350" indent="-514350">
              <a:buAutoNum type="arabicPeriod"/>
            </a:pPr>
            <a:r>
              <a:rPr lang="id-ID" dirty="0" smtClean="0"/>
              <a:t>Memfitnah (laster) Pasal 311;</a:t>
            </a:r>
          </a:p>
          <a:p>
            <a:pPr marL="514350" indent="-514350">
              <a:buAutoNum type="arabicPeriod"/>
            </a:pPr>
            <a:r>
              <a:rPr lang="id-ID" dirty="0" smtClean="0"/>
              <a:t>Penghinaan Ringan (eenvoudige belediging), Pasal 313;</a:t>
            </a:r>
          </a:p>
          <a:p>
            <a:pPr marL="514350" indent="-514350">
              <a:buAutoNum type="arabicPeriod"/>
            </a:pPr>
            <a:r>
              <a:rPr lang="id-ID" dirty="0" smtClean="0"/>
              <a:t>Mengadu secara Memfitnah (lasterlijke aanklacht), Pasal 317</a:t>
            </a:r>
          </a:p>
          <a:p>
            <a:pPr marL="514350" indent="-514350">
              <a:buAutoNum type="arabicPeriod"/>
            </a:pPr>
            <a:r>
              <a:rPr lang="id-ID" dirty="0" smtClean="0"/>
              <a:t>Tuduhan Secara Memfitnah (lasterlijke verdachtmaking), Pasal 318</a:t>
            </a:r>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0"/>
            <a:ext cx="8786842" cy="1571612"/>
          </a:xfrm>
        </p:spPr>
        <p:txBody>
          <a:bodyPr/>
          <a:lstStyle/>
          <a:p>
            <a:r>
              <a:rPr lang="id-ID" sz="3200" dirty="0" smtClean="0"/>
              <a:t>B. Ketentuan-Ketentuan yang Berkaitan Dengan Kejahatan Terhadap Kehormatan Orang</a:t>
            </a:r>
            <a:endParaRPr lang="id-ID" sz="3200" dirty="0"/>
          </a:p>
        </p:txBody>
      </p:sp>
      <p:sp>
        <p:nvSpPr>
          <p:cNvPr id="3" name="Content Placeholder 2"/>
          <p:cNvSpPr>
            <a:spLocks noGrp="1"/>
          </p:cNvSpPr>
          <p:nvPr>
            <p:ph idx="1"/>
          </p:nvPr>
        </p:nvSpPr>
        <p:spPr>
          <a:xfrm>
            <a:off x="357158" y="1285860"/>
            <a:ext cx="8786842" cy="5572140"/>
          </a:xfrm>
        </p:spPr>
        <p:txBody>
          <a:bodyPr>
            <a:normAutofit fontScale="92500"/>
          </a:bodyPr>
          <a:lstStyle/>
          <a:p>
            <a:pPr marL="369888" indent="-369888">
              <a:buAutoNum type="arabicPeriod"/>
            </a:pPr>
            <a:r>
              <a:rPr lang="id-ID" sz="2600" dirty="0" smtClean="0">
                <a:solidFill>
                  <a:srgbClr val="FFC000"/>
                </a:solidFill>
              </a:rPr>
              <a:t>Pasal 310 KUHP: “Penghinaan dengan Menuduh Suatu Hal”</a:t>
            </a:r>
          </a:p>
          <a:p>
            <a:pPr marL="1588" indent="-1588" algn="just">
              <a:buNone/>
            </a:pPr>
            <a:r>
              <a:rPr lang="id-ID" sz="2400" dirty="0" smtClean="0"/>
              <a:t>Pasal ini dikenal juga dengan Penghinaan dalam arti khusus, yaitu karena dalam “menyerang kehormatan atau nama baik seseorang itu, dengan menuduhkan sesuatu perbuatan tertentu. Kalau menyerang kehormatan atau nama baik seseorang saja, tanpa menuduh perbuatan, maka perbuatan itu disebut “Penghinaan Ringan”.</a:t>
            </a:r>
          </a:p>
          <a:p>
            <a:pPr marL="1588" indent="-1588" algn="just">
              <a:buNone/>
            </a:pPr>
            <a:endParaRPr lang="id-ID" sz="2400" dirty="0" smtClean="0"/>
          </a:p>
          <a:p>
            <a:pPr marL="1588" indent="-1588" algn="just">
              <a:buNone/>
            </a:pPr>
            <a:r>
              <a:rPr lang="id-ID" sz="2400" dirty="0" smtClean="0"/>
              <a:t>Jadi kekhususan dari Pasal 310 ini adalah “ menghina orang lain dengan menuduh seseorang telah melakukan perbuaan yang tertentu”. </a:t>
            </a:r>
          </a:p>
          <a:p>
            <a:pPr marL="1588" indent="-1588" algn="just">
              <a:buNone/>
            </a:pPr>
            <a:r>
              <a:rPr lang="id-ID" sz="2400" dirty="0" smtClean="0"/>
              <a:t>Misalnya: korupsi, berzinah, suka ke tempat prostitusi.</a:t>
            </a:r>
          </a:p>
          <a:p>
            <a:pPr marL="1588" indent="-1588" algn="just">
              <a:buNone/>
            </a:pPr>
            <a:endParaRPr lang="id-ID" sz="2400" dirty="0" smtClean="0"/>
          </a:p>
          <a:p>
            <a:pPr marL="1588" indent="-1588" algn="just">
              <a:buNone/>
            </a:pPr>
            <a:r>
              <a:rPr lang="id-ID" sz="2400" dirty="0" smtClean="0"/>
              <a:t>Namun di ayat (3) , dinyatakan perbuatan itu bukan pencemaran apabila dilakukan demi untuk membela kepentingan umum atau pembelaan diri </a:t>
            </a:r>
            <a:endParaRPr lang="id-ID"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0"/>
            <a:ext cx="8786842" cy="6858000"/>
          </a:xfrm>
        </p:spPr>
        <p:txBody>
          <a:bodyPr>
            <a:normAutofit fontScale="92500" lnSpcReduction="10000"/>
          </a:bodyPr>
          <a:lstStyle/>
          <a:p>
            <a:pPr>
              <a:buNone/>
            </a:pPr>
            <a:r>
              <a:rPr lang="id-ID" dirty="0" smtClean="0"/>
              <a:t>2. </a:t>
            </a:r>
            <a:r>
              <a:rPr lang="id-ID" dirty="0" smtClean="0">
                <a:solidFill>
                  <a:srgbClr val="FFC000"/>
                </a:solidFill>
              </a:rPr>
              <a:t>Pasal 311 KUHP: “Memfitnah”</a:t>
            </a:r>
          </a:p>
          <a:p>
            <a:pPr>
              <a:buNone/>
            </a:pPr>
            <a:r>
              <a:rPr lang="id-ID" sz="2600" dirty="0" smtClean="0"/>
              <a:t>Ayat (1) dan (2)</a:t>
            </a:r>
          </a:p>
          <a:p>
            <a:pPr marL="628650" indent="-628650" algn="just">
              <a:buNone/>
            </a:pPr>
            <a:r>
              <a:rPr lang="id-ID" sz="2600" dirty="0" smtClean="0"/>
              <a:t>(1). Jika yang melakukan kejahatan pencemaran atau pencemaran tertulis, dalam hal dibolehkan untuk membuktikan bahwa apa yang dituduhkan itu benar, tidak membuktikannya dan tuduhan dilakukan bertentangan dengan apa yang diketahui, maka dia diancam karena melakukan fitnah, dengan pidana penjara paling laa 4 tahun.</a:t>
            </a:r>
          </a:p>
          <a:p>
            <a:pPr marL="628650" indent="-628650" algn="just">
              <a:buNone/>
            </a:pPr>
            <a:r>
              <a:rPr lang="id-ID" sz="2600" dirty="0" smtClean="0"/>
              <a:t>(2). Pencabutan hak-hak tersebut dalam Pasal no. 1-3 dapat dijatuhkan</a:t>
            </a:r>
          </a:p>
          <a:p>
            <a:pPr marL="628650" indent="-628650">
              <a:buNone/>
            </a:pPr>
            <a:endParaRPr lang="id-ID" sz="2600" dirty="0" smtClean="0"/>
          </a:p>
          <a:p>
            <a:pPr marL="628650" indent="-628650">
              <a:buNone/>
            </a:pPr>
            <a:r>
              <a:rPr lang="id-ID" sz="2600" dirty="0" smtClean="0"/>
              <a:t>Hak-hak tersebut adalah:</a:t>
            </a:r>
          </a:p>
          <a:p>
            <a:pPr marL="628650" indent="-628650">
              <a:buAutoNum type="arabicPeriod"/>
            </a:pPr>
            <a:r>
              <a:rPr lang="id-ID" sz="2600" dirty="0" smtClean="0"/>
              <a:t>Hak memegang jabatan pada umumnya atau jabatan tertentu.</a:t>
            </a:r>
          </a:p>
          <a:p>
            <a:pPr marL="628650" indent="-628650">
              <a:buAutoNum type="arabicPeriod"/>
            </a:pPr>
            <a:r>
              <a:rPr lang="id-ID" sz="2600" dirty="0" smtClean="0"/>
              <a:t>Hak memasuki angkatan bersenjata</a:t>
            </a:r>
          </a:p>
          <a:p>
            <a:pPr marL="628650" indent="-628650">
              <a:buAutoNum type="arabicPeriod"/>
            </a:pPr>
            <a:r>
              <a:rPr lang="id-ID" sz="2600" dirty="0" smtClean="0"/>
              <a:t>Hak memilih dan dipilih dalam pemilihan yang diadakan berdasarkan aturan-aturan umum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0"/>
            <a:ext cx="8786842" cy="6858000"/>
          </a:xfrm>
        </p:spPr>
        <p:txBody>
          <a:bodyPr>
            <a:normAutofit lnSpcReduction="10000"/>
          </a:bodyPr>
          <a:lstStyle/>
          <a:p>
            <a:pPr>
              <a:buNone/>
            </a:pPr>
            <a:r>
              <a:rPr lang="id-ID" dirty="0" smtClean="0"/>
              <a:t>3. </a:t>
            </a:r>
            <a:r>
              <a:rPr lang="id-ID" dirty="0" smtClean="0">
                <a:solidFill>
                  <a:srgbClr val="FFC000"/>
                </a:solidFill>
              </a:rPr>
              <a:t>Pasal 315 KUHP: “Penghinaan Ringan”</a:t>
            </a:r>
          </a:p>
          <a:p>
            <a:pPr marL="4763" indent="-4763" algn="just">
              <a:buNone/>
            </a:pPr>
            <a:r>
              <a:rPr lang="id-ID" sz="2600" dirty="0" smtClean="0"/>
              <a:t>“Tiap-tiap penghinaan dengan sengaja yang tidak bersifat pencemaran atau pencemaran tertulis, yang dilakukan terhadap seorang, baik di muka umum dengan lisan atau tulisan, maupun di muka orang itu sendiri dengan lisan atau perbuatan, atau dengan surat yang dikirimkan atau diterimakan kepadanya, diancam karena penghinaan ringan, dengan pidana penjara paling lama 4 bulan 2 minggu atau denda paling banyak empat ribu lima ratus rupiah”.</a:t>
            </a:r>
          </a:p>
          <a:p>
            <a:pPr marL="4763" indent="-4763" algn="just">
              <a:buNone/>
            </a:pPr>
            <a:endParaRPr lang="id-ID" sz="2600" dirty="0" smtClean="0"/>
          </a:p>
          <a:p>
            <a:pPr marL="4763" indent="-4763" algn="just">
              <a:buNone/>
            </a:pPr>
            <a:r>
              <a:rPr lang="id-ID" sz="2600" dirty="0" smtClean="0"/>
              <a:t>Dalam Pasal 315 ini ada beberapa perbuatan yang diarang, yaitu:</a:t>
            </a:r>
          </a:p>
          <a:p>
            <a:pPr marL="514350" indent="-514350" algn="just">
              <a:buAutoNum type="arabicPeriod"/>
            </a:pPr>
            <a:r>
              <a:rPr lang="id-ID" sz="2600" dirty="0" smtClean="0"/>
              <a:t>Di muka umum dengan lisan atau tulisan;</a:t>
            </a:r>
          </a:p>
          <a:p>
            <a:pPr marL="514350" indent="-514350" algn="just">
              <a:buAutoNum type="arabicPeriod"/>
            </a:pPr>
            <a:r>
              <a:rPr lang="id-ID" sz="2600" dirty="0" smtClean="0"/>
              <a:t>Di muka orang itu sendiri dengan lisan atau perbuatan menghina orang lain</a:t>
            </a:r>
          </a:p>
          <a:p>
            <a:pPr marL="514350" indent="-514350" algn="just">
              <a:buAutoNum type="arabicPeriod"/>
            </a:pPr>
            <a:r>
              <a:rPr lang="id-ID" sz="2600" dirty="0" smtClean="0"/>
              <a:t>Dengan surat yang dikirimkan atau diterimakan kepadanya</a:t>
            </a:r>
            <a:endParaRPr lang="id-ID" sz="2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0"/>
            <a:ext cx="8786842" cy="6858000"/>
          </a:xfrm>
        </p:spPr>
        <p:txBody>
          <a:bodyPr>
            <a:normAutofit/>
          </a:bodyPr>
          <a:lstStyle/>
          <a:p>
            <a:pPr>
              <a:buNone/>
            </a:pPr>
            <a:r>
              <a:rPr lang="id-ID" dirty="0" smtClean="0"/>
              <a:t>4. </a:t>
            </a:r>
            <a:r>
              <a:rPr lang="id-ID" dirty="0" smtClean="0">
                <a:solidFill>
                  <a:srgbClr val="FFC000"/>
                </a:solidFill>
              </a:rPr>
              <a:t>Pasal 317 KUHP: “Pengaduan Fitnah”</a:t>
            </a:r>
          </a:p>
          <a:p>
            <a:pPr marL="4763" indent="-4763">
              <a:buNone/>
            </a:pPr>
            <a:r>
              <a:rPr lang="id-ID" sz="2600" dirty="0" smtClean="0"/>
              <a:t>Ayat (1):</a:t>
            </a:r>
          </a:p>
          <a:p>
            <a:pPr marL="4763" indent="-4763" algn="just">
              <a:buNone/>
            </a:pPr>
            <a:r>
              <a:rPr lang="id-ID" sz="2800" dirty="0" smtClean="0"/>
              <a:t>“Barang siapa dengan sengaja mengajukan pengaduan atau pemberitahuan palsu kepada penguasa, baik secara tertulis maupun untuk dituliskan tentang seseorang sehingga kehormatan atau nama baiknya terserang, diancam karena melakukan pengaduan fitnah, dengan pidana penjara paling lama 4 tahun”.</a:t>
            </a:r>
          </a:p>
          <a:p>
            <a:pPr marL="4763" indent="-4763" algn="just">
              <a:buNone/>
            </a:pPr>
            <a:endParaRPr lang="id-ID" sz="2800" dirty="0" smtClean="0"/>
          </a:p>
          <a:p>
            <a:pPr marL="4763" indent="-4763" algn="just">
              <a:buNone/>
            </a:pPr>
            <a:r>
              <a:rPr lang="id-ID" sz="2800" dirty="0" smtClean="0"/>
              <a:t>Pasal ini adalah pengaduan yang dikenal dengan nama “Surat Kaleng”. Karena dalam Pasal ini tidak mensyaratkan adanya tanda tangan dari yang mengadukan. Penarikan di kemudian hari dari pengaduan atau pemberitahuan tersebut, tidak dapat membebaskan pelakunya dari tuntutan pidana.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0"/>
            <a:ext cx="8715404" cy="6858000"/>
          </a:xfrm>
        </p:spPr>
        <p:txBody>
          <a:bodyPr/>
          <a:lstStyle/>
          <a:p>
            <a:pPr>
              <a:buNone/>
            </a:pPr>
            <a:r>
              <a:rPr lang="id-ID" dirty="0" smtClean="0"/>
              <a:t>5. </a:t>
            </a:r>
            <a:r>
              <a:rPr lang="id-ID" dirty="0" smtClean="0">
                <a:solidFill>
                  <a:srgbClr val="FFC000"/>
                </a:solidFill>
              </a:rPr>
              <a:t>Pasal 318 KUHP: “Persangkaan Palsu”</a:t>
            </a:r>
          </a:p>
          <a:p>
            <a:pPr marL="4763" indent="-4763" algn="just">
              <a:buNone/>
            </a:pPr>
            <a:r>
              <a:rPr lang="id-ID" sz="2800" dirty="0" smtClean="0"/>
              <a:t>Ayat (1)</a:t>
            </a:r>
          </a:p>
          <a:p>
            <a:pPr marL="4763" indent="-4763" algn="just">
              <a:buNone/>
            </a:pPr>
            <a:r>
              <a:rPr lang="id-ID" sz="2800" dirty="0" smtClean="0"/>
              <a:t>“Barangsiapa dengan sesuatu perbuatan sengaja menimbulkan secara palsu </a:t>
            </a:r>
            <a:r>
              <a:rPr lang="id-ID" sz="2800" u="sng" dirty="0" smtClean="0"/>
              <a:t>persangkaan</a:t>
            </a:r>
            <a:r>
              <a:rPr lang="id-ID" sz="2800" dirty="0" smtClean="0"/>
              <a:t> terhadap seseorang bahwa dia melakukan suatu perbuatan pidana, diancam karena menimbulkan persangkaan palsu, degan pidana paling lama 4 tahun”.</a:t>
            </a:r>
          </a:p>
          <a:p>
            <a:pPr marL="4763" indent="-4763" algn="just">
              <a:buNone/>
            </a:pPr>
            <a:endParaRPr lang="id-ID" sz="2800" dirty="0" smtClean="0"/>
          </a:p>
          <a:p>
            <a:pPr marL="4763" indent="-4763" algn="just">
              <a:buNone/>
            </a:pPr>
            <a:r>
              <a:rPr lang="id-ID" sz="2800" dirty="0" smtClean="0"/>
              <a:t>Kejahatan ini dinamakan “Persangkaan Palsu” atau dikenal dengan nama “Tuduhan Memfitnah”. Yaitu seseorang yang sehabis melakukan tindak pidana, untuk menghilangkan jejak, lalu menaruh barang hasil atau barang/alat untuk melakukan tindak di rumah orang lain.</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103</TotalTime>
  <Words>1006</Words>
  <Application>Microsoft Office PowerPoint</Application>
  <PresentationFormat>On-screen Show (4:3)</PresentationFormat>
  <Paragraphs>72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Angles</vt:lpstr>
      <vt:lpstr>BAB V  KEJAHATAN TERHADAP KEHORMATAN ORANG   OLEH : Emilia Susanti, S.H.,M.H </vt:lpstr>
      <vt:lpstr>A. Pengertian Kejahatan Terhadap Kehormatan Orang</vt:lpstr>
      <vt:lpstr>PowerPoint Presentation</vt:lpstr>
      <vt:lpstr>PowerPoint Presentation</vt:lpstr>
      <vt:lpstr>B. Ketentuan-Ketentuan yang Berkaitan Dengan Kejahatan Terhadap Kehormatan Orang</vt:lpstr>
      <vt:lpstr>PowerPoint Presentation</vt:lpstr>
      <vt:lpstr>PowerPoint Presentation</vt:lpstr>
      <vt:lpstr>PowerPoint Presentation</vt:lpstr>
      <vt:lpstr>PowerPoint Presentation</vt:lpstr>
      <vt:lpstr>PowerPoint Presentation</vt:lpstr>
      <vt:lpstr>C. Kejahatan Tentang Membuka Rahasia</vt:lpstr>
      <vt:lpstr>PowerPoint Presentation</vt:lpstr>
      <vt:lpstr>Sekian dan Terimakasih</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V  KEJAHATAN TERHADAP KEHORMATAN ORANG   DI SUSUN OLEH : DR. NIKMAH ROSIDA, S.H.,M.H</dc:title>
  <dc:creator>Thosiba</dc:creator>
  <cp:lastModifiedBy>User</cp:lastModifiedBy>
  <cp:revision>13</cp:revision>
  <dcterms:created xsi:type="dcterms:W3CDTF">2013-10-22T03:36:20Z</dcterms:created>
  <dcterms:modified xsi:type="dcterms:W3CDTF">2020-11-03T22:37:32Z</dcterms:modified>
</cp:coreProperties>
</file>