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0" r:id="rId3"/>
    <p:sldId id="272" r:id="rId4"/>
    <p:sldId id="257" r:id="rId5"/>
    <p:sldId id="258" r:id="rId6"/>
    <p:sldId id="261" r:id="rId7"/>
    <p:sldId id="264" r:id="rId8"/>
    <p:sldId id="262" r:id="rId9"/>
    <p:sldId id="265" r:id="rId10"/>
    <p:sldId id="263" r:id="rId11"/>
    <p:sldId id="259" r:id="rId12"/>
    <p:sldId id="267" r:id="rId13"/>
    <p:sldId id="268" r:id="rId14"/>
    <p:sldId id="269" r:id="rId15"/>
    <p:sldId id="273" r:id="rId16"/>
    <p:sldId id="276" r:id="rId17"/>
    <p:sldId id="277" r:id="rId18"/>
    <p:sldId id="278" r:id="rId19"/>
    <p:sldId id="274" r:id="rId20"/>
    <p:sldId id="260" r:id="rId21"/>
    <p:sldId id="279" r:id="rId22"/>
    <p:sldId id="266" r:id="rId23"/>
    <p:sldId id="27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11/11/2014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11/11/2014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11/11/2014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11/11/2014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11/11/2014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PEMERIKSAAN PERKARA PERCERAIAN</a:t>
            </a:r>
            <a:endParaRPr lang="id-ID" dirty="0"/>
          </a:p>
        </p:txBody>
      </p:sp>
      <p:sp>
        <p:nvSpPr>
          <p:cNvPr id="3" name="Subtitle 2"/>
          <p:cNvSpPr>
            <a:spLocks noGrp="1"/>
          </p:cNvSpPr>
          <p:nvPr>
            <p:ph type="subTitle" idx="1"/>
          </p:nvPr>
        </p:nvSpPr>
        <p:spPr>
          <a:xfrm>
            <a:off x="642805" y="4648200"/>
            <a:ext cx="6553200" cy="609600"/>
          </a:xfrm>
        </p:spPr>
        <p:txBody>
          <a:bodyPr>
            <a:noAutofit/>
          </a:bodyPr>
          <a:lstStyle/>
          <a:p>
            <a:endParaRPr lang="id-ID" sz="1400" dirty="0" smtClean="0"/>
          </a:p>
        </p:txBody>
      </p:sp>
    </p:spTree>
    <p:extLst>
      <p:ext uri="{BB962C8B-B14F-4D97-AF65-F5344CB8AC3E}">
        <p14:creationId xmlns:p14="http://schemas.microsoft.com/office/powerpoint/2010/main" xmlns="" val="3981819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smtClean="0"/>
              <a:t>Setelah Ikrar Talak, Hakim </a:t>
            </a:r>
            <a:r>
              <a:rPr lang="id-ID" dirty="0"/>
              <a:t>membuat penetapan yang isinya menyatakan bahwa perkawinan putus sejak ikrar talak diucapkan dan penetapan tersebut tidak dapat dimintakan banding atau kasasi</a:t>
            </a:r>
          </a:p>
        </p:txBody>
      </p:sp>
      <p:sp>
        <p:nvSpPr>
          <p:cNvPr id="2" name="Title 1"/>
          <p:cNvSpPr>
            <a:spLocks noGrp="1"/>
          </p:cNvSpPr>
          <p:nvPr>
            <p:ph type="title"/>
          </p:nvPr>
        </p:nvSpPr>
        <p:spPr/>
        <p:txBody>
          <a:bodyPr/>
          <a:lstStyle/>
          <a:p>
            <a:r>
              <a:rPr lang="id-ID" dirty="0" smtClean="0"/>
              <a:t>Putusnya Perkawinan</a:t>
            </a:r>
            <a:endParaRPr lang="id-ID" dirty="0"/>
          </a:p>
        </p:txBody>
      </p:sp>
    </p:spTree>
    <p:extLst>
      <p:ext uri="{BB962C8B-B14F-4D97-AF65-F5344CB8AC3E}">
        <p14:creationId xmlns:p14="http://schemas.microsoft.com/office/powerpoint/2010/main" xmlns="" val="3754421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a:t>Cerai </a:t>
            </a:r>
            <a:r>
              <a:rPr lang="id-ID" dirty="0" smtClean="0"/>
              <a:t>gugat dilakukan </a:t>
            </a:r>
            <a:r>
              <a:rPr lang="id-ID" dirty="0"/>
              <a:t>apabila yang mengajukan perceraian adalah </a:t>
            </a:r>
            <a:r>
              <a:rPr lang="id-ID" dirty="0" smtClean="0"/>
              <a:t>ISTERI dengan mengajukan GUGATAN.</a:t>
            </a:r>
            <a:endParaRPr lang="id-ID" dirty="0"/>
          </a:p>
          <a:p>
            <a:r>
              <a:rPr lang="id-ID" dirty="0" smtClean="0">
                <a:sym typeface="Wingdings" pitchFamily="2" charset="2"/>
              </a:rPr>
              <a:t>Isteri  PENGGUGAT</a:t>
            </a:r>
            <a:endParaRPr lang="id-ID" dirty="0">
              <a:sym typeface="Wingdings" pitchFamily="2" charset="2"/>
            </a:endParaRPr>
          </a:p>
          <a:p>
            <a:r>
              <a:rPr lang="id-ID" dirty="0" smtClean="0">
                <a:sym typeface="Wingdings" pitchFamily="2" charset="2"/>
              </a:rPr>
              <a:t>Suami  TERGUGAT</a:t>
            </a:r>
            <a:endParaRPr lang="id-ID" dirty="0">
              <a:sym typeface="Wingdings" pitchFamily="2" charset="2"/>
            </a:endParaRPr>
          </a:p>
          <a:p>
            <a:endParaRPr lang="id-ID" dirty="0"/>
          </a:p>
        </p:txBody>
      </p:sp>
      <p:sp>
        <p:nvSpPr>
          <p:cNvPr id="2" name="Title 1"/>
          <p:cNvSpPr>
            <a:spLocks noGrp="1"/>
          </p:cNvSpPr>
          <p:nvPr>
            <p:ph type="title"/>
          </p:nvPr>
        </p:nvSpPr>
        <p:spPr/>
        <p:txBody>
          <a:bodyPr/>
          <a:lstStyle/>
          <a:p>
            <a:r>
              <a:rPr lang="id-ID" dirty="0" smtClean="0"/>
              <a:t>II. CERAI GUGAT</a:t>
            </a:r>
            <a:endParaRPr lang="id-ID" dirty="0"/>
          </a:p>
        </p:txBody>
      </p:sp>
    </p:spTree>
    <p:extLst>
      <p:ext uri="{BB962C8B-B14F-4D97-AF65-F5344CB8AC3E}">
        <p14:creationId xmlns:p14="http://schemas.microsoft.com/office/powerpoint/2010/main" xmlns="" val="1549317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id-ID" dirty="0" smtClean="0"/>
              <a:t>Gugatan </a:t>
            </a:r>
            <a:r>
              <a:rPr lang="id-ID" dirty="0"/>
              <a:t>perceraian diajukan oleh istri atau kuasanya kepada Pengadilan yang daerah hukumnya meliputi </a:t>
            </a:r>
            <a:r>
              <a:rPr lang="id-ID" u="sng" dirty="0"/>
              <a:t>tempat kediaman </a:t>
            </a:r>
            <a:r>
              <a:rPr lang="id-ID" u="sng" dirty="0" smtClean="0"/>
              <a:t>penggugat</a:t>
            </a:r>
            <a:r>
              <a:rPr lang="id-ID" dirty="0" smtClean="0"/>
              <a:t> </a:t>
            </a:r>
          </a:p>
          <a:p>
            <a:pPr lvl="1"/>
            <a:r>
              <a:rPr lang="id-ID" dirty="0" smtClean="0"/>
              <a:t>KECUALI apabila </a:t>
            </a:r>
            <a:r>
              <a:rPr lang="id-ID" dirty="0"/>
              <a:t>penggugat dengan sengaja meninggalkan tempat kediaman bersama </a:t>
            </a:r>
            <a:r>
              <a:rPr lang="id-ID" u="sng" dirty="0"/>
              <a:t>tanpa izin tergugat</a:t>
            </a:r>
            <a:r>
              <a:rPr lang="id-ID" dirty="0"/>
              <a:t>.</a:t>
            </a:r>
          </a:p>
          <a:p>
            <a:r>
              <a:rPr lang="id-ID" dirty="0" smtClean="0"/>
              <a:t>Jika </a:t>
            </a:r>
            <a:r>
              <a:rPr lang="id-ID" dirty="0"/>
              <a:t>penggugat bertempat kediaman di luar negeri, gugatan perceraian diajukan </a:t>
            </a:r>
            <a:r>
              <a:rPr lang="id-ID" dirty="0" smtClean="0"/>
              <a:t>ke </a:t>
            </a:r>
            <a:r>
              <a:rPr lang="id-ID" dirty="0"/>
              <a:t>Pengadilan yang daerah hukumnya meliputi tempat kediaman tergugat.</a:t>
            </a:r>
          </a:p>
          <a:p>
            <a:r>
              <a:rPr lang="id-ID" dirty="0" smtClean="0"/>
              <a:t>Jika </a:t>
            </a:r>
            <a:r>
              <a:rPr lang="id-ID" dirty="0"/>
              <a:t>penggugat dan tergugat bertempat kediaman di luar negeri, maka gugatan diajukan kepada Pengadilan yang daerah hukumnya meliputi tempat perkawinan mereka dilangsungkan atau </a:t>
            </a:r>
            <a:r>
              <a:rPr lang="id-ID" dirty="0" smtClean="0"/>
              <a:t>Pengadilan </a:t>
            </a:r>
            <a:r>
              <a:rPr lang="id-ID" dirty="0"/>
              <a:t>Agama Jakarta Pusat.</a:t>
            </a:r>
          </a:p>
          <a:p>
            <a:endParaRPr lang="id-ID" dirty="0"/>
          </a:p>
        </p:txBody>
      </p:sp>
      <p:sp>
        <p:nvSpPr>
          <p:cNvPr id="2" name="Title 1"/>
          <p:cNvSpPr>
            <a:spLocks noGrp="1"/>
          </p:cNvSpPr>
          <p:nvPr>
            <p:ph type="title"/>
          </p:nvPr>
        </p:nvSpPr>
        <p:spPr/>
        <p:txBody>
          <a:bodyPr/>
          <a:lstStyle/>
          <a:p>
            <a:r>
              <a:rPr lang="id-ID" dirty="0" smtClean="0"/>
              <a:t>Kompetensi Relatif</a:t>
            </a:r>
            <a:endParaRPr lang="id-ID" dirty="0"/>
          </a:p>
        </p:txBody>
      </p:sp>
    </p:spTree>
    <p:extLst>
      <p:ext uri="{BB962C8B-B14F-4D97-AF65-F5344CB8AC3E}">
        <p14:creationId xmlns:p14="http://schemas.microsoft.com/office/powerpoint/2010/main" xmlns="" val="607314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dirty="0" smtClean="0"/>
              <a:t>Bentuk keputusan Pengadilan atas gugatan cerai adalah PUTUSAN</a:t>
            </a:r>
          </a:p>
          <a:p>
            <a:r>
              <a:rPr lang="id-ID" dirty="0" smtClean="0"/>
              <a:t>Perceraian </a:t>
            </a:r>
            <a:r>
              <a:rPr lang="id-ID" dirty="0"/>
              <a:t>dianggap terjadi beserta segala akibat hukumnya terhitung sejak </a:t>
            </a:r>
            <a:r>
              <a:rPr lang="id-ID" u="sng" dirty="0"/>
              <a:t>putusan Pengadilan memperoleh kekuatan hukum tetap</a:t>
            </a:r>
            <a:endParaRPr lang="id-ID" u="sng" dirty="0" smtClean="0"/>
          </a:p>
          <a:p>
            <a:r>
              <a:rPr lang="id-ID" dirty="0" smtClean="0"/>
              <a:t>Gugatan </a:t>
            </a:r>
            <a:r>
              <a:rPr lang="id-ID" dirty="0"/>
              <a:t>perceraian gugur apabila suami atau istri meninggal sebelum adanya putusan </a:t>
            </a:r>
            <a:r>
              <a:rPr lang="id-ID" dirty="0" smtClean="0"/>
              <a:t>Pengadilan </a:t>
            </a:r>
            <a:r>
              <a:rPr lang="id-ID" dirty="0" smtClean="0">
                <a:sym typeface="Wingdings" pitchFamily="2" charset="2"/>
              </a:rPr>
              <a:t> Pasal 69 dan Pasal 79</a:t>
            </a:r>
            <a:endParaRPr lang="id-ID" dirty="0"/>
          </a:p>
        </p:txBody>
      </p:sp>
      <p:sp>
        <p:nvSpPr>
          <p:cNvPr id="2" name="Title 1"/>
          <p:cNvSpPr>
            <a:spLocks noGrp="1"/>
          </p:cNvSpPr>
          <p:nvPr>
            <p:ph type="title"/>
          </p:nvPr>
        </p:nvSpPr>
        <p:spPr/>
        <p:txBody>
          <a:bodyPr/>
          <a:lstStyle/>
          <a:p>
            <a:r>
              <a:rPr lang="id-ID" dirty="0" smtClean="0"/>
              <a:t>Putusan</a:t>
            </a:r>
            <a:endParaRPr lang="id-ID" dirty="0"/>
          </a:p>
        </p:txBody>
      </p:sp>
    </p:spTree>
    <p:extLst>
      <p:ext uri="{BB962C8B-B14F-4D97-AF65-F5344CB8AC3E}">
        <p14:creationId xmlns:p14="http://schemas.microsoft.com/office/powerpoint/2010/main" xmlns="" val="1903311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smtClean="0"/>
              <a:t>Mediasi dilakukan oleh mediator yang berupaya untuk mendamaikan suami dan isteri yang akan bercerai</a:t>
            </a:r>
          </a:p>
          <a:p>
            <a:r>
              <a:rPr lang="id-ID" dirty="0" smtClean="0"/>
              <a:t>Mediasi dilakukan di luar sidang</a:t>
            </a:r>
          </a:p>
        </p:txBody>
      </p:sp>
      <p:sp>
        <p:nvSpPr>
          <p:cNvPr id="2" name="Title 1"/>
          <p:cNvSpPr>
            <a:spLocks noGrp="1"/>
          </p:cNvSpPr>
          <p:nvPr>
            <p:ph type="title"/>
          </p:nvPr>
        </p:nvSpPr>
        <p:spPr/>
        <p:txBody>
          <a:bodyPr/>
          <a:lstStyle/>
          <a:p>
            <a:r>
              <a:rPr lang="id-ID" dirty="0" smtClean="0"/>
              <a:t>MEDIASI</a:t>
            </a:r>
            <a:endParaRPr lang="id-ID" dirty="0"/>
          </a:p>
        </p:txBody>
      </p:sp>
    </p:spTree>
    <p:extLst>
      <p:ext uri="{BB962C8B-B14F-4D97-AF65-F5344CB8AC3E}">
        <p14:creationId xmlns:p14="http://schemas.microsoft.com/office/powerpoint/2010/main" xmlns="" val="17219005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b="1" dirty="0" smtClean="0"/>
              <a:t>Pasal </a:t>
            </a:r>
            <a:r>
              <a:rPr lang="id-ID" b="1" dirty="0"/>
              <a:t>66 ayat (5) </a:t>
            </a:r>
            <a:r>
              <a:rPr lang="id-ID" b="1" dirty="0" smtClean="0"/>
              <a:t>&amp; Pasal </a:t>
            </a:r>
            <a:r>
              <a:rPr lang="id-ID" b="1" dirty="0"/>
              <a:t>86 ayat (1</a:t>
            </a:r>
            <a:r>
              <a:rPr lang="id-ID" b="1" dirty="0" smtClean="0"/>
              <a:t>)</a:t>
            </a:r>
          </a:p>
          <a:p>
            <a:r>
              <a:rPr lang="id-ID" dirty="0" smtClean="0"/>
              <a:t>Dimungkinkan dilakukan penggabungan permohonan atau gugatan cerai dengan gugatan lainnya sebagaimana tercantum dalam pasal-pasal tersebut</a:t>
            </a:r>
          </a:p>
          <a:p>
            <a:r>
              <a:rPr lang="id-ID" dirty="0" smtClean="0"/>
              <a:t>Gugatan tersebut dapat diajukan dalam konpensi maupun rekonpensi</a:t>
            </a:r>
            <a:endParaRPr lang="id-ID" dirty="0"/>
          </a:p>
        </p:txBody>
      </p:sp>
      <p:sp>
        <p:nvSpPr>
          <p:cNvPr id="3" name="Title 2"/>
          <p:cNvSpPr>
            <a:spLocks noGrp="1"/>
          </p:cNvSpPr>
          <p:nvPr>
            <p:ph type="title"/>
          </p:nvPr>
        </p:nvSpPr>
        <p:spPr/>
        <p:txBody>
          <a:bodyPr>
            <a:normAutofit fontScale="90000"/>
          </a:bodyPr>
          <a:lstStyle/>
          <a:p>
            <a:r>
              <a:rPr lang="id-ID" dirty="0" smtClean="0"/>
              <a:t>Gugatan dalam Perkara Perceraian</a:t>
            </a:r>
            <a:endParaRPr lang="id-ID" dirty="0"/>
          </a:p>
        </p:txBody>
      </p:sp>
    </p:spTree>
    <p:extLst>
      <p:ext uri="{BB962C8B-B14F-4D97-AF65-F5344CB8AC3E}">
        <p14:creationId xmlns:p14="http://schemas.microsoft.com/office/powerpoint/2010/main" xmlns="" val="2276158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dirty="0" smtClean="0"/>
              <a:t>Pasal 132 ayat 1 HIR / Pasal 157 RBg </a:t>
            </a:r>
            <a:r>
              <a:rPr lang="id-ID" dirty="0" smtClean="0">
                <a:sym typeface="Wingdings" pitchFamily="2" charset="2"/>
              </a:rPr>
              <a:t> memberi hak kepada Tergugat untuk mengajukan rekonpensi, KECUALI:</a:t>
            </a:r>
          </a:p>
          <a:p>
            <a:pPr marL="850392" lvl="1" indent="-457200">
              <a:buFont typeface="+mj-lt"/>
              <a:buAutoNum type="arabicPeriod"/>
            </a:pPr>
            <a:r>
              <a:rPr lang="id-ID" dirty="0" smtClean="0">
                <a:sym typeface="Wingdings" pitchFamily="2" charset="2"/>
              </a:rPr>
              <a:t>Rekonpensi diajukan kepada Penggugat Konpensi yang bertindak untuk suatu kwaliteit  Penggugat Konpensi adalah Kuasa yang bertindak dalam kualitas mewakili kepentingan Pemberi Kuasa</a:t>
            </a:r>
          </a:p>
          <a:p>
            <a:pPr marL="850392" lvl="1" indent="-457200">
              <a:buFont typeface="+mj-lt"/>
              <a:buAutoNum type="arabicPeriod"/>
            </a:pPr>
            <a:r>
              <a:rPr lang="id-ID" dirty="0" smtClean="0">
                <a:sym typeface="Wingdings" pitchFamily="2" charset="2"/>
              </a:rPr>
              <a:t>Pengadilan yang memeriksa tuntutan konpensi tidak berwenang memeriksa tuntutan rekonpensi</a:t>
            </a:r>
          </a:p>
          <a:p>
            <a:pPr marL="850392" lvl="1" indent="-457200">
              <a:buFont typeface="+mj-lt"/>
              <a:buAutoNum type="arabicPeriod"/>
            </a:pPr>
            <a:r>
              <a:rPr lang="id-ID" dirty="0" smtClean="0">
                <a:sym typeface="Wingdings" pitchFamily="2" charset="2"/>
              </a:rPr>
              <a:t>Rekonpensi tidak dapat diajukan pada tingkat banding</a:t>
            </a:r>
          </a:p>
          <a:p>
            <a:pPr marL="850392" lvl="1" indent="-457200">
              <a:buFont typeface="+mj-lt"/>
              <a:buAutoNum type="arabicPeriod"/>
            </a:pPr>
            <a:r>
              <a:rPr lang="id-ID" dirty="0" smtClean="0">
                <a:sym typeface="Wingdings" pitchFamily="2" charset="2"/>
              </a:rPr>
              <a:t>Rekonpensi tidak dapat diajukan terhadap eksekusi</a:t>
            </a:r>
          </a:p>
        </p:txBody>
      </p:sp>
      <p:sp>
        <p:nvSpPr>
          <p:cNvPr id="3" name="Title 2"/>
          <p:cNvSpPr>
            <a:spLocks noGrp="1"/>
          </p:cNvSpPr>
          <p:nvPr>
            <p:ph type="title"/>
          </p:nvPr>
        </p:nvSpPr>
        <p:spPr/>
        <p:txBody>
          <a:bodyPr>
            <a:normAutofit fontScale="90000"/>
          </a:bodyPr>
          <a:lstStyle/>
          <a:p>
            <a:r>
              <a:rPr lang="id-ID" dirty="0" smtClean="0"/>
              <a:t>Larangan Mengajukan Gugatan Rekonpensi</a:t>
            </a:r>
            <a:endParaRPr lang="id-ID" dirty="0"/>
          </a:p>
        </p:txBody>
      </p:sp>
    </p:spTree>
    <p:extLst>
      <p:ext uri="{BB962C8B-B14F-4D97-AF65-F5344CB8AC3E}">
        <p14:creationId xmlns:p14="http://schemas.microsoft.com/office/powerpoint/2010/main" xmlns="" val="95750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rmAutofit/>
          </a:bodyPr>
          <a:lstStyle/>
          <a:p>
            <a:r>
              <a:rPr lang="id-ID" dirty="0" smtClean="0"/>
              <a:t>Khusus perkara perceraian</a:t>
            </a:r>
          </a:p>
          <a:p>
            <a:pPr marL="850392" lvl="1" indent="-457200">
              <a:buFont typeface="+mj-lt"/>
              <a:buAutoNum type="arabicPeriod" startAt="5"/>
            </a:pPr>
            <a:r>
              <a:rPr lang="id-ID" dirty="0"/>
              <a:t>Permohonan cerai talak tidak dapat direkonpensi dengan gugatan cerai, dan </a:t>
            </a:r>
            <a:r>
              <a:rPr lang="id-ID" dirty="0" smtClean="0"/>
              <a:t>sebaliknya</a:t>
            </a:r>
          </a:p>
          <a:p>
            <a:r>
              <a:rPr lang="id-ID" dirty="0" smtClean="0"/>
              <a:t>Putusan PA Karangasem No. 8/Pdt.G/2003/PA.Krs</a:t>
            </a:r>
          </a:p>
          <a:p>
            <a:pPr lvl="1"/>
            <a:r>
              <a:rPr lang="id-ID" dirty="0" smtClean="0"/>
              <a:t>Isteri (Penggugat) menggugat cerai Suami (Tergugat). Dalam Jawaban yang dilakukan oleh Tergugat, ia membantah dalil gugatan Penggugat dan mengajukan gugatan rekonpensi mengenai perceraian</a:t>
            </a:r>
          </a:p>
          <a:p>
            <a:pPr lvl="1"/>
            <a:r>
              <a:rPr lang="id-ID" dirty="0" smtClean="0"/>
              <a:t>Rekonpensi ditolak oleh PA</a:t>
            </a:r>
          </a:p>
        </p:txBody>
      </p:sp>
      <p:sp>
        <p:nvSpPr>
          <p:cNvPr id="3" name="Title 2"/>
          <p:cNvSpPr>
            <a:spLocks noGrp="1"/>
          </p:cNvSpPr>
          <p:nvPr>
            <p:ph type="title"/>
          </p:nvPr>
        </p:nvSpPr>
        <p:spPr/>
        <p:txBody>
          <a:bodyPr>
            <a:normAutofit fontScale="90000"/>
          </a:bodyPr>
          <a:lstStyle/>
          <a:p>
            <a:r>
              <a:rPr lang="id-ID" dirty="0" smtClean="0"/>
              <a:t>PENGECUALIAN Tambahan dalam Pengadilan Agama</a:t>
            </a:r>
            <a:endParaRPr lang="id-ID" dirty="0"/>
          </a:p>
        </p:txBody>
      </p:sp>
    </p:spTree>
    <p:extLst>
      <p:ext uri="{BB962C8B-B14F-4D97-AF65-F5344CB8AC3E}">
        <p14:creationId xmlns:p14="http://schemas.microsoft.com/office/powerpoint/2010/main" xmlns="" val="3302227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67072"/>
          </a:xfrm>
        </p:spPr>
        <p:txBody>
          <a:bodyPr>
            <a:normAutofit fontScale="85000" lnSpcReduction="20000"/>
          </a:bodyPr>
          <a:lstStyle/>
          <a:p>
            <a:r>
              <a:rPr lang="id-ID" dirty="0"/>
              <a:t>PA menolak rekonpensi tersebut dengan pertimbangan </a:t>
            </a:r>
            <a:r>
              <a:rPr lang="id-ID" dirty="0" smtClean="0"/>
              <a:t>hukum:</a:t>
            </a:r>
          </a:p>
          <a:p>
            <a:pPr lvl="1"/>
            <a:r>
              <a:rPr lang="id-ID" dirty="0" smtClean="0"/>
              <a:t>Tujuan konpensi dan rekonpensi adalah sama yaitu putusnya perkawinan</a:t>
            </a:r>
          </a:p>
          <a:p>
            <a:pPr lvl="1"/>
            <a:r>
              <a:rPr lang="id-ID" dirty="0" smtClean="0"/>
              <a:t>Hukum menentukan dua bentuk cara putusnya perkawinan, cerai talak dan cerai gugat</a:t>
            </a:r>
          </a:p>
          <a:p>
            <a:pPr lvl="1"/>
            <a:r>
              <a:rPr lang="id-ID" dirty="0" smtClean="0"/>
              <a:t>Cerai talak dan cerai gugat memiliki tata cara dan prosedur yang berbeda, sehinga tidak mungkin dikompromikan</a:t>
            </a:r>
          </a:p>
          <a:p>
            <a:pPr lvl="1"/>
            <a:r>
              <a:rPr lang="id-ID" dirty="0" smtClean="0"/>
              <a:t>Filosofi dibolehkannya mengajukan gugatan rekonpensi adalah untuk menyederhanakan prosedur dan mencegah kemungkinan timbulnya putusan yang bertentangan</a:t>
            </a:r>
          </a:p>
          <a:p>
            <a:pPr lvl="1"/>
            <a:r>
              <a:rPr lang="id-ID" dirty="0" smtClean="0"/>
              <a:t>Jika kedua gugatan (konpensi dan rekonpensi) dikabulkan secara bersamaan, akan menyulitkan prosedur dan melahirkan putusan yang bertentangan</a:t>
            </a:r>
          </a:p>
          <a:p>
            <a:pPr lvl="1"/>
            <a:r>
              <a:rPr lang="id-ID" dirty="0" smtClean="0"/>
              <a:t>Jika gugatan konpensi dikabulkan, maka terdapat cukup alasan untuk menyatakan gugatan rekonpensi tidak dapat diterima</a:t>
            </a:r>
            <a:endParaRPr lang="id-ID" dirty="0"/>
          </a:p>
        </p:txBody>
      </p:sp>
      <p:sp>
        <p:nvSpPr>
          <p:cNvPr id="3" name="Title 2"/>
          <p:cNvSpPr>
            <a:spLocks noGrp="1"/>
          </p:cNvSpPr>
          <p:nvPr>
            <p:ph type="title"/>
          </p:nvPr>
        </p:nvSpPr>
        <p:spPr/>
        <p:txBody>
          <a:bodyPr/>
          <a:lstStyle/>
          <a:p>
            <a:r>
              <a:rPr lang="id-ID" dirty="0" smtClean="0"/>
              <a:t>Cont’d</a:t>
            </a:r>
            <a:endParaRPr lang="id-ID" dirty="0"/>
          </a:p>
        </p:txBody>
      </p:sp>
    </p:spTree>
    <p:extLst>
      <p:ext uri="{BB962C8B-B14F-4D97-AF65-F5344CB8AC3E}">
        <p14:creationId xmlns:p14="http://schemas.microsoft.com/office/powerpoint/2010/main" xmlns="" val="226040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109728" indent="0">
              <a:buNone/>
            </a:pPr>
            <a:r>
              <a:rPr lang="id-ID" b="1" dirty="0"/>
              <a:t>Pasal 77</a:t>
            </a:r>
            <a:endParaRPr lang="id-ID" dirty="0"/>
          </a:p>
          <a:p>
            <a:r>
              <a:rPr lang="id-ID" dirty="0"/>
              <a:t>Selama berlangsungnya gugatan perceraian, atas permohonan penggugat atau tergugat atau berdasarkan pertimbangan bahaya yang mungkin ditimbulkan, Pengadilan dapat mengizinkan suami istri tersebut untuk tidak tinggal dalam satu rumah.</a:t>
            </a:r>
          </a:p>
          <a:p>
            <a:pPr marL="109728" indent="0">
              <a:buNone/>
            </a:pPr>
            <a:endParaRPr lang="id-ID" dirty="0"/>
          </a:p>
          <a:p>
            <a:pPr marL="109728" indent="0">
              <a:buNone/>
            </a:pPr>
            <a:r>
              <a:rPr lang="id-ID" b="1" dirty="0"/>
              <a:t>Pasal 78</a:t>
            </a:r>
            <a:endParaRPr lang="id-ID" dirty="0"/>
          </a:p>
          <a:p>
            <a:r>
              <a:rPr lang="id-ID" dirty="0"/>
              <a:t>Selama berlangsungnya gugatan perceraian, atas permohonan penggugat, Pengadilan dapat:</a:t>
            </a:r>
          </a:p>
          <a:p>
            <a:pPr marL="850392" lvl="1" indent="-457200">
              <a:buFont typeface="+mj-lt"/>
              <a:buAutoNum type="alphaLcPeriod"/>
            </a:pPr>
            <a:r>
              <a:rPr lang="id-ID" dirty="0" smtClean="0"/>
              <a:t>menentukan </a:t>
            </a:r>
            <a:r>
              <a:rPr lang="id-ID" dirty="0"/>
              <a:t>nafkah yang ditanggung oleh suami;</a:t>
            </a:r>
          </a:p>
          <a:p>
            <a:pPr marL="850392" lvl="1" indent="-457200">
              <a:buFont typeface="+mj-lt"/>
              <a:buAutoNum type="alphaLcPeriod"/>
            </a:pPr>
            <a:r>
              <a:rPr lang="id-ID" dirty="0" smtClean="0"/>
              <a:t>menentukan </a:t>
            </a:r>
            <a:r>
              <a:rPr lang="id-ID" dirty="0"/>
              <a:t>hal-hal yang perlu untuk menjamin pemeliharaan dan pendidikan anak;</a:t>
            </a:r>
          </a:p>
          <a:p>
            <a:pPr marL="850392" lvl="1" indent="-457200">
              <a:buFont typeface="+mj-lt"/>
              <a:buAutoNum type="alphaLcPeriod"/>
            </a:pPr>
            <a:r>
              <a:rPr lang="id-ID" dirty="0" smtClean="0"/>
              <a:t>menentukan </a:t>
            </a:r>
            <a:r>
              <a:rPr lang="id-ID" dirty="0"/>
              <a:t>hal-hal yang perlu untuk menjamin terpeliharanya barang-barang yang menjadi hak bersama suami istri atau barang-barang yang menjadi hak suami atau barang-barang yang menjadi hak istri.</a:t>
            </a:r>
          </a:p>
        </p:txBody>
      </p:sp>
      <p:sp>
        <p:nvSpPr>
          <p:cNvPr id="3" name="Title 2"/>
          <p:cNvSpPr>
            <a:spLocks noGrp="1"/>
          </p:cNvSpPr>
          <p:nvPr>
            <p:ph type="title"/>
          </p:nvPr>
        </p:nvSpPr>
        <p:spPr/>
        <p:txBody>
          <a:bodyPr>
            <a:normAutofit fontScale="90000"/>
          </a:bodyPr>
          <a:lstStyle/>
          <a:p>
            <a:r>
              <a:rPr lang="id-ID" dirty="0" smtClean="0"/>
              <a:t>Permohonan Tindakan Pendahuluan</a:t>
            </a:r>
            <a:endParaRPr lang="id-ID" dirty="0"/>
          </a:p>
        </p:txBody>
      </p:sp>
    </p:spTree>
    <p:extLst>
      <p:ext uri="{BB962C8B-B14F-4D97-AF65-F5344CB8AC3E}">
        <p14:creationId xmlns:p14="http://schemas.microsoft.com/office/powerpoint/2010/main" xmlns="" val="4015988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id-ID" b="1" dirty="0"/>
              <a:t>Pasal 54</a:t>
            </a:r>
          </a:p>
          <a:p>
            <a:r>
              <a:rPr lang="id-ID" dirty="0"/>
              <a:t>Hukum Acara yang berlaku pada Pengadilan dalam lingkungan Peradilan </a:t>
            </a:r>
            <a:r>
              <a:rPr lang="id-ID" dirty="0" smtClean="0"/>
              <a:t>Agama adalah </a:t>
            </a:r>
            <a:r>
              <a:rPr lang="id-ID" dirty="0"/>
              <a:t>Hukum Acara Perdata yang berlaku pada Pengadilan dalam </a:t>
            </a:r>
            <a:r>
              <a:rPr lang="id-ID" dirty="0" smtClean="0"/>
              <a:t>lingkungan Peradilan </a:t>
            </a:r>
            <a:r>
              <a:rPr lang="id-ID" dirty="0"/>
              <a:t>Umum, </a:t>
            </a:r>
            <a:r>
              <a:rPr lang="id-ID" u="sng" dirty="0"/>
              <a:t>kecuali yang telah diatur secara khusus </a:t>
            </a:r>
            <a:r>
              <a:rPr lang="id-ID" dirty="0"/>
              <a:t>dalam Undang-undang ini.</a:t>
            </a:r>
          </a:p>
        </p:txBody>
      </p:sp>
      <p:sp>
        <p:nvSpPr>
          <p:cNvPr id="2" name="Title 1"/>
          <p:cNvSpPr>
            <a:spLocks noGrp="1"/>
          </p:cNvSpPr>
          <p:nvPr>
            <p:ph type="title"/>
          </p:nvPr>
        </p:nvSpPr>
        <p:spPr/>
        <p:txBody>
          <a:bodyPr/>
          <a:lstStyle/>
          <a:p>
            <a:r>
              <a:rPr lang="id-ID" dirty="0" smtClean="0"/>
              <a:t>HUKUM ACARA</a:t>
            </a:r>
            <a:endParaRPr lang="id-ID" dirty="0"/>
          </a:p>
        </p:txBody>
      </p:sp>
    </p:spTree>
    <p:extLst>
      <p:ext uri="{BB962C8B-B14F-4D97-AF65-F5344CB8AC3E}">
        <p14:creationId xmlns:p14="http://schemas.microsoft.com/office/powerpoint/2010/main" xmlns="" val="8918020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dirty="0" smtClean="0"/>
              <a:t>Alat bukti atas tuduhan zina adalah empat orang </a:t>
            </a:r>
            <a:r>
              <a:rPr lang="id-ID" dirty="0"/>
              <a:t>saksi laki-laki secara </a:t>
            </a:r>
            <a:r>
              <a:rPr lang="id-ID" i="1" dirty="0" smtClean="0"/>
              <a:t>in flagrante delicto</a:t>
            </a:r>
          </a:p>
          <a:p>
            <a:r>
              <a:rPr lang="id-ID" dirty="0" smtClean="0"/>
              <a:t>Apabila penuduh tidak dapat memberikan alat bukti tersebut, maka ia termasuk </a:t>
            </a:r>
            <a:r>
              <a:rPr lang="id-ID" i="1" dirty="0" smtClean="0"/>
              <a:t>qadzaf</a:t>
            </a:r>
            <a:r>
              <a:rPr lang="id-ID" dirty="0" smtClean="0"/>
              <a:t> dan dihukum dengan 80 kali dera</a:t>
            </a:r>
          </a:p>
          <a:p>
            <a:r>
              <a:rPr lang="id-ID" dirty="0" smtClean="0"/>
              <a:t>Penuduh dapat lepas dari hukuman </a:t>
            </a:r>
            <a:r>
              <a:rPr lang="id-ID" i="1" dirty="0" smtClean="0"/>
              <a:t>qadzaf</a:t>
            </a:r>
            <a:r>
              <a:rPr lang="id-ID" dirty="0" smtClean="0"/>
              <a:t> dengan melakukan Sumpah Li’an</a:t>
            </a:r>
            <a:endParaRPr lang="id-ID" dirty="0"/>
          </a:p>
        </p:txBody>
      </p:sp>
      <p:sp>
        <p:nvSpPr>
          <p:cNvPr id="2" name="Title 1"/>
          <p:cNvSpPr>
            <a:spLocks noGrp="1"/>
          </p:cNvSpPr>
          <p:nvPr>
            <p:ph type="title"/>
          </p:nvPr>
        </p:nvSpPr>
        <p:spPr/>
        <p:txBody>
          <a:bodyPr>
            <a:normAutofit fontScale="90000"/>
          </a:bodyPr>
          <a:lstStyle/>
          <a:p>
            <a:r>
              <a:rPr lang="id-ID" dirty="0" smtClean="0"/>
              <a:t>III. CERAI DENGAN ALASAN ZINA</a:t>
            </a:r>
            <a:endParaRPr lang="id-ID" dirty="0"/>
          </a:p>
        </p:txBody>
      </p:sp>
    </p:spTree>
    <p:extLst>
      <p:ext uri="{BB962C8B-B14F-4D97-AF65-F5344CB8AC3E}">
        <p14:creationId xmlns:p14="http://schemas.microsoft.com/office/powerpoint/2010/main" xmlns="" val="29043966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624078" indent="-514350">
              <a:buFont typeface="+mj-lt"/>
              <a:buAutoNum type="arabicParenR"/>
            </a:pPr>
            <a:r>
              <a:rPr lang="id-ID" dirty="0"/>
              <a:t>Jika permohonan atau gugatan cerai diajukan atas alasan salah satu pihak melakukan zina, sedangkan pemohon atau penggugat tidak dapat melengkapi bukti-bukti dan termohon atau tergugat menyanggah alasan tersebut, dan Hakim berpendapat bahwa permohonan atau gugatan itu bukan tiada pembuktian sama sekali serta upaya peneguhan alat bukti tidak mungkin lagi diperoleh baik dari pemohon atau penggugat maupun dari termohon atau tergugat, maka Hakim karena jabatannya dapat menyuruh pemohon atau penggugat untuk </a:t>
            </a:r>
            <a:r>
              <a:rPr lang="id-ID" u="sng" dirty="0"/>
              <a:t>bersumpah</a:t>
            </a:r>
            <a:r>
              <a:rPr lang="id-ID" dirty="0"/>
              <a:t>.</a:t>
            </a:r>
          </a:p>
          <a:p>
            <a:pPr marL="624078" indent="-514350">
              <a:buFont typeface="+mj-lt"/>
              <a:buAutoNum type="arabicParenR"/>
            </a:pPr>
            <a:r>
              <a:rPr lang="id-ID" dirty="0"/>
              <a:t>Pihak termohon atau tergugat diberi kesempatan pula untuk meneguhkan sanggahannya dengan cara yang sama.</a:t>
            </a:r>
          </a:p>
          <a:p>
            <a:endParaRPr lang="id-ID" dirty="0"/>
          </a:p>
        </p:txBody>
      </p:sp>
      <p:sp>
        <p:nvSpPr>
          <p:cNvPr id="3" name="Title 2"/>
          <p:cNvSpPr>
            <a:spLocks noGrp="1"/>
          </p:cNvSpPr>
          <p:nvPr>
            <p:ph type="title"/>
          </p:nvPr>
        </p:nvSpPr>
        <p:spPr/>
        <p:txBody>
          <a:bodyPr/>
          <a:lstStyle/>
          <a:p>
            <a:r>
              <a:rPr lang="id-ID" dirty="0" smtClean="0"/>
              <a:t>Pasal 87</a:t>
            </a:r>
            <a:endParaRPr lang="id-ID" dirty="0"/>
          </a:p>
        </p:txBody>
      </p:sp>
    </p:spTree>
    <p:extLst>
      <p:ext uri="{BB962C8B-B14F-4D97-AF65-F5344CB8AC3E}">
        <p14:creationId xmlns:p14="http://schemas.microsoft.com/office/powerpoint/2010/main" xmlns="" val="962951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24078" indent="-514350">
              <a:buFont typeface="+mj-lt"/>
              <a:buAutoNum type="arabicParenR"/>
            </a:pPr>
            <a:r>
              <a:rPr lang="id-ID" dirty="0" smtClean="0"/>
              <a:t>Sumpah yang </a:t>
            </a:r>
            <a:r>
              <a:rPr lang="id-ID" dirty="0"/>
              <a:t>dilakukan oleh suami, </a:t>
            </a:r>
            <a:r>
              <a:rPr lang="id-ID" dirty="0" smtClean="0"/>
              <a:t>penyelesaiannya </a:t>
            </a:r>
            <a:r>
              <a:rPr lang="id-ID" dirty="0"/>
              <a:t>dapat dilaksanakan dengan cara </a:t>
            </a:r>
            <a:r>
              <a:rPr lang="id-ID" dirty="0" smtClean="0"/>
              <a:t>SUMPAH LI’AN.</a:t>
            </a:r>
            <a:endParaRPr lang="id-ID" dirty="0"/>
          </a:p>
          <a:p>
            <a:pPr marL="624078" indent="-514350">
              <a:buFont typeface="+mj-lt"/>
              <a:buAutoNum type="arabicParenR"/>
            </a:pPr>
            <a:r>
              <a:rPr lang="id-ID" dirty="0" smtClean="0"/>
              <a:t>Sumpah yang dilakukan </a:t>
            </a:r>
            <a:r>
              <a:rPr lang="id-ID" dirty="0"/>
              <a:t>oleh </a:t>
            </a:r>
            <a:r>
              <a:rPr lang="id-ID" dirty="0" smtClean="0"/>
              <a:t>istri, </a:t>
            </a:r>
            <a:r>
              <a:rPr lang="id-ID" dirty="0"/>
              <a:t>penyelesaiannya dilaksanakan dengan hukum acara yang berlaku</a:t>
            </a:r>
            <a:r>
              <a:rPr lang="id-ID" dirty="0" smtClean="0"/>
              <a:t>.</a:t>
            </a:r>
            <a:endParaRPr lang="id-ID" dirty="0"/>
          </a:p>
        </p:txBody>
      </p:sp>
      <p:sp>
        <p:nvSpPr>
          <p:cNvPr id="2" name="Title 1"/>
          <p:cNvSpPr>
            <a:spLocks noGrp="1"/>
          </p:cNvSpPr>
          <p:nvPr>
            <p:ph type="title"/>
          </p:nvPr>
        </p:nvSpPr>
        <p:spPr/>
        <p:txBody>
          <a:bodyPr/>
          <a:lstStyle/>
          <a:p>
            <a:r>
              <a:rPr lang="id-ID" dirty="0" smtClean="0"/>
              <a:t>Pasal 88 </a:t>
            </a:r>
            <a:r>
              <a:rPr lang="id-ID" dirty="0" smtClean="0">
                <a:sym typeface="Wingdings" pitchFamily="2" charset="2"/>
              </a:rPr>
              <a:t> </a:t>
            </a:r>
            <a:r>
              <a:rPr lang="id-ID" dirty="0" smtClean="0"/>
              <a:t>Sumpah</a:t>
            </a:r>
            <a:endParaRPr lang="id-ID" dirty="0"/>
          </a:p>
        </p:txBody>
      </p:sp>
    </p:spTree>
    <p:extLst>
      <p:ext uri="{BB962C8B-B14F-4D97-AF65-F5344CB8AC3E}">
        <p14:creationId xmlns:p14="http://schemas.microsoft.com/office/powerpoint/2010/main" xmlns="" val="5219423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smtClean="0"/>
              <a:t>Terima kasih ~ wassalam</a:t>
            </a:r>
            <a:endParaRPr lang="id-ID" dirty="0"/>
          </a:p>
        </p:txBody>
      </p:sp>
      <p:sp>
        <p:nvSpPr>
          <p:cNvPr id="5" name="Text Placeholder 4"/>
          <p:cNvSpPr>
            <a:spLocks noGrp="1"/>
          </p:cNvSpPr>
          <p:nvPr>
            <p:ph type="body" idx="1"/>
          </p:nvPr>
        </p:nvSpPr>
        <p:spPr/>
        <p:txBody>
          <a:bodyPr/>
          <a:lstStyle/>
          <a:p>
            <a:r>
              <a:rPr lang="id-ID" dirty="0" smtClean="0"/>
              <a:t> </a:t>
            </a:r>
            <a:endParaRPr lang="id-ID" dirty="0"/>
          </a:p>
        </p:txBody>
      </p:sp>
    </p:spTree>
    <p:extLst>
      <p:ext uri="{BB962C8B-B14F-4D97-AF65-F5344CB8AC3E}">
        <p14:creationId xmlns:p14="http://schemas.microsoft.com/office/powerpoint/2010/main" xmlns="" val="3624100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14300" indent="0">
              <a:buNone/>
            </a:pPr>
            <a:r>
              <a:rPr lang="id-ID" b="1" dirty="0"/>
              <a:t>Pasal 65</a:t>
            </a:r>
          </a:p>
          <a:p>
            <a:r>
              <a:rPr lang="id-ID" dirty="0"/>
              <a:t>Perceraian hanya dapat dilakukan di depan sidang Pengadilan </a:t>
            </a:r>
            <a:r>
              <a:rPr lang="id-ID" dirty="0" smtClean="0"/>
              <a:t>setelah Pengadilan </a:t>
            </a:r>
            <a:r>
              <a:rPr lang="id-ID" dirty="0"/>
              <a:t>yang bersangkutan berusaha dan tidak berhasil mendamaikan kedua </a:t>
            </a:r>
            <a:r>
              <a:rPr lang="id-ID" dirty="0" smtClean="0"/>
              <a:t>belah pihak</a:t>
            </a:r>
            <a:r>
              <a:rPr lang="id-ID" dirty="0"/>
              <a:t>.</a:t>
            </a:r>
          </a:p>
        </p:txBody>
      </p:sp>
      <p:sp>
        <p:nvSpPr>
          <p:cNvPr id="2" name="Title 1"/>
          <p:cNvSpPr>
            <a:spLocks noGrp="1"/>
          </p:cNvSpPr>
          <p:nvPr>
            <p:ph type="title"/>
          </p:nvPr>
        </p:nvSpPr>
        <p:spPr/>
        <p:txBody>
          <a:bodyPr/>
          <a:lstStyle/>
          <a:p>
            <a:r>
              <a:rPr lang="id-ID" dirty="0" smtClean="0"/>
              <a:t> </a:t>
            </a:r>
            <a:endParaRPr lang="id-ID" dirty="0"/>
          </a:p>
        </p:txBody>
      </p:sp>
    </p:spTree>
    <p:extLst>
      <p:ext uri="{BB962C8B-B14F-4D97-AF65-F5344CB8AC3E}">
        <p14:creationId xmlns:p14="http://schemas.microsoft.com/office/powerpoint/2010/main" xmlns="" val="1364704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smtClean="0"/>
              <a:t>Cerai Talak (Pasal 66 – 72)</a:t>
            </a:r>
          </a:p>
          <a:p>
            <a:r>
              <a:rPr lang="id-ID" dirty="0" smtClean="0"/>
              <a:t>Cerai Gugat (Pasal 73 – 86)</a:t>
            </a:r>
          </a:p>
          <a:p>
            <a:r>
              <a:rPr lang="id-ID" dirty="0" smtClean="0"/>
              <a:t>Cerai dengan alasan Zina (Pasal 87 – 88)</a:t>
            </a:r>
            <a:endParaRPr lang="id-ID" dirty="0"/>
          </a:p>
        </p:txBody>
      </p:sp>
      <p:sp>
        <p:nvSpPr>
          <p:cNvPr id="2" name="Title 1"/>
          <p:cNvSpPr>
            <a:spLocks noGrp="1"/>
          </p:cNvSpPr>
          <p:nvPr>
            <p:ph type="title"/>
          </p:nvPr>
        </p:nvSpPr>
        <p:spPr/>
        <p:txBody>
          <a:bodyPr/>
          <a:lstStyle/>
          <a:p>
            <a:r>
              <a:rPr lang="id-ID" dirty="0" smtClean="0"/>
              <a:t>HUKUM ACARA KHUSUS</a:t>
            </a:r>
            <a:endParaRPr lang="id-ID" dirty="0"/>
          </a:p>
        </p:txBody>
      </p:sp>
    </p:spTree>
    <p:extLst>
      <p:ext uri="{BB962C8B-B14F-4D97-AF65-F5344CB8AC3E}">
        <p14:creationId xmlns:p14="http://schemas.microsoft.com/office/powerpoint/2010/main" xmlns="" val="3497350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smtClean="0"/>
              <a:t>Cerai talak dilakukan apabila yang mengajukan perceraian adalah SUAMI dengan mengajukan PERMOHONAN.</a:t>
            </a:r>
          </a:p>
          <a:p>
            <a:r>
              <a:rPr lang="id-ID" dirty="0" smtClean="0"/>
              <a:t>Suami </a:t>
            </a:r>
            <a:r>
              <a:rPr lang="id-ID" dirty="0" smtClean="0">
                <a:sym typeface="Wingdings" pitchFamily="2" charset="2"/>
              </a:rPr>
              <a:t> PEMOHON</a:t>
            </a:r>
          </a:p>
          <a:p>
            <a:r>
              <a:rPr lang="id-ID" dirty="0" smtClean="0"/>
              <a:t>Isteri </a:t>
            </a:r>
            <a:r>
              <a:rPr lang="id-ID" dirty="0" smtClean="0">
                <a:sym typeface="Wingdings" pitchFamily="2" charset="2"/>
              </a:rPr>
              <a:t> TERMOHON</a:t>
            </a:r>
          </a:p>
        </p:txBody>
      </p:sp>
      <p:sp>
        <p:nvSpPr>
          <p:cNvPr id="2" name="Title 1"/>
          <p:cNvSpPr>
            <a:spLocks noGrp="1"/>
          </p:cNvSpPr>
          <p:nvPr>
            <p:ph type="title"/>
          </p:nvPr>
        </p:nvSpPr>
        <p:spPr/>
        <p:txBody>
          <a:bodyPr/>
          <a:lstStyle/>
          <a:p>
            <a:r>
              <a:rPr lang="id-ID" dirty="0" smtClean="0"/>
              <a:t>I. CERAI TALAK</a:t>
            </a:r>
            <a:endParaRPr lang="id-ID" dirty="0"/>
          </a:p>
        </p:txBody>
      </p:sp>
    </p:spTree>
    <p:extLst>
      <p:ext uri="{BB962C8B-B14F-4D97-AF65-F5344CB8AC3E}">
        <p14:creationId xmlns:p14="http://schemas.microsoft.com/office/powerpoint/2010/main" xmlns="" val="4250848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id-ID" dirty="0"/>
              <a:t>Permohonan diajukan ke Pengadilan yang daerah hukumnya meliputi tempat </a:t>
            </a:r>
            <a:r>
              <a:rPr lang="id-ID" dirty="0" smtClean="0"/>
              <a:t>kediaman TERMOHON</a:t>
            </a:r>
            <a:endParaRPr lang="id-ID" dirty="0"/>
          </a:p>
          <a:p>
            <a:pPr lvl="1"/>
            <a:r>
              <a:rPr lang="id-ID" dirty="0" smtClean="0"/>
              <a:t>KECUALI apabila </a:t>
            </a:r>
            <a:r>
              <a:rPr lang="id-ID" dirty="0"/>
              <a:t>termohon dengan sengaja meninggalkan tempat kediaman yang ditentukan bersama </a:t>
            </a:r>
            <a:r>
              <a:rPr lang="id-ID" u="sng" dirty="0"/>
              <a:t>tanpa izin </a:t>
            </a:r>
            <a:r>
              <a:rPr lang="id-ID" dirty="0" smtClean="0"/>
              <a:t>pemohon</a:t>
            </a:r>
          </a:p>
          <a:p>
            <a:r>
              <a:rPr lang="id-ID" dirty="0" smtClean="0"/>
              <a:t>Jika </a:t>
            </a:r>
            <a:r>
              <a:rPr lang="id-ID" u="sng" dirty="0"/>
              <a:t>termohon bertempat kediaman di luar negeri</a:t>
            </a:r>
            <a:r>
              <a:rPr lang="id-ID" dirty="0"/>
              <a:t>, permohonan diajukan kepada Pengadilan yang daerah hukumnya meliputi </a:t>
            </a:r>
            <a:r>
              <a:rPr lang="id-ID" u="sng" dirty="0"/>
              <a:t>tempat kediaman </a:t>
            </a:r>
            <a:r>
              <a:rPr lang="id-ID" u="sng" dirty="0" smtClean="0"/>
              <a:t>pemohon</a:t>
            </a:r>
          </a:p>
          <a:p>
            <a:r>
              <a:rPr lang="id-ID" dirty="0" smtClean="0"/>
              <a:t>Jika </a:t>
            </a:r>
            <a:r>
              <a:rPr lang="id-ID" dirty="0"/>
              <a:t>pemohon dan termohon bertempat kediaman di luar negeri, </a:t>
            </a:r>
            <a:r>
              <a:rPr lang="id-ID" dirty="0" smtClean="0"/>
              <a:t>permohonan </a:t>
            </a:r>
            <a:r>
              <a:rPr lang="id-ID" dirty="0"/>
              <a:t>diajukan kepada Pengadilan yang daerah hukumnya meliputi </a:t>
            </a:r>
            <a:r>
              <a:rPr lang="id-ID" u="sng" dirty="0"/>
              <a:t>tempat perkawinan mereka dilangsungkan </a:t>
            </a:r>
            <a:r>
              <a:rPr lang="id-ID" dirty="0"/>
              <a:t>atau </a:t>
            </a:r>
            <a:r>
              <a:rPr lang="id-ID" u="sng" dirty="0" smtClean="0"/>
              <a:t>Pengadilan </a:t>
            </a:r>
            <a:r>
              <a:rPr lang="id-ID" u="sng" dirty="0"/>
              <a:t>Agama Jakarta Pusat</a:t>
            </a:r>
          </a:p>
        </p:txBody>
      </p:sp>
      <p:sp>
        <p:nvSpPr>
          <p:cNvPr id="2" name="Title 1"/>
          <p:cNvSpPr>
            <a:spLocks noGrp="1"/>
          </p:cNvSpPr>
          <p:nvPr>
            <p:ph type="title"/>
          </p:nvPr>
        </p:nvSpPr>
        <p:spPr/>
        <p:txBody>
          <a:bodyPr/>
          <a:lstStyle/>
          <a:p>
            <a:r>
              <a:rPr lang="id-ID" dirty="0" smtClean="0"/>
              <a:t>Kompetensi Relatif</a:t>
            </a:r>
            <a:endParaRPr lang="id-ID" dirty="0"/>
          </a:p>
        </p:txBody>
      </p:sp>
    </p:spTree>
    <p:extLst>
      <p:ext uri="{BB962C8B-B14F-4D97-AF65-F5344CB8AC3E}">
        <p14:creationId xmlns:p14="http://schemas.microsoft.com/office/powerpoint/2010/main" xmlns="" val="1691192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smtClean="0"/>
              <a:t>Bentuk keputusan Pengadilan adalah PENETAPAN</a:t>
            </a:r>
          </a:p>
          <a:p>
            <a:r>
              <a:rPr lang="id-ID" dirty="0" smtClean="0"/>
              <a:t>Jika </a:t>
            </a:r>
            <a:r>
              <a:rPr lang="id-ID" dirty="0"/>
              <a:t>kedua </a:t>
            </a:r>
            <a:r>
              <a:rPr lang="id-ID" dirty="0" smtClean="0"/>
              <a:t>pihak </a:t>
            </a:r>
            <a:r>
              <a:rPr lang="id-ID" dirty="0"/>
              <a:t>tidak mungkin lagi didamaikan dan telah cukup alasan perceraian, maka Pengadilan menetapkan bahwa permohonan tersebut </a:t>
            </a:r>
            <a:r>
              <a:rPr lang="id-ID" dirty="0" smtClean="0"/>
              <a:t>dikabulkan</a:t>
            </a:r>
          </a:p>
          <a:p>
            <a:r>
              <a:rPr lang="id-ID" dirty="0" smtClean="0"/>
              <a:t>Terhadap Penetapan, Termohon dapat mengajukan BANDING</a:t>
            </a:r>
            <a:endParaRPr lang="id-ID" dirty="0"/>
          </a:p>
        </p:txBody>
      </p:sp>
      <p:sp>
        <p:nvSpPr>
          <p:cNvPr id="2" name="Title 1"/>
          <p:cNvSpPr>
            <a:spLocks noGrp="1"/>
          </p:cNvSpPr>
          <p:nvPr>
            <p:ph type="title"/>
          </p:nvPr>
        </p:nvSpPr>
        <p:spPr/>
        <p:txBody>
          <a:bodyPr/>
          <a:lstStyle/>
          <a:p>
            <a:r>
              <a:rPr lang="id-ID" dirty="0" smtClean="0"/>
              <a:t>Penetapan</a:t>
            </a:r>
            <a:endParaRPr lang="id-ID" dirty="0"/>
          </a:p>
        </p:txBody>
      </p:sp>
    </p:spTree>
    <p:extLst>
      <p:ext uri="{BB962C8B-B14F-4D97-AF65-F5344CB8AC3E}">
        <p14:creationId xmlns:p14="http://schemas.microsoft.com/office/powerpoint/2010/main" xmlns="" val="2361835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id-ID" dirty="0" smtClean="0"/>
              <a:t>Setelah </a:t>
            </a:r>
            <a:r>
              <a:rPr lang="id-ID" dirty="0"/>
              <a:t>penetapan </a:t>
            </a:r>
            <a:r>
              <a:rPr lang="id-ID" dirty="0" smtClean="0"/>
              <a:t>memperoleh </a:t>
            </a:r>
            <a:r>
              <a:rPr lang="id-ID" dirty="0"/>
              <a:t>kekuatan hukum tetap, Pengadilan menentukan hari sidang penyaksian ikrar talak, dengan memanggil suami dan istri atau wakilnya untuk menghadiri sidang tersebut.</a:t>
            </a:r>
          </a:p>
          <a:p>
            <a:r>
              <a:rPr lang="id-ID" dirty="0" smtClean="0"/>
              <a:t>Suami </a:t>
            </a:r>
            <a:r>
              <a:rPr lang="id-ID" dirty="0"/>
              <a:t>atau wakilnya yang diberi kuasa khusus dalam suatu akta otentik </a:t>
            </a:r>
            <a:r>
              <a:rPr lang="id-ID" dirty="0" smtClean="0"/>
              <a:t>mengucapkan </a:t>
            </a:r>
            <a:r>
              <a:rPr lang="id-ID" dirty="0"/>
              <a:t>ikrar </a:t>
            </a:r>
            <a:r>
              <a:rPr lang="id-ID" dirty="0" smtClean="0"/>
              <a:t>talak </a:t>
            </a:r>
            <a:r>
              <a:rPr lang="id-ID" dirty="0"/>
              <a:t>yang dihadiri oleh istri atau kuasanya.</a:t>
            </a:r>
          </a:p>
          <a:p>
            <a:r>
              <a:rPr lang="id-ID" dirty="0" smtClean="0"/>
              <a:t>Jika </a:t>
            </a:r>
            <a:r>
              <a:rPr lang="id-ID" dirty="0"/>
              <a:t>istri telah mendapat panggilan secara sah atau patut, tetapi tidak datang menghadap sendiri atau tidak mengirim wakilnya, maka suami atau wakilnya dapat mengucapkan ikrar talak tanpa hadirnya istri atau </a:t>
            </a:r>
            <a:r>
              <a:rPr lang="id-ID" dirty="0" smtClean="0"/>
              <a:t>wakilnya</a:t>
            </a:r>
            <a:endParaRPr lang="id-ID" dirty="0"/>
          </a:p>
        </p:txBody>
      </p:sp>
      <p:sp>
        <p:nvSpPr>
          <p:cNvPr id="2" name="Title 1"/>
          <p:cNvSpPr>
            <a:spLocks noGrp="1"/>
          </p:cNvSpPr>
          <p:nvPr>
            <p:ph type="title"/>
          </p:nvPr>
        </p:nvSpPr>
        <p:spPr/>
        <p:txBody>
          <a:bodyPr/>
          <a:lstStyle/>
          <a:p>
            <a:r>
              <a:rPr lang="id-ID" dirty="0" smtClean="0"/>
              <a:t>Ikrar Talak</a:t>
            </a:r>
            <a:endParaRPr lang="id-ID" dirty="0"/>
          </a:p>
        </p:txBody>
      </p:sp>
    </p:spTree>
    <p:extLst>
      <p:ext uri="{BB962C8B-B14F-4D97-AF65-F5344CB8AC3E}">
        <p14:creationId xmlns:p14="http://schemas.microsoft.com/office/powerpoint/2010/main" xmlns="" val="419308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id-ID" dirty="0"/>
              <a:t>Jika suami dalam tenggang waktu 6 (enam) bulan sejak ditetapkan hari sidang penyaksian ikrar talak, tidak datang menghadap sendiri atau tidak mengirim wakilnya meskipun telah mendapat panggilan secara sah atau patut maka gugurlah kekuatan penetapan tersebut, dan perceraian tidak dapat diajukan lagi berdasarkan alasan yang sama</a:t>
            </a:r>
          </a:p>
          <a:p>
            <a:endParaRPr lang="id-ID" dirty="0"/>
          </a:p>
        </p:txBody>
      </p:sp>
      <p:sp>
        <p:nvSpPr>
          <p:cNvPr id="2" name="Title 1"/>
          <p:cNvSpPr>
            <a:spLocks noGrp="1"/>
          </p:cNvSpPr>
          <p:nvPr>
            <p:ph type="title"/>
          </p:nvPr>
        </p:nvSpPr>
        <p:spPr/>
        <p:txBody>
          <a:bodyPr/>
          <a:lstStyle/>
          <a:p>
            <a:r>
              <a:rPr lang="id-ID" dirty="0" smtClean="0"/>
              <a:t>Gugurnya Penetapan</a:t>
            </a:r>
            <a:endParaRPr lang="id-ID" dirty="0"/>
          </a:p>
        </p:txBody>
      </p:sp>
    </p:spTree>
    <p:extLst>
      <p:ext uri="{BB962C8B-B14F-4D97-AF65-F5344CB8AC3E}">
        <p14:creationId xmlns:p14="http://schemas.microsoft.com/office/powerpoint/2010/main" xmlns="" val="7285179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302</TotalTime>
  <Words>1092</Words>
  <Application>Microsoft Office PowerPoint</Application>
  <PresentationFormat>On-screen Show (4:3)</PresentationFormat>
  <Paragraphs>93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PEMERIKSAAN PERKARA PERCERAIAN</vt:lpstr>
      <vt:lpstr>HUKUM ACARA</vt:lpstr>
      <vt:lpstr> </vt:lpstr>
      <vt:lpstr>HUKUM ACARA KHUSUS</vt:lpstr>
      <vt:lpstr>I. CERAI TALAK</vt:lpstr>
      <vt:lpstr>Kompetensi Relatif</vt:lpstr>
      <vt:lpstr>Penetapan</vt:lpstr>
      <vt:lpstr>Ikrar Talak</vt:lpstr>
      <vt:lpstr>Gugurnya Penetapan</vt:lpstr>
      <vt:lpstr>Putusnya Perkawinan</vt:lpstr>
      <vt:lpstr>II. CERAI GUGAT</vt:lpstr>
      <vt:lpstr>Kompetensi Relatif</vt:lpstr>
      <vt:lpstr>Putusan</vt:lpstr>
      <vt:lpstr>MEDIASI</vt:lpstr>
      <vt:lpstr>Gugatan dalam Perkara Perceraian</vt:lpstr>
      <vt:lpstr>Larangan Mengajukan Gugatan Rekonpensi</vt:lpstr>
      <vt:lpstr>PENGECUALIAN Tambahan dalam Pengadilan Agama</vt:lpstr>
      <vt:lpstr>Cont’d</vt:lpstr>
      <vt:lpstr>Permohonan Tindakan Pendahuluan</vt:lpstr>
      <vt:lpstr>III. CERAI DENGAN ALASAN ZINA</vt:lpstr>
      <vt:lpstr>Pasal 87</vt:lpstr>
      <vt:lpstr>Pasal 88  Sumpah</vt:lpstr>
      <vt:lpstr>Terima kasih ~ wassalam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Nyi Geulis</dc:creator>
  <cp:lastModifiedBy>user</cp:lastModifiedBy>
  <cp:revision>26</cp:revision>
  <dcterms:created xsi:type="dcterms:W3CDTF">2006-08-16T00:00:00Z</dcterms:created>
  <dcterms:modified xsi:type="dcterms:W3CDTF">2014-11-11T02:34:21Z</dcterms:modified>
</cp:coreProperties>
</file>