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7102475" cy="93884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BEAF3E2-238C-407D-911C-FE8439CF48D3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1E4E9A0-7EF8-4885-8765-534A7FC1D9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57FC0-ED3F-4741-A77B-66AED45D781B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0EB1-5A58-4987-A918-2E6141F999C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2071702"/>
          </a:xfrm>
        </p:spPr>
        <p:txBody>
          <a:bodyPr>
            <a:normAutofit/>
          </a:bodyPr>
          <a:lstStyle/>
          <a:p>
            <a:r>
              <a:rPr lang="id-ID" sz="6000" b="1" i="1" dirty="0" smtClean="0"/>
              <a:t>VALUE FOR MONEY AUDIT</a:t>
            </a:r>
            <a:endParaRPr lang="id-ID" sz="6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Oleh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Dr. Pujiati, M.Pd.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643998" cy="1214446"/>
          </a:xfrm>
        </p:spPr>
        <p:txBody>
          <a:bodyPr/>
          <a:lstStyle/>
          <a:p>
            <a:r>
              <a:rPr lang="id-ID" b="1" dirty="0" smtClean="0"/>
              <a:t>Persyaratan dalam Audit Kinerja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8286808" cy="399575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i="1" dirty="0" smtClean="0">
                <a:solidFill>
                  <a:schemeClr val="tx1"/>
                </a:solidFill>
              </a:rPr>
              <a:t>Auditor, auditee, recipent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Hubungan akuntabilitas antara </a:t>
            </a:r>
            <a:r>
              <a:rPr lang="id-ID" i="1" dirty="0" smtClean="0">
                <a:solidFill>
                  <a:schemeClr val="tx1"/>
                </a:solidFill>
              </a:rPr>
              <a:t>auditee</a:t>
            </a:r>
            <a:r>
              <a:rPr lang="id-ID" dirty="0" smtClean="0">
                <a:solidFill>
                  <a:schemeClr val="tx1"/>
                </a:solidFill>
              </a:rPr>
              <a:t> dan </a:t>
            </a:r>
            <a:r>
              <a:rPr lang="id-ID" i="1" dirty="0" smtClean="0">
                <a:solidFill>
                  <a:schemeClr val="tx1"/>
                </a:solidFill>
              </a:rPr>
              <a:t>audit recipent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Indepedensi antara </a:t>
            </a:r>
            <a:r>
              <a:rPr lang="id-ID" i="1" dirty="0" smtClean="0">
                <a:solidFill>
                  <a:schemeClr val="tx1"/>
                </a:solidFill>
              </a:rPr>
              <a:t>auditor</a:t>
            </a:r>
            <a:r>
              <a:rPr lang="id-ID" dirty="0" smtClean="0">
                <a:solidFill>
                  <a:schemeClr val="tx1"/>
                </a:solidFill>
              </a:rPr>
              <a:t> dan </a:t>
            </a:r>
            <a:r>
              <a:rPr lang="id-ID" i="1" dirty="0" smtClean="0">
                <a:solidFill>
                  <a:schemeClr val="tx1"/>
                </a:solidFill>
              </a:rPr>
              <a:t>auditee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Pengujian dan evaluasi atas aktivitas </a:t>
            </a:r>
            <a:r>
              <a:rPr lang="id-ID" i="1" dirty="0" smtClean="0">
                <a:solidFill>
                  <a:schemeClr val="tx1"/>
                </a:solidFill>
              </a:rPr>
              <a:t>auditee </a:t>
            </a:r>
            <a:r>
              <a:rPr lang="id-ID" dirty="0" smtClean="0">
                <a:solidFill>
                  <a:schemeClr val="tx1"/>
                </a:solidFill>
              </a:rPr>
              <a:t>oleh </a:t>
            </a:r>
            <a:r>
              <a:rPr lang="id-ID" i="1" dirty="0" smtClean="0">
                <a:solidFill>
                  <a:schemeClr val="tx1"/>
                </a:solidFill>
              </a:rPr>
              <a:t>auditor </a:t>
            </a:r>
            <a:r>
              <a:rPr lang="id-ID" dirty="0" smtClean="0">
                <a:solidFill>
                  <a:schemeClr val="tx1"/>
                </a:solidFill>
              </a:rPr>
              <a:t>untuk </a:t>
            </a:r>
            <a:r>
              <a:rPr lang="id-ID" i="1" dirty="0" smtClean="0">
                <a:solidFill>
                  <a:schemeClr val="tx1"/>
                </a:solidFill>
              </a:rPr>
              <a:t>audit recipent</a:t>
            </a:r>
          </a:p>
          <a:p>
            <a:pPr marL="514350" indent="-514350" algn="l">
              <a:buAutoNum type="arabicParenR"/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572560" cy="107157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Bagan Hubungan antara Pihak-Pihak dalam Audit Kinerja</a:t>
            </a:r>
            <a:endParaRPr lang="id-ID" b="1" dirty="0"/>
          </a:p>
        </p:txBody>
      </p:sp>
      <p:sp>
        <p:nvSpPr>
          <p:cNvPr id="4" name="Isosceles Triangle 3"/>
          <p:cNvSpPr/>
          <p:nvPr/>
        </p:nvSpPr>
        <p:spPr>
          <a:xfrm>
            <a:off x="3571868" y="2643182"/>
            <a:ext cx="2071702" cy="2214578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286116" y="1785926"/>
            <a:ext cx="2571768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Pihak pertama: Auditor</a:t>
            </a:r>
            <a:endParaRPr lang="id-ID" b="1" dirty="0"/>
          </a:p>
        </p:txBody>
      </p:sp>
      <p:sp>
        <p:nvSpPr>
          <p:cNvPr id="6" name="Rectangle 5"/>
          <p:cNvSpPr/>
          <p:nvPr/>
        </p:nvSpPr>
        <p:spPr>
          <a:xfrm>
            <a:off x="6072198" y="4857760"/>
            <a:ext cx="2571768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Pihak kedua: Entitas yang diaudit</a:t>
            </a:r>
            <a:endParaRPr lang="id-ID" b="1" dirty="0"/>
          </a:p>
        </p:txBody>
      </p:sp>
      <p:sp>
        <p:nvSpPr>
          <p:cNvPr id="7" name="Rectangle 6"/>
          <p:cNvSpPr/>
          <p:nvPr/>
        </p:nvSpPr>
        <p:spPr>
          <a:xfrm>
            <a:off x="642910" y="4857760"/>
            <a:ext cx="2571768" cy="857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Pihak ketiga: pihak yang menuntut adanya akuntabilitas</a:t>
            </a:r>
            <a:endParaRPr lang="id-ID" b="1" dirty="0"/>
          </a:p>
        </p:txBody>
      </p:sp>
      <p:sp>
        <p:nvSpPr>
          <p:cNvPr id="8" name="Rectangle 7"/>
          <p:cNvSpPr/>
          <p:nvPr/>
        </p:nvSpPr>
        <p:spPr>
          <a:xfrm>
            <a:off x="571472" y="2285992"/>
            <a:ext cx="221457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Audit Relationship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872" y="2438392"/>
            <a:ext cx="221457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Audit Relationship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272" y="2590792"/>
            <a:ext cx="221457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Audit Relationship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8672" y="2743192"/>
            <a:ext cx="221457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Audit Relationship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2976" y="2571744"/>
            <a:ext cx="221457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Audit Relationship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376" y="2724144"/>
            <a:ext cx="221457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Audit Relationship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8" y="2643182"/>
            <a:ext cx="321467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Orang yang menguji akuntabilitas pihak kedua untuk pihak ketiga dan melaporkan kepada pihak ketiga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7422" y="3500438"/>
            <a:ext cx="1562112" cy="419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     Fungi atestasi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7818" y="3643314"/>
            <a:ext cx="135732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Fungsi audit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868" y="5143512"/>
            <a:ext cx="2000264" cy="419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     Fungi akuntabilitas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9322" y="5857892"/>
            <a:ext cx="321467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Entitas bertanggungjawab pada pihak ketiga dan akuntabilitas tersebut diuji oleh pihak pertama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720" y="6000768"/>
            <a:ext cx="3571900" cy="642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Entitas menuntut akuntabilitas pihak kedua dan menerima laporan hasil pengujian akuntabilitas dari pihak pertama</a:t>
            </a:r>
            <a:endParaRPr lang="id-ID" sz="16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3679025" y="3036091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143240" y="4071942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72132" y="542926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214678" y="535782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 flipV="1">
            <a:off x="4857752" y="307181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5429256" y="4214818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572560" cy="6215106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l"/>
            <a:r>
              <a:rPr lang="id-ID" b="1" dirty="0" smtClean="0">
                <a:solidFill>
                  <a:schemeClr val="tx1"/>
                </a:solidFill>
              </a:rPr>
              <a:t>Syarat Menjadi Auditor Publik :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Telah diakui dapat melaksanakan auditor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Mematuhi kode etik yang berlaku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Melakukan audit dengan tanggungjawab</a:t>
            </a:r>
          </a:p>
          <a:p>
            <a:pPr marL="514350" indent="-514350" algn="l"/>
            <a:endParaRPr lang="id-ID" dirty="0">
              <a:solidFill>
                <a:schemeClr val="tx1"/>
              </a:solidFill>
            </a:endParaRPr>
          </a:p>
          <a:p>
            <a:pPr marL="514350" indent="-514350" algn="l"/>
            <a:r>
              <a:rPr lang="id-ID" b="1" dirty="0" smtClean="0">
                <a:solidFill>
                  <a:schemeClr val="tx1"/>
                </a:solidFill>
              </a:rPr>
              <a:t>Prosedur auditing kinerja secara komprehensif:</a:t>
            </a:r>
          </a:p>
          <a:p>
            <a:pPr marL="514350" indent="-514350" algn="l">
              <a:buAutoNum type="arabicParenR"/>
            </a:pPr>
            <a:r>
              <a:rPr lang="id-ID" b="1" i="1" dirty="0" smtClean="0">
                <a:solidFill>
                  <a:schemeClr val="tx1"/>
                </a:solidFill>
              </a:rPr>
              <a:t>Management and technical review</a:t>
            </a:r>
            <a:r>
              <a:rPr lang="id-ID" dirty="0" smtClean="0">
                <a:solidFill>
                  <a:schemeClr val="tx1"/>
                </a:solidFill>
              </a:rPr>
              <a:t>: dengan telaah fungsi manajemen secara umum</a:t>
            </a:r>
          </a:p>
          <a:p>
            <a:pPr marL="514350" indent="-514350" algn="l">
              <a:buAutoNum type="arabicParenR"/>
            </a:pPr>
            <a:r>
              <a:rPr lang="id-ID" b="1" i="1" dirty="0" smtClean="0">
                <a:solidFill>
                  <a:schemeClr val="tx1"/>
                </a:solidFill>
              </a:rPr>
              <a:t>Special Studies</a:t>
            </a:r>
            <a:r>
              <a:rPr lang="id-ID" dirty="0" smtClean="0">
                <a:solidFill>
                  <a:schemeClr val="tx1"/>
                </a:solidFill>
              </a:rPr>
              <a:t>:  telaah untuk mencapai spesifikasi  sesuai permintaan</a:t>
            </a:r>
          </a:p>
          <a:p>
            <a:pPr marL="514350" indent="-514350" algn="l">
              <a:buAutoNum type="arabicParenR"/>
            </a:pPr>
            <a:endParaRPr lang="id-ID" dirty="0">
              <a:solidFill>
                <a:schemeClr val="tx1"/>
              </a:solidFill>
            </a:endParaRPr>
          </a:p>
          <a:p>
            <a:pPr marL="514350" indent="-514350" algn="l"/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470025"/>
          </a:xfrm>
        </p:spPr>
        <p:txBody>
          <a:bodyPr/>
          <a:lstStyle/>
          <a:p>
            <a:r>
              <a:rPr lang="id-ID" b="1" dirty="0" smtClean="0"/>
              <a:t>D. STANDAR AUDIT PEMERINTAH (SAP) TAHUN 1995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8001056" cy="4214842"/>
          </a:xfrm>
        </p:spPr>
        <p:txBody>
          <a:bodyPr>
            <a:normAutofit lnSpcReduction="10000"/>
          </a:bodyPr>
          <a:lstStyle/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1) Standar Umum (ringkas):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a)	Staf harus memiliki kecakapan</a:t>
            </a: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b)	Harus independen</a:t>
            </a: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c)	Penggunaan kemahiran profesional secara cermat dan seksama</a:t>
            </a: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d)	Memiliki sistem pengendalian intern dan pengendalian mutu memadai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500858"/>
          </a:xfrm>
        </p:spPr>
        <p:txBody>
          <a:bodyPr>
            <a:normAutofit fontScale="85000" lnSpcReduction="20000"/>
          </a:bodyPr>
          <a:lstStyle/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2) Standar Pekerjaan Lapangan Audit: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Perencanaan 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Supervisi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Kepatuhan terhadap peraturan perundang-undangan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Pengendalian manajemen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3) Standar Pelaporan Audit Kinerja: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Bentuk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Ketepatan waktu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Isi laporan (hasil, rekomendasi, pernyataan, kepatuhan/tidak, pelaporan langsung, pengendalian manajemen, tangagapan pejabat yang bertanggungjawab,  prestasi kerja, hal yang memerlukan penelaah, informasi istimewa dan rahasia)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Penyajian laporan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Distribusi laporan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643998" cy="1470025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E. AUDIT KINERJA PEMERINTAH DAERAH DALAM KONTEKS OTONOMI DAERAH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500306"/>
            <a:ext cx="8572560" cy="4071966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VFM audit penting untuk mendukung pelaksanaan otonomi daerah dan desentralisasi fiskal karena dalam era otonom daerah DPR/DPRD dan lembaga pemerintahan baik pusat atau daerah harus memberikan pertanggungjawaban publik pada masyarakat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214447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G. PERMASALAHAN AUDIT KINERJA LEMBAGA PEMERINTAH DI INDONESIA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643998" cy="4643470"/>
          </a:xfrm>
        </p:spPr>
        <p:txBody>
          <a:bodyPr>
            <a:normAutofit fontScale="925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Kelemahan: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Tidak ada indikator/kriteria kinerja yang memadai/ belum ada standar akuntansi publik yang baku</a:t>
            </a:r>
          </a:p>
          <a:p>
            <a:pPr marL="514350" indent="-514350" algn="l">
              <a:buAutoNum type="arabicParenR" startAt="2"/>
            </a:pPr>
            <a:r>
              <a:rPr lang="id-ID" dirty="0" smtClean="0">
                <a:solidFill>
                  <a:schemeClr val="tx1"/>
                </a:solidFill>
              </a:rPr>
              <a:t>Banyak lembaga pemeriksaan fungsional overlapping sehingga pengauditan tidak efektif dan efisien.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Solusi:  perlu reposisi lembaga keuangan </a:t>
            </a:r>
            <a:r>
              <a:rPr lang="id-ID" smtClean="0">
                <a:solidFill>
                  <a:schemeClr val="tx1"/>
                </a:solidFill>
              </a:rPr>
              <a:t>dengan 		   adanya </a:t>
            </a:r>
            <a:r>
              <a:rPr lang="id-ID" dirty="0" smtClean="0">
                <a:solidFill>
                  <a:schemeClr val="tx1"/>
                </a:solidFill>
              </a:rPr>
              <a:t>auditor eksternal dan internal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142960"/>
            <a:ext cx="8358246" cy="5357874"/>
          </a:xfrm>
        </p:spPr>
        <p:txBody>
          <a:bodyPr>
            <a:normAutofit/>
          </a:bodyPr>
          <a:lstStyle/>
          <a:p>
            <a:r>
              <a:rPr lang="id-ID" i="1" dirty="0" smtClean="0">
                <a:solidFill>
                  <a:schemeClr val="tx1"/>
                </a:solidFill>
              </a:rPr>
              <a:t>Performance audit </a:t>
            </a:r>
            <a:r>
              <a:rPr lang="id-ID" dirty="0" smtClean="0">
                <a:solidFill>
                  <a:schemeClr val="tx1"/>
                </a:solidFill>
              </a:rPr>
              <a:t>meliputi audit ekonomi, efisiensi dan efektivitas. Audit ekonomi dan efiseiensi disebut management audit/ operational audit, sedangkan audit efektivitas disebut program audit. 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Istilah lain </a:t>
            </a:r>
            <a:r>
              <a:rPr lang="id-ID" i="1" dirty="0" smtClean="0">
                <a:solidFill>
                  <a:schemeClr val="tx1"/>
                </a:solidFill>
              </a:rPr>
              <a:t>performance audit </a:t>
            </a:r>
            <a:r>
              <a:rPr lang="id-ID" dirty="0" smtClean="0">
                <a:solidFill>
                  <a:schemeClr val="tx1"/>
                </a:solidFill>
              </a:rPr>
              <a:t>adalah </a:t>
            </a:r>
            <a:r>
              <a:rPr lang="id-ID" b="1" dirty="0" smtClean="0">
                <a:solidFill>
                  <a:schemeClr val="tx1"/>
                </a:solidFill>
              </a:rPr>
              <a:t>VFM</a:t>
            </a:r>
            <a:r>
              <a:rPr lang="id-ID" dirty="0" smtClean="0">
                <a:solidFill>
                  <a:schemeClr val="tx1"/>
                </a:solidFill>
              </a:rPr>
              <a:t> atau 3E’s audit (</a:t>
            </a:r>
            <a:r>
              <a:rPr lang="id-ID" i="1" dirty="0" smtClean="0">
                <a:solidFill>
                  <a:schemeClr val="tx1"/>
                </a:solidFill>
              </a:rPr>
              <a:t>economy, efficiency and effectiveness audit</a:t>
            </a:r>
            <a:r>
              <a:rPr lang="id-ID" dirty="0" smtClean="0">
                <a:solidFill>
                  <a:schemeClr val="tx1"/>
                </a:solidFill>
              </a:rPr>
              <a:t>)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1470025"/>
          </a:xfrm>
        </p:spPr>
        <p:txBody>
          <a:bodyPr/>
          <a:lstStyle/>
          <a:p>
            <a:r>
              <a:rPr lang="id-ID" b="1" dirty="0" smtClean="0"/>
              <a:t>A</a:t>
            </a:r>
            <a:r>
              <a:rPr lang="id-ID" dirty="0" smtClean="0"/>
              <a:t>. </a:t>
            </a:r>
            <a:r>
              <a:rPr lang="id-ID" b="1" dirty="0" smtClean="0"/>
              <a:t>KARAKTERISTIK </a:t>
            </a:r>
            <a:r>
              <a:rPr lang="id-ID" b="1" i="1" dirty="0" smtClean="0"/>
              <a:t>VALUE FOR MONEY AUDIT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715436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Audit kinerja meliputi audit ekonomi, efisiensi, dan efektivitas. Fokusnya pada pemeriksaan tindakan dan kejadian ekonomi yang menggambarkan kinerja organisasi</a:t>
            </a:r>
          </a:p>
          <a:p>
            <a:pPr algn="l"/>
            <a:endParaRPr lang="id-ID" dirty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VFM laporannya berupa kesimpulan dari audit yang dilaksanakan tetapi dilengkapi dengan rekomendasi untuk perbaikan masa datang sedangkan </a:t>
            </a:r>
            <a:r>
              <a:rPr lang="id-ID" i="1" dirty="0" smtClean="0">
                <a:solidFill>
                  <a:schemeClr val="tx1"/>
                </a:solidFill>
              </a:rPr>
              <a:t>conventional audit </a:t>
            </a:r>
            <a:r>
              <a:rPr lang="id-ID" dirty="0" smtClean="0">
                <a:solidFill>
                  <a:schemeClr val="tx1"/>
                </a:solidFill>
              </a:rPr>
              <a:t>tidak dilengkapi rekomendasi</a:t>
            </a:r>
          </a:p>
          <a:p>
            <a:pPr algn="l"/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643998" cy="1071569"/>
          </a:xfrm>
        </p:spPr>
        <p:txBody>
          <a:bodyPr/>
          <a:lstStyle/>
          <a:p>
            <a:r>
              <a:rPr lang="id-ID" b="1" dirty="0"/>
              <a:t>B</a:t>
            </a:r>
            <a:r>
              <a:rPr lang="id-ID" b="1" dirty="0" smtClean="0"/>
              <a:t>. AUDIT EKONOMI DAN EFISIENSI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643998" cy="47863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Ekonomi mengacu pada biaya terendah, efisiensi mengacu pada input. </a:t>
            </a:r>
          </a:p>
          <a:p>
            <a:pPr algn="l"/>
            <a:endParaRPr lang="id-ID" dirty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Tujuan audit ekonomi dan efisiensi: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Menentukan apakah entitas memperoleh, melindungi dan menggunakan sumber dayanya secara ekonomis dan efisien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2)	Menentukan penyebab terjadinya praktik tidak efisien dan ekonomis.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2858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200" b="1" dirty="0" smtClean="0"/>
              <a:t>Pertimbangan (ringkas) dalam Audit Ekonomi dan Efisiensi menurut </a:t>
            </a:r>
            <a:r>
              <a:rPr lang="id-ID" sz="3200" b="1" i="1" dirty="0" smtClean="0"/>
              <a:t>The General Accounting Office Standars </a:t>
            </a:r>
            <a:endParaRPr lang="id-ID" sz="3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643998" cy="471490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sz="2800" dirty="0" smtClean="0">
                <a:solidFill>
                  <a:schemeClr val="tx1"/>
                </a:solidFill>
              </a:rPr>
              <a:t>Mengikuti ketentuan</a:t>
            </a:r>
          </a:p>
          <a:p>
            <a:pPr marL="514350" indent="-514350" algn="l">
              <a:buAutoNum type="arabicParenR"/>
            </a:pPr>
            <a:r>
              <a:rPr lang="id-ID" sz="2800" dirty="0" smtClean="0">
                <a:solidFill>
                  <a:schemeClr val="tx1"/>
                </a:solidFill>
              </a:rPr>
              <a:t>Melakukan pengadaan sumber daya</a:t>
            </a:r>
          </a:p>
          <a:p>
            <a:pPr marL="514350" indent="-514350" algn="l">
              <a:buFont typeface="Arial" pitchFamily="34" charset="0"/>
              <a:buAutoNum type="arabicParenR"/>
            </a:pPr>
            <a:r>
              <a:rPr lang="id-ID" sz="2800" dirty="0" smtClean="0">
                <a:solidFill>
                  <a:schemeClr val="tx1"/>
                </a:solidFill>
              </a:rPr>
              <a:t>Melindungi dan memelihara sumber daya</a:t>
            </a:r>
          </a:p>
          <a:p>
            <a:pPr marL="514350" indent="-514350" algn="l">
              <a:buFont typeface="Arial" pitchFamily="34" charset="0"/>
              <a:buAutoNum type="arabicParenR"/>
            </a:pPr>
            <a:r>
              <a:rPr lang="id-ID" sz="2800" dirty="0" smtClean="0">
                <a:solidFill>
                  <a:schemeClr val="tx1"/>
                </a:solidFill>
              </a:rPr>
              <a:t>Menghindari duplikasi pekerjaan</a:t>
            </a:r>
          </a:p>
          <a:p>
            <a:pPr marL="514350" indent="-514350" algn="l">
              <a:buFont typeface="Arial" pitchFamily="34" charset="0"/>
              <a:buAutoNum type="arabicParenR"/>
            </a:pPr>
            <a:r>
              <a:rPr lang="id-ID" sz="2800" dirty="0" smtClean="0">
                <a:solidFill>
                  <a:schemeClr val="tx1"/>
                </a:solidFill>
              </a:rPr>
              <a:t>Menghindari adanya pengangguran</a:t>
            </a:r>
          </a:p>
          <a:p>
            <a:pPr marL="514350" indent="-514350" algn="l">
              <a:buAutoNum type="arabicParenR"/>
            </a:pPr>
            <a:r>
              <a:rPr lang="id-ID" sz="2800" dirty="0" smtClean="0">
                <a:solidFill>
                  <a:schemeClr val="tx1"/>
                </a:solidFill>
              </a:rPr>
              <a:t>Menggunakan prosedur kerja efisien</a:t>
            </a:r>
          </a:p>
          <a:p>
            <a:pPr marL="514350" indent="-514350" algn="l">
              <a:buAutoNum type="arabicParenR"/>
            </a:pPr>
            <a:r>
              <a:rPr lang="id-ID" sz="2800" dirty="0" smtClean="0">
                <a:solidFill>
                  <a:schemeClr val="tx1"/>
                </a:solidFill>
              </a:rPr>
              <a:t>Menggunakan sumber daya minimum</a:t>
            </a:r>
          </a:p>
          <a:p>
            <a:pPr marL="514350" indent="-514350" algn="l">
              <a:buAutoNum type="arabicParenR"/>
            </a:pPr>
            <a:r>
              <a:rPr lang="id-ID" sz="2800" dirty="0" smtClean="0">
                <a:solidFill>
                  <a:schemeClr val="tx1"/>
                </a:solidFill>
              </a:rPr>
              <a:t>Mematuhi perundangan</a:t>
            </a:r>
          </a:p>
          <a:p>
            <a:pPr marL="514350" indent="-514350" algn="l">
              <a:buAutoNum type="arabicParenR"/>
            </a:pPr>
            <a:r>
              <a:rPr lang="id-ID" sz="2800" dirty="0" smtClean="0">
                <a:solidFill>
                  <a:schemeClr val="tx1"/>
                </a:solidFill>
              </a:rPr>
              <a:t>Melaporkan ukuran sah dan dipertanggungjawabkan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928693"/>
          </a:xfrm>
        </p:spPr>
        <p:txBody>
          <a:bodyPr/>
          <a:lstStyle/>
          <a:p>
            <a:r>
              <a:rPr lang="id-ID" b="1" dirty="0" smtClean="0"/>
              <a:t>C. AUDIT EFEKTIVITAS 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643998" cy="5214974"/>
          </a:xfrm>
        </p:spPr>
        <p:txBody>
          <a:bodyPr>
            <a:noAutofit/>
          </a:bodyPr>
          <a:lstStyle/>
          <a:p>
            <a:pPr algn="l"/>
            <a:r>
              <a:rPr lang="id-ID" sz="2200" dirty="0" smtClean="0">
                <a:solidFill>
                  <a:schemeClr val="tx1"/>
                </a:solidFill>
              </a:rPr>
              <a:t>Efektivitas berkaitan dengan pencapaian tujuan.</a:t>
            </a:r>
          </a:p>
          <a:p>
            <a:pPr algn="l"/>
            <a:endParaRPr lang="id-ID" sz="2200" dirty="0">
              <a:solidFill>
                <a:schemeClr val="tx1"/>
              </a:solidFill>
            </a:endParaRPr>
          </a:p>
          <a:p>
            <a:pPr algn="l"/>
            <a:r>
              <a:rPr lang="id-ID" sz="2200" dirty="0" smtClean="0">
                <a:solidFill>
                  <a:schemeClr val="tx1"/>
                </a:solidFill>
              </a:rPr>
              <a:t>Tujuan Pelaksanaan audit efektivitas:</a:t>
            </a:r>
          </a:p>
          <a:p>
            <a:pPr marL="514350" indent="-514350" algn="l">
              <a:buAutoNum type="arabicParenR"/>
            </a:pPr>
            <a:r>
              <a:rPr lang="id-ID" sz="2200" dirty="0" smtClean="0">
                <a:solidFill>
                  <a:schemeClr val="tx1"/>
                </a:solidFill>
              </a:rPr>
              <a:t>Menilai tujuan program</a:t>
            </a:r>
          </a:p>
          <a:p>
            <a:pPr marL="514350" indent="-514350" algn="l">
              <a:buAutoNum type="arabicParenR"/>
            </a:pPr>
            <a:r>
              <a:rPr lang="id-ID" sz="2200" dirty="0" smtClean="0">
                <a:solidFill>
                  <a:schemeClr val="tx1"/>
                </a:solidFill>
              </a:rPr>
              <a:t>Menentukan tingkat pencapaian</a:t>
            </a:r>
          </a:p>
          <a:p>
            <a:pPr marL="514350" indent="-514350" algn="l">
              <a:buAutoNum type="arabicParenR"/>
            </a:pPr>
            <a:r>
              <a:rPr lang="id-ID" sz="2200" dirty="0" smtClean="0">
                <a:solidFill>
                  <a:schemeClr val="tx1"/>
                </a:solidFill>
              </a:rPr>
              <a:t>Menilai efektivitas program</a:t>
            </a:r>
          </a:p>
          <a:p>
            <a:pPr marL="514350" indent="-514350" algn="l">
              <a:buAutoNum type="arabicParenR"/>
            </a:pPr>
            <a:r>
              <a:rPr lang="id-ID" sz="2200" dirty="0" smtClean="0">
                <a:solidFill>
                  <a:schemeClr val="tx1"/>
                </a:solidFill>
              </a:rPr>
              <a:t>Mengidentifikasi penghambat</a:t>
            </a:r>
          </a:p>
          <a:p>
            <a:pPr marL="514350" indent="-514350" algn="l">
              <a:buAutoNum type="arabicParenR"/>
            </a:pPr>
            <a:r>
              <a:rPr lang="id-ID" sz="2200" dirty="0" smtClean="0">
                <a:solidFill>
                  <a:schemeClr val="tx1"/>
                </a:solidFill>
              </a:rPr>
              <a:t>Menentukan apakah manajemen telah mempertimbangkan alternatif</a:t>
            </a:r>
          </a:p>
          <a:p>
            <a:pPr marL="514350" indent="-514350" algn="l">
              <a:buAutoNum type="arabicParenR"/>
            </a:pPr>
            <a:r>
              <a:rPr lang="id-ID" sz="2200" dirty="0" smtClean="0">
                <a:solidFill>
                  <a:schemeClr val="tx1"/>
                </a:solidFill>
              </a:rPr>
              <a:t>Menentukan apakah program bertentangan</a:t>
            </a:r>
          </a:p>
          <a:p>
            <a:pPr marL="514350" indent="-514350" algn="l">
              <a:buAutoNum type="arabicParenR"/>
            </a:pPr>
            <a:r>
              <a:rPr lang="id-ID" sz="2200" dirty="0" smtClean="0">
                <a:solidFill>
                  <a:schemeClr val="tx1"/>
                </a:solidFill>
              </a:rPr>
              <a:t>Identifikasi cara pelaksanaan lebih baik</a:t>
            </a:r>
          </a:p>
          <a:p>
            <a:pPr marL="514350" indent="-514350" algn="l">
              <a:buAutoNum type="arabicParenR"/>
            </a:pPr>
            <a:r>
              <a:rPr lang="id-ID" sz="2200" dirty="0" smtClean="0">
                <a:solidFill>
                  <a:schemeClr val="tx1"/>
                </a:solidFill>
              </a:rPr>
              <a:t>Menilai ketaatan pada perundangan</a:t>
            </a:r>
          </a:p>
          <a:p>
            <a:pPr marL="514350" indent="-514350" algn="l">
              <a:buAutoNum type="arabicParenR"/>
            </a:pPr>
            <a:r>
              <a:rPr lang="id-ID" sz="2200" dirty="0" smtClean="0">
                <a:solidFill>
                  <a:schemeClr val="tx1"/>
                </a:solidFill>
              </a:rPr>
              <a:t>Menilai sistem pengendalian manajemen</a:t>
            </a:r>
          </a:p>
          <a:p>
            <a:pPr marL="514350" indent="-514350" algn="l">
              <a:buFont typeface="Arial" pitchFamily="34" charset="0"/>
              <a:buAutoNum type="arabicParenR"/>
            </a:pPr>
            <a:r>
              <a:rPr lang="id-ID" sz="2200" dirty="0" smtClean="0">
                <a:solidFill>
                  <a:schemeClr val="tx1"/>
                </a:solidFill>
              </a:rPr>
              <a:t>Melaporkan ukuran sah dan dipertanggungjawabkan</a:t>
            </a:r>
          </a:p>
          <a:p>
            <a:pPr marL="514350" indent="-514350" algn="l">
              <a:buAutoNum type="arabicParenR"/>
            </a:pPr>
            <a:endParaRPr lang="id-ID" sz="22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id-ID" sz="22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id-ID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214445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Pertimbangan dalam Pelaksanaan Evaluasi Hasil Program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2285992"/>
            <a:ext cx="7286676" cy="3500462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Apakah program tersebut relevan atau realistik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Apakah ada pengaruh dari program 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Apakah program telah mencapai tujuan yang ditetapkan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Apakah ada cara-cara yang lebih baik dalam mencapai hasil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429684" cy="1143007"/>
          </a:xfrm>
          <a:solidFill>
            <a:srgbClr val="FF0000"/>
          </a:solidFill>
        </p:spPr>
        <p:txBody>
          <a:bodyPr/>
          <a:lstStyle/>
          <a:p>
            <a:r>
              <a:rPr lang="id-ID" b="1" dirty="0" smtClean="0"/>
              <a:t>Bagan Karakteristik Audit Kinerja 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428596" y="3143248"/>
            <a:ext cx="1000132" cy="100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3E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8860" y="4572008"/>
            <a:ext cx="1500198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Audit Aktivitas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60" y="3429000"/>
            <a:ext cx="1500198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Efisiensi 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860" y="2214554"/>
            <a:ext cx="1500198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Ekonomi 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6314" y="4429132"/>
            <a:ext cx="1428760" cy="785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Audit Program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4876" y="2857496"/>
            <a:ext cx="1500198" cy="785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Audit</a:t>
            </a:r>
            <a:r>
              <a:rPr lang="id-ID" b="1" dirty="0" smtClean="0"/>
              <a:t> </a:t>
            </a:r>
            <a:r>
              <a:rPr lang="id-ID" b="1" dirty="0" smtClean="0">
                <a:solidFill>
                  <a:schemeClr val="tx1"/>
                </a:solidFill>
              </a:rPr>
              <a:t>Manajemen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0892" y="3286124"/>
            <a:ext cx="1928826" cy="100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Audit Kinerja/ </a:t>
            </a:r>
            <a:r>
              <a:rPr lang="id-ID" b="1" i="1" dirty="0" smtClean="0">
                <a:solidFill>
                  <a:schemeClr val="tx1"/>
                </a:solidFill>
              </a:rPr>
              <a:t>Value For Money</a:t>
            </a:r>
            <a:endParaRPr lang="id-ID" b="1" i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endCxn id="7" idx="1"/>
          </p:cNvCxnSpPr>
          <p:nvPr/>
        </p:nvCxnSpPr>
        <p:spPr>
          <a:xfrm rot="5400000" flipH="1" flipV="1">
            <a:off x="1357290" y="2643182"/>
            <a:ext cx="1143008" cy="10001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8728" y="3714752"/>
            <a:ext cx="9286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29058" y="2643182"/>
            <a:ext cx="42862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9058" y="3857628"/>
            <a:ext cx="42862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750463" y="3250405"/>
            <a:ext cx="121444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1"/>
          </p:cNvCxnSpPr>
          <p:nvPr/>
        </p:nvCxnSpPr>
        <p:spPr>
          <a:xfrm rot="10800000">
            <a:off x="1428728" y="3714753"/>
            <a:ext cx="1000132" cy="11787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29058" y="485776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357686" y="328612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15074" y="3286124"/>
            <a:ext cx="42862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15074" y="4857760"/>
            <a:ext cx="42862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5857884" y="4071942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643702" y="378619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500197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Tiga Kategori Kegiatan </a:t>
            </a:r>
            <a:r>
              <a:rPr lang="id-ID" sz="4000" b="1" i="1" dirty="0" smtClean="0"/>
              <a:t>Value For Money Audit</a:t>
            </a:r>
            <a:endParaRPr lang="id-ID" sz="4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85992"/>
            <a:ext cx="8501122" cy="4357718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arenR"/>
            </a:pPr>
            <a:r>
              <a:rPr lang="id-ID" b="1" i="1" dirty="0" smtClean="0">
                <a:solidFill>
                  <a:schemeClr val="tx1"/>
                </a:solidFill>
              </a:rPr>
              <a:t>By-Product VFM work</a:t>
            </a:r>
            <a:r>
              <a:rPr lang="id-ID" dirty="0" smtClean="0">
                <a:solidFill>
                  <a:schemeClr val="tx1"/>
                </a:solidFill>
              </a:rPr>
              <a:t>: mencari penghematan dengan sedikit perubahan dalam praktik 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b="1" i="1" dirty="0" smtClean="0">
                <a:solidFill>
                  <a:schemeClr val="tx1"/>
                </a:solidFill>
              </a:rPr>
              <a:t>2)	An “Arrangement Review</a:t>
            </a:r>
            <a:r>
              <a:rPr lang="id-ID" dirty="0" smtClean="0">
                <a:solidFill>
                  <a:schemeClr val="tx1"/>
                </a:solidFill>
              </a:rPr>
              <a:t>”: memberi gambaran bagi auditor 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b="1" i="1" dirty="0" smtClean="0">
                <a:solidFill>
                  <a:schemeClr val="tx1"/>
                </a:solidFill>
              </a:rPr>
              <a:t>3)	Performance Review</a:t>
            </a:r>
            <a:r>
              <a:rPr lang="id-ID" dirty="0" smtClean="0">
                <a:solidFill>
                  <a:schemeClr val="tx1"/>
                </a:solidFill>
              </a:rPr>
              <a:t>:  penilaian dnegan membandingkan pada hasil lalu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648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VALUE FOR MONEY AUDIT</vt:lpstr>
      <vt:lpstr>Slide 2</vt:lpstr>
      <vt:lpstr>A. KARAKTERISTIK VALUE FOR MONEY AUDIT</vt:lpstr>
      <vt:lpstr>B. AUDIT EKONOMI DAN EFISIENSI</vt:lpstr>
      <vt:lpstr>Pertimbangan (ringkas) dalam Audit Ekonomi dan Efisiensi menurut The General Accounting Office Standars </vt:lpstr>
      <vt:lpstr>C. AUDIT EFEKTIVITAS </vt:lpstr>
      <vt:lpstr>Pertimbangan dalam Pelaksanaan Evaluasi Hasil Program</vt:lpstr>
      <vt:lpstr>Bagan Karakteristik Audit Kinerja </vt:lpstr>
      <vt:lpstr>Tiga Kategori Kegiatan Value For Money Audit</vt:lpstr>
      <vt:lpstr>Persyaratan dalam Audit Kinerja</vt:lpstr>
      <vt:lpstr>Bagan Hubungan antara Pihak-Pihak dalam Audit Kinerja</vt:lpstr>
      <vt:lpstr>Slide 12</vt:lpstr>
      <vt:lpstr>D. STANDAR AUDIT PEMERINTAH (SAP) TAHUN 1995</vt:lpstr>
      <vt:lpstr>Slide 14</vt:lpstr>
      <vt:lpstr>E. AUDIT KINERJA PEMERINTAH DAERAH DALAM KONTEKS OTONOMI DAERAH</vt:lpstr>
      <vt:lpstr>G. PERMASALAHAN AUDIT KINERJA LEMBAGA PEMERINTAH DI INDONESIA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FOR MONEY</dc:title>
  <dc:creator>User</dc:creator>
  <cp:lastModifiedBy>User</cp:lastModifiedBy>
  <cp:revision>77</cp:revision>
  <dcterms:created xsi:type="dcterms:W3CDTF">2015-04-04T10:47:09Z</dcterms:created>
  <dcterms:modified xsi:type="dcterms:W3CDTF">2018-12-23T14:43:06Z</dcterms:modified>
</cp:coreProperties>
</file>