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14A8-E096-4360-BABA-995889C7E5E7}" type="datetimeFigureOut">
              <a:rPr lang="id-ID" smtClean="0"/>
              <a:pPr/>
              <a:t>05/04/2015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CCB4-81B5-4131-922E-4C40C03745E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2500330"/>
          </a:xfrm>
        </p:spPr>
        <p:txBody>
          <a:bodyPr>
            <a:normAutofit fontScale="90000"/>
          </a:bodyPr>
          <a:lstStyle/>
          <a:p>
            <a:r>
              <a:rPr lang="id-ID" sz="6000" b="1" dirty="0" smtClean="0"/>
              <a:t>PENENTUAN HARGA PELAYANAN PUBLIK (</a:t>
            </a:r>
            <a:r>
              <a:rPr lang="id-ID" sz="6000" b="1" i="1" dirty="0" smtClean="0"/>
              <a:t>charging for service</a:t>
            </a:r>
            <a:r>
              <a:rPr lang="id-ID" sz="6000" b="1" dirty="0" smtClean="0"/>
              <a:t>)</a:t>
            </a:r>
            <a:endParaRPr lang="id-ID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6400800" cy="1752600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Oleh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Dr. Pujiati, M.Pd.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772400" cy="100013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3. Prinsip Keuntungan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01122" cy="478634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Pembebanan hanya kepada mereka yang diuntungkan dengan pelayanan tersebut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Pemerintah tidak boleh melakukan </a:t>
            </a:r>
            <a:r>
              <a:rPr lang="id-ID" dirty="0" smtClean="0">
                <a:solidFill>
                  <a:schemeClr val="tx1"/>
                </a:solidFill>
              </a:rPr>
              <a:t>maksimalisasi </a:t>
            </a:r>
            <a:r>
              <a:rPr lang="id-ID" dirty="0" smtClean="0">
                <a:solidFill>
                  <a:schemeClr val="tx1"/>
                </a:solidFill>
              </a:rPr>
              <a:t>keuntungan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i="1" dirty="0" smtClean="0">
                <a:solidFill>
                  <a:schemeClr val="tx1"/>
                </a:solidFill>
              </a:rPr>
              <a:t>Charging for service </a:t>
            </a:r>
            <a:r>
              <a:rPr lang="id-ID" dirty="0" smtClean="0">
                <a:solidFill>
                  <a:schemeClr val="tx1"/>
                </a:solidFill>
              </a:rPr>
              <a:t>berbeda dengan </a:t>
            </a:r>
            <a:r>
              <a:rPr lang="id-ID" i="1" dirty="0" smtClean="0">
                <a:solidFill>
                  <a:schemeClr val="tx1"/>
                </a:solidFill>
              </a:rPr>
              <a:t>fee</a:t>
            </a:r>
            <a:r>
              <a:rPr lang="id-ID" dirty="0" smtClean="0">
                <a:solidFill>
                  <a:schemeClr val="tx1"/>
                </a:solidFill>
              </a:rPr>
              <a:t> (biaya atas perizinan yang </a:t>
            </a:r>
            <a:r>
              <a:rPr lang="id-ID" dirty="0" smtClean="0">
                <a:solidFill>
                  <a:schemeClr val="tx1"/>
                </a:solidFill>
              </a:rPr>
              <a:t>diberikan </a:t>
            </a:r>
            <a:r>
              <a:rPr lang="id-ID" dirty="0" smtClean="0">
                <a:solidFill>
                  <a:schemeClr val="tx1"/>
                </a:solidFill>
              </a:rPr>
              <a:t>pemerintah 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B. ARGUMEN TERHADAP PEMBEBANAN TARIF PELAYANAN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id-ID" dirty="0" smtClean="0"/>
              <a:t>Dasar Pembebanan Tarif :</a:t>
            </a:r>
          </a:p>
          <a:p>
            <a:pPr marL="514350" indent="-514350">
              <a:buAutoNum type="arabicParenR"/>
            </a:pPr>
            <a:r>
              <a:rPr lang="id-ID" dirty="0" smtClean="0"/>
              <a:t>Tidak adil jika semua masyarakat dikenakan pajak tapi tidak menikmati jasa</a:t>
            </a:r>
          </a:p>
          <a:p>
            <a:pPr marL="514350" indent="-514350">
              <a:buAutoNum type="arabicParenR"/>
            </a:pPr>
            <a:r>
              <a:rPr lang="id-ID" dirty="0" smtClean="0"/>
              <a:t>Konsumsi publik harus hemat karena langka</a:t>
            </a:r>
          </a:p>
          <a:p>
            <a:pPr marL="514350" indent="-514350">
              <a:buAutoNum type="arabicParenR"/>
            </a:pPr>
            <a:r>
              <a:rPr lang="id-ID" dirty="0" smtClean="0"/>
              <a:t>Terdapat variasi (pilihan daripada kebutuhan)</a:t>
            </a:r>
          </a:p>
          <a:p>
            <a:pPr marL="514350" indent="-514350">
              <a:buAutoNum type="arabicParenR"/>
            </a:pPr>
            <a:r>
              <a:rPr lang="id-ID" dirty="0" smtClean="0"/>
              <a:t>Jasa digunakan untuk komersial</a:t>
            </a:r>
          </a:p>
          <a:p>
            <a:pPr marL="514350" indent="-514350">
              <a:buAutoNum type="arabicParenR"/>
            </a:pPr>
            <a:r>
              <a:rPr lang="id-ID" dirty="0" smtClean="0"/>
              <a:t>Untuk mengetahui skala dan arah permintaan publik</a:t>
            </a:r>
          </a:p>
          <a:p>
            <a:pPr marL="514350" indent="-514350">
              <a:buNone/>
            </a:pPr>
            <a:r>
              <a:rPr lang="id-ID" dirty="0"/>
              <a:t>	</a:t>
            </a:r>
            <a:endParaRPr lang="id-ID" dirty="0" smtClean="0"/>
          </a:p>
          <a:p>
            <a:pPr marL="514350" indent="-514350"/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01122" cy="1470025"/>
          </a:xfrm>
        </p:spPr>
        <p:txBody>
          <a:bodyPr/>
          <a:lstStyle/>
          <a:p>
            <a:r>
              <a:rPr lang="id-ID" b="1" dirty="0" smtClean="0"/>
              <a:t>Argumen yang Menentang Pembebanan Tarif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01122" cy="4071966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Terdapat kesulitan administrasi dalam menghitung biaya pelayanan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Yang miskin tidak mampu membayar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Adanya eksternalitas, </a:t>
            </a:r>
            <a:r>
              <a:rPr lang="id-ID" i="1" dirty="0" smtClean="0">
                <a:solidFill>
                  <a:schemeClr val="tx1"/>
                </a:solidFill>
              </a:rPr>
              <a:t>merit good </a:t>
            </a:r>
            <a:r>
              <a:rPr lang="id-ID" dirty="0" smtClean="0">
                <a:solidFill>
                  <a:schemeClr val="tx1"/>
                </a:solidFill>
              </a:rPr>
              <a:t>dan persyaratan legal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715436" cy="1470025"/>
          </a:xfrm>
        </p:spPr>
        <p:txBody>
          <a:bodyPr/>
          <a:lstStyle/>
          <a:p>
            <a:r>
              <a:rPr lang="id-ID" b="1" dirty="0" smtClean="0"/>
              <a:t>C. PRINSIP DAN PRAKTIK PEMBEBANAN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5286412" cy="3424246"/>
          </a:xfrm>
        </p:spPr>
        <p:txBody>
          <a:bodyPr>
            <a:normAutofit lnSpcReduction="10000"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Dalam praktiknya permasalahan  administrasi, sosial dan politik memiliki prioritas lebih besar dibandingkan pertimbangan efisiensi ekonomi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15436" cy="1470025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D. KEGUNAAN PEMBEBANAN DALAM PRAKTIK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358278" cy="2857520"/>
          </a:xfrm>
        </p:spPr>
        <p:txBody>
          <a:bodyPr/>
          <a:lstStyle/>
          <a:p>
            <a:pPr marL="514350" indent="-514350"/>
            <a:r>
              <a:rPr lang="id-ID" dirty="0" smtClean="0">
                <a:solidFill>
                  <a:schemeClr val="bg1"/>
                </a:solidFill>
              </a:rPr>
              <a:t>Menjadi salah satu sumber penerimaan bagi pemeritah daerah selain pajak, utang, laba BUMD/BUMN dan penjualan aset pemerintah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E. PENETAPAN HARGA PELAYANAN: Berapa Harga Yang Harus Dibebankan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429684" cy="42862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Beban dihitung sebesar total biaya untuk menyediakan layanan tersebut. 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Kesulitan menghitung biaya total: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Tidak tahu secara tepat berapa biaya total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Sulit mengukur jumlah yang dikonsumsi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Tidak memperhitungkan kemampuan masyarakat untuk membayar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Biaya apa saja yang harus diperhitungkan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72560" cy="114300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Penetapan Harga Menggunakan </a:t>
            </a:r>
            <a:r>
              <a:rPr lang="id-ID" b="1" i="1" dirty="0" smtClean="0">
                <a:solidFill>
                  <a:schemeClr val="bg1"/>
                </a:solidFill>
              </a:rPr>
              <a:t>Marginal Cost Pricing </a:t>
            </a:r>
            <a:endParaRPr lang="id-ID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715436" cy="4857784"/>
          </a:xfrm>
        </p:spPr>
        <p:txBody>
          <a:bodyPr>
            <a:normAutofit lnSpcReduction="10000"/>
          </a:bodyPr>
          <a:lstStyle/>
          <a:p>
            <a:pPr algn="l"/>
            <a:r>
              <a:rPr lang="id-ID" i="1" dirty="0" smtClean="0">
                <a:solidFill>
                  <a:schemeClr val="bg1"/>
                </a:solidFill>
              </a:rPr>
              <a:t>Marginal Cost Pricing</a:t>
            </a:r>
            <a:r>
              <a:rPr lang="id-ID" dirty="0" smtClean="0">
                <a:solidFill>
                  <a:schemeClr val="bg1"/>
                </a:solidFill>
              </a:rPr>
              <a:t>: tarif sama dengan biaya untuk melayani konsumen tambahan, harganya mengacu pada harga pasar yang efisien.</a:t>
            </a:r>
          </a:p>
          <a:p>
            <a:pPr algn="l"/>
            <a:endParaRPr lang="id-ID" dirty="0">
              <a:solidFill>
                <a:schemeClr val="bg1"/>
              </a:solidFill>
            </a:endParaRPr>
          </a:p>
          <a:p>
            <a:pPr algn="l"/>
            <a:r>
              <a:rPr lang="id-ID" dirty="0" smtClean="0">
                <a:solidFill>
                  <a:schemeClr val="bg1"/>
                </a:solidFill>
              </a:rPr>
              <a:t>Hal yang harus dipertimbangkan: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Biaya operasi variabel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bg1"/>
                </a:solidFill>
              </a:rPr>
              <a:t>Semi variable overhead cost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Biaya penggantian aset modal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Biaya penambahan aset modal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</p:spPr>
        <p:txBody>
          <a:bodyPr/>
          <a:lstStyle/>
          <a:p>
            <a:r>
              <a:rPr lang="id-ID" b="1" dirty="0" smtClean="0"/>
              <a:t>F. PERMASALAHAN </a:t>
            </a:r>
            <a:r>
              <a:rPr lang="id-ID" b="1" i="1" dirty="0" smtClean="0"/>
              <a:t>MARGINAL COST PRICING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572560" cy="371477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Sulit memperhitungkan secara tepat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Apakah didasarkan biaya  marginal jangka pendek/panjang?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Marginal cost pricing </a:t>
            </a:r>
            <a:r>
              <a:rPr lang="id-ID" dirty="0" smtClean="0">
                <a:solidFill>
                  <a:schemeClr val="tx1"/>
                </a:solidFill>
              </a:rPr>
              <a:t>bukan berarti </a:t>
            </a:r>
            <a:r>
              <a:rPr lang="id-ID" i="1" dirty="0" smtClean="0">
                <a:solidFill>
                  <a:schemeClr val="tx1"/>
                </a:solidFill>
              </a:rPr>
              <a:t>full cost recovery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Kegunaan konsep kewajaran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Eksternalitas konsumsi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Pertimbangan ekuitas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214446"/>
          </a:xfrm>
        </p:spPr>
        <p:txBody>
          <a:bodyPr/>
          <a:lstStyle/>
          <a:p>
            <a:r>
              <a:rPr lang="id-ID" b="1" dirty="0" smtClean="0"/>
              <a:t>G. KOMPLEKSITAS STRATEGI HARGA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143932" cy="4714908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Two-part tariffs </a:t>
            </a:r>
            <a:r>
              <a:rPr lang="id-ID" dirty="0" smtClean="0">
                <a:solidFill>
                  <a:schemeClr val="tx1"/>
                </a:solidFill>
              </a:rPr>
              <a:t>=&gt; berdasarkan besarnya konsumsi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2"/>
            </a:pPr>
            <a:r>
              <a:rPr lang="id-ID" i="1" dirty="0" smtClean="0">
                <a:solidFill>
                  <a:schemeClr val="tx1"/>
                </a:solidFill>
              </a:rPr>
              <a:t>Peak-load tariffs </a:t>
            </a:r>
            <a:r>
              <a:rPr lang="id-ID" dirty="0" smtClean="0">
                <a:solidFill>
                  <a:schemeClr val="tx1"/>
                </a:solidFill>
              </a:rPr>
              <a:t>=&gt; berdasarkan tarif tertingi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3)	Diksriminasi harga =&gt; berdasarkan kebijakan penetapan harga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4)	</a:t>
            </a:r>
            <a:r>
              <a:rPr lang="id-ID" i="1" dirty="0" smtClean="0">
                <a:solidFill>
                  <a:schemeClr val="tx1"/>
                </a:solidFill>
              </a:rPr>
              <a:t>Full cost recovery </a:t>
            </a:r>
            <a:r>
              <a:rPr lang="id-ID" dirty="0" smtClean="0">
                <a:solidFill>
                  <a:schemeClr val="tx1"/>
                </a:solidFill>
              </a:rPr>
              <a:t>=&gt; berdasarkan biaya total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5)	Harga di atas </a:t>
            </a:r>
            <a:r>
              <a:rPr lang="id-ID" i="1" dirty="0" smtClean="0">
                <a:solidFill>
                  <a:schemeClr val="tx1"/>
                </a:solidFill>
              </a:rPr>
              <a:t>marginal cost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000132"/>
          </a:xfrm>
        </p:spPr>
        <p:txBody>
          <a:bodyPr/>
          <a:lstStyle/>
          <a:p>
            <a:r>
              <a:rPr lang="id-ID" b="1" dirty="0" smtClean="0"/>
              <a:t>H. TAKSIRAN BIAYA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643998" cy="4572032"/>
          </a:xfrm>
        </p:spPr>
        <p:txBody>
          <a:bodyPr>
            <a:normAutofit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Pertimbangan dalam taksiran harga: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Opportunity cost </a:t>
            </a:r>
            <a:r>
              <a:rPr lang="id-ID" dirty="0" smtClean="0">
                <a:solidFill>
                  <a:schemeClr val="tx1"/>
                </a:solidFill>
              </a:rPr>
              <a:t>untuk staf, perlengkapan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Opportunity cost of capital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Accounting price </a:t>
            </a:r>
          </a:p>
          <a:p>
            <a:pPr marL="514350" indent="-514350" algn="l">
              <a:buAutoNum type="arabicParenR"/>
            </a:pPr>
            <a:r>
              <a:rPr lang="id-ID" i="1" dirty="0" smtClean="0">
                <a:solidFill>
                  <a:schemeClr val="tx1"/>
                </a:solidFill>
              </a:rPr>
              <a:t>Pooling</a:t>
            </a:r>
            <a:r>
              <a:rPr lang="id-ID" dirty="0" smtClean="0">
                <a:solidFill>
                  <a:schemeClr val="tx1"/>
                </a:solidFill>
              </a:rPr>
              <a:t> ketika biaya berbeda-beda </a:t>
            </a:r>
            <a:r>
              <a:rPr lang="id-ID" dirty="0" smtClean="0">
                <a:solidFill>
                  <a:schemeClr val="tx1"/>
                </a:solidFill>
              </a:rPr>
              <a:t>antar </a:t>
            </a:r>
            <a:r>
              <a:rPr lang="id-ID" dirty="0" smtClean="0">
                <a:solidFill>
                  <a:schemeClr val="tx1"/>
                </a:solidFill>
              </a:rPr>
              <a:t>individu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Cadangan inflasi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Pemberian pelayanan publik melalui dua sumber: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6400800" cy="2352676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Pajak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 Pembebanan langsung kepada masyarakat (</a:t>
            </a:r>
            <a:r>
              <a:rPr lang="id-ID" i="1" dirty="0" smtClean="0">
                <a:solidFill>
                  <a:schemeClr val="tx1"/>
                </a:solidFill>
              </a:rPr>
              <a:t>charging for service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1470025"/>
          </a:xfrm>
        </p:spPr>
        <p:txBody>
          <a:bodyPr/>
          <a:lstStyle/>
          <a:p>
            <a:r>
              <a:rPr lang="id-ID" b="1" dirty="0" smtClean="0"/>
              <a:t>A. PELAYANAN PUBLIK YANG DAPAT DIJUAL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4786346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Beberapa pelayanan publik yang dapat dibebankan tarif pelayanannya: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Penyediaan air bersih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Transportasi publik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Energi dan listrik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Jalan tol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Pelayanan kesehatan dan lainnya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643998" cy="1470025"/>
          </a:xfrm>
        </p:spPr>
        <p:txBody>
          <a:bodyPr>
            <a:normAutofit/>
          </a:bodyPr>
          <a:lstStyle/>
          <a:p>
            <a:r>
              <a:rPr lang="id-ID" b="1" dirty="0" smtClean="0"/>
              <a:t>Alasan Pembebanan Tarif Pelayanan Publik pada Konsumen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714620"/>
            <a:ext cx="8501122" cy="3929090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1) Adanya barang privat dan barang publik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2) Efisiensi ekonomi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3) Prinsip keuntungan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1) Adanya Barang Privat dan Barang Publik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d-ID" dirty="0" smtClean="0"/>
              <a:t>Barang privat =&gt; manfaatnya hanya dinikmati individu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Barang publik =&gt; manfaatnya dinikmati seluruh masyarakat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Barang campuran privat dan publik=&gt; dikonsumsi secara individual tetapi seluruh masyarakat membutuhkannya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470025"/>
          </a:xfrm>
        </p:spPr>
        <p:txBody>
          <a:bodyPr/>
          <a:lstStyle/>
          <a:p>
            <a:r>
              <a:rPr lang="id-ID" b="1" dirty="0" smtClean="0"/>
              <a:t>Kesulitan dalam Membedakan Barang Privat dengan Barang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858180" cy="3286148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Batasan keduanya sulit ditentukan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Barang/jasa publik tapi ada pembebanan langsung 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Kecenderungan membebankan tarif pelayanan daripada membebankan </a:t>
            </a:r>
            <a:r>
              <a:rPr lang="id-ID" dirty="0" smtClean="0">
                <a:solidFill>
                  <a:schemeClr val="tx1"/>
                </a:solidFill>
              </a:rPr>
              <a:t>pajak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id-ID" b="1" dirty="0" smtClean="0"/>
              <a:t>Hal-Hal Yang Diperlukan Dalam Penyediaan Pelayanan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501122" cy="4071966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Identifikasi apakah barang privat atau barang publik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Siapa yang lebih berkompeten (pemerintah/swasta)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Dapatkah penyediaan diserahkan pada sektor swasta atau ketiga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Pelayanan apa yang dapat ditangani swasta bukan pemerintah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Hubungan Sektor Publik, Swasta dan Ketiga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285720" y="1643050"/>
            <a:ext cx="2286016" cy="1285884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</a:t>
            </a:r>
            <a:r>
              <a:rPr lang="id-ID" dirty="0" smtClean="0"/>
              <a:t>nit </a:t>
            </a:r>
            <a:r>
              <a:rPr lang="id-ID" dirty="0" smtClean="0"/>
              <a:t>bisnis pemerintah (BUMN/BUMD)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29388" y="1643050"/>
            <a:ext cx="2500330" cy="1357322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Unit-unit pelayanan pemerintah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428992" y="1643050"/>
            <a:ext cx="2071702" cy="1357322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Pemerintah 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357422" y="5500702"/>
            <a:ext cx="4786346" cy="107157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Nonpemerintah: swasta, voluntary, LSM, gabunngan (kontrak dan kerjasama)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2857488" y="3786190"/>
            <a:ext cx="3500462" cy="1143008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Pelayanan publik </a:t>
            </a:r>
            <a:endParaRPr lang="id-ID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28728" y="3071810"/>
            <a:ext cx="1357322" cy="10001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429918" y="3428206"/>
            <a:ext cx="571504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501356" y="5214156"/>
            <a:ext cx="42862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215074" y="3071810"/>
            <a:ext cx="1285884" cy="92869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3174" y="2285992"/>
            <a:ext cx="714380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43570" y="2285992"/>
            <a:ext cx="71438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572560" cy="1143008"/>
          </a:xfrm>
        </p:spPr>
        <p:txBody>
          <a:bodyPr/>
          <a:lstStyle/>
          <a:p>
            <a:r>
              <a:rPr lang="id-ID" b="1" dirty="0" smtClean="0"/>
              <a:t>2. Efisiensi Ekonomi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215370" cy="3852874"/>
          </a:xfrm>
        </p:spPr>
        <p:txBody>
          <a:bodyPr>
            <a:normAutofit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Pembebanan tarif pelayanan akan mendorong efisiensi ekonomi karena adanya kelangkaan , jika diberlakukan tarif maka setiap orang dipaksa berpikir ekonomis dan tidak boros 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573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PENENTUAN HARGA PELAYANAN PUBLIK (charging for service)</vt:lpstr>
      <vt:lpstr>Pemberian pelayanan publik melalui dua sumber: </vt:lpstr>
      <vt:lpstr>A. PELAYANAN PUBLIK YANG DAPAT DIJUAL</vt:lpstr>
      <vt:lpstr>Alasan Pembebanan Tarif Pelayanan Publik pada Konsumen</vt:lpstr>
      <vt:lpstr>1) Adanya Barang Privat dan Barang Publik</vt:lpstr>
      <vt:lpstr>Kesulitan dalam Membedakan Barang Privat dengan Barang Publik</vt:lpstr>
      <vt:lpstr>Hal-Hal Yang Diperlukan Dalam Penyediaan Pelayanan Publik</vt:lpstr>
      <vt:lpstr>Hubungan Sektor Publik, Swasta dan Ketiga</vt:lpstr>
      <vt:lpstr>2. Efisiensi Ekonomi</vt:lpstr>
      <vt:lpstr>3. Prinsip Keuntungan </vt:lpstr>
      <vt:lpstr>B. ARGUMEN TERHADAP PEMBEBANAN TARIF PELAYANAN</vt:lpstr>
      <vt:lpstr>Argumen yang Menentang Pembebanan Tarif</vt:lpstr>
      <vt:lpstr>C. PRINSIP DAN PRAKTIK PEMBEBANAN</vt:lpstr>
      <vt:lpstr>D. KEGUNAAN PEMBEBANAN DALAM PRAKTIK</vt:lpstr>
      <vt:lpstr>E. PENETAPAN HARGA PELAYANAN: Berapa Harga Yang Harus Dibebankan</vt:lpstr>
      <vt:lpstr>Penetapan Harga Menggunakan Marginal Cost Pricing </vt:lpstr>
      <vt:lpstr>F. PERMASALAHAN MARGINAL COST PRICING</vt:lpstr>
      <vt:lpstr>G. KOMPLEKSITAS STRATEGI HARGA</vt:lpstr>
      <vt:lpstr>H. TAKSIRAN BIAYA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PENENTUAN HARGA PELAYANAN PUBLIK</dc:title>
  <dc:creator>User</dc:creator>
  <cp:lastModifiedBy>User</cp:lastModifiedBy>
  <cp:revision>47</cp:revision>
  <dcterms:created xsi:type="dcterms:W3CDTF">2015-04-03T05:54:41Z</dcterms:created>
  <dcterms:modified xsi:type="dcterms:W3CDTF">2015-04-05T05:26:03Z</dcterms:modified>
</cp:coreProperties>
</file>