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5" r:id="rId7"/>
    <p:sldId id="266" r:id="rId8"/>
    <p:sldId id="267" r:id="rId9"/>
    <p:sldId id="268" r:id="rId10"/>
    <p:sldId id="269" r:id="rId11"/>
    <p:sldId id="260" r:id="rId12"/>
    <p:sldId id="270" r:id="rId13"/>
    <p:sldId id="271" r:id="rId14"/>
    <p:sldId id="272" r:id="rId15"/>
    <p:sldId id="261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63" r:id="rId25"/>
    <p:sldId id="281" r:id="rId26"/>
    <p:sldId id="282" r:id="rId27"/>
    <p:sldId id="283" r:id="rId28"/>
    <p:sldId id="264" r:id="rId29"/>
    <p:sldId id="287" r:id="rId30"/>
    <p:sldId id="288" r:id="rId31"/>
    <p:sldId id="284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285" r:id="rId55"/>
  </p:sldIdLst>
  <p:sldSz cx="12192000" cy="6858000"/>
  <p:notesSz cx="6858000" cy="9144000"/>
  <p:defaultTextStyle>
    <a:defPPr>
      <a:defRPr lang="id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915"/>
  </p:normalViewPr>
  <p:slideViewPr>
    <p:cSldViewPr snapToGrid="0" showGuides="1">
      <p:cViewPr varScale="1">
        <p:scale>
          <a:sx n="90" d="100"/>
          <a:sy n="90" d="100"/>
        </p:scale>
        <p:origin x="896" y="18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C4620E4-8A23-59F4-7942-B39E31AF6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52E73A6B-DA07-95E9-08BA-09DEBA027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7AC119B0-9336-12A2-501F-0C76B1EBA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5993F2F-D281-C6AD-243C-3FD9614DF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C002F55D-F1C3-78BF-A2AF-B7003676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08023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A018A25-B795-DC7D-8DE2-DF1CCAA1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E3DED296-C34B-CE32-0754-D0B156477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F55CC815-CC71-75BC-E50D-1DCC8773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989DA7E9-F867-59B3-E16D-41D01B71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7F1798B0-BA04-07C7-2779-FBEA0A02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06939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735AD7ED-7033-8C68-2C88-AADF189E2D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BE5EEF98-F89A-AF97-29B5-895CAD45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E43283E5-791E-8AC0-9A38-85860A6D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A098A1E1-08CA-07BC-60A4-1D387160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90C38241-88CE-0313-3561-E6F72F42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98377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ACD6EF05-A34B-17FD-EB1F-5FDB7D1C4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ABC9D651-5778-3E0D-3D45-006FFF59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0D45519E-B4B3-69C8-4FCF-385E287E7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26050B9-5C61-B660-BDDE-DBC890AB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B29079E3-660E-3B4C-8A0C-775EC55B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64860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DE6F37D5-4B93-9CB7-8DCB-A3CDD371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78BD8E6B-5750-7189-7ED5-EEB5C98F5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5A790A44-5254-A789-4EF1-F01F02ED4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2F10B62C-79B3-23B7-0BBF-BB8453E9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BBAE2E07-814D-5A7E-0BFD-2E09883B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87250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AFF7393-AA76-1E6A-8B34-B701EF949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9846DAB8-37BA-89B2-D488-17BBE0F06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0B1B2BF2-3285-6F14-2215-778FE58E7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DF2E5E0A-A568-2E8B-0281-537604F1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038C2E69-05E9-D2A5-3327-35D9E084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9CDE083A-EED5-8737-A2A5-CC44A5E9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34034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03782479-9E0F-C25C-2317-4301844A8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3700DDDC-E750-A473-F8A1-562D7102B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A3A6B7D5-36D2-702F-1636-E6CAB6DD9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610EBFC5-43EC-5F7C-136E-7E2CBD834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2E25B4E0-750F-B459-C0FE-67AC5B1B0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B6E482CE-C787-FE79-2A26-1128A5E4E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0B463992-5B76-CB3A-9499-8AD58E85F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300261EE-5616-4DE6-125C-B258417E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38525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39FB90B-D04A-11C8-04AF-3ACCEF447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97D932BD-1953-3848-0C7B-F5F123E1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1F0C639E-84D7-8FDF-A640-C8D0206E3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1C004E70-A1C2-2FC5-C70D-70D3FB40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402800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C7877413-40BA-86F5-FC6B-4F87FE5B9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CD58B200-C274-8436-3239-7A2C1C00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B11D17CB-310F-CA4E-3A0A-3E7BE3DB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400874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EF01462-B48C-E860-0B62-73E01285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6B39869F-6DFE-F0DD-9727-83609A758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37330276-A43A-4A29-67B8-340A5CA73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D6A07BB7-5AD3-7FDF-907C-A9A1B447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93CE5B68-95D5-C1A2-951B-0E37AC0E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BE9C2976-7E97-B562-D311-ECD3E5DE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03551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2ECADBD-FE74-63E9-ECD5-6F134E3D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D4CE1C53-B108-DA64-3AB8-925B6B9DB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E31B335E-E10A-5CC6-9F3A-3710C44C9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B659AC04-3761-0983-4C5A-407037A35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D52E54C9-3AEF-2A21-3162-94701A8DF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BABA26E9-D179-845D-15ED-56194319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36343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32F49AC6-0662-3D2F-23FE-6AC74BB90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DA4202F5-723C-D2BE-6B9E-40A51A913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A8F8DE1F-D81F-61BD-EBEE-66202C66A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5B2FE-3517-9C49-BC66-7A5E88F59CA6}" type="datetimeFigureOut">
              <a:rPr lang="id-US" smtClean="0"/>
              <a:t>8/19/24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D2FBB81-FFCA-A52D-74A0-8F3AD2960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1C89B658-1E2B-3804-AE98-4C558ECBD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230E3-70B3-8146-BEC9-70F06B7A199E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03890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DE6B87D1-1AB5-4A50-E966-956A8A329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52"/>
            <a:ext cx="12141200" cy="6886815"/>
          </a:xfrm>
          <a:prstGeom prst="rect">
            <a:avLst/>
          </a:prstGeom>
        </p:spPr>
      </p:pic>
      <p:sp>
        <p:nvSpPr>
          <p:cNvPr id="4" name="Judul 1">
            <a:extLst>
              <a:ext uri="{FF2B5EF4-FFF2-40B4-BE49-F238E27FC236}">
                <a16:creationId xmlns:a16="http://schemas.microsoft.com/office/drawing/2014/main" id="{35812B49-6841-6995-168F-135B7F5A5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00296"/>
            <a:ext cx="9144000" cy="895351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id-US" dirty="0">
                <a:solidFill>
                  <a:schemeClr val="bg1"/>
                </a:solidFill>
                <a:latin typeface="Optima" panose="02000503060000020004" pitchFamily="2" charset="0"/>
              </a:rPr>
              <a:t>ORGANIC CHEMISTRY III</a:t>
            </a:r>
          </a:p>
        </p:txBody>
      </p:sp>
      <p:sp>
        <p:nvSpPr>
          <p:cNvPr id="5" name="Subjudul 2">
            <a:extLst>
              <a:ext uri="{FF2B5EF4-FFF2-40B4-BE49-F238E27FC236}">
                <a16:creationId xmlns:a16="http://schemas.microsoft.com/office/drawing/2014/main" id="{765DC895-7511-B4A8-E804-C305B68C5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71860"/>
            <a:ext cx="9144000" cy="614363"/>
          </a:xfrm>
          <a:solidFill>
            <a:srgbClr val="7030A0"/>
          </a:solidFill>
        </p:spPr>
        <p:txBody>
          <a:bodyPr>
            <a:no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id-ID" sz="4000" dirty="0" err="1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id-ID" sz="40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mines</a:t>
            </a:r>
            <a:r>
              <a:rPr lang="id-ID" sz="4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d-ID" sz="40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id-ID" sz="4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d-ID" sz="40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Heterocycles</a:t>
            </a:r>
            <a:endParaRPr lang="id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id-US" sz="4000" dirty="0">
              <a:solidFill>
                <a:schemeClr val="bg1"/>
              </a:solidFill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35665B3B-7A2A-B2D7-AB40-2375150C9555}"/>
              </a:ext>
            </a:extLst>
          </p:cNvPr>
          <p:cNvSpPr txBox="1"/>
          <p:nvPr/>
        </p:nvSpPr>
        <p:spPr>
          <a:xfrm>
            <a:off x="50800" y="5934670"/>
            <a:ext cx="1209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rgbClr val="FF0000"/>
                </a:solidFill>
                <a:effectLst/>
                <a:latin typeface="Mulish"/>
              </a:rPr>
              <a:t>FIGURE 1</a:t>
            </a:r>
            <a:r>
              <a:rPr lang="id-ID" sz="1800" b="1" dirty="0">
                <a:solidFill>
                  <a:schemeClr val="bg1"/>
                </a:solidFill>
                <a:effectLst/>
                <a:latin typeface="Mulish"/>
              </a:rPr>
              <a:t> 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The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characteristic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and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unmistakable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odor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of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fish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is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due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to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a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mixture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of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simple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alkylamines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. (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credit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: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modification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of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work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 “Pike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Place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”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by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Sharat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Ganapati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/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Flickr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, CC BY 2.0) </a:t>
            </a:r>
            <a:endParaRPr lang="id-ID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2157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56916965-859C-CE64-7A75-CEB9A1533FF7}"/>
              </a:ext>
            </a:extLst>
          </p:cNvPr>
          <p:cNvSpPr txBox="1"/>
          <p:nvPr/>
        </p:nvSpPr>
        <p:spPr>
          <a:xfrm>
            <a:off x="892966" y="491220"/>
            <a:ext cx="8722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24-1 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000" dirty="0">
                <a:effectLst/>
                <a:latin typeface="Optima" panose="02000503060000020004" pitchFamily="2" charset="0"/>
              </a:rPr>
              <a:t>:</a:t>
            </a:r>
            <a:endParaRPr lang="id-ID" sz="2000" dirty="0">
              <a:latin typeface="Optima" panose="02000503060000020004" pitchFamily="2" charset="0"/>
            </a:endParaRP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9AB44C28-9C60-B1E5-E2AD-1B43A119E8BF}"/>
              </a:ext>
            </a:extLst>
          </p:cNvPr>
          <p:cNvSpPr txBox="1"/>
          <p:nvPr/>
        </p:nvSpPr>
        <p:spPr>
          <a:xfrm>
            <a:off x="852488" y="3757027"/>
            <a:ext cx="104870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24-2 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Draw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structures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corresponding</a:t>
            </a:r>
            <a:r>
              <a:rPr lang="id-ID" sz="20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IUPAC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names</a:t>
            </a:r>
            <a:r>
              <a:rPr lang="id-ID" sz="2000" dirty="0">
                <a:effectLst/>
                <a:latin typeface="Optima" panose="02000503060000020004" pitchFamily="2" charset="0"/>
              </a:rPr>
              <a:t>: </a:t>
            </a: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Triisopropylamine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          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b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Triallylamine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       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(c)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N-Methylaniline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(d)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N-Ethyl-N-methylcyclopentylamine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e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N-Isopropylcyclohexylamine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f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N-Ethylpyrrole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  <a:p>
            <a:endParaRPr lang="id-ID" sz="2000" b="1" dirty="0">
              <a:effectLst/>
              <a:latin typeface="Optima" panose="02000503060000020004" pitchFamily="2" charset="0"/>
            </a:endParaRP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24-3 </a:t>
            </a:r>
          </a:p>
          <a:p>
            <a:r>
              <a:rPr lang="id-ID" sz="2000" dirty="0" err="1">
                <a:effectLst/>
                <a:latin typeface="Optima" panose="02000503060000020004" pitchFamily="2" charset="0"/>
              </a:rPr>
              <a:t>Draw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structures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heterocyclic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:</a:t>
            </a:r>
            <a:br>
              <a:rPr lang="id-ID" sz="2000" dirty="0">
                <a:effectLst/>
                <a:latin typeface="Optima" panose="02000503060000020004" pitchFamily="2" charset="0"/>
              </a:rPr>
            </a:br>
            <a:r>
              <a:rPr lang="id-ID" sz="2000" b="1" dirty="0">
                <a:effectLst/>
                <a:latin typeface="Optima" panose="02000503060000020004" pitchFamily="2" charset="0"/>
              </a:rPr>
              <a:t> 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>
                <a:effectLst/>
                <a:latin typeface="Optima" panose="02000503060000020004" pitchFamily="2" charset="0"/>
              </a:rPr>
              <a:t>5-Methoxyindole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b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>
                <a:effectLst/>
                <a:latin typeface="Optima" panose="02000503060000020004" pitchFamily="2" charset="0"/>
              </a:rPr>
              <a:t>1,3-Dimethylpyrrole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(c) </a:t>
            </a:r>
            <a:r>
              <a:rPr lang="id-ID" sz="2000" dirty="0">
                <a:effectLst/>
                <a:latin typeface="Optima" panose="02000503060000020004" pitchFamily="2" charset="0"/>
              </a:rPr>
              <a:t>4-(N,N-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Dimethylamino</a:t>
            </a:r>
            <a:r>
              <a:rPr lang="id-ID" sz="2000" dirty="0">
                <a:effectLst/>
                <a:latin typeface="Optima" panose="02000503060000020004" pitchFamily="2" charset="0"/>
              </a:rPr>
              <a:t>)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pyridine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(d) </a:t>
            </a:r>
            <a:r>
              <a:rPr lang="id-ID" sz="2000" dirty="0">
                <a:effectLst/>
                <a:latin typeface="Optima" panose="02000503060000020004" pitchFamily="2" charset="0"/>
              </a:rPr>
              <a:t>5-aminopyrimidine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57AC7256-1D74-CB7C-BACF-B1F9C4769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91" y="1049334"/>
            <a:ext cx="6273800" cy="1701800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0E783C18-444A-6726-EFAD-AFC4FBBB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038" y="2116132"/>
            <a:ext cx="42926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6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5E007363-E012-712C-61C4-F129CE1657F5}"/>
              </a:ext>
            </a:extLst>
          </p:cNvPr>
          <p:cNvSpPr txBox="1"/>
          <p:nvPr/>
        </p:nvSpPr>
        <p:spPr>
          <a:xfrm>
            <a:off x="850103" y="501134"/>
            <a:ext cx="1030843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2.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Structure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Properties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Amines</a:t>
            </a:r>
            <a:endParaRPr lang="id-US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47E02BEC-E7C7-4F2B-EB48-1143D755EC3C}"/>
              </a:ext>
            </a:extLst>
          </p:cNvPr>
          <p:cNvSpPr txBox="1"/>
          <p:nvPr/>
        </p:nvSpPr>
        <p:spPr>
          <a:xfrm>
            <a:off x="850103" y="1184615"/>
            <a:ext cx="103084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nitrogen atom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sp3-hybridized,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three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substituents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occupying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three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corners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regular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tetrahedron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lone pair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occupying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fourth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corner</a:t>
            </a:r>
            <a:r>
              <a:rPr lang="id-ID" sz="2200" dirty="0">
                <a:effectLst/>
                <a:latin typeface="Optima" panose="02000503060000020004" pitchFamily="2" charset="0"/>
              </a:rPr>
              <a:t>.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expect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C–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</a:t>
            </a:r>
            <a:r>
              <a:rPr lang="id-ID" sz="2200" dirty="0">
                <a:effectLst/>
                <a:latin typeface="Optima" panose="02000503060000020004" pitchFamily="2" charset="0"/>
              </a:rPr>
              <a:t>–C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angles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close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109°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tetrahedral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value</a:t>
            </a:r>
            <a:r>
              <a:rPr lang="id-ID" sz="22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trimethylamine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C–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</a:t>
            </a:r>
            <a:r>
              <a:rPr lang="id-ID" sz="2200" dirty="0">
                <a:effectLst/>
                <a:latin typeface="Optima" panose="02000503060000020004" pitchFamily="2" charset="0"/>
              </a:rPr>
              <a:t>–C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angle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108°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C–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length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147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pm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1E3F02B4-EC51-167F-FCC2-04B7DF1D11A8}"/>
              </a:ext>
            </a:extLst>
          </p:cNvPr>
          <p:cNvSpPr txBox="1"/>
          <p:nvPr/>
        </p:nvSpPr>
        <p:spPr>
          <a:xfrm>
            <a:off x="1042988" y="5781972"/>
            <a:ext cx="1011555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d-ID" sz="1800" dirty="0">
                <a:effectLst/>
                <a:latin typeface="Optima" panose="02000503060000020004" pitchFamily="2" charset="0"/>
              </a:rPr>
              <a:t>One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consequence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tetrahedral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geometry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three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different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substituents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1800" dirty="0">
                <a:effectLst/>
                <a:latin typeface="Optima" panose="02000503060000020004" pitchFamily="2" charset="0"/>
              </a:rPr>
              <a:t> nitrogen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chiral</a:t>
            </a:r>
            <a:r>
              <a:rPr lang="id-ID" sz="1800" dirty="0">
                <a:effectLst/>
                <a:latin typeface="Optima" panose="02000503060000020004" pitchFamily="2" charset="0"/>
              </a:rPr>
              <a:t>, as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saw</a:t>
            </a:r>
            <a:r>
              <a:rPr lang="id-ID" sz="1800" dirty="0">
                <a:effectLst/>
                <a:latin typeface="Optima" panose="02000503060000020004" pitchFamily="2" charset="0"/>
              </a:rPr>
              <a:t> in </a:t>
            </a:r>
            <a:r>
              <a:rPr lang="id-ID" sz="18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18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5.10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endParaRPr lang="id-ID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B37DF9C8-B2EC-1F8A-2A76-E570E5BC9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3241678"/>
            <a:ext cx="62230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52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4DB37FDC-432E-9BB4-D842-A896BA0A2667}"/>
              </a:ext>
            </a:extLst>
          </p:cNvPr>
          <p:cNvSpPr txBox="1"/>
          <p:nvPr/>
        </p:nvSpPr>
        <p:spPr>
          <a:xfrm>
            <a:off x="1092994" y="740539"/>
            <a:ext cx="100083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Unlike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chiral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chiral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can’t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usually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resolved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enantiomeric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rapidly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interconvert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pyramidal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inversion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halide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inverts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SN2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Pyramidal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inversion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momentary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rehybridization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nitrogen atom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planar</a:t>
            </a:r>
            <a:r>
              <a:rPr lang="id-ID" sz="2200" dirty="0">
                <a:effectLst/>
                <a:latin typeface="Optima" panose="02000503060000020004" pitchFamily="2" charset="0"/>
              </a:rPr>
              <a:t>, sp2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geometry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rehybridization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planar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tetrahedral</a:t>
            </a:r>
            <a:r>
              <a:rPr lang="id-ID" sz="2200" dirty="0">
                <a:effectLst/>
                <a:latin typeface="Optima" panose="02000503060000020004" pitchFamily="2" charset="0"/>
              </a:rPr>
              <a:t>, sp3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geometry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24.2</a:t>
            </a:r>
            <a:r>
              <a:rPr lang="id-ID" sz="2200" dirty="0">
                <a:effectLst/>
                <a:latin typeface="Optima" panose="02000503060000020004" pitchFamily="2" charset="0"/>
              </a:rPr>
              <a:t>).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barrier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inversion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about</a:t>
            </a:r>
            <a:r>
              <a:rPr lang="id-ID" sz="2200" dirty="0">
                <a:effectLst/>
                <a:latin typeface="Optima" panose="02000503060000020004" pitchFamily="2" charset="0"/>
              </a:rPr>
              <a:t> 25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kJ</a:t>
            </a:r>
            <a:r>
              <a:rPr lang="id-ID" sz="2200" dirty="0">
                <a:effectLst/>
                <a:latin typeface="Optima" panose="02000503060000020004" pitchFamily="2" charset="0"/>
              </a:rPr>
              <a:t>/mol (6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kcal</a:t>
            </a:r>
            <a:r>
              <a:rPr lang="id-ID" sz="2200" dirty="0">
                <a:effectLst/>
                <a:latin typeface="Optima" panose="02000503060000020004" pitchFamily="2" charset="0"/>
              </a:rPr>
              <a:t>/mol),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amount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twice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large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barrier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rotation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about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C–C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single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EB738A5B-80F6-A401-C9A9-187D386B6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49" y="3742961"/>
            <a:ext cx="9818508" cy="26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42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A4ABA114-8593-B03D-FEB5-0B29068B56D6}"/>
              </a:ext>
            </a:extLst>
          </p:cNvPr>
          <p:cNvSpPr txBox="1"/>
          <p:nvPr/>
        </p:nvSpPr>
        <p:spPr>
          <a:xfrm>
            <a:off x="964406" y="617488"/>
            <a:ext cx="105370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Alkylamines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variety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applications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industry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starting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materials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insecticides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pharmaceuticals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Labetalol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so-called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blocker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treatment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blood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pressure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SN2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epoxide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marketed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drug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possible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stereoisomers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activity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results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primarily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the (R,R) isomer.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5F8524F6-0F74-3884-6DE0-C6BBEDA7F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05" y="3046214"/>
            <a:ext cx="10680227" cy="276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72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5CBB4EB2-35FA-A46A-3324-3C4C8063FD55}"/>
              </a:ext>
            </a:extLst>
          </p:cNvPr>
          <p:cNvSpPr txBox="1"/>
          <p:nvPr/>
        </p:nvSpPr>
        <p:spPr>
          <a:xfrm>
            <a:off x="835818" y="541675"/>
            <a:ext cx="1051877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Like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fewer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atoms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generally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water-soluble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hydrogen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highly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associated</a:t>
            </a:r>
            <a:r>
              <a:rPr lang="id-ID" sz="2200" dirty="0">
                <a:effectLst/>
                <a:latin typeface="Optima" panose="02000503060000020004" pitchFamily="2" charset="0"/>
              </a:rPr>
              <a:t>.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result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higher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boiling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points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alkanes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weight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Diethylamine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(MW = 73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amu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boils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56.3 °C,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pentane</a:t>
            </a:r>
            <a:r>
              <a:rPr lang="id-ID" sz="2200" dirty="0">
                <a:effectLst/>
                <a:latin typeface="Optima" panose="02000503060000020004" pitchFamily="2" charset="0"/>
              </a:rPr>
              <a:t> (MW = 72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amu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boils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36.1 °C.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97C4F7C3-F0C0-C0C3-51FB-280B92B76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2319340"/>
            <a:ext cx="6996113" cy="3619500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4C47A2BF-DA34-D3D5-851B-DDDE42BF600A}"/>
              </a:ext>
            </a:extLst>
          </p:cNvPr>
          <p:cNvSpPr txBox="1"/>
          <p:nvPr/>
        </p:nvSpPr>
        <p:spPr>
          <a:xfrm>
            <a:off x="1121569" y="6174291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24.3 </a:t>
            </a:r>
            <a:r>
              <a:rPr lang="id-ID" sz="1800" b="1" dirty="0" err="1">
                <a:effectLst/>
                <a:latin typeface="IBMPlexSans"/>
              </a:rPr>
              <a:t>Hydrogen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bonding</a:t>
            </a:r>
            <a:r>
              <a:rPr lang="id-ID" sz="1800" b="1" dirty="0">
                <a:effectLst/>
                <a:latin typeface="IBMPlexSans"/>
              </a:rPr>
              <a:t> in </a:t>
            </a:r>
            <a:r>
              <a:rPr lang="id-ID" sz="1800" b="1" dirty="0" err="1">
                <a:effectLst/>
                <a:latin typeface="IBMPlexSans"/>
              </a:rPr>
              <a:t>amines</a:t>
            </a:r>
            <a:r>
              <a:rPr lang="id-ID" sz="1800" dirty="0">
                <a:effectLst/>
                <a:latin typeface="IBMPlexSans"/>
              </a:rPr>
              <a:t>. </a:t>
            </a:r>
            <a:endParaRPr lang="id-ID" dirty="0"/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id="{50348BA0-BA25-7B15-DCD5-F28C07F1A6FA}"/>
              </a:ext>
            </a:extLst>
          </p:cNvPr>
          <p:cNvSpPr txBox="1"/>
          <p:nvPr/>
        </p:nvSpPr>
        <p:spPr>
          <a:xfrm>
            <a:off x="7997031" y="2407563"/>
            <a:ext cx="30734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dirty="0">
                <a:effectLst/>
                <a:latin typeface="Optima" panose="02000503060000020004" pitchFamily="2" charset="0"/>
              </a:rPr>
              <a:t>One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characteristic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odor</a:t>
            </a:r>
            <a:r>
              <a:rPr lang="id-ID" sz="1800" dirty="0">
                <a:effectLst/>
                <a:latin typeface="Optima" panose="02000503060000020004" pitchFamily="2" charset="0"/>
              </a:rPr>
              <a:t>. Low-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molecular</a:t>
            </a:r>
            <a:r>
              <a:rPr lang="id-ID" sz="1800" dirty="0">
                <a:effectLst/>
                <a:latin typeface="Optima" panose="02000503060000020004" pitchFamily="2" charset="0"/>
              </a:rPr>
              <a:t>-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weight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1800" dirty="0">
                <a:effectLst/>
                <a:latin typeface="Optima" panose="02000503060000020004" pitchFamily="2" charset="0"/>
              </a:rPr>
              <a:t> as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trimethylamine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distinctive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fishlike</a:t>
            </a:r>
            <a:r>
              <a:rPr lang="id-ID" sz="1800" dirty="0">
                <a:effectLst/>
                <a:latin typeface="Optima" panose="02000503060000020004" pitchFamily="2" charset="0"/>
              </a:rPr>
              <a:t> aroma,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while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diamines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1800" dirty="0">
                <a:effectLst/>
                <a:latin typeface="Optima" panose="02000503060000020004" pitchFamily="2" charset="0"/>
              </a:rPr>
              <a:t> as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cadaverine</a:t>
            </a:r>
            <a:r>
              <a:rPr lang="id-ID" sz="1800" dirty="0">
                <a:effectLst/>
                <a:latin typeface="Optima" panose="02000503060000020004" pitchFamily="2" charset="0"/>
              </a:rPr>
              <a:t> (1,5-pentane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diamine</a:t>
            </a:r>
            <a:r>
              <a:rPr lang="id-ID" sz="1800" dirty="0">
                <a:effectLst/>
                <a:latin typeface="Optima" panose="02000503060000020004" pitchFamily="2" charset="0"/>
              </a:rPr>
              <a:t>)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putrescine</a:t>
            </a:r>
            <a:r>
              <a:rPr lang="id-ID" sz="1800" dirty="0">
                <a:effectLst/>
                <a:latin typeface="Optima" panose="02000503060000020004" pitchFamily="2" charset="0"/>
              </a:rPr>
              <a:t> (1,4-butanediamine)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appalling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odors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expect</a:t>
            </a:r>
            <a:r>
              <a:rPr lang="id-ID" sz="1800" dirty="0">
                <a:effectLst/>
                <a:latin typeface="Optima" panose="02000503060000020004" pitchFamily="2" charset="0"/>
              </a:rPr>
              <a:t> from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common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names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these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diamines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arise</a:t>
            </a:r>
            <a:r>
              <a:rPr lang="id-ID" sz="18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decomposition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decaying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tissue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endParaRPr lang="id-ID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7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73F26417-12FC-5800-B17B-11F8095181CC}"/>
              </a:ext>
            </a:extLst>
          </p:cNvPr>
          <p:cNvSpPr txBox="1"/>
          <p:nvPr/>
        </p:nvSpPr>
        <p:spPr>
          <a:xfrm>
            <a:off x="850103" y="501134"/>
            <a:ext cx="1030843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3.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Basicity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Amines</a:t>
            </a:r>
            <a:endParaRPr lang="id-US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D29607CA-8A3B-161F-D550-07E3A6A27002}"/>
              </a:ext>
            </a:extLst>
          </p:cNvPr>
          <p:cNvSpPr txBox="1"/>
          <p:nvPr/>
        </p:nvSpPr>
        <p:spPr>
          <a:xfrm>
            <a:off x="850103" y="1256050"/>
            <a:ext cx="103084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dominated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lone pair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nitrogen,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makes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They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salts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electrophiles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many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polar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seen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chapters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Note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electrostatic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potential</a:t>
            </a:r>
            <a:r>
              <a:rPr lang="id-ID" sz="2200" dirty="0">
                <a:effectLst/>
                <a:latin typeface="Optima" panose="02000503060000020004" pitchFamily="2" charset="0"/>
              </a:rPr>
              <a:t> map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trimethylamine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negative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</a:t>
            </a:r>
            <a:r>
              <a:rPr lang="id-ID" sz="2200" dirty="0">
                <a:effectLst/>
                <a:latin typeface="Optima" panose="02000503060000020004" pitchFamily="2" charset="0"/>
              </a:rPr>
              <a:t>) region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corresponds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lone pair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nitrogen.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295968CB-957A-47CE-C763-457C64FA4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85" y="3309919"/>
            <a:ext cx="7692629" cy="229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2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2F281979-E26C-C759-8312-8ED25D8E1A24}"/>
              </a:ext>
            </a:extLst>
          </p:cNvPr>
          <p:cNvSpPr txBox="1"/>
          <p:nvPr/>
        </p:nvSpPr>
        <p:spPr>
          <a:xfrm>
            <a:off x="978694" y="613114"/>
            <a:ext cx="98369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stronger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ethers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oxygen-containing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analogs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dissolved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equilibrium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established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acts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transfers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proton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Just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strength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measured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defining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constant</a:t>
            </a:r>
            <a:r>
              <a:rPr lang="id-ID" sz="2200" dirty="0">
                <a:effectLst/>
                <a:latin typeface="Optima" panose="02000503060000020004" pitchFamily="2" charset="0"/>
              </a:rPr>
              <a:t> Ka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2.8</a:t>
            </a:r>
            <a:r>
              <a:rPr lang="id-ID" sz="2200" dirty="0">
                <a:effectLst/>
                <a:latin typeface="Optima" panose="02000503060000020004" pitchFamily="2" charset="0"/>
              </a:rPr>
              <a:t>),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strength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measured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defining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analogous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constant</a:t>
            </a:r>
            <a:r>
              <a:rPr lang="id-ID" sz="2200" dirty="0">
                <a:effectLst/>
                <a:latin typeface="Optima" panose="02000503060000020004" pitchFamily="2" charset="0"/>
              </a:rPr>
              <a:t> Kb.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BBC79E91-3F6B-BD9C-92FE-AB39759A0C0E}"/>
              </a:ext>
            </a:extLst>
          </p:cNvPr>
          <p:cNvSpPr txBox="1"/>
          <p:nvPr/>
        </p:nvSpPr>
        <p:spPr>
          <a:xfrm>
            <a:off x="978693" y="2967335"/>
            <a:ext cx="98369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larger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value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Kb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smaller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value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pKb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favorable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proton-transfer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equilibrium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stronger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F97D8F11-87C2-53C1-EAC3-D6D2E2867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84" y="3765351"/>
            <a:ext cx="8926999" cy="206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89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C996AA49-06FA-BC60-F7B5-2B084CD7E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74" y="1171576"/>
            <a:ext cx="10662720" cy="43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3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C27C2104-4F54-0933-96B1-20072EA663DD}"/>
              </a:ext>
            </a:extLst>
          </p:cNvPr>
          <p:cNvSpPr txBox="1"/>
          <p:nvPr/>
        </p:nvSpPr>
        <p:spPr>
          <a:xfrm>
            <a:off x="1335880" y="843677"/>
            <a:ext cx="942260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These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say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Kb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multiplied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Ka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corresponding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equal</a:t>
            </a:r>
            <a:r>
              <a:rPr lang="id-ID" sz="2200" dirty="0">
                <a:effectLst/>
                <a:latin typeface="Optima" panose="02000503060000020004" pitchFamily="2" charset="0"/>
              </a:rPr>
              <a:t> to Kw, the ion-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constant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200" dirty="0">
                <a:effectLst/>
                <a:latin typeface="Optima" panose="02000503060000020004" pitchFamily="2" charset="0"/>
              </a:rPr>
              <a:t> (1.00 × 10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–14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know</a:t>
            </a:r>
            <a:r>
              <a:rPr lang="id-ID" sz="2200" dirty="0">
                <a:effectLst/>
                <a:latin typeface="Optima" panose="02000503060000020004" pitchFamily="2" charset="0"/>
              </a:rPr>
              <a:t> Ka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2200" dirty="0">
                <a:effectLst/>
                <a:latin typeface="Optima" panose="02000503060000020004" pitchFamily="2" charset="0"/>
              </a:rPr>
              <a:t> ion,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know</a:t>
            </a:r>
            <a:r>
              <a:rPr lang="id-ID" sz="2200" dirty="0">
                <a:effectLst/>
                <a:latin typeface="Optima" panose="02000503060000020004" pitchFamily="2" charset="0"/>
              </a:rPr>
              <a:t> Kb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corresponding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Kb = Kw/Ka.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2200" dirty="0">
                <a:effectLst/>
                <a:latin typeface="Optima" panose="02000503060000020004" pitchFamily="2" charset="0"/>
              </a:rPr>
              <a:t> ion,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tightly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proton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weaker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corresponding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weaker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has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smaller</a:t>
            </a:r>
            <a:r>
              <a:rPr lang="id-ID" sz="2200" dirty="0">
                <a:effectLst/>
                <a:latin typeface="Optima" panose="02000503060000020004" pitchFamily="2" charset="0"/>
              </a:rPr>
              <a:t> pKa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stronger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has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larger</a:t>
            </a:r>
            <a:r>
              <a:rPr lang="id-ID" sz="2200" dirty="0">
                <a:effectLst/>
                <a:latin typeface="Optima" panose="02000503060000020004" pitchFamily="2" charset="0"/>
              </a:rPr>
              <a:t> pKa.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281A4366-DF5F-0DD6-458B-C6A2E4DC1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1" y="4260850"/>
            <a:ext cx="6672263" cy="10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02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mbar 5">
            <a:extLst>
              <a:ext uri="{FF2B5EF4-FFF2-40B4-BE49-F238E27FC236}">
                <a16:creationId xmlns:a16="http://schemas.microsoft.com/office/drawing/2014/main" id="{C702E6C1-F760-A758-90A7-AC81E43E1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0" y="398848"/>
            <a:ext cx="6811963" cy="59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32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1EC7188A-2C7D-FB80-EE05-0C2D623986F0}"/>
              </a:ext>
            </a:extLst>
          </p:cNvPr>
          <p:cNvSpPr txBox="1"/>
          <p:nvPr/>
        </p:nvSpPr>
        <p:spPr>
          <a:xfrm>
            <a:off x="1907381" y="1473578"/>
            <a:ext cx="890825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CHAPTER CONTENTS</a:t>
            </a:r>
            <a:r>
              <a:rPr lang="id-ID" sz="24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effectLst/>
              <a:latin typeface="Optima" panose="02000503060000020004" pitchFamily="2" charset="0"/>
            </a:endParaRPr>
          </a:p>
          <a:p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24.1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Naming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Amines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24.2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Structure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Properties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Amines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24.3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Basicity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Amines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24.4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Basicity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Arylamines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24.5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Biological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Amines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the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Henderson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–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Hasselbalch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Equation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</a:p>
          <a:p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24.6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Synthesis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Amines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24.7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Amines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24.8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Arylamines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24.9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Heterocyclic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Amines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24.10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Spectroscopy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Amines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effectLst/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4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bar 3">
            <a:extLst>
              <a:ext uri="{FF2B5EF4-FFF2-40B4-BE49-F238E27FC236}">
                <a16:creationId xmlns:a16="http://schemas.microsoft.com/office/drawing/2014/main" id="{85D95074-FDD8-82E5-10E5-FF27C99E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093" y="0"/>
            <a:ext cx="5430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85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5A1459CE-D81A-BC88-A744-397D9B736493}"/>
              </a:ext>
            </a:extLst>
          </p:cNvPr>
          <p:cNvSpPr txBox="1"/>
          <p:nvPr/>
        </p:nvSpPr>
        <p:spPr>
          <a:xfrm>
            <a:off x="1202532" y="357898"/>
            <a:ext cx="97869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contrast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amides</a:t>
            </a:r>
            <a:r>
              <a:rPr lang="id-ID" sz="2000" dirty="0">
                <a:effectLst/>
                <a:latin typeface="Optima" panose="02000503060000020004" pitchFamily="2" charset="0"/>
              </a:rPr>
              <a:t> (RCONH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)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nonbasic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aren’t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protonated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aqueous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they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poor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nucleophiles</a:t>
            </a:r>
            <a:r>
              <a:rPr lang="id-ID" sz="2000" dirty="0">
                <a:effectLst/>
                <a:latin typeface="Optima" panose="02000503060000020004" pitchFamily="2" charset="0"/>
              </a:rPr>
              <a:t>. The main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reason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difference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basicity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stabilized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delocalization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nitrogen lone-pair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electrons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through</a:t>
            </a:r>
            <a:r>
              <a:rPr lang="id-ID" sz="2000" dirty="0">
                <a:effectLst/>
                <a:latin typeface="Optima" panose="02000503060000020004" pitchFamily="2" charset="0"/>
              </a:rPr>
              <a:t> orbital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overlap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000" dirty="0">
                <a:effectLst/>
                <a:latin typeface="Optima" panose="02000503060000020004" pitchFamily="2" charset="0"/>
              </a:rPr>
              <a:t>.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resonance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terms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stable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they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hybrids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resonance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forms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resonance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stabilization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lost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nitrogen atom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protonated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protonation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disfavored</a:t>
            </a:r>
            <a:r>
              <a:rPr lang="id-ID" sz="20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electrostatic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potential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maps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clearly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show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reduced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electron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density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000" dirty="0">
                <a:effectLst/>
                <a:latin typeface="Optima" panose="02000503060000020004" pitchFamily="2" charset="0"/>
              </a:rPr>
              <a:t> nitrogen.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0C0EDEEC-B3D8-E104-91C8-3DC6658EE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142" y="2948735"/>
            <a:ext cx="8816847" cy="342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25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5538C241-5DC0-98E3-6D00-007540DAF784}"/>
              </a:ext>
            </a:extLst>
          </p:cNvPr>
          <p:cNvSpPr txBox="1"/>
          <p:nvPr/>
        </p:nvSpPr>
        <p:spPr>
          <a:xfrm>
            <a:off x="1150142" y="550427"/>
            <a:ext cx="98940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purify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it’s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possible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advantage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basicity</a:t>
            </a:r>
            <a:r>
              <a:rPr lang="id-ID" sz="20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neutral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000" dirty="0">
                <a:effectLst/>
                <a:latin typeface="Optima" panose="02000503060000020004" pitchFamily="2" charset="0"/>
              </a:rPr>
              <a:t> 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alcohol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dissolved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organic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solvent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aqueous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added</a:t>
            </a:r>
            <a:r>
              <a:rPr lang="id-ID" sz="20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dissolves</a:t>
            </a:r>
            <a:r>
              <a:rPr lang="id-ID" sz="20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000" dirty="0">
                <a:effectLst/>
                <a:latin typeface="Optima" panose="02000503060000020004" pitchFamily="2" charset="0"/>
              </a:rPr>
              <a:t> layer 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protonated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salt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while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neutral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remains</a:t>
            </a:r>
            <a:r>
              <a:rPr lang="id-ID" sz="20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organic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solvent</a:t>
            </a:r>
            <a:r>
              <a:rPr lang="id-ID" sz="2000" dirty="0">
                <a:effectLst/>
                <a:latin typeface="Optima" panose="02000503060000020004" pitchFamily="2" charset="0"/>
              </a:rPr>
              <a:t> layer.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Separation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000" dirty="0">
                <a:effectLst/>
                <a:latin typeface="Optima" panose="02000503060000020004" pitchFamily="2" charset="0"/>
              </a:rPr>
              <a:t> layer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neutralization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2000" dirty="0">
                <a:effectLst/>
                <a:latin typeface="Optima" panose="02000503060000020004" pitchFamily="2" charset="0"/>
              </a:rPr>
              <a:t> ion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NaOH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provides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pure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(</a:t>
            </a:r>
            <a:r>
              <a:rPr lang="id-ID" sz="20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24.4</a:t>
            </a:r>
            <a:r>
              <a:rPr lang="id-ID" sz="2000" dirty="0">
                <a:effectLst/>
                <a:latin typeface="Optima" panose="02000503060000020004" pitchFamily="2" charset="0"/>
              </a:rPr>
              <a:t>).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E1D167E0-F50B-4F0D-A842-01E2D93F3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519" y="2614618"/>
            <a:ext cx="7137400" cy="4000500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6917C9D7-2AEF-4473-9875-9B900F674B1F}"/>
              </a:ext>
            </a:extLst>
          </p:cNvPr>
          <p:cNvSpPr txBox="1"/>
          <p:nvPr/>
        </p:nvSpPr>
        <p:spPr>
          <a:xfrm>
            <a:off x="1050134" y="5663212"/>
            <a:ext cx="4336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24.4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Separation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purification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component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from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extraction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salt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endParaRPr lang="id-ID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04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522B75CE-499B-6296-7ADE-5D2BBE35B4F9}"/>
              </a:ext>
            </a:extLst>
          </p:cNvPr>
          <p:cNvSpPr txBox="1"/>
          <p:nvPr/>
        </p:nvSpPr>
        <p:spPr>
          <a:xfrm>
            <a:off x="1078706" y="423800"/>
            <a:ext cx="100798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behavior</a:t>
            </a:r>
            <a:r>
              <a:rPr lang="id-ID" sz="2000" dirty="0">
                <a:effectLst/>
                <a:latin typeface="Optima" panose="02000503060000020004" pitchFamily="2" charset="0"/>
              </a:rPr>
              <a:t> 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bases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act</a:t>
            </a:r>
            <a:r>
              <a:rPr lang="id-ID" sz="2000" dirty="0">
                <a:effectLst/>
                <a:latin typeface="Optima" panose="02000503060000020004" pitchFamily="2" charset="0"/>
              </a:rPr>
              <a:t> 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very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weak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</a:t>
            </a:r>
            <a:r>
              <a:rPr lang="id-ID" sz="2000" dirty="0">
                <a:effectLst/>
                <a:latin typeface="Optima" panose="02000503060000020004" pitchFamily="2" charset="0"/>
              </a:rPr>
              <a:t>–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</a:t>
            </a:r>
            <a:r>
              <a:rPr lang="id-ID" sz="2000" dirty="0">
                <a:effectLst/>
                <a:latin typeface="Optima" panose="02000503060000020004" pitchFamily="2" charset="0"/>
              </a:rPr>
              <a:t> proton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removed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sufficiently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strong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We’ve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seen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diisopropylamine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(pKa ≈ 36)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butyllithium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lithium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diisopropylamide</a:t>
            </a:r>
            <a:r>
              <a:rPr lang="id-ID" sz="2000" dirty="0">
                <a:effectLst/>
                <a:latin typeface="Optima" panose="02000503060000020004" pitchFamily="2" charset="0"/>
              </a:rPr>
              <a:t> (LDA; </a:t>
            </a:r>
            <a:r>
              <a:rPr lang="id-ID" sz="20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0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22.5</a:t>
            </a:r>
            <a:r>
              <a:rPr lang="id-ID" sz="2000" dirty="0">
                <a:effectLst/>
                <a:latin typeface="Optima" panose="02000503060000020004" pitchFamily="2" charset="0"/>
              </a:rPr>
              <a:t>).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Dialkylamine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anions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like</a:t>
            </a:r>
            <a:r>
              <a:rPr lang="id-ID" sz="2000" dirty="0">
                <a:effectLst/>
                <a:latin typeface="Optima" panose="02000503060000020004" pitchFamily="2" charset="0"/>
              </a:rPr>
              <a:t> LDA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very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strong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laboratory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organic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generation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ions</a:t>
            </a:r>
            <a:r>
              <a:rPr lang="id-ID" sz="20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000" dirty="0">
                <a:effectLst/>
                <a:latin typeface="Optima" panose="02000503060000020004" pitchFamily="2" charset="0"/>
              </a:rPr>
              <a:t> (</a:t>
            </a:r>
            <a:r>
              <a:rPr lang="id-ID" sz="20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0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22.7</a:t>
            </a:r>
            <a:r>
              <a:rPr lang="id-ID" sz="2000" dirty="0">
                <a:effectLst/>
                <a:latin typeface="Optima" panose="02000503060000020004" pitchFamily="2" charset="0"/>
              </a:rPr>
              <a:t>). They are not,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encountered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0DC91C18-1ACE-CC54-CB45-EF6C30574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455" y="2695574"/>
            <a:ext cx="7665801" cy="1862138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7794770C-1488-654A-7558-090F2E47CF37}"/>
              </a:ext>
            </a:extLst>
          </p:cNvPr>
          <p:cNvSpPr txBox="1"/>
          <p:nvPr/>
        </p:nvSpPr>
        <p:spPr>
          <a:xfrm>
            <a:off x="1078706" y="4728266"/>
            <a:ext cx="9772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b="1" dirty="0">
                <a:effectLst/>
                <a:latin typeface="IBMPlexSerif"/>
              </a:rPr>
              <a:t>PROBLEM 24-4 </a:t>
            </a:r>
            <a:r>
              <a:rPr lang="id-ID" sz="2000" dirty="0" err="1">
                <a:effectLst/>
                <a:latin typeface="IBMPlexSerif"/>
              </a:rPr>
              <a:t>Which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compound</a:t>
            </a:r>
            <a:r>
              <a:rPr lang="id-ID" sz="2000" dirty="0">
                <a:effectLst/>
                <a:latin typeface="IBMPlexSerif"/>
              </a:rPr>
              <a:t> in </a:t>
            </a:r>
            <a:r>
              <a:rPr lang="id-ID" sz="2000" dirty="0" err="1">
                <a:effectLst/>
                <a:latin typeface="IBMPlexSerif"/>
              </a:rPr>
              <a:t>each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of</a:t>
            </a:r>
            <a:r>
              <a:rPr lang="id-ID" sz="2000" dirty="0">
                <a:effectLst/>
                <a:latin typeface="IBMPlexSerif"/>
              </a:rPr>
              <a:t> the </a:t>
            </a:r>
            <a:r>
              <a:rPr lang="id-ID" sz="2000" dirty="0" err="1">
                <a:effectLst/>
                <a:latin typeface="IBMPlexSerif"/>
              </a:rPr>
              <a:t>following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pairs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is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more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basic</a:t>
            </a:r>
            <a:r>
              <a:rPr lang="id-ID" sz="2000" dirty="0">
                <a:effectLst/>
                <a:latin typeface="IBMPlexSerif"/>
              </a:rPr>
              <a:t>?</a:t>
            </a:r>
            <a:r>
              <a:rPr lang="id-ID" sz="2000" b="1" dirty="0">
                <a:effectLst/>
                <a:latin typeface="IBMPlexSerif"/>
              </a:rPr>
              <a:t> </a:t>
            </a:r>
          </a:p>
          <a:p>
            <a:pPr algn="just"/>
            <a:r>
              <a:rPr lang="id-ID" sz="2000" b="1" dirty="0">
                <a:effectLst/>
                <a:latin typeface="IBMPlexSans"/>
              </a:rPr>
              <a:t>(</a:t>
            </a:r>
            <a:r>
              <a:rPr lang="id-ID" sz="2000" b="1" dirty="0" err="1">
                <a:effectLst/>
                <a:latin typeface="IBMPlexSans"/>
              </a:rPr>
              <a:t>a</a:t>
            </a:r>
            <a:r>
              <a:rPr lang="id-ID" sz="2000" b="1" dirty="0">
                <a:effectLst/>
                <a:latin typeface="IBMPlexSans"/>
              </a:rPr>
              <a:t>) </a:t>
            </a:r>
            <a:r>
              <a:rPr lang="id-ID" sz="2000" dirty="0">
                <a:effectLst/>
                <a:latin typeface="IBMPlexSerif"/>
              </a:rPr>
              <a:t>CH</a:t>
            </a:r>
            <a:r>
              <a:rPr lang="id-ID" sz="2000" baseline="-25000" dirty="0">
                <a:effectLst/>
                <a:latin typeface="IBMPlexSerif"/>
              </a:rPr>
              <a:t>3</a:t>
            </a:r>
            <a:r>
              <a:rPr lang="id-ID" sz="2000" dirty="0">
                <a:effectLst/>
                <a:latin typeface="IBMPlexSerif"/>
              </a:rPr>
              <a:t>CH</a:t>
            </a:r>
            <a:r>
              <a:rPr lang="id-ID" sz="2000" baseline="-25000" dirty="0">
                <a:effectLst/>
                <a:latin typeface="IBMPlexSerif"/>
              </a:rPr>
              <a:t>2</a:t>
            </a:r>
            <a:r>
              <a:rPr lang="id-ID" sz="2000" dirty="0">
                <a:effectLst/>
                <a:latin typeface="IBMPlexSerif"/>
              </a:rPr>
              <a:t>NH</a:t>
            </a:r>
            <a:r>
              <a:rPr lang="id-ID" sz="2000" baseline="-25000" dirty="0">
                <a:effectLst/>
                <a:latin typeface="IBMPlexSerif"/>
              </a:rPr>
              <a:t>2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or</a:t>
            </a:r>
            <a:r>
              <a:rPr lang="id-ID" sz="2000" dirty="0">
                <a:effectLst/>
                <a:latin typeface="IBMPlexSerif"/>
              </a:rPr>
              <a:t> CH</a:t>
            </a:r>
            <a:r>
              <a:rPr lang="id-ID" sz="2000" baseline="-25000" dirty="0">
                <a:effectLst/>
                <a:latin typeface="IBMPlexSerif"/>
              </a:rPr>
              <a:t>3</a:t>
            </a:r>
            <a:r>
              <a:rPr lang="id-ID" sz="2000" dirty="0">
                <a:effectLst/>
                <a:latin typeface="IBMPlexSerif"/>
              </a:rPr>
              <a:t>CH</a:t>
            </a:r>
            <a:r>
              <a:rPr lang="id-ID" sz="2000" baseline="-25000" dirty="0">
                <a:effectLst/>
                <a:latin typeface="IBMPlexSerif"/>
              </a:rPr>
              <a:t>2</a:t>
            </a:r>
            <a:r>
              <a:rPr lang="id-ID" sz="2000" dirty="0">
                <a:effectLst/>
                <a:latin typeface="IBMPlexSerif"/>
              </a:rPr>
              <a:t>CONH</a:t>
            </a:r>
            <a:r>
              <a:rPr lang="id-ID" sz="2000" baseline="-25000" dirty="0">
                <a:effectLst/>
                <a:latin typeface="IBMPlexSerif"/>
              </a:rPr>
              <a:t>2</a:t>
            </a:r>
            <a:r>
              <a:rPr lang="id-ID" sz="2000" dirty="0">
                <a:effectLst/>
                <a:latin typeface="IBMPlexSerif"/>
              </a:rPr>
              <a:t>       </a:t>
            </a:r>
            <a:r>
              <a:rPr lang="id-ID" sz="2000" b="1" dirty="0">
                <a:effectLst/>
                <a:latin typeface="IBMPlexSans"/>
              </a:rPr>
              <a:t>(</a:t>
            </a:r>
            <a:r>
              <a:rPr lang="id-ID" sz="2000" b="1" dirty="0" err="1">
                <a:effectLst/>
                <a:latin typeface="IBMPlexSans"/>
              </a:rPr>
              <a:t>b</a:t>
            </a:r>
            <a:r>
              <a:rPr lang="id-ID" sz="2000" b="1" dirty="0">
                <a:effectLst/>
                <a:latin typeface="IBMPlexSans"/>
              </a:rPr>
              <a:t>) </a:t>
            </a:r>
            <a:r>
              <a:rPr lang="id-ID" sz="2000" dirty="0" err="1">
                <a:effectLst/>
                <a:latin typeface="IBMPlexSerif"/>
              </a:rPr>
              <a:t>NaOH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or</a:t>
            </a:r>
            <a:r>
              <a:rPr lang="id-ID" sz="2000" dirty="0">
                <a:effectLst/>
                <a:latin typeface="IBMPlexSerif"/>
              </a:rPr>
              <a:t> CH</a:t>
            </a:r>
            <a:r>
              <a:rPr lang="id-ID" sz="2000" baseline="-25000" dirty="0">
                <a:effectLst/>
                <a:latin typeface="IBMPlexSerif"/>
              </a:rPr>
              <a:t>3</a:t>
            </a:r>
            <a:r>
              <a:rPr lang="id-ID" sz="2000" dirty="0">
                <a:effectLst/>
                <a:latin typeface="IBMPlexSerif"/>
              </a:rPr>
              <a:t>NH</a:t>
            </a:r>
            <a:r>
              <a:rPr lang="id-ID" sz="2000" baseline="-25000" dirty="0">
                <a:effectLst/>
                <a:latin typeface="IBMPlexSerif"/>
              </a:rPr>
              <a:t>2</a:t>
            </a:r>
            <a:r>
              <a:rPr lang="id-ID" sz="2000" dirty="0">
                <a:effectLst/>
                <a:latin typeface="IBMPlexSerif"/>
              </a:rPr>
              <a:t>     </a:t>
            </a:r>
            <a:r>
              <a:rPr lang="id-ID" sz="2000" b="1" dirty="0">
                <a:effectLst/>
                <a:latin typeface="IBMPlexSans"/>
              </a:rPr>
              <a:t>(c) </a:t>
            </a:r>
            <a:r>
              <a:rPr lang="id-ID" sz="2000" dirty="0">
                <a:effectLst/>
                <a:latin typeface="IBMPlexSerif"/>
              </a:rPr>
              <a:t>CH</a:t>
            </a:r>
            <a:r>
              <a:rPr lang="id-ID" sz="2000" baseline="-25000" dirty="0">
                <a:effectLst/>
                <a:latin typeface="IBMPlexSerif"/>
              </a:rPr>
              <a:t>3</a:t>
            </a:r>
            <a:r>
              <a:rPr lang="id-ID" sz="2000" dirty="0">
                <a:effectLst/>
                <a:latin typeface="IBMPlexSerif"/>
              </a:rPr>
              <a:t>NHCH</a:t>
            </a:r>
            <a:r>
              <a:rPr lang="id-ID" sz="2000" baseline="-25000" dirty="0">
                <a:effectLst/>
                <a:latin typeface="IBMPlexSerif"/>
              </a:rPr>
              <a:t>3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or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pyridine</a:t>
            </a:r>
            <a:r>
              <a:rPr lang="id-ID" sz="2000" dirty="0">
                <a:effectLst/>
                <a:latin typeface="IBMPlexSerif"/>
              </a:rPr>
              <a:t> </a:t>
            </a:r>
            <a:endParaRPr lang="id-ID" sz="2000" dirty="0"/>
          </a:p>
          <a:p>
            <a:pPr algn="just"/>
            <a:endParaRPr lang="id-ID" sz="2000" b="1" dirty="0">
              <a:effectLst/>
              <a:latin typeface="IBMPlexSerif"/>
            </a:endParaRPr>
          </a:p>
          <a:p>
            <a:pPr algn="just"/>
            <a:r>
              <a:rPr lang="id-ID" sz="2000" b="1" dirty="0">
                <a:effectLst/>
                <a:latin typeface="IBMPlexSerif"/>
              </a:rPr>
              <a:t>PROBLEM 24-5 </a:t>
            </a:r>
            <a:r>
              <a:rPr lang="id-ID" sz="2000" dirty="0">
                <a:effectLst/>
                <a:latin typeface="IBMPlexSerif"/>
              </a:rPr>
              <a:t>The </a:t>
            </a:r>
            <a:r>
              <a:rPr lang="id-ID" sz="2000" dirty="0" err="1">
                <a:effectLst/>
                <a:latin typeface="IBMPlexSerif"/>
              </a:rPr>
              <a:t>benzyl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ammonium</a:t>
            </a:r>
            <a:r>
              <a:rPr lang="id-ID" sz="2000" dirty="0">
                <a:effectLst/>
                <a:latin typeface="IBMPlexSerif"/>
              </a:rPr>
              <a:t> ion (C</a:t>
            </a:r>
            <a:r>
              <a:rPr lang="id-ID" sz="2000" baseline="-25000" dirty="0">
                <a:effectLst/>
                <a:latin typeface="IBMPlexSerif"/>
              </a:rPr>
              <a:t>6</a:t>
            </a:r>
            <a:r>
              <a:rPr lang="id-ID" sz="2000" dirty="0">
                <a:effectLst/>
                <a:latin typeface="IBMPlexSerif"/>
              </a:rPr>
              <a:t>H</a:t>
            </a:r>
            <a:r>
              <a:rPr lang="id-ID" sz="2000" baseline="-25000" dirty="0">
                <a:effectLst/>
                <a:latin typeface="IBMPlexSerif"/>
              </a:rPr>
              <a:t>5</a:t>
            </a:r>
            <a:r>
              <a:rPr lang="id-ID" sz="2000" dirty="0">
                <a:effectLst/>
                <a:latin typeface="IBMPlexSerif"/>
              </a:rPr>
              <a:t>CH</a:t>
            </a:r>
            <a:r>
              <a:rPr lang="id-ID" sz="2000" baseline="-25000" dirty="0">
                <a:effectLst/>
                <a:latin typeface="IBMPlexSerif"/>
              </a:rPr>
              <a:t>2</a:t>
            </a:r>
            <a:r>
              <a:rPr lang="id-ID" sz="2000" dirty="0">
                <a:effectLst/>
                <a:latin typeface="IBMPlexSerif"/>
              </a:rPr>
              <a:t>NH</a:t>
            </a:r>
            <a:r>
              <a:rPr lang="id-ID" sz="2000" baseline="-25000" dirty="0">
                <a:effectLst/>
                <a:latin typeface="IBMPlexSerif"/>
              </a:rPr>
              <a:t>3</a:t>
            </a:r>
            <a:r>
              <a:rPr lang="id-ID" sz="2000" baseline="30000" dirty="0">
                <a:effectLst/>
                <a:latin typeface="IBMPlexSerif"/>
              </a:rPr>
              <a:t>+</a:t>
            </a:r>
            <a:r>
              <a:rPr lang="id-ID" sz="2000" dirty="0">
                <a:effectLst/>
                <a:latin typeface="IBMPlexSerif"/>
              </a:rPr>
              <a:t>)has pKa = 9.33, </a:t>
            </a:r>
            <a:r>
              <a:rPr lang="id-ID" sz="2000" dirty="0" err="1">
                <a:effectLst/>
                <a:latin typeface="IBMPlexSerif"/>
              </a:rPr>
              <a:t>and</a:t>
            </a:r>
            <a:r>
              <a:rPr lang="id-ID" sz="2000" dirty="0">
                <a:effectLst/>
                <a:latin typeface="IBMPlexSerif"/>
              </a:rPr>
              <a:t> the </a:t>
            </a:r>
            <a:r>
              <a:rPr lang="id-ID" sz="2000" dirty="0" err="1">
                <a:effectLst/>
                <a:latin typeface="IBMPlexSerif"/>
              </a:rPr>
              <a:t>propyl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ammonium</a:t>
            </a:r>
            <a:r>
              <a:rPr lang="id-ID" sz="2000" dirty="0">
                <a:effectLst/>
                <a:latin typeface="IBMPlexSerif"/>
              </a:rPr>
              <a:t> ion has pKa = 10.71. </a:t>
            </a:r>
            <a:r>
              <a:rPr lang="id-ID" sz="2000" dirty="0" err="1">
                <a:effectLst/>
                <a:latin typeface="IBMPlexSerif"/>
              </a:rPr>
              <a:t>Which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is</a:t>
            </a:r>
            <a:r>
              <a:rPr lang="id-ID" sz="2000" dirty="0">
                <a:effectLst/>
                <a:latin typeface="IBMPlexSerif"/>
              </a:rPr>
              <a:t> the </a:t>
            </a:r>
            <a:r>
              <a:rPr lang="id-ID" sz="2000" dirty="0" err="1">
                <a:effectLst/>
                <a:latin typeface="IBMPlexSerif"/>
              </a:rPr>
              <a:t>stronger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base</a:t>
            </a:r>
            <a:r>
              <a:rPr lang="id-ID" sz="2000" dirty="0">
                <a:effectLst/>
                <a:latin typeface="IBMPlexSerif"/>
              </a:rPr>
              <a:t>, </a:t>
            </a:r>
            <a:r>
              <a:rPr lang="id-ID" sz="2000" dirty="0" err="1">
                <a:effectLst/>
                <a:latin typeface="IBMPlexSerif"/>
              </a:rPr>
              <a:t>benzyl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amine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or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propylamine</a:t>
            </a:r>
            <a:r>
              <a:rPr lang="id-ID" sz="2000" dirty="0">
                <a:effectLst/>
                <a:latin typeface="IBMPlexSerif"/>
              </a:rPr>
              <a:t>? </a:t>
            </a:r>
            <a:r>
              <a:rPr lang="id-ID" sz="2000" dirty="0" err="1">
                <a:effectLst/>
                <a:latin typeface="IBMPlexSerif"/>
              </a:rPr>
              <a:t>What</a:t>
            </a:r>
            <a:r>
              <a:rPr lang="id-ID" sz="2000" dirty="0">
                <a:effectLst/>
                <a:latin typeface="IBMPlexSerif"/>
              </a:rPr>
              <a:t> are the </a:t>
            </a:r>
            <a:r>
              <a:rPr lang="id-ID" sz="2000" dirty="0" err="1">
                <a:effectLst/>
                <a:latin typeface="IBMPlexSerif"/>
              </a:rPr>
              <a:t>pKb</a:t>
            </a:r>
            <a:r>
              <a:rPr lang="id-ID" sz="2000" dirty="0">
                <a:latin typeface="IBMPlexSerif"/>
              </a:rPr>
              <a:t> </a:t>
            </a:r>
            <a:r>
              <a:rPr lang="id-ID" sz="2000" dirty="0">
                <a:effectLst/>
                <a:latin typeface="IBMPlexSerif"/>
              </a:rPr>
              <a:t>‘</a:t>
            </a:r>
            <a:r>
              <a:rPr lang="id-ID" sz="2000" dirty="0" err="1">
                <a:effectLst/>
                <a:latin typeface="IBMPlexSerif"/>
              </a:rPr>
              <a:t>s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of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benzyl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amine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and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propylamine</a:t>
            </a:r>
            <a:r>
              <a:rPr lang="id-ID" sz="2000" dirty="0">
                <a:effectLst/>
                <a:latin typeface="IBMPlexSerif"/>
              </a:rPr>
              <a:t>? 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3509766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3E46C00A-262E-E34F-A7A7-F33FFFB9FA37}"/>
              </a:ext>
            </a:extLst>
          </p:cNvPr>
          <p:cNvSpPr txBox="1"/>
          <p:nvPr/>
        </p:nvSpPr>
        <p:spPr>
          <a:xfrm>
            <a:off x="850103" y="515422"/>
            <a:ext cx="1030843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4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Basicity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Arylamines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1A5A0D5A-BDDE-C9E1-6080-35FDD8BEE6C7}"/>
              </a:ext>
            </a:extLst>
          </p:cNvPr>
          <p:cNvSpPr txBox="1"/>
          <p:nvPr/>
        </p:nvSpPr>
        <p:spPr>
          <a:xfrm>
            <a:off x="821535" y="1141748"/>
            <a:ext cx="10337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noted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previously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arylamines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generally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Anilinium</a:t>
            </a:r>
            <a:r>
              <a:rPr lang="id-ID" sz="2000" dirty="0">
                <a:effectLst/>
                <a:latin typeface="Optima" panose="02000503060000020004" pitchFamily="2" charset="0"/>
              </a:rPr>
              <a:t> ion has pKa = 4.63,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whereas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methylammonium</a:t>
            </a:r>
            <a:r>
              <a:rPr lang="id-ID" sz="2000" dirty="0">
                <a:effectLst/>
                <a:latin typeface="Optima" panose="02000503060000020004" pitchFamily="2" charset="0"/>
              </a:rPr>
              <a:t> ion has pKa = 10.64.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Arylamines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nitrogen lone-pair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electrons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delocalized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interaction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aromatic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ring’s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el-GR" sz="2000" dirty="0">
                <a:effectLst/>
                <a:latin typeface="IBMPlexSerif"/>
              </a:rPr>
              <a:t>π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electron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system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available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bonding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</a:t>
            </a:r>
            <a:r>
              <a:rPr lang="id-ID" sz="2000" dirty="0">
                <a:effectLst/>
                <a:latin typeface="Optima" panose="02000503060000020004" pitchFamily="2" charset="0"/>
              </a:rPr>
              <a:t>+.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resonance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terms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arylamines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stabilized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relative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resonance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forms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2C6D2F51-B768-3B1A-7BC7-D63A9018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753" y="3305715"/>
            <a:ext cx="9079239" cy="1823498"/>
          </a:xfrm>
          <a:prstGeom prst="rect">
            <a:avLst/>
          </a:prstGeom>
        </p:spPr>
      </p:pic>
      <p:sp>
        <p:nvSpPr>
          <p:cNvPr id="9" name="Kotak Teks 8">
            <a:extLst>
              <a:ext uri="{FF2B5EF4-FFF2-40B4-BE49-F238E27FC236}">
                <a16:creationId xmlns:a16="http://schemas.microsoft.com/office/drawing/2014/main" id="{FB4C5456-0D1F-C4B1-917D-A30A37D1B794}"/>
              </a:ext>
            </a:extLst>
          </p:cNvPr>
          <p:cNvSpPr txBox="1"/>
          <p:nvPr/>
        </p:nvSpPr>
        <p:spPr>
          <a:xfrm>
            <a:off x="850103" y="5268460"/>
            <a:ext cx="1033700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Much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resonance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stabilization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protonation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energy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protonated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nonprotonated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higher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arylamines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.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result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arylamines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24.5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illustrates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difference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66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01177347-AAF5-E57A-4FB1-528DEA347EE9}"/>
              </a:ext>
            </a:extLst>
          </p:cNvPr>
          <p:cNvSpPr txBox="1"/>
          <p:nvPr/>
        </p:nvSpPr>
        <p:spPr>
          <a:xfrm>
            <a:off x="828675" y="5677491"/>
            <a:ext cx="1005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24.5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Arylamines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larger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positive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∆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G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°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protonation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are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therefore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alkylamines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,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primarily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resonance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stabilization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ground</a:t>
            </a:r>
            <a:r>
              <a:rPr lang="id-ID" sz="18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1800" b="1" dirty="0" err="1">
                <a:effectLst/>
                <a:latin typeface="Optima" panose="02000503060000020004" pitchFamily="2" charset="0"/>
              </a:rPr>
              <a:t>state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Electrostatic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potential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maps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show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1800" dirty="0">
                <a:effectLst/>
                <a:latin typeface="Optima" panose="02000503060000020004" pitchFamily="2" charset="0"/>
              </a:rPr>
              <a:t> lone-pair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electron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density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delocalized</a:t>
            </a:r>
            <a:r>
              <a:rPr lang="id-ID" sz="18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charge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localized</a:t>
            </a:r>
            <a:r>
              <a:rPr lang="id-ID" sz="18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corresponding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1800" dirty="0">
                <a:effectLst/>
                <a:latin typeface="Optima" panose="02000503060000020004" pitchFamily="2" charset="0"/>
              </a:rPr>
              <a:t> ion. </a:t>
            </a:r>
            <a:endParaRPr lang="id-ID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31B8ED61-676C-34C6-75E3-6BFB3E6DF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3329"/>
            <a:ext cx="7772400" cy="544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60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24C97E14-A482-883D-5BAF-80FB28FF09FF}"/>
              </a:ext>
            </a:extLst>
          </p:cNvPr>
          <p:cNvSpPr txBox="1"/>
          <p:nvPr/>
        </p:nvSpPr>
        <p:spPr>
          <a:xfrm>
            <a:off x="1459706" y="626235"/>
            <a:ext cx="92725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Substituted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arylamines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aniline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depending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substituent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Electron-donating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substituents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–CH3, –NH2,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–OCH3,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increase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reactivity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aromatic</a:t>
            </a:r>
            <a:r>
              <a:rPr lang="id-ID" sz="2200" dirty="0">
                <a:effectLst/>
                <a:latin typeface="Optima" panose="02000503060000020004" pitchFamily="2" charset="0"/>
              </a:rPr>
              <a:t> ring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toward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16.4</a:t>
            </a:r>
            <a:r>
              <a:rPr lang="id-ID" sz="2200" dirty="0">
                <a:effectLst/>
                <a:latin typeface="Optima" panose="02000503060000020004" pitchFamily="2" charset="0"/>
              </a:rPr>
              <a:t>),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increase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corresponding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Electron-withdrawing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substituents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Cl</a:t>
            </a:r>
            <a:r>
              <a:rPr lang="id-ID" sz="2200" dirty="0">
                <a:effectLst/>
                <a:latin typeface="Optima" panose="02000503060000020004" pitchFamily="2" charset="0"/>
              </a:rPr>
              <a:t>, –NO2,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–CN,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decrease</a:t>
            </a:r>
            <a:r>
              <a:rPr lang="id-ID" sz="2200" dirty="0">
                <a:effectLst/>
                <a:latin typeface="Optima" panose="02000503060000020004" pitchFamily="2" charset="0"/>
              </a:rPr>
              <a:t> ring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reactivity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toward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decrease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basicity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b="1" dirty="0">
                <a:solidFill>
                  <a:srgbClr val="0077A0"/>
                </a:solidFill>
                <a:effectLst/>
                <a:latin typeface="Optima" panose="02000503060000020004" pitchFamily="2" charset="0"/>
              </a:rPr>
              <a:t>TABLE 24.2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considers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p-substituted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anilines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trends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observed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ortho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meta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CBE949B9-7674-BCFA-5B04-FE06FBF158B9}"/>
              </a:ext>
            </a:extLst>
          </p:cNvPr>
          <p:cNvSpPr txBox="1"/>
          <p:nvPr/>
        </p:nvSpPr>
        <p:spPr>
          <a:xfrm>
            <a:off x="1602580" y="4309198"/>
            <a:ext cx="89868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24-6 </a:t>
            </a:r>
          </a:p>
          <a:p>
            <a:r>
              <a:rPr lang="id-ID" sz="2000" dirty="0" err="1">
                <a:effectLst/>
                <a:latin typeface="Optima" panose="02000503060000020004" pitchFamily="2" charset="0"/>
              </a:rPr>
              <a:t>Without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looking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000" dirty="0">
                <a:effectLst/>
                <a:latin typeface="Optima" panose="02000503060000020004" pitchFamily="2" charset="0"/>
              </a:rPr>
              <a:t> Table 24.2,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rank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000" dirty="0">
                <a:effectLst/>
                <a:latin typeface="Optima" panose="02000503060000020004" pitchFamily="2" charset="0"/>
              </a:rPr>
              <a:t> in order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ascending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basicity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p-Nitroaniline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p-aminobenzaldehyde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p-bromoaniline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b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p-Chloroaniline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p-aminoacetophenone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p-methylaniline</a:t>
            </a:r>
            <a:br>
              <a:rPr lang="id-ID" sz="2000" dirty="0">
                <a:effectLst/>
                <a:latin typeface="Optima" panose="02000503060000020004" pitchFamily="2" charset="0"/>
              </a:rPr>
            </a:br>
            <a:r>
              <a:rPr lang="id-ID" sz="2000" b="1" dirty="0">
                <a:effectLst/>
                <a:latin typeface="Optima" panose="02000503060000020004" pitchFamily="2" charset="0"/>
              </a:rPr>
              <a:t>(c)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</a:t>
            </a:r>
            <a:r>
              <a:rPr lang="id-ID" sz="2000" dirty="0">
                <a:effectLst/>
                <a:latin typeface="Optima" panose="02000503060000020004" pitchFamily="2" charset="0"/>
              </a:rPr>
              <a:t>-(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Trifluoromethyl</a:t>
            </a:r>
            <a:r>
              <a:rPr lang="id-ID" sz="2000" dirty="0">
                <a:effectLst/>
                <a:latin typeface="Optima" panose="02000503060000020004" pitchFamily="2" charset="0"/>
              </a:rPr>
              <a:t>)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aniline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p-methylaniline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</a:t>
            </a:r>
            <a:r>
              <a:rPr lang="id-ID" sz="2000" dirty="0">
                <a:effectLst/>
                <a:latin typeface="Optima" panose="02000503060000020004" pitchFamily="2" charset="0"/>
              </a:rPr>
              <a:t>-(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fluoromethyl</a:t>
            </a:r>
            <a:r>
              <a:rPr lang="id-ID" sz="2000" dirty="0">
                <a:effectLst/>
                <a:latin typeface="Optima" panose="02000503060000020004" pitchFamily="2" charset="0"/>
              </a:rPr>
              <a:t>)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aniline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62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52F62B6C-7A77-A518-1E6C-09C52D0DA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380997"/>
            <a:ext cx="6715125" cy="62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77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311EF8BE-619A-85C5-2C45-5C2176FA0C0C}"/>
              </a:ext>
            </a:extLst>
          </p:cNvPr>
          <p:cNvSpPr txBox="1"/>
          <p:nvPr/>
        </p:nvSpPr>
        <p:spPr>
          <a:xfrm>
            <a:off x="850103" y="501134"/>
            <a:ext cx="1030843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5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Biological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Amines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the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Henderson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–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Hasselbalch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Equation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701DDDEF-C49A-4FAF-3381-42FD6560EAF0}"/>
              </a:ext>
            </a:extLst>
          </p:cNvPr>
          <p:cNvSpPr txBox="1"/>
          <p:nvPr/>
        </p:nvSpPr>
        <p:spPr>
          <a:xfrm>
            <a:off x="850103" y="1308825"/>
            <a:ext cx="103084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We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saw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20.3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extent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dissociation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HA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aqueous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buffered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calculated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Henderson</a:t>
            </a:r>
            <a:r>
              <a:rPr lang="id-ID" sz="22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Hasselbalch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Furthermore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concluded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physiological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7.3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cells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entirely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dissociated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anions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RCO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2–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26EFB953-6000-20C6-4841-ECD67B460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67" y="3246379"/>
            <a:ext cx="8524258" cy="1239892"/>
          </a:xfrm>
          <a:prstGeom prst="rect">
            <a:avLst/>
          </a:prstGeom>
        </p:spPr>
      </p:pic>
      <p:sp>
        <p:nvSpPr>
          <p:cNvPr id="10" name="Kotak Teks 9">
            <a:extLst>
              <a:ext uri="{FF2B5EF4-FFF2-40B4-BE49-F238E27FC236}">
                <a16:creationId xmlns:a16="http://schemas.microsoft.com/office/drawing/2014/main" id="{CF978B5A-74E2-E975-FB38-3EC2B2E4A927}"/>
              </a:ext>
            </a:extLst>
          </p:cNvPr>
          <p:cNvSpPr txBox="1"/>
          <p:nvPr/>
        </p:nvSpPr>
        <p:spPr>
          <a:xfrm>
            <a:off x="850103" y="4949010"/>
            <a:ext cx="101655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about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bases</a:t>
            </a:r>
            <a:r>
              <a:rPr lang="id-ID" sz="2200" dirty="0">
                <a:effectLst/>
                <a:latin typeface="Optima" panose="02000503060000020004" pitchFamily="2" charset="0"/>
              </a:rPr>
              <a:t>?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exist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physiological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?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– = RNH2),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(HA = RNH3+)?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Let’s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0.0010 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 = 7.3,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According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b="1" dirty="0">
                <a:solidFill>
                  <a:srgbClr val="0077A0"/>
                </a:solidFill>
                <a:effectLst/>
                <a:latin typeface="Optima" panose="02000503060000020004" pitchFamily="2" charset="0"/>
              </a:rPr>
              <a:t>TABLE 24.1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pKa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methylammonium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10.64,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17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E0B037EE-743B-D20D-CD72-D6E9B462AAA9}"/>
              </a:ext>
            </a:extLst>
          </p:cNvPr>
          <p:cNvSpPr txBox="1"/>
          <p:nvPr/>
        </p:nvSpPr>
        <p:spPr>
          <a:xfrm>
            <a:off x="1282138" y="845695"/>
            <a:ext cx="91797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Henderson</a:t>
            </a:r>
            <a:r>
              <a:rPr lang="id-ID" sz="22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Hasselbalch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endParaRPr lang="id-US" sz="2200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92AA67CB-0995-3D0E-55E8-45435C64D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38" y="1580431"/>
            <a:ext cx="10085959" cy="2591519"/>
          </a:xfrm>
          <a:prstGeom prst="rect">
            <a:avLst/>
          </a:prstGeom>
        </p:spPr>
      </p:pic>
      <p:sp>
        <p:nvSpPr>
          <p:cNvPr id="8" name="Kotak Teks 7">
            <a:extLst>
              <a:ext uri="{FF2B5EF4-FFF2-40B4-BE49-F238E27FC236}">
                <a16:creationId xmlns:a16="http://schemas.microsoft.com/office/drawing/2014/main" id="{CE7B62DD-3197-EE36-5A86-5810B81F216F}"/>
              </a:ext>
            </a:extLst>
          </p:cNvPr>
          <p:cNvSpPr txBox="1"/>
          <p:nvPr/>
        </p:nvSpPr>
        <p:spPr>
          <a:xfrm>
            <a:off x="1282138" y="4565755"/>
            <a:ext cx="98192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Solving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simultaneous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[RNH3+] = 0.0010 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[RNH2] = 5 × 10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–7</a:t>
            </a:r>
            <a:r>
              <a:rPr lang="id-ID" sz="2200" dirty="0">
                <a:effectLst/>
                <a:latin typeface="Optima" panose="02000503060000020004" pitchFamily="2" charset="0"/>
              </a:rPr>
              <a:t> M.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words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physiological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7.3,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essentially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100%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0.0010 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exists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protonated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methylammonium</a:t>
            </a:r>
            <a:r>
              <a:rPr lang="id-ID" sz="2200" dirty="0">
                <a:effectLst/>
                <a:latin typeface="Optima" panose="02000503060000020004" pitchFamily="2" charset="0"/>
              </a:rPr>
              <a:t> ion. </a:t>
            </a:r>
            <a:r>
              <a:rPr lang="id-ID" sz="2200" dirty="0">
                <a:latin typeface="Optima" panose="02000503060000020004" pitchFamily="2" charset="0"/>
              </a:rPr>
              <a:t> </a:t>
            </a:r>
            <a:endParaRPr lang="id-ID" sz="24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2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43AA804A-23E4-565F-BB61-957A55100F76}"/>
              </a:ext>
            </a:extLst>
          </p:cNvPr>
          <p:cNvSpPr txBox="1"/>
          <p:nvPr/>
        </p:nvSpPr>
        <p:spPr>
          <a:xfrm>
            <a:off x="850103" y="1413217"/>
            <a:ext cx="103084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By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chapter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functional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those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abundant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richest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proteins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majority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pharmaceutical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agents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contain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functional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many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coenzymes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necessary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catalysis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8AD6F876-10CB-36D1-41B0-2D976DB4D96A}"/>
              </a:ext>
            </a:extLst>
          </p:cNvPr>
          <p:cNvSpPr txBox="1"/>
          <p:nvPr/>
        </p:nvSpPr>
        <p:spPr>
          <a:xfrm>
            <a:off x="850103" y="501134"/>
            <a:ext cx="1030843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WHY THIS CHAPTER?</a:t>
            </a:r>
            <a:endParaRPr lang="id-US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5573217F-59AF-D74B-8279-C4E4223C97EB}"/>
              </a:ext>
            </a:extLst>
          </p:cNvPr>
          <p:cNvSpPr txBox="1"/>
          <p:nvPr/>
        </p:nvSpPr>
        <p:spPr>
          <a:xfrm>
            <a:off x="850103" y="3601470"/>
            <a:ext cx="103084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>
                <a:effectLst/>
                <a:latin typeface="Optima" panose="02000503060000020004" pitchFamily="2" charset="0"/>
              </a:rPr>
              <a:t>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organic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ethers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organic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200" dirty="0">
                <a:effectLst/>
                <a:latin typeface="Optima" panose="02000503060000020004" pitchFamily="2" charset="0"/>
              </a:rPr>
              <a:t>. Like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contain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nitrogen atom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lone pair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electrons</a:t>
            </a:r>
            <a:r>
              <a:rPr lang="id-ID" sz="2200" dirty="0">
                <a:effectLst/>
                <a:latin typeface="Optima" panose="02000503060000020004" pitchFamily="2" charset="0"/>
              </a:rPr>
              <a:t>, making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We’ll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see</a:t>
            </a:r>
            <a:r>
              <a:rPr lang="id-ID" sz="2200" dirty="0">
                <a:effectLst/>
                <a:latin typeface="Optima" panose="02000503060000020004" pitchFamily="2" charset="0"/>
              </a:rPr>
              <a:t>,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fact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depends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lone pair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electrons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80199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CA6A3A55-AACA-A77E-CB79-79210E191597}"/>
              </a:ext>
            </a:extLst>
          </p:cNvPr>
          <p:cNvSpPr txBox="1"/>
          <p:nvPr/>
        </p:nvSpPr>
        <p:spPr>
          <a:xfrm>
            <a:off x="1250156" y="842874"/>
            <a:ext cx="91511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true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always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write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cellular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protonated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amino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reflect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structures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physiological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840012D0-EF43-6C66-C5E8-FE3D26BE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479" y="1985961"/>
            <a:ext cx="7786275" cy="2671761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C513AC88-0198-7E34-7E83-69F798C266FB}"/>
              </a:ext>
            </a:extLst>
          </p:cNvPr>
          <p:cNvSpPr txBox="1"/>
          <p:nvPr/>
        </p:nvSpPr>
        <p:spPr>
          <a:xfrm>
            <a:off x="1250156" y="4936867"/>
            <a:ext cx="93940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>
                <a:effectLst/>
                <a:latin typeface="Optima" panose="02000503060000020004" pitchFamily="2" charset="0"/>
              </a:rPr>
              <a:t>PROBLEM 24-7 </a:t>
            </a: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Calculate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percentages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neutral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protonated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present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0.0010 Molar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pyrimidine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</a:t>
            </a:r>
            <a:r>
              <a:rPr lang="id-ID" sz="2200" dirty="0">
                <a:effectLst/>
                <a:latin typeface="Optima" panose="02000503060000020004" pitchFamily="2" charset="0"/>
              </a:rPr>
              <a:t> = 7.3. The pKa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pyrimidinium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1.3.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4EF78B2F-E434-18D0-69FF-2861B8A92194}"/>
              </a:ext>
            </a:extLst>
          </p:cNvPr>
          <p:cNvSpPr txBox="1"/>
          <p:nvPr/>
        </p:nvSpPr>
        <p:spPr>
          <a:xfrm>
            <a:off x="850103" y="501134"/>
            <a:ext cx="1030843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6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Synthesis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Amines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E3A8525E-80CB-4A7C-691A-0D86629D9A97}"/>
              </a:ext>
            </a:extLst>
          </p:cNvPr>
          <p:cNvSpPr txBox="1"/>
          <p:nvPr/>
        </p:nvSpPr>
        <p:spPr>
          <a:xfrm>
            <a:off x="850103" y="1053759"/>
            <a:ext cx="103084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Reduction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Nitriles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,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Amides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,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Nitro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Compounds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dirty="0">
              <a:latin typeface="Optima" panose="02000503060000020004" pitchFamily="2" charset="0"/>
            </a:endParaRPr>
          </a:p>
          <a:p>
            <a:pPr algn="just"/>
            <a:r>
              <a:rPr lang="id-ID" sz="2000" dirty="0" err="1">
                <a:effectLst/>
                <a:latin typeface="Optima" panose="02000503060000020004" pitchFamily="2" charset="0"/>
              </a:rPr>
              <a:t>We’ve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already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seen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0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20.7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0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21.7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reduction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nitriles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LiAlH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4</a:t>
            </a:r>
            <a:r>
              <a:rPr lang="id-ID" sz="20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000" dirty="0">
                <a:effectLst/>
                <a:latin typeface="Optima" panose="02000503060000020004" pitchFamily="2" charset="0"/>
              </a:rPr>
              <a:t>-step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sequence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SN2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displacement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CN–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reduction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converts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halide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having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additional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000" dirty="0">
                <a:effectLst/>
                <a:latin typeface="Optima" panose="02000503060000020004" pitchFamily="2" charset="0"/>
              </a:rPr>
              <a:t> atom.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reduction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converts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number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atoms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8D11001F-A6F7-27FD-94E8-7060D7A49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115862"/>
            <a:ext cx="73914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7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2A91FDF0-5E7A-A5AF-516D-E78868321370}"/>
              </a:ext>
            </a:extLst>
          </p:cNvPr>
          <p:cNvSpPr txBox="1"/>
          <p:nvPr/>
        </p:nvSpPr>
        <p:spPr>
          <a:xfrm>
            <a:off x="850106" y="630615"/>
            <a:ext cx="103084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 err="1">
                <a:effectLst/>
                <a:latin typeface="Optima" panose="02000503060000020004" pitchFamily="2" charset="0"/>
              </a:rPr>
              <a:t>Arylamines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usually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nitration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aromatic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starting</a:t>
            </a:r>
            <a:r>
              <a:rPr lang="id-ID" sz="2000" dirty="0">
                <a:effectLst/>
                <a:latin typeface="Optima" panose="02000503060000020004" pitchFamily="2" charset="0"/>
              </a:rPr>
              <a:t> material,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reduction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nitro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000" dirty="0">
                <a:effectLst/>
                <a:latin typeface="Optima" panose="02000503060000020004" pitchFamily="2" charset="0"/>
              </a:rPr>
              <a:t> (</a:t>
            </a:r>
            <a:r>
              <a:rPr lang="id-ID" sz="20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0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16.2</a:t>
            </a:r>
            <a:r>
              <a:rPr lang="id-ID" sz="2000" dirty="0">
                <a:effectLst/>
                <a:latin typeface="Optima" panose="02000503060000020004" pitchFamily="2" charset="0"/>
              </a:rPr>
              <a:t>).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reduction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carried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many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different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ways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depending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circumstances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Catalytic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hydrogenation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over platinum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works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well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incompatible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presence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elsewhere</a:t>
            </a:r>
            <a:r>
              <a:rPr lang="id-ID" sz="20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molecule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reducible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000" dirty="0">
                <a:effectLst/>
                <a:latin typeface="Optima" panose="02000503060000020004" pitchFamily="2" charset="0"/>
              </a:rPr>
              <a:t> 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bonds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Iron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zinc</a:t>
            </a:r>
            <a:r>
              <a:rPr lang="id-ID" sz="2000" dirty="0">
                <a:effectLst/>
                <a:latin typeface="Optima" panose="02000503060000020004" pitchFamily="2" charset="0"/>
              </a:rPr>
              <a:t>, tin,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tin(II)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chloride</a:t>
            </a:r>
            <a:r>
              <a:rPr lang="id-ID" sz="2000" dirty="0">
                <a:effectLst/>
                <a:latin typeface="Optima" panose="02000503060000020004" pitchFamily="2" charset="0"/>
              </a:rPr>
              <a:t> (SnCl2)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effective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aqueous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solution</a:t>
            </a:r>
            <a:r>
              <a:rPr lang="id-ID" sz="2000" dirty="0">
                <a:effectLst/>
                <a:latin typeface="Optima" panose="02000503060000020004" pitchFamily="2" charset="0"/>
              </a:rPr>
              <a:t>. Tin(II)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chloride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particularly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reducible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functional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present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3AED75EF-D582-F354-49ED-CD98534F1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07" y="2986086"/>
            <a:ext cx="5740400" cy="3429000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ECA2C470-EE21-EF3D-56F5-394A29E75AFB}"/>
              </a:ext>
            </a:extLst>
          </p:cNvPr>
          <p:cNvSpPr txBox="1"/>
          <p:nvPr/>
        </p:nvSpPr>
        <p:spPr>
          <a:xfrm>
            <a:off x="6394447" y="4791909"/>
            <a:ext cx="48355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b="1" dirty="0">
                <a:effectLst/>
                <a:latin typeface="IBMPlexSerif"/>
              </a:rPr>
              <a:t>PROBLEM 24-8 </a:t>
            </a:r>
            <a:r>
              <a:rPr lang="id-ID" sz="1800" dirty="0" err="1">
                <a:effectLst/>
                <a:latin typeface="IBMPlexSerif"/>
              </a:rPr>
              <a:t>Propose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structures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for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either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nitrile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or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amide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that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might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be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precursor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of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each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of</a:t>
            </a:r>
            <a:r>
              <a:rPr lang="id-ID" sz="1800" dirty="0">
                <a:effectLst/>
                <a:latin typeface="IBMPlexSerif"/>
              </a:rPr>
              <a:t> the </a:t>
            </a:r>
            <a:r>
              <a:rPr lang="id-ID" sz="1800" dirty="0" err="1">
                <a:effectLst/>
                <a:latin typeface="IBMPlexSerif"/>
              </a:rPr>
              <a:t>following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amines</a:t>
            </a:r>
            <a:r>
              <a:rPr lang="id-ID" sz="1800" dirty="0">
                <a:effectLst/>
                <a:latin typeface="IBMPlexSerif"/>
              </a:rPr>
              <a:t>: </a:t>
            </a:r>
            <a:endParaRPr lang="id-ID" dirty="0"/>
          </a:p>
          <a:p>
            <a:pPr marL="342900" indent="-342900" algn="just">
              <a:buAutoNum type="alphaLcParenBoth"/>
            </a:pPr>
            <a:r>
              <a:rPr lang="id-ID" sz="1800" dirty="0">
                <a:effectLst/>
                <a:latin typeface="IBMPlexSerif"/>
              </a:rPr>
              <a:t>CH</a:t>
            </a:r>
            <a:r>
              <a:rPr lang="id-ID" sz="800" dirty="0">
                <a:effectLst/>
                <a:latin typeface="IBMPlexSerif"/>
              </a:rPr>
              <a:t>3</a:t>
            </a:r>
            <a:r>
              <a:rPr lang="id-ID" sz="1800" dirty="0">
                <a:effectLst/>
                <a:latin typeface="IBMPlexSerif"/>
              </a:rPr>
              <a:t>CH</a:t>
            </a:r>
            <a:r>
              <a:rPr lang="id-ID" sz="800" dirty="0">
                <a:effectLst/>
                <a:latin typeface="IBMPlexSerif"/>
              </a:rPr>
              <a:t>2</a:t>
            </a:r>
            <a:r>
              <a:rPr lang="id-ID" sz="1800" dirty="0">
                <a:effectLst/>
                <a:latin typeface="IBMPlexSerif"/>
              </a:rPr>
              <a:t>CH</a:t>
            </a:r>
            <a:r>
              <a:rPr lang="id-ID" sz="800" dirty="0">
                <a:effectLst/>
                <a:latin typeface="IBMPlexSerif"/>
              </a:rPr>
              <a:t>2</a:t>
            </a:r>
            <a:r>
              <a:rPr lang="id-ID" sz="1800" dirty="0">
                <a:effectLst/>
                <a:latin typeface="IBMPlexSerif"/>
              </a:rPr>
              <a:t>NH</a:t>
            </a:r>
            <a:r>
              <a:rPr lang="id-ID" sz="800" dirty="0">
                <a:effectLst/>
                <a:latin typeface="IBMPlexSerif"/>
              </a:rPr>
              <a:t>2 </a:t>
            </a:r>
            <a:r>
              <a:rPr lang="id-ID" sz="1800" b="1" dirty="0">
                <a:effectLst/>
                <a:latin typeface="IBMPlexSans"/>
              </a:rPr>
              <a:t>(</a:t>
            </a:r>
            <a:r>
              <a:rPr lang="id-ID" sz="1800" b="1" dirty="0" err="1">
                <a:effectLst/>
                <a:latin typeface="IBMPlexSans"/>
              </a:rPr>
              <a:t>b</a:t>
            </a:r>
            <a:r>
              <a:rPr lang="id-ID" sz="1800" b="1" dirty="0">
                <a:effectLst/>
                <a:latin typeface="IBMPlexSans"/>
              </a:rPr>
              <a:t>) </a:t>
            </a:r>
            <a:r>
              <a:rPr lang="id-ID" sz="1800" dirty="0">
                <a:effectLst/>
                <a:latin typeface="IBMPlexSerif"/>
              </a:rPr>
              <a:t>(CH</a:t>
            </a:r>
            <a:r>
              <a:rPr lang="id-ID" sz="800" dirty="0">
                <a:effectLst/>
                <a:latin typeface="IBMPlexSerif"/>
              </a:rPr>
              <a:t>3</a:t>
            </a:r>
            <a:r>
              <a:rPr lang="id-ID" sz="1800" dirty="0">
                <a:effectLst/>
                <a:latin typeface="IBMPlexSerif"/>
              </a:rPr>
              <a:t>CH</a:t>
            </a:r>
            <a:r>
              <a:rPr lang="id-ID" sz="800" dirty="0">
                <a:effectLst/>
                <a:latin typeface="IBMPlexSerif"/>
              </a:rPr>
              <a:t>2</a:t>
            </a:r>
            <a:r>
              <a:rPr lang="id-ID" sz="1800" dirty="0">
                <a:effectLst/>
                <a:latin typeface="IBMPlexSerif"/>
              </a:rPr>
              <a:t>CH</a:t>
            </a:r>
            <a:r>
              <a:rPr lang="id-ID" sz="800" dirty="0">
                <a:effectLst/>
                <a:latin typeface="IBMPlexSerif"/>
              </a:rPr>
              <a:t>2</a:t>
            </a:r>
            <a:r>
              <a:rPr lang="id-ID" sz="1800" dirty="0">
                <a:effectLst/>
                <a:latin typeface="IBMPlexSerif"/>
              </a:rPr>
              <a:t>)</a:t>
            </a:r>
            <a:r>
              <a:rPr lang="id-ID" sz="800" dirty="0">
                <a:effectLst/>
                <a:latin typeface="IBMPlexSerif"/>
              </a:rPr>
              <a:t>2</a:t>
            </a:r>
            <a:r>
              <a:rPr lang="id-ID" sz="1800" dirty="0">
                <a:effectLst/>
                <a:latin typeface="IBMPlexSerif"/>
              </a:rPr>
              <a:t>NH </a:t>
            </a:r>
          </a:p>
          <a:p>
            <a:pPr algn="just"/>
            <a:r>
              <a:rPr lang="id-ID" sz="1800" b="1" dirty="0">
                <a:effectLst/>
                <a:latin typeface="IBMPlexSans"/>
              </a:rPr>
              <a:t>(c) </a:t>
            </a:r>
            <a:r>
              <a:rPr lang="id-ID" sz="1800" dirty="0" err="1">
                <a:effectLst/>
                <a:latin typeface="IBMPlexSerif"/>
              </a:rPr>
              <a:t>Benzylamine</a:t>
            </a:r>
            <a:r>
              <a:rPr lang="id-ID" sz="1800" dirty="0">
                <a:effectLst/>
                <a:latin typeface="IBMPlexSerif"/>
              </a:rPr>
              <a:t>, C</a:t>
            </a:r>
            <a:r>
              <a:rPr lang="id-ID" sz="800" dirty="0">
                <a:effectLst/>
                <a:latin typeface="IBMPlexSerif"/>
              </a:rPr>
              <a:t>6</a:t>
            </a:r>
            <a:r>
              <a:rPr lang="id-ID" sz="1800" dirty="0">
                <a:effectLst/>
                <a:latin typeface="IBMPlexSerif"/>
              </a:rPr>
              <a:t>H</a:t>
            </a:r>
            <a:r>
              <a:rPr lang="id-ID" sz="800" dirty="0">
                <a:effectLst/>
                <a:latin typeface="IBMPlexSerif"/>
              </a:rPr>
              <a:t>5</a:t>
            </a:r>
            <a:r>
              <a:rPr lang="id-ID" sz="1800" dirty="0">
                <a:effectLst/>
                <a:latin typeface="IBMPlexSerif"/>
              </a:rPr>
              <a:t>CH</a:t>
            </a:r>
            <a:r>
              <a:rPr lang="id-ID" sz="800" dirty="0">
                <a:effectLst/>
                <a:latin typeface="IBMPlexSerif"/>
              </a:rPr>
              <a:t>2</a:t>
            </a:r>
            <a:r>
              <a:rPr lang="id-ID" sz="1800" dirty="0">
                <a:effectLst/>
                <a:latin typeface="IBMPlexSerif"/>
              </a:rPr>
              <a:t>NH</a:t>
            </a:r>
            <a:r>
              <a:rPr lang="id-ID" sz="800" dirty="0">
                <a:effectLst/>
                <a:latin typeface="IBMPlexSerif"/>
              </a:rPr>
              <a:t>2 </a:t>
            </a:r>
            <a:r>
              <a:rPr lang="id-ID" sz="1800" b="1" dirty="0">
                <a:effectLst/>
                <a:latin typeface="IBMPlexSans"/>
              </a:rPr>
              <a:t>(d) </a:t>
            </a:r>
            <a:r>
              <a:rPr lang="id-ID" sz="1800" dirty="0" err="1">
                <a:effectLst/>
                <a:latin typeface="IBMPlexSerif"/>
              </a:rPr>
              <a:t>N-Ethylaniline</a:t>
            </a:r>
            <a:r>
              <a:rPr lang="id-ID" sz="1800" dirty="0">
                <a:effectLst/>
                <a:latin typeface="IBMPlexSerif"/>
              </a:rPr>
              <a:t>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07276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78A46005-748D-502D-ACD2-1ACF99969162}"/>
              </a:ext>
            </a:extLst>
          </p:cNvPr>
          <p:cNvSpPr txBox="1"/>
          <p:nvPr/>
        </p:nvSpPr>
        <p:spPr>
          <a:xfrm>
            <a:off x="921543" y="554832"/>
            <a:ext cx="102512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SN2 </a:t>
            </a:r>
            <a:r>
              <a:rPr lang="id-ID" sz="20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Alkyl</a:t>
            </a:r>
            <a:r>
              <a:rPr lang="id-ID" sz="2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Halides</a:t>
            </a:r>
            <a:r>
              <a:rPr lang="id-ID" sz="2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  <a:p>
            <a:pPr algn="just"/>
            <a:r>
              <a:rPr lang="id-ID" sz="20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good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nucleophiles</a:t>
            </a:r>
            <a:r>
              <a:rPr lang="id-ID" sz="2000" dirty="0">
                <a:effectLst/>
                <a:latin typeface="Optima" panose="02000503060000020004" pitchFamily="2" charset="0"/>
              </a:rPr>
              <a:t> in SN2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000" dirty="0">
                <a:effectLst/>
                <a:latin typeface="Optima" panose="02000503060000020004" pitchFamily="2" charset="0"/>
              </a:rPr>
              <a:t>. 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result</a:t>
            </a:r>
            <a:r>
              <a:rPr lang="id-ID" sz="20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simplest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method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SN2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halide</a:t>
            </a:r>
            <a:r>
              <a:rPr lang="id-ID" sz="2000" dirty="0">
                <a:effectLst/>
                <a:latin typeface="Optima" panose="02000503060000020004" pitchFamily="2" charset="0"/>
              </a:rPr>
              <a:t>. If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results</a:t>
            </a:r>
            <a:r>
              <a:rPr lang="id-ID" sz="2000" dirty="0">
                <a:effectLst/>
                <a:latin typeface="Optima" panose="02000503060000020004" pitchFamily="2" charset="0"/>
              </a:rPr>
              <a:t>;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results</a:t>
            </a:r>
            <a:r>
              <a:rPr lang="id-ID" sz="2000" dirty="0">
                <a:effectLst/>
                <a:latin typeface="Optima" panose="02000503060000020004" pitchFamily="2" charset="0"/>
              </a:rPr>
              <a:t>;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000" dirty="0">
                <a:effectLst/>
                <a:latin typeface="Optima" panose="02000503060000020004" pitchFamily="2" charset="0"/>
              </a:rPr>
              <a:t>. Even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tertiary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rapidly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halides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quaternary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salts</a:t>
            </a:r>
            <a:r>
              <a:rPr lang="id-ID" sz="2000" dirty="0">
                <a:effectLst/>
                <a:latin typeface="Optima" panose="02000503060000020004" pitchFamily="2" charset="0"/>
              </a:rPr>
              <a:t>, R4N</a:t>
            </a:r>
            <a:r>
              <a:rPr lang="id-ID" sz="2000" baseline="30000" dirty="0">
                <a:effectLst/>
                <a:latin typeface="Optima" panose="02000503060000020004" pitchFamily="2" charset="0"/>
              </a:rPr>
              <a:t>+</a:t>
            </a:r>
            <a:r>
              <a:rPr lang="id-ID" sz="2000" dirty="0">
                <a:effectLst/>
                <a:latin typeface="Optima" panose="02000503060000020004" pitchFamily="2" charset="0"/>
              </a:rPr>
              <a:t> X</a:t>
            </a:r>
            <a:r>
              <a:rPr lang="id-ID" sz="2000" baseline="30000" dirty="0">
                <a:effectLst/>
                <a:latin typeface="Optima" panose="02000503060000020004" pitchFamily="2" charset="0"/>
              </a:rPr>
              <a:t>–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E68DEF54-0072-019D-A837-C1F7E48F1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75" y="2693853"/>
            <a:ext cx="9772507" cy="349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8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05333D80-8C92-6120-EBD6-094B84B5B987}"/>
              </a:ext>
            </a:extLst>
          </p:cNvPr>
          <p:cNvSpPr txBox="1"/>
          <p:nvPr/>
        </p:nvSpPr>
        <p:spPr>
          <a:xfrm>
            <a:off x="1114426" y="644903"/>
            <a:ext cx="98012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 err="1">
                <a:effectLst/>
                <a:latin typeface="Optima" panose="02000503060000020004" pitchFamily="2" charset="0"/>
              </a:rPr>
              <a:t>Unfortunately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don’t</a:t>
            </a:r>
            <a:r>
              <a:rPr lang="id-ID" sz="2000" dirty="0">
                <a:effectLst/>
                <a:latin typeface="Optima" panose="02000503060000020004" pitchFamily="2" charset="0"/>
              </a:rPr>
              <a:t> stop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cleanly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after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single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has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occurred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reactivity</a:t>
            </a:r>
            <a:r>
              <a:rPr lang="id-ID" sz="20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initially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formed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monoalkylated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substance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undergoes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further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products</a:t>
            </a:r>
            <a:r>
              <a:rPr lang="id-ID" sz="2000" dirty="0">
                <a:effectLst/>
                <a:latin typeface="Optima" panose="02000503060000020004" pitchFamily="2" charset="0"/>
              </a:rPr>
              <a:t>. Even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tertiary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undergo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further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although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lesser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extent</a:t>
            </a:r>
            <a:r>
              <a:rPr lang="id-ID" sz="20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treatment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1-bromooctane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twofold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excess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leads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mixture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containing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only</a:t>
            </a:r>
            <a:r>
              <a:rPr lang="id-ID" sz="2000" dirty="0">
                <a:effectLst/>
                <a:latin typeface="Optima" panose="02000503060000020004" pitchFamily="2" charset="0"/>
              </a:rPr>
              <a:t> 45%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octylamine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nearly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equal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amount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dioctylamine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produced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double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along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smaller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amounts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trioctylamine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tetraoctylammonium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bromide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2CD1AFDA-8E93-1FCD-8E26-ACB3A929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50" y="3672563"/>
            <a:ext cx="10516897" cy="235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1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19D7A005-80D2-EA44-0D2C-1B63BFC260D6}"/>
              </a:ext>
            </a:extLst>
          </p:cNvPr>
          <p:cNvSpPr txBox="1"/>
          <p:nvPr/>
        </p:nvSpPr>
        <p:spPr>
          <a:xfrm>
            <a:off x="1221581" y="753960"/>
            <a:ext cx="97940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better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method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azide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ion, N3–,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rather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000" dirty="0">
                <a:effectLst/>
                <a:latin typeface="Optima" panose="02000503060000020004" pitchFamily="2" charset="0"/>
              </a:rPr>
              <a:t>, as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SN2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halide</a:t>
            </a:r>
            <a:r>
              <a:rPr lang="id-ID" sz="20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azide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not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overalkylation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can’t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Subsequent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reduction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azide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LiAlH4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leads</a:t>
            </a:r>
            <a:r>
              <a:rPr lang="id-ID" sz="20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desired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Although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method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works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well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low-molecular-weight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azides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explosive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must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handled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carefully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99A11C69-29E5-7D5A-87A8-517BAAB3B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48" y="3216058"/>
            <a:ext cx="9381550" cy="25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15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843CF082-4C81-6FFC-9E78-9DC9C5E532AB}"/>
              </a:ext>
            </a:extLst>
          </p:cNvPr>
          <p:cNvSpPr txBox="1"/>
          <p:nvPr/>
        </p:nvSpPr>
        <p:spPr>
          <a:xfrm>
            <a:off x="1178718" y="783401"/>
            <a:ext cx="962263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Another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alternative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halide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Gabriel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phthalimide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An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imide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>
                <a:effectLst/>
                <a:latin typeface="Optima" panose="02000503060000020004" pitchFamily="2" charset="0"/>
              </a:rPr>
              <a:t>( 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el-GR" sz="2200" dirty="0">
                <a:effectLst/>
                <a:latin typeface="DejaVuSerif"/>
              </a:rPr>
              <a:t>β</a:t>
            </a:r>
            <a:r>
              <a:rPr lang="el-GR" sz="2200" dirty="0">
                <a:effectLst/>
                <a:latin typeface="IBMPlexSerif"/>
              </a:rPr>
              <a:t>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</a:t>
            </a:r>
            <a:r>
              <a:rPr lang="id-ID" sz="22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hydrogen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flanked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imides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deprotonated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bases</a:t>
            </a:r>
            <a:r>
              <a:rPr lang="id-ID" sz="2200" dirty="0">
                <a:effectLst/>
                <a:latin typeface="Optima" panose="02000503060000020004" pitchFamily="2" charset="0"/>
              </a:rPr>
              <a:t> as KOH,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resultant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readily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acetoacetic</a:t>
            </a:r>
            <a:r>
              <a:rPr lang="id-ID" sz="22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22.7</a:t>
            </a:r>
            <a:r>
              <a:rPr lang="id-ID" sz="2200" dirty="0">
                <a:effectLst/>
                <a:latin typeface="Optima" panose="02000503060000020004" pitchFamily="2" charset="0"/>
              </a:rPr>
              <a:t>). Basic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N-alkylated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analogous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21.7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7FC39434-B25A-E33E-7786-E258331E4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50" y="3765550"/>
            <a:ext cx="9570300" cy="21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79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5420F07E-2635-D739-0C51-DBDB4D120588}"/>
              </a:ext>
            </a:extLst>
          </p:cNvPr>
          <p:cNvSpPr txBox="1"/>
          <p:nvPr/>
        </p:nvSpPr>
        <p:spPr>
          <a:xfrm>
            <a:off x="1307303" y="788938"/>
            <a:ext cx="955119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better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method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azide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ion, N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–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200" dirty="0">
                <a:effectLst/>
                <a:latin typeface="Optima" panose="02000503060000020004" pitchFamily="2" charset="0"/>
              </a:rPr>
              <a:t>,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SN2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halide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azide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not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overalkylation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can’t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Subsequent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azide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LiAlH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4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leads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desired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Although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method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works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well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low-molecular-weight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azides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explosive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handled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carefully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BD49DC37-EDD6-4985-FF9D-635CEC6B1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630" y="3429000"/>
            <a:ext cx="9432540" cy="26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6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4E7473F8-5EBC-5528-8637-5C3E9875A8D6}"/>
              </a:ext>
            </a:extLst>
          </p:cNvPr>
          <p:cNvSpPr txBox="1"/>
          <p:nvPr/>
        </p:nvSpPr>
        <p:spPr>
          <a:xfrm>
            <a:off x="1020365" y="383352"/>
            <a:ext cx="98940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 err="1">
                <a:effectLst/>
                <a:latin typeface="Optima" panose="02000503060000020004" pitchFamily="2" charset="0"/>
              </a:rPr>
              <a:t>Another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alternative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halide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Gabriel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phthalimide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. An 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imide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>
                <a:effectLst/>
                <a:latin typeface="Optima" panose="02000503060000020004" pitchFamily="2" charset="0"/>
              </a:rPr>
              <a:t>(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</a:t>
            </a:r>
            <a:r>
              <a:rPr lang="id-ID" sz="2000" dirty="0">
                <a:effectLst/>
                <a:latin typeface="Optima" panose="02000503060000020004" pitchFamily="2" charset="0"/>
              </a:rPr>
              <a:t>=C-N-C=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</a:t>
            </a:r>
            <a:r>
              <a:rPr lang="id-ID" sz="2000" dirty="0">
                <a:latin typeface="Optima" panose="02000503060000020004" pitchFamily="2" charset="0"/>
              </a:rPr>
              <a:t>)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el-GR" sz="2000" dirty="0">
                <a:effectLst/>
                <a:latin typeface="DejaVuSerif"/>
              </a:rPr>
              <a:t>β</a:t>
            </a:r>
            <a:r>
              <a:rPr lang="el-GR" sz="2000" dirty="0">
                <a:effectLst/>
                <a:latin typeface="IBMPlexSerif"/>
              </a:rPr>
              <a:t>-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keto</a:t>
            </a:r>
            <a:r>
              <a:rPr lang="id-ID" sz="2000" dirty="0">
                <a:effectLst/>
                <a:latin typeface="Optima" panose="02000503060000020004" pitchFamily="2" charset="0"/>
              </a:rPr>
              <a:t> ester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</a:t>
            </a:r>
            <a:r>
              <a:rPr lang="id-ID" sz="2000" dirty="0">
                <a:effectLst/>
                <a:latin typeface="Optima" panose="02000503060000020004" pitchFamily="2" charset="0"/>
              </a:rPr>
              <a:t>–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hydrogen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flanked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imides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deprotonated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bases</a:t>
            </a:r>
            <a:r>
              <a:rPr lang="id-ID" sz="2000" dirty="0">
                <a:effectLst/>
                <a:latin typeface="Optima" panose="02000503060000020004" pitchFamily="2" charset="0"/>
              </a:rPr>
              <a:t> as KOH,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resultant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anions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readily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acetoacetic</a:t>
            </a:r>
            <a:r>
              <a:rPr lang="id-ID" sz="2000" dirty="0">
                <a:effectLst/>
                <a:latin typeface="Optima" panose="02000503060000020004" pitchFamily="2" charset="0"/>
              </a:rPr>
              <a:t> ester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000" dirty="0">
                <a:effectLst/>
                <a:latin typeface="Optima" panose="02000503060000020004" pitchFamily="2" charset="0"/>
              </a:rPr>
              <a:t> (</a:t>
            </a:r>
            <a:r>
              <a:rPr lang="id-ID" sz="20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0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22.7</a:t>
            </a:r>
            <a:r>
              <a:rPr lang="id-ID" sz="2000" dirty="0">
                <a:effectLst/>
                <a:latin typeface="Optima" panose="02000503060000020004" pitchFamily="2" charset="0"/>
              </a:rPr>
              <a:t>). Basic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N-alkylated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imide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0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imide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0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analogous</a:t>
            </a:r>
            <a:r>
              <a:rPr lang="id-ID" sz="20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000" dirty="0">
                <a:effectLst/>
                <a:latin typeface="Optima" panose="02000503060000020004" pitchFamily="2" charset="0"/>
              </a:rPr>
              <a:t> (</a:t>
            </a:r>
            <a:r>
              <a:rPr lang="id-ID" sz="20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0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21.7</a:t>
            </a:r>
            <a:r>
              <a:rPr lang="id-ID" sz="2000" dirty="0">
                <a:effectLst/>
                <a:latin typeface="Optima" panose="02000503060000020004" pitchFamily="2" charset="0"/>
              </a:rPr>
              <a:t>).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01D277A8-BFB4-EFC3-D621-449CB6BC9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75" y="2598317"/>
            <a:ext cx="8904553" cy="39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29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D184CF9D-5B95-7039-A23F-CA7C5BDBC2C0}"/>
              </a:ext>
            </a:extLst>
          </p:cNvPr>
          <p:cNvSpPr txBox="1"/>
          <p:nvPr/>
        </p:nvSpPr>
        <p:spPr>
          <a:xfrm>
            <a:off x="1064419" y="868264"/>
            <a:ext cx="96654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24-9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Write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mechanism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last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in Gabriel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base-promoted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hydrolysis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phthalimide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plus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phthalate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ion. </a:t>
            </a:r>
            <a:endParaRPr lang="id-ID" sz="2200" dirty="0">
              <a:latin typeface="Optima" panose="02000503060000020004" pitchFamily="2" charset="0"/>
            </a:endParaRPr>
          </a:p>
          <a:p>
            <a:endParaRPr lang="id-ID" sz="2200" b="1" dirty="0">
              <a:effectLst/>
              <a:latin typeface="Optima" panose="02000503060000020004" pitchFamily="2" charset="0"/>
            </a:endParaRPr>
          </a:p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24-10 </a:t>
            </a: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Show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methods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dopamine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neuro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transmitter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volved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regulation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central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nervous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system</a:t>
            </a:r>
            <a:r>
              <a:rPr lang="id-ID" sz="2200" dirty="0">
                <a:effectLst/>
                <a:latin typeface="Optima" panose="02000503060000020004" pitchFamily="2" charset="0"/>
              </a:rPr>
              <a:t>. Use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halide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needed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613F0510-58AF-385F-1431-25A7DA85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357" y="3569016"/>
            <a:ext cx="6199256" cy="25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57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3EC071E1-B22A-D189-FB62-FD77A7C751CC}"/>
              </a:ext>
            </a:extLst>
          </p:cNvPr>
          <p:cNvSpPr txBox="1"/>
          <p:nvPr/>
        </p:nvSpPr>
        <p:spPr>
          <a:xfrm>
            <a:off x="964406" y="723037"/>
            <a:ext cx="101941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widely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organisms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Trimethylamine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animal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tissues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partially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responsible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distinctive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odor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fish</a:t>
            </a:r>
            <a:r>
              <a:rPr lang="id-ID" sz="2200" dirty="0">
                <a:effectLst/>
                <a:latin typeface="Optima" panose="02000503060000020004" pitchFamily="2" charset="0"/>
              </a:rPr>
              <a:t>;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nicotine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tobacco</a:t>
            </a:r>
            <a:r>
              <a:rPr lang="id-ID" sz="2200" dirty="0">
                <a:effectLst/>
                <a:latin typeface="Optima" panose="02000503060000020004" pitchFamily="2" charset="0"/>
              </a:rPr>
              <a:t>;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cocaine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stimulant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South</a:t>
            </a:r>
            <a:r>
              <a:rPr lang="id-ID" sz="2200" dirty="0">
                <a:effectLst/>
                <a:latin typeface="Optima" panose="02000503060000020004" pitchFamily="2" charset="0"/>
              </a:rPr>
              <a:t> American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coca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bush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amino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building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blocks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proteins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made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constituents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.  </a:t>
            </a: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E4789849-B249-723A-D35F-EDC75B93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88" y="3040553"/>
            <a:ext cx="8204183" cy="282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63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7977E412-AC09-D9EE-C0EE-BC5E1A60967C}"/>
              </a:ext>
            </a:extLst>
          </p:cNvPr>
          <p:cNvSpPr txBox="1"/>
          <p:nvPr/>
        </p:nvSpPr>
        <p:spPr>
          <a:xfrm>
            <a:off x="1035843" y="629514"/>
            <a:ext cx="980836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Reductive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Amination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Aldehydes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Ketones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dirty="0">
              <a:latin typeface="Optima" panose="02000503060000020004" pitchFamily="2" charset="0"/>
            </a:endParaRP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synthesized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single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treatment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agent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called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amphetamine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central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nervous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system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stimulant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commercially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phenyl-2-propanone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hydrogen</a:t>
            </a:r>
            <a:r>
              <a:rPr lang="id-ID" sz="2200" dirty="0">
                <a:effectLst/>
                <a:latin typeface="Optima" panose="02000503060000020004" pitchFamily="2" charset="0"/>
              </a:rPr>
              <a:t> gas over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nickel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catalyst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agent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laboratory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NaBH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4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related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NaBH</a:t>
            </a:r>
            <a:r>
              <a:rPr lang="id-ID" sz="2200" dirty="0">
                <a:effectLst/>
                <a:latin typeface="Optima" panose="02000503060000020004" pitchFamily="2" charset="0"/>
              </a:rPr>
              <a:t>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OAc</a:t>
            </a:r>
            <a:r>
              <a:rPr lang="id-ID" sz="2200" dirty="0">
                <a:effectLst/>
                <a:latin typeface="Optima" panose="02000503060000020004" pitchFamily="2" charset="0"/>
              </a:rPr>
              <a:t>)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OAc</a:t>
            </a:r>
            <a:r>
              <a:rPr lang="id-ID" sz="2200" dirty="0">
                <a:effectLst/>
                <a:latin typeface="Optima" panose="02000503060000020004" pitchFamily="2" charset="0"/>
              </a:rPr>
              <a:t> =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acetate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F14B5DD2-873D-0CF0-215E-15867EF1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44" y="3790954"/>
            <a:ext cx="8884165" cy="20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31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3556EFBC-940D-5A0C-0816-362B68CA5757}"/>
              </a:ext>
            </a:extLst>
          </p:cNvPr>
          <p:cNvSpPr txBox="1"/>
          <p:nvPr/>
        </p:nvSpPr>
        <p:spPr>
          <a:xfrm>
            <a:off x="764379" y="361474"/>
            <a:ext cx="357901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dirty="0" err="1">
                <a:effectLst/>
                <a:latin typeface="Optima" panose="02000503060000020004" pitchFamily="2" charset="0"/>
              </a:rPr>
              <a:t>Reductive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amination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takes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pathway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shown</a:t>
            </a:r>
            <a:r>
              <a:rPr lang="id-ID" sz="1800" dirty="0">
                <a:effectLst/>
                <a:latin typeface="Optima" panose="02000503060000020004" pitchFamily="2" charset="0"/>
              </a:rPr>
              <a:t> in </a:t>
            </a:r>
            <a:r>
              <a:rPr lang="id-ID" sz="18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24.6</a:t>
            </a:r>
            <a:r>
              <a:rPr lang="id-ID" sz="1800" dirty="0">
                <a:effectLst/>
                <a:latin typeface="Optima" panose="02000503060000020004" pitchFamily="2" charset="0"/>
              </a:rPr>
              <a:t>. An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imine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formed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1800" dirty="0">
                <a:effectLst/>
                <a:latin typeface="Optima" panose="02000503060000020004" pitchFamily="2" charset="0"/>
              </a:rPr>
              <a:t> (</a:t>
            </a:r>
            <a:r>
              <a:rPr lang="id-ID" sz="18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18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19.8</a:t>
            </a:r>
            <a:r>
              <a:rPr lang="id-ID" sz="1800" dirty="0">
                <a:effectLst/>
                <a:latin typeface="Optima" panose="02000503060000020004" pitchFamily="2" charset="0"/>
              </a:rPr>
              <a:t>),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imine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reduced</a:t>
            </a:r>
            <a:r>
              <a:rPr lang="id-ID" sz="18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1800" dirty="0">
                <a:effectLst/>
                <a:latin typeface="Optima" panose="02000503060000020004" pitchFamily="2" charset="0"/>
              </a:rPr>
              <a:t>,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much</a:t>
            </a:r>
            <a:r>
              <a:rPr lang="id-ID" sz="18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reduced</a:t>
            </a:r>
            <a:r>
              <a:rPr lang="id-ID" sz="1800" dirty="0">
                <a:effectLst/>
                <a:latin typeface="Optima" panose="02000503060000020004" pitchFamily="2" charset="0"/>
              </a:rPr>
              <a:t> to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1800" dirty="0">
                <a:effectLst/>
                <a:latin typeface="Optima" panose="02000503060000020004" pitchFamily="2" charset="0"/>
              </a:rPr>
              <a:t> </a:t>
            </a:r>
            <a:r>
              <a:rPr lang="id-ID" sz="1800" dirty="0" err="1">
                <a:effectLst/>
                <a:latin typeface="Optima" panose="02000503060000020004" pitchFamily="2" charset="0"/>
              </a:rPr>
              <a:t>alcohol</a:t>
            </a:r>
            <a:r>
              <a:rPr lang="id-ID" sz="1800" dirty="0">
                <a:effectLst/>
                <a:latin typeface="Optima" panose="02000503060000020004" pitchFamily="2" charset="0"/>
              </a:rPr>
              <a:t>. </a:t>
            </a:r>
            <a:endParaRPr lang="id-ID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1E493DCF-0C76-635C-5C0D-52BB2257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149" y="6350"/>
            <a:ext cx="65405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08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6ED8830F-2DE3-B8F9-AD7A-1DB46714E4EA}"/>
              </a:ext>
            </a:extLst>
          </p:cNvPr>
          <p:cNvSpPr txBox="1"/>
          <p:nvPr/>
        </p:nvSpPr>
        <p:spPr>
          <a:xfrm>
            <a:off x="978693" y="552748"/>
            <a:ext cx="100226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Ammonia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tertiary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respectively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2C906AD0-0866-3DC6-424F-D4EF43F98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7" y="1851020"/>
            <a:ext cx="7754937" cy="41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FB640E3B-6949-467C-48C3-AA0A37A8BF55}"/>
              </a:ext>
            </a:extLst>
          </p:cNvPr>
          <p:cNvSpPr txBox="1"/>
          <p:nvPr/>
        </p:nvSpPr>
        <p:spPr>
          <a:xfrm>
            <a:off x="1278730" y="827425"/>
            <a:ext cx="95940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Reductive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aminations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various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pathways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amino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proline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glutamate</a:t>
            </a:r>
            <a:r>
              <a:rPr lang="id-ID" sz="2200" dirty="0">
                <a:effectLst/>
                <a:latin typeface="Optima" panose="02000503060000020004" pitchFamily="2" charset="0"/>
              </a:rPr>
              <a:t> 5-semialdehyde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undergoes</a:t>
            </a:r>
            <a:r>
              <a:rPr lang="id-ID" sz="2200" dirty="0">
                <a:effectLst/>
                <a:latin typeface="Optima" panose="02000503060000020004" pitchFamily="2" charset="0"/>
              </a:rPr>
              <a:t> internal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</a:t>
            </a:r>
            <a:r>
              <a:rPr lang="id-ID" sz="2200" dirty="0">
                <a:effectLst/>
                <a:latin typeface="Optima" panose="02000503060000020004" pitchFamily="2" charset="0"/>
              </a:rPr>
              <a:t> 1-pyrrolinium 5-carboxylate,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hydride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nicotinamide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adenine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dinucleotide</a:t>
            </a:r>
            <a:r>
              <a:rPr lang="id-ID" sz="2200" dirty="0">
                <a:effectLst/>
                <a:latin typeface="Optima" panose="02000503060000020004" pitchFamily="2" charset="0"/>
              </a:rPr>
              <a:t>, NADH,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acts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agent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B9913D1B-5CF2-D5AD-9635-9B41FE46F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730" y="3127746"/>
            <a:ext cx="9527309" cy="29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09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1724DF77-0A67-CB2B-3EA5-B70250940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55" y="385763"/>
            <a:ext cx="10494937" cy="61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713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9EC84F43-93B6-B66C-10F8-C8143986CDA1}"/>
              </a:ext>
            </a:extLst>
          </p:cNvPr>
          <p:cNvSpPr txBox="1"/>
          <p:nvPr/>
        </p:nvSpPr>
        <p:spPr>
          <a:xfrm>
            <a:off x="1193005" y="568222"/>
            <a:ext cx="95797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24-11 </a:t>
            </a:r>
            <a:endParaRPr lang="id-ID" sz="2200" dirty="0">
              <a:latin typeface="Optima" panose="02000503060000020004" pitchFamily="2" charset="0"/>
            </a:endParaRP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precursors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possible</a:t>
            </a:r>
            <a:r>
              <a:rPr lang="id-ID" sz="2200" dirty="0">
                <a:effectLst/>
                <a:latin typeface="Optima" panose="02000503060000020004" pitchFamily="2" charset="0"/>
              </a:rPr>
              <a:t>.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773619C9-0E23-4762-379F-85CF5E303A89}"/>
              </a:ext>
            </a:extLst>
          </p:cNvPr>
          <p:cNvSpPr txBox="1"/>
          <p:nvPr/>
        </p:nvSpPr>
        <p:spPr>
          <a:xfrm>
            <a:off x="1193004" y="3553123"/>
            <a:ext cx="97226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>
                <a:effectLst/>
                <a:latin typeface="Optima" panose="02000503060000020004" pitchFamily="2" charset="0"/>
              </a:rPr>
              <a:t>PROBLEM 24-12 </a:t>
            </a:r>
            <a:endParaRPr lang="id-ID" sz="2200" dirty="0">
              <a:latin typeface="Optima" panose="02000503060000020004" pitchFamily="2" charset="0"/>
            </a:endParaRPr>
          </a:p>
          <a:p>
            <a:r>
              <a:rPr lang="id-ID" sz="22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could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reductive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?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7E429D26-672E-9BC1-B817-5C74C78C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664" y="4473462"/>
            <a:ext cx="4057886" cy="2044919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F410BFC8-761B-3656-BA04-0E1CDCB41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004" y="1848354"/>
            <a:ext cx="73660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52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BC16F6D2-42A8-1F22-490C-B6A906CE90DB}"/>
              </a:ext>
            </a:extLst>
          </p:cNvPr>
          <p:cNvSpPr txBox="1"/>
          <p:nvPr/>
        </p:nvSpPr>
        <p:spPr>
          <a:xfrm>
            <a:off x="1007270" y="521876"/>
            <a:ext cx="1002268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Hofmann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Curtius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Rearrangements</a:t>
            </a:r>
            <a:r>
              <a:rPr lang="id-ID" sz="28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dirty="0">
              <a:latin typeface="Optima" panose="02000503060000020004" pitchFamily="2" charset="0"/>
            </a:endParaRP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converted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loss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atom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Hofmann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Curtius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Although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Hofmann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involves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Curtius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involves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azide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mechanisms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3" name="Gambar 2">
            <a:extLst>
              <a:ext uri="{FF2B5EF4-FFF2-40B4-BE49-F238E27FC236}">
                <a16:creationId xmlns:a16="http://schemas.microsoft.com/office/drawing/2014/main" id="{2341DBAA-7830-5473-F54A-6154332E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36" y="2774127"/>
            <a:ext cx="9807342" cy="38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97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5E4FE6EE-B159-DCF7-B1BF-96E6FBE94C82}"/>
              </a:ext>
            </a:extLst>
          </p:cNvPr>
          <p:cNvSpPr txBox="1"/>
          <p:nvPr/>
        </p:nvSpPr>
        <p:spPr>
          <a:xfrm>
            <a:off x="1657353" y="1016381"/>
            <a:ext cx="826531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200" dirty="0" err="1">
                <a:effectLst/>
                <a:latin typeface="Optima" panose="02000503060000020004" pitchFamily="2" charset="0"/>
              </a:rPr>
              <a:t>Hofmann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, RCONH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treated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Br2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24.7</a:t>
            </a:r>
            <a:r>
              <a:rPr lang="id-ID" sz="2200" dirty="0">
                <a:effectLst/>
                <a:latin typeface="Optima" panose="02000503060000020004" pitchFamily="2" charset="0"/>
              </a:rPr>
              <a:t>).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overall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mechanism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lengthy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individual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steps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encountered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before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bromination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steps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1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2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analogous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base-promoted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bromination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enolate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ion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22.6</a:t>
            </a:r>
            <a:r>
              <a:rPr lang="id-ID" sz="2200" dirty="0">
                <a:effectLst/>
                <a:latin typeface="Optima" panose="02000503060000020004" pitchFamily="2" charset="0"/>
              </a:rPr>
              <a:t>),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bromoamide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anion in step 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4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analogous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carbocation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7.11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isocyanate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in step 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5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typical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carbonyl-group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process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19.4</a:t>
            </a:r>
            <a:r>
              <a:rPr lang="id-ID" sz="2200" dirty="0">
                <a:effectLst/>
                <a:latin typeface="Optima" panose="02000503060000020004" pitchFamily="2" charset="0"/>
              </a:rPr>
              <a:t>),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final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decarboxylation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</a:t>
            </a:r>
            <a:r>
              <a:rPr lang="id-ID" sz="2200" b="1" dirty="0">
                <a:solidFill>
                  <a:srgbClr val="DD0084"/>
                </a:solidFill>
                <a:effectLst/>
                <a:latin typeface="Optima" panose="02000503060000020004" pitchFamily="2" charset="0"/>
              </a:rPr>
              <a:t>6 </a:t>
            </a:r>
            <a:r>
              <a:rPr lang="id-ID" sz="2200" dirty="0">
                <a:effectLst/>
                <a:latin typeface="Optima" panose="02000503060000020004" pitchFamily="2" charset="0"/>
              </a:rPr>
              <a:t>(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Section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22.7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981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F81DEA8D-0A39-F4E7-F484-934FD98E8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0" y="0"/>
            <a:ext cx="71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98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>
            <a:extLst>
              <a:ext uri="{FF2B5EF4-FFF2-40B4-BE49-F238E27FC236}">
                <a16:creationId xmlns:a16="http://schemas.microsoft.com/office/drawing/2014/main" id="{75DDBE31-9130-2E83-F9CD-F215D80DB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57150"/>
            <a:ext cx="772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93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4B1EFCE0-58D5-8220-54FC-F972C847967B}"/>
              </a:ext>
            </a:extLst>
          </p:cNvPr>
          <p:cNvSpPr txBox="1"/>
          <p:nvPr/>
        </p:nvSpPr>
        <p:spPr>
          <a:xfrm>
            <a:off x="850103" y="501134"/>
            <a:ext cx="1030843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Mulish"/>
              </a:rPr>
              <a:t>1 </a:t>
            </a:r>
            <a:r>
              <a:rPr lang="id-ID" sz="2800" dirty="0" err="1">
                <a:solidFill>
                  <a:schemeClr val="bg1"/>
                </a:solidFill>
                <a:effectLst/>
                <a:latin typeface="Mulish"/>
              </a:rPr>
              <a:t>Naming</a:t>
            </a:r>
            <a:r>
              <a:rPr lang="id-ID" sz="2800" dirty="0">
                <a:solidFill>
                  <a:schemeClr val="bg1"/>
                </a:solidFill>
                <a:effectLst/>
                <a:latin typeface="Mulish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Mulish"/>
              </a:rPr>
              <a:t>Amines</a:t>
            </a:r>
            <a:r>
              <a:rPr lang="id-ID" sz="2800" dirty="0">
                <a:solidFill>
                  <a:schemeClr val="bg1"/>
                </a:solidFill>
                <a:effectLst/>
                <a:latin typeface="Mulish"/>
              </a:rPr>
              <a:t> </a:t>
            </a:r>
            <a:endParaRPr lang="id-ID" sz="2800" dirty="0">
              <a:solidFill>
                <a:schemeClr val="bg1"/>
              </a:solidFill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5CC848BF-DFFF-3A2D-47E9-0A9D723EEE0C}"/>
              </a:ext>
            </a:extLst>
          </p:cNvPr>
          <p:cNvSpPr txBox="1"/>
          <p:nvPr/>
        </p:nvSpPr>
        <p:spPr>
          <a:xfrm>
            <a:off x="850102" y="1120676"/>
            <a:ext cx="103084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either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alkyl-substituted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alkylamines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aryl-substituted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arylamines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).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Although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two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classes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similar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there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substantial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differences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classified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(RNH</a:t>
            </a:r>
            <a:r>
              <a:rPr lang="id-ID" sz="2200" b="1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)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(R</a:t>
            </a:r>
            <a:r>
              <a:rPr lang="id-ID" sz="2200" b="1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NH)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tertiary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(R</a:t>
            </a:r>
            <a:r>
              <a:rPr lang="id-ID" sz="2200" b="1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N)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depending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number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organic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substituents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attached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nitrogen.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(CH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NH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dimethylamine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[(CH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)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200" dirty="0">
                <a:effectLst/>
                <a:latin typeface="Optima" panose="02000503060000020004" pitchFamily="2" charset="0"/>
              </a:rPr>
              <a:t>NH]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trimethylamine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[(CH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)</a:t>
            </a:r>
            <a:r>
              <a:rPr lang="id-ID" sz="22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200" dirty="0">
                <a:effectLst/>
                <a:latin typeface="Optima" panose="02000503060000020004" pitchFamily="2" charset="0"/>
              </a:rPr>
              <a:t>N]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tertiary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E2FFE4E5-3CD7-36B1-2D92-CCA54B9D6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08" y="3868737"/>
            <a:ext cx="7485021" cy="21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21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89003728-057A-5AD3-8E92-E0FE05A8D144}"/>
              </a:ext>
            </a:extLst>
          </p:cNvPr>
          <p:cNvSpPr txBox="1"/>
          <p:nvPr/>
        </p:nvSpPr>
        <p:spPr>
          <a:xfrm>
            <a:off x="1064421" y="634100"/>
            <a:ext cx="101226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Despite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mechanistic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complexity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Hofmann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high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yields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arylamines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appetite-suppressant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drug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phentermine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commercially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Hofmann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known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Fen-Phen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combination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phentermine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appetite-suppressant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fenfluramine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suspected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causing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heart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damage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3" name="Gambar 2">
            <a:extLst>
              <a:ext uri="{FF2B5EF4-FFF2-40B4-BE49-F238E27FC236}">
                <a16:creationId xmlns:a16="http://schemas.microsoft.com/office/drawing/2014/main" id="{B29B75E2-1AE2-D2F2-302D-85D16105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16" y="3141670"/>
            <a:ext cx="8279338" cy="23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63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5E4F6062-06B3-3B1E-3171-A0529C50CD54}"/>
              </a:ext>
            </a:extLst>
          </p:cNvPr>
          <p:cNvSpPr txBox="1"/>
          <p:nvPr/>
        </p:nvSpPr>
        <p:spPr>
          <a:xfrm>
            <a:off x="1150142" y="804386"/>
            <a:ext cx="977979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Curtius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like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Hofmann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involves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migration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C=C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atom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neighboring</a:t>
            </a:r>
            <a:r>
              <a:rPr lang="id-ID" sz="2200" dirty="0">
                <a:effectLst/>
                <a:latin typeface="Optima" panose="02000503060000020004" pitchFamily="2" charset="0"/>
              </a:rPr>
              <a:t> nitrogen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simultaneous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loss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heating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azide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itself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chloride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3" name="Gambar 2">
            <a:extLst>
              <a:ext uri="{FF2B5EF4-FFF2-40B4-BE49-F238E27FC236}">
                <a16:creationId xmlns:a16="http://schemas.microsoft.com/office/drawing/2014/main" id="{77F03000-5BD1-B963-24EC-0EF44DE87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33" y="2898498"/>
            <a:ext cx="9422532" cy="27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97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6E86DF3C-F31B-3308-80CD-C233BC1C56E9}"/>
              </a:ext>
            </a:extLst>
          </p:cNvPr>
          <p:cNvSpPr txBox="1"/>
          <p:nvPr/>
        </p:nvSpPr>
        <p:spPr>
          <a:xfrm>
            <a:off x="1393030" y="447202"/>
            <a:ext cx="96083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like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Hofmann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Curtius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commercially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antidepressant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drug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tranylcypromine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instance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Curtius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rearrangement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2-phenylcyclopropanecarbonyl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chloride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8B14AFD7-862A-FF07-6BC5-6B1BA5C60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1727196"/>
            <a:ext cx="6249988" cy="2428131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02ABDB55-27C8-3570-758C-79AA3E5717C9}"/>
              </a:ext>
            </a:extLst>
          </p:cNvPr>
          <p:cNvSpPr txBox="1"/>
          <p:nvPr/>
        </p:nvSpPr>
        <p:spPr>
          <a:xfrm>
            <a:off x="1393031" y="4867569"/>
            <a:ext cx="40362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b="1" dirty="0">
                <a:effectLst/>
                <a:latin typeface="Optima" panose="02000503060000020004" pitchFamily="2" charset="0"/>
              </a:rPr>
              <a:t>PROBLEM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24-13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Hofmann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Curtius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rearrangements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derivative</a:t>
            </a:r>
            <a:r>
              <a:rPr lang="id-ID" sz="2000" dirty="0">
                <a:effectLst/>
                <a:latin typeface="Optima" panose="02000503060000020004" pitchFamily="2" charset="0"/>
              </a:rPr>
              <a:t>?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735C71FA-72F6-AC11-E685-0F48CF7DB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0" y="4835998"/>
            <a:ext cx="54991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8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329CF4DB-2FE3-EC5C-47BD-B9D1EAD5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48" y="414343"/>
            <a:ext cx="10661478" cy="595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205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628AE9A0-3E7C-A09A-76D8-3CF13AFD675B}"/>
              </a:ext>
            </a:extLst>
          </p:cNvPr>
          <p:cNvSpPr txBox="1"/>
          <p:nvPr/>
        </p:nvSpPr>
        <p:spPr>
          <a:xfrm>
            <a:off x="3045619" y="2801418"/>
            <a:ext cx="6100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US" sz="4000" dirty="0">
                <a:solidFill>
                  <a:srgbClr val="7030A0"/>
                </a:solidFill>
              </a:rPr>
              <a:t>See you next week....</a:t>
            </a:r>
          </a:p>
        </p:txBody>
      </p:sp>
    </p:spTree>
    <p:extLst>
      <p:ext uri="{BB962C8B-B14F-4D97-AF65-F5344CB8AC3E}">
        <p14:creationId xmlns:p14="http://schemas.microsoft.com/office/powerpoint/2010/main" val="3082855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C0B62AC5-ADAE-4D19-1ED4-86BF14F29F6F}"/>
              </a:ext>
            </a:extLst>
          </p:cNvPr>
          <p:cNvSpPr txBox="1"/>
          <p:nvPr/>
        </p:nvSpPr>
        <p:spPr>
          <a:xfrm>
            <a:off x="892969" y="571411"/>
            <a:ext cx="104655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containing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nitrogen atom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attached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exist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nitrogen atom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formal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positive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charge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called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quaternary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ammonium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salts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DD465E1D-9CF6-3898-D85A-F5E20737DA44}"/>
              </a:ext>
            </a:extLst>
          </p:cNvPr>
          <p:cNvSpPr txBox="1"/>
          <p:nvPr/>
        </p:nvSpPr>
        <p:spPr>
          <a:xfrm>
            <a:off x="1007271" y="3161011"/>
            <a:ext cx="104655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IUPAC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system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several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ways</a:t>
            </a:r>
            <a:r>
              <a:rPr lang="id-ID" sz="22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simple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suffix</a:t>
            </a:r>
            <a:r>
              <a:rPr lang="id-ID" sz="2200" dirty="0">
                <a:effectLst/>
                <a:latin typeface="Optima" panose="02000503060000020004" pitchFamily="2" charset="0"/>
              </a:rPr>
              <a:t> 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substituent</a:t>
            </a:r>
            <a:r>
              <a:rPr lang="id-ID" sz="2200" dirty="0">
                <a:effectLst/>
                <a:latin typeface="Optima" panose="02000503060000020004" pitchFamily="2" charset="0"/>
              </a:rPr>
              <a:t>. You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recall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chapter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Benzene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Aromaticity</a:t>
            </a:r>
            <a:r>
              <a:rPr lang="id-ID" sz="22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aromatic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phenylamine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, H2N–C6H5, has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aniline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B28E1101-5C59-0F03-4701-58B7FC43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4733275"/>
            <a:ext cx="6477000" cy="1866900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9B1F01EA-BB3F-F6BF-ADDB-F51C13654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5" y="1805121"/>
            <a:ext cx="5727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2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AAB441D4-AD4E-DBC6-446E-8633E7344D1A}"/>
              </a:ext>
            </a:extLst>
          </p:cNvPr>
          <p:cNvSpPr txBox="1"/>
          <p:nvPr/>
        </p:nvSpPr>
        <p:spPr>
          <a:xfrm>
            <a:off x="956071" y="562660"/>
            <a:ext cx="102798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Alternatively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suffix</a:t>
            </a:r>
            <a:r>
              <a:rPr lang="id-ID" sz="2200" dirty="0">
                <a:effectLst/>
                <a:latin typeface="Optima" panose="02000503060000020004" pitchFamily="2" charset="0"/>
              </a:rPr>
              <a:t> 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place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final 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08A19FB0-912D-963C-610B-13B244C39A86}"/>
              </a:ext>
            </a:extLst>
          </p:cNvPr>
          <p:cNvSpPr txBox="1"/>
          <p:nvPr/>
        </p:nvSpPr>
        <p:spPr>
          <a:xfrm>
            <a:off x="956071" y="3353101"/>
            <a:ext cx="10159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functional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considering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−NH2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amino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DD9E8117-C9A0-4093-D7AD-38AD10230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411280"/>
            <a:ext cx="6426200" cy="1892300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A0C33B81-7031-389D-215F-381BCBBBB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38" y="4206890"/>
            <a:ext cx="74549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84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29ACF19A-345D-6A54-1557-90768CFE939C}"/>
              </a:ext>
            </a:extLst>
          </p:cNvPr>
          <p:cNvSpPr txBox="1"/>
          <p:nvPr/>
        </p:nvSpPr>
        <p:spPr>
          <a:xfrm>
            <a:off x="964405" y="505510"/>
            <a:ext cx="102798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Symmetrical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tertiary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prefix</a:t>
            </a:r>
            <a:r>
              <a:rPr lang="id-ID" sz="2200" dirty="0">
                <a:effectLst/>
                <a:latin typeface="Optima" panose="02000503060000020004" pitchFamily="2" charset="0"/>
              </a:rPr>
              <a:t> di-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tri</a:t>
            </a:r>
            <a:r>
              <a:rPr lang="id-ID" sz="2200" dirty="0">
                <a:effectLst/>
                <a:latin typeface="Optima" panose="02000503060000020004" pitchFamily="2" charset="0"/>
              </a:rPr>
              <a:t>-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BF3CF8E8-C23E-AD17-184F-599AD5F4CB9F}"/>
              </a:ext>
            </a:extLst>
          </p:cNvPr>
          <p:cNvSpPr txBox="1"/>
          <p:nvPr/>
        </p:nvSpPr>
        <p:spPr>
          <a:xfrm>
            <a:off x="964405" y="2967335"/>
            <a:ext cx="102798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Unsymmetrically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secondary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tertiary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referred to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N-substituted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largest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takes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considered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N-substituents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(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they’re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attached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nitrogen).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B37BB7B2-9821-E0B3-AB89-2BC9E87D7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88" y="1192204"/>
            <a:ext cx="5283200" cy="1816100"/>
          </a:xfrm>
          <a:prstGeom prst="rect">
            <a:avLst/>
          </a:prstGeom>
        </p:spPr>
      </p:pic>
      <p:pic>
        <p:nvPicPr>
          <p:cNvPr id="10" name="Gambar 9">
            <a:extLst>
              <a:ext uri="{FF2B5EF4-FFF2-40B4-BE49-F238E27FC236}">
                <a16:creationId xmlns:a16="http://schemas.microsoft.com/office/drawing/2014/main" id="{98FE4A9F-B97E-A9A7-E270-9C4B9178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00" y="4514862"/>
            <a:ext cx="6578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3CF8B259-E770-E513-D007-7C49B0AC0CC5}"/>
              </a:ext>
            </a:extLst>
          </p:cNvPr>
          <p:cNvSpPr txBox="1"/>
          <p:nvPr/>
        </p:nvSpPr>
        <p:spPr>
          <a:xfrm>
            <a:off x="791765" y="728664"/>
            <a:ext cx="106084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 err="1">
                <a:effectLst/>
                <a:latin typeface="Optima" panose="02000503060000020004" pitchFamily="2" charset="0"/>
              </a:rPr>
              <a:t>Heterocyclic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—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nitrogen atom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ring—are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common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each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heterocyclic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ring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system</a:t>
            </a:r>
            <a:r>
              <a:rPr lang="id-ID" sz="2200" dirty="0">
                <a:effectLst/>
                <a:latin typeface="Optima" panose="02000503060000020004" pitchFamily="2" charset="0"/>
              </a:rPr>
              <a:t> has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own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heterocyclic</a:t>
            </a:r>
            <a:r>
              <a:rPr lang="id-ID" sz="2200" dirty="0">
                <a:effectLst/>
                <a:latin typeface="Optima" panose="02000503060000020004" pitchFamily="2" charset="0"/>
              </a:rPr>
              <a:t> nitrogen atom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always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numbered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position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1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51D439EC-55E0-E2FE-047D-A1C885BC7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109793"/>
            <a:ext cx="65151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0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3945</Words>
  <Application>Microsoft Macintosh PowerPoint</Application>
  <PresentationFormat>Layar Lebar</PresentationFormat>
  <Paragraphs>108</Paragraphs>
  <Slides>54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9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54</vt:i4>
      </vt:variant>
    </vt:vector>
  </HeadingPairs>
  <TitlesOfParts>
    <vt:vector size="64" baseType="lpstr">
      <vt:lpstr>Arial</vt:lpstr>
      <vt:lpstr>Bookman Old Style</vt:lpstr>
      <vt:lpstr>Calibri</vt:lpstr>
      <vt:lpstr>Calibri Light</vt:lpstr>
      <vt:lpstr>DejaVuSerif</vt:lpstr>
      <vt:lpstr>IBMPlexSans</vt:lpstr>
      <vt:lpstr>IBMPlexSerif</vt:lpstr>
      <vt:lpstr>Mulish</vt:lpstr>
      <vt:lpstr>Optima</vt:lpstr>
      <vt:lpstr>Tema Office</vt:lpstr>
      <vt:lpstr>ORGANIC CHEMISTRY III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CHEMISTRY III</dc:title>
  <dc:creator>Microsoft Office User</dc:creator>
  <cp:lastModifiedBy>Microsoft Office User</cp:lastModifiedBy>
  <cp:revision>14</cp:revision>
  <dcterms:created xsi:type="dcterms:W3CDTF">2024-07-30T05:11:59Z</dcterms:created>
  <dcterms:modified xsi:type="dcterms:W3CDTF">2024-08-19T07:47:22Z</dcterms:modified>
</cp:coreProperties>
</file>