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1"/>
  </p:notesMasterIdLst>
  <p:sldIdLst>
    <p:sldId id="356" r:id="rId2"/>
    <p:sldId id="3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58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59" r:id="rId51"/>
    <p:sldId id="304" r:id="rId52"/>
    <p:sldId id="305" r:id="rId53"/>
    <p:sldId id="360" r:id="rId54"/>
    <p:sldId id="306" r:id="rId55"/>
    <p:sldId id="307" r:id="rId56"/>
    <p:sldId id="361" r:id="rId57"/>
    <p:sldId id="308" r:id="rId58"/>
    <p:sldId id="309" r:id="rId59"/>
    <p:sldId id="362" r:id="rId60"/>
    <p:sldId id="310" r:id="rId61"/>
    <p:sldId id="311" r:id="rId62"/>
    <p:sldId id="312" r:id="rId63"/>
    <p:sldId id="313" r:id="rId64"/>
    <p:sldId id="363" r:id="rId65"/>
    <p:sldId id="314" r:id="rId66"/>
    <p:sldId id="315" r:id="rId67"/>
    <p:sldId id="364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65" r:id="rId76"/>
    <p:sldId id="323" r:id="rId77"/>
    <p:sldId id="324" r:id="rId78"/>
    <p:sldId id="366" r:id="rId79"/>
    <p:sldId id="325" r:id="rId80"/>
    <p:sldId id="326" r:id="rId81"/>
    <p:sldId id="327" r:id="rId82"/>
    <p:sldId id="328" r:id="rId83"/>
    <p:sldId id="329" r:id="rId84"/>
    <p:sldId id="330" r:id="rId85"/>
    <p:sldId id="367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68" r:id="rId94"/>
    <p:sldId id="369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D6C22-804D-E543-8723-CEA9F17065D6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7C9215-EC6E-CD49-BDE5-18A06B686137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d-ID" sz="1400" b="1" dirty="0" smtClean="0"/>
            <a:t>Menggunakan Akun untuk Mencatat Transaksi</a:t>
          </a:r>
          <a:endParaRPr lang="en-US" sz="1400" dirty="0"/>
        </a:p>
      </dgm:t>
    </dgm:pt>
    <dgm:pt modelId="{D11FD990-9669-2B4F-91AC-D9FDA01D2C97}" type="parTrans" cxnId="{C9FF66C4-466F-6447-81AA-5BAFB4624834}">
      <dgm:prSet/>
      <dgm:spPr/>
      <dgm:t>
        <a:bodyPr/>
        <a:lstStyle/>
        <a:p>
          <a:endParaRPr lang="en-US" sz="1400"/>
        </a:p>
      </dgm:t>
    </dgm:pt>
    <dgm:pt modelId="{6E4A024E-D712-AC4C-BA76-3E8EB9806F2A}" type="sibTrans" cxnId="{C9FF66C4-466F-6447-81AA-5BAFB462483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/>
        </a:p>
      </dgm:t>
    </dgm:pt>
    <dgm:pt modelId="{35EEF2C1-553F-6C4C-A95A-109E9475739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d-ID" sz="1400" b="1" dirty="0" smtClean="0"/>
            <a:t>Sistem Akuntansi Ayat Jurnal Berpasangan</a:t>
          </a:r>
          <a:endParaRPr lang="en-US" sz="1400" dirty="0"/>
        </a:p>
      </dgm:t>
    </dgm:pt>
    <dgm:pt modelId="{1F5BCCA9-69DB-DC49-AB69-095421580D8F}" type="parTrans" cxnId="{197DA457-4E7E-3247-97A4-B642325D6D4E}">
      <dgm:prSet/>
      <dgm:spPr/>
      <dgm:t>
        <a:bodyPr/>
        <a:lstStyle/>
        <a:p>
          <a:endParaRPr lang="en-US" sz="1400"/>
        </a:p>
      </dgm:t>
    </dgm:pt>
    <dgm:pt modelId="{AFAF8554-EDB9-BC4E-B1F1-65F0EC722415}" type="sibTrans" cxnId="{197DA457-4E7E-3247-97A4-B642325D6D4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/>
        </a:p>
      </dgm:t>
    </dgm:pt>
    <dgm:pt modelId="{E4F3EF0D-4AB8-DC4B-9055-81FD43CB397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id-ID" sz="1400" b="1" dirty="0" smtClean="0"/>
            <a:t>Memindahbukukan Ayat Jurnal (</a:t>
          </a:r>
          <a:r>
            <a:rPr lang="id-ID" sz="1400" b="1" i="1" dirty="0" smtClean="0"/>
            <a:t>Posting</a:t>
          </a:r>
          <a:r>
            <a:rPr lang="id-ID" sz="1400" b="1" dirty="0" smtClean="0"/>
            <a:t>) ke dalam Akun</a:t>
          </a:r>
          <a:endParaRPr lang="en-US" sz="1400" dirty="0"/>
        </a:p>
      </dgm:t>
    </dgm:pt>
    <dgm:pt modelId="{BAC069E6-0AC3-8A4C-9AEE-A58F938A774E}" type="parTrans" cxnId="{BAFE6D58-CF82-954F-AFF6-5F9F05E01EDB}">
      <dgm:prSet/>
      <dgm:spPr/>
      <dgm:t>
        <a:bodyPr/>
        <a:lstStyle/>
        <a:p>
          <a:endParaRPr lang="en-US" sz="1400"/>
        </a:p>
      </dgm:t>
    </dgm:pt>
    <dgm:pt modelId="{9C430EDF-F647-A94F-92B7-D77973155DFD}" type="sibTrans" cxnId="{BAFE6D58-CF82-954F-AFF6-5F9F05E01EDB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/>
        </a:p>
      </dgm:t>
    </dgm:pt>
    <dgm:pt modelId="{97A10264-A323-0947-AC71-F45BCCA94C9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400" b="1" dirty="0" err="1" smtClean="0"/>
            <a:t>Neraca</a:t>
          </a:r>
          <a:r>
            <a:rPr lang="en-US" sz="1400" b="1" dirty="0" smtClean="0"/>
            <a:t> </a:t>
          </a:r>
          <a:r>
            <a:rPr lang="id-ID" sz="1400" b="1" dirty="0" smtClean="0"/>
            <a:t>Saldo</a:t>
          </a:r>
          <a:endParaRPr lang="fr-FR" sz="1400" dirty="0"/>
        </a:p>
      </dgm:t>
    </dgm:pt>
    <dgm:pt modelId="{54599C9D-C2E4-BD4B-A75C-D173DBB3EB31}" type="parTrans" cxnId="{EA123837-E206-8C49-830A-E13110E9B489}">
      <dgm:prSet/>
      <dgm:spPr/>
      <dgm:t>
        <a:bodyPr/>
        <a:lstStyle/>
        <a:p>
          <a:endParaRPr lang="en-US" sz="1400"/>
        </a:p>
      </dgm:t>
    </dgm:pt>
    <dgm:pt modelId="{7BDAF721-1A7E-FD43-9D7F-0210BCC9A1DC}" type="sibTrans" cxnId="{EA123837-E206-8C49-830A-E13110E9B48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/>
        </a:p>
      </dgm:t>
    </dgm:pt>
    <dgm:pt modelId="{982B2704-A168-FF4B-BCE9-3E196F7FD589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d-ID" sz="1400" b="1" dirty="0" smtClean="0"/>
            <a:t>Analisis</a:t>
          </a:r>
          <a:r>
            <a:rPr lang="en-US" sz="1400" b="1" dirty="0" smtClean="0"/>
            <a:t> </a:t>
          </a:r>
          <a:r>
            <a:rPr lang="en-US" sz="1400" b="1" dirty="0" err="1" smtClean="0"/>
            <a:t>dan</a:t>
          </a:r>
          <a:r>
            <a:rPr lang="en-US" sz="1400" b="1" dirty="0" smtClean="0"/>
            <a:t> </a:t>
          </a:r>
          <a:r>
            <a:rPr lang="id-ID" sz="1400" b="1" dirty="0" smtClean="0"/>
            <a:t>Interpretasi</a:t>
          </a:r>
          <a:r>
            <a:rPr lang="en-US" sz="1400" b="1" dirty="0" smtClean="0"/>
            <a:t> </a:t>
          </a:r>
          <a:r>
            <a:rPr lang="en-US" sz="1400" b="1" dirty="0" err="1" smtClean="0"/>
            <a:t>Keuangan</a:t>
          </a:r>
          <a:r>
            <a:rPr lang="id-ID" sz="1400" b="1" dirty="0" smtClean="0"/>
            <a:t>: Analisi</a:t>
          </a:r>
          <a:r>
            <a:rPr lang="en-US" sz="1400" b="1" dirty="0" smtClean="0"/>
            <a:t>s</a:t>
          </a:r>
          <a:r>
            <a:rPr lang="id-ID" sz="1400" b="1" dirty="0" smtClean="0"/>
            <a:t> </a:t>
          </a:r>
          <a:r>
            <a:rPr lang="en-US" sz="1400" b="1" dirty="0" smtClean="0"/>
            <a:t>Horizontal</a:t>
          </a:r>
          <a:endParaRPr lang="en-US" sz="1400" dirty="0"/>
        </a:p>
      </dgm:t>
    </dgm:pt>
    <dgm:pt modelId="{C32DF9D0-3049-974D-880F-36B1831E6A13}" type="parTrans" cxnId="{477D572A-9F18-2943-8F8B-EFA59E773722}">
      <dgm:prSet/>
      <dgm:spPr/>
      <dgm:t>
        <a:bodyPr/>
        <a:lstStyle/>
        <a:p>
          <a:endParaRPr lang="en-US" sz="1400"/>
        </a:p>
      </dgm:t>
    </dgm:pt>
    <dgm:pt modelId="{ED1930AD-30B5-5446-98F1-C9A1A907B858}" type="sibTrans" cxnId="{477D572A-9F18-2943-8F8B-EFA59E773722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400"/>
        </a:p>
      </dgm:t>
    </dgm:pt>
    <dgm:pt modelId="{CBE6C1C4-794A-8047-8E32-030EBAE6788B}" type="pres">
      <dgm:prSet presAssocID="{592D6C22-804D-E543-8723-CEA9F17065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F95F0C-F5C2-2646-A657-47BCC2A4A054}" type="pres">
      <dgm:prSet presAssocID="{FE7C9215-EC6E-CD49-BDE5-18A06B686137}" presName="node" presStyleLbl="node1" presStyleIdx="0" presStyleCnt="5" custScaleX="115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68461-AD84-844F-A8F5-F70C82E45882}" type="pres">
      <dgm:prSet presAssocID="{6E4A024E-D712-AC4C-BA76-3E8EB9806F2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76424FB-B363-8C42-B641-170B5137DBEF}" type="pres">
      <dgm:prSet presAssocID="{6E4A024E-D712-AC4C-BA76-3E8EB9806F2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E8B7FEC-01D8-0C45-8927-6B2AE3204578}" type="pres">
      <dgm:prSet presAssocID="{35EEF2C1-553F-6C4C-A95A-109E947573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CEA19-6A39-C84C-BF15-26BE2B13C84B}" type="pres">
      <dgm:prSet presAssocID="{AFAF8554-EDB9-BC4E-B1F1-65F0EC72241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25B8AB9-5188-764E-999E-D1B08A132FD8}" type="pres">
      <dgm:prSet presAssocID="{AFAF8554-EDB9-BC4E-B1F1-65F0EC72241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7B4B101-CB6A-DE46-9958-A0DF09C0027C}" type="pres">
      <dgm:prSet presAssocID="{E4F3EF0D-4AB8-DC4B-9055-81FD43CB39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22ED1-2D20-D049-A4E7-C3E5EE7EFAE2}" type="pres">
      <dgm:prSet presAssocID="{9C430EDF-F647-A94F-92B7-D77973155DF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C458578-9113-9C47-88A8-40EAAA66F3F0}" type="pres">
      <dgm:prSet presAssocID="{9C430EDF-F647-A94F-92B7-D77973155DF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FECB8E0-5235-D042-8A13-57F8B9D10ABD}" type="pres">
      <dgm:prSet presAssocID="{97A10264-A323-0947-AC71-F45BCCA94C9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B7039-17F8-5C43-9505-075A748B40A3}" type="pres">
      <dgm:prSet presAssocID="{7BDAF721-1A7E-FD43-9D7F-0210BCC9A1D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B80D34F-416A-0641-9EC0-37914A4F2A73}" type="pres">
      <dgm:prSet presAssocID="{7BDAF721-1A7E-FD43-9D7F-0210BCC9A1D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CD307FB-7B50-6D45-9283-D43BD72E2701}" type="pres">
      <dgm:prSet presAssocID="{982B2704-A168-FF4B-BCE9-3E196F7FD5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778FC-DCF1-9445-A4E9-00678283925C}" type="pres">
      <dgm:prSet presAssocID="{ED1930AD-30B5-5446-98F1-C9A1A907B85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1BB1E30-55AF-0345-BE38-026EAD2D8148}" type="pres">
      <dgm:prSet presAssocID="{ED1930AD-30B5-5446-98F1-C9A1A907B85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A8E6D1E-E62F-4F28-B802-6B7046CF6C61}" type="presOf" srcId="{AFAF8554-EDB9-BC4E-B1F1-65F0EC722415}" destId="{5D3CEA19-6A39-C84C-BF15-26BE2B13C84B}" srcOrd="0" destOrd="0" presId="urn:microsoft.com/office/officeart/2005/8/layout/cycle2"/>
    <dgm:cxn modelId="{C9FF66C4-466F-6447-81AA-5BAFB4624834}" srcId="{592D6C22-804D-E543-8723-CEA9F17065D6}" destId="{FE7C9215-EC6E-CD49-BDE5-18A06B686137}" srcOrd="0" destOrd="0" parTransId="{D11FD990-9669-2B4F-91AC-D9FDA01D2C97}" sibTransId="{6E4A024E-D712-AC4C-BA76-3E8EB9806F2A}"/>
    <dgm:cxn modelId="{5EB6B775-7A93-4941-AECD-095E80DE6EDC}" type="presOf" srcId="{6E4A024E-D712-AC4C-BA76-3E8EB9806F2A}" destId="{C76424FB-B363-8C42-B641-170B5137DBEF}" srcOrd="1" destOrd="0" presId="urn:microsoft.com/office/officeart/2005/8/layout/cycle2"/>
    <dgm:cxn modelId="{EA123837-E206-8C49-830A-E13110E9B489}" srcId="{592D6C22-804D-E543-8723-CEA9F17065D6}" destId="{97A10264-A323-0947-AC71-F45BCCA94C9D}" srcOrd="3" destOrd="0" parTransId="{54599C9D-C2E4-BD4B-A75C-D173DBB3EB31}" sibTransId="{7BDAF721-1A7E-FD43-9D7F-0210BCC9A1DC}"/>
    <dgm:cxn modelId="{76D8819F-5682-4F07-99A3-781AE77D883B}" type="presOf" srcId="{6E4A024E-D712-AC4C-BA76-3E8EB9806F2A}" destId="{C4068461-AD84-844F-A8F5-F70C82E45882}" srcOrd="0" destOrd="0" presId="urn:microsoft.com/office/officeart/2005/8/layout/cycle2"/>
    <dgm:cxn modelId="{7C9FB73B-B647-4093-8DA3-7547A158A642}" type="presOf" srcId="{982B2704-A168-FF4B-BCE9-3E196F7FD589}" destId="{BCD307FB-7B50-6D45-9283-D43BD72E2701}" srcOrd="0" destOrd="0" presId="urn:microsoft.com/office/officeart/2005/8/layout/cycle2"/>
    <dgm:cxn modelId="{CBA36DA0-4AD9-4F72-9F89-006A578558BB}" type="presOf" srcId="{ED1930AD-30B5-5446-98F1-C9A1A907B858}" destId="{21BB1E30-55AF-0345-BE38-026EAD2D8148}" srcOrd="1" destOrd="0" presId="urn:microsoft.com/office/officeart/2005/8/layout/cycle2"/>
    <dgm:cxn modelId="{DF18F390-1C31-4C7E-A894-6450AC2EC019}" type="presOf" srcId="{9C430EDF-F647-A94F-92B7-D77973155DFD}" destId="{AC458578-9113-9C47-88A8-40EAAA66F3F0}" srcOrd="1" destOrd="0" presId="urn:microsoft.com/office/officeart/2005/8/layout/cycle2"/>
    <dgm:cxn modelId="{20AEE2E3-8D71-43BC-86CC-6F8C4A936051}" type="presOf" srcId="{9C430EDF-F647-A94F-92B7-D77973155DFD}" destId="{D6122ED1-2D20-D049-A4E7-C3E5EE7EFAE2}" srcOrd="0" destOrd="0" presId="urn:microsoft.com/office/officeart/2005/8/layout/cycle2"/>
    <dgm:cxn modelId="{FF620735-1523-4B73-B8E2-AEDE0C8405DE}" type="presOf" srcId="{AFAF8554-EDB9-BC4E-B1F1-65F0EC722415}" destId="{F25B8AB9-5188-764E-999E-D1B08A132FD8}" srcOrd="1" destOrd="0" presId="urn:microsoft.com/office/officeart/2005/8/layout/cycle2"/>
    <dgm:cxn modelId="{56940F0E-8121-4ABA-966C-528D737902AA}" type="presOf" srcId="{7BDAF721-1A7E-FD43-9D7F-0210BCC9A1DC}" destId="{851B7039-17F8-5C43-9505-075A748B40A3}" srcOrd="0" destOrd="0" presId="urn:microsoft.com/office/officeart/2005/8/layout/cycle2"/>
    <dgm:cxn modelId="{CE579825-2CF5-4496-B932-9C90793BE6AB}" type="presOf" srcId="{E4F3EF0D-4AB8-DC4B-9055-81FD43CB3979}" destId="{27B4B101-CB6A-DE46-9958-A0DF09C0027C}" srcOrd="0" destOrd="0" presId="urn:microsoft.com/office/officeart/2005/8/layout/cycle2"/>
    <dgm:cxn modelId="{FF6FBCE1-6018-48E4-B6BD-0E056931A8D6}" type="presOf" srcId="{7BDAF721-1A7E-FD43-9D7F-0210BCC9A1DC}" destId="{FB80D34F-416A-0641-9EC0-37914A4F2A73}" srcOrd="1" destOrd="0" presId="urn:microsoft.com/office/officeart/2005/8/layout/cycle2"/>
    <dgm:cxn modelId="{224A0546-155E-40DB-BD3E-7ED0120D7E33}" type="presOf" srcId="{592D6C22-804D-E543-8723-CEA9F17065D6}" destId="{CBE6C1C4-794A-8047-8E32-030EBAE6788B}" srcOrd="0" destOrd="0" presId="urn:microsoft.com/office/officeart/2005/8/layout/cycle2"/>
    <dgm:cxn modelId="{197DA457-4E7E-3247-97A4-B642325D6D4E}" srcId="{592D6C22-804D-E543-8723-CEA9F17065D6}" destId="{35EEF2C1-553F-6C4C-A95A-109E94757390}" srcOrd="1" destOrd="0" parTransId="{1F5BCCA9-69DB-DC49-AB69-095421580D8F}" sibTransId="{AFAF8554-EDB9-BC4E-B1F1-65F0EC722415}"/>
    <dgm:cxn modelId="{477D572A-9F18-2943-8F8B-EFA59E773722}" srcId="{592D6C22-804D-E543-8723-CEA9F17065D6}" destId="{982B2704-A168-FF4B-BCE9-3E196F7FD589}" srcOrd="4" destOrd="0" parTransId="{C32DF9D0-3049-974D-880F-36B1831E6A13}" sibTransId="{ED1930AD-30B5-5446-98F1-C9A1A907B858}"/>
    <dgm:cxn modelId="{BAFE6D58-CF82-954F-AFF6-5F9F05E01EDB}" srcId="{592D6C22-804D-E543-8723-CEA9F17065D6}" destId="{E4F3EF0D-4AB8-DC4B-9055-81FD43CB3979}" srcOrd="2" destOrd="0" parTransId="{BAC069E6-0AC3-8A4C-9AEE-A58F938A774E}" sibTransId="{9C430EDF-F647-A94F-92B7-D77973155DFD}"/>
    <dgm:cxn modelId="{6516965B-71A4-45AD-A24E-C284D35E7C73}" type="presOf" srcId="{35EEF2C1-553F-6C4C-A95A-109E94757390}" destId="{5E8B7FEC-01D8-0C45-8927-6B2AE3204578}" srcOrd="0" destOrd="0" presId="urn:microsoft.com/office/officeart/2005/8/layout/cycle2"/>
    <dgm:cxn modelId="{40E12036-CBE8-4AA3-B7D4-38853C4DC019}" type="presOf" srcId="{ED1930AD-30B5-5446-98F1-C9A1A907B858}" destId="{3E1778FC-DCF1-9445-A4E9-00678283925C}" srcOrd="0" destOrd="0" presId="urn:microsoft.com/office/officeart/2005/8/layout/cycle2"/>
    <dgm:cxn modelId="{18B4C2D6-CB56-4CE9-A5EA-E509DCA168C7}" type="presOf" srcId="{FE7C9215-EC6E-CD49-BDE5-18A06B686137}" destId="{ECF95F0C-F5C2-2646-A657-47BCC2A4A054}" srcOrd="0" destOrd="0" presId="urn:microsoft.com/office/officeart/2005/8/layout/cycle2"/>
    <dgm:cxn modelId="{60D61D13-0032-4049-AB3B-8148F4B47EFA}" type="presOf" srcId="{97A10264-A323-0947-AC71-F45BCCA94C9D}" destId="{1FECB8E0-5235-D042-8A13-57F8B9D10ABD}" srcOrd="0" destOrd="0" presId="urn:microsoft.com/office/officeart/2005/8/layout/cycle2"/>
    <dgm:cxn modelId="{6C56CC3F-4597-4A4F-AFF0-40BC65F3376E}" type="presParOf" srcId="{CBE6C1C4-794A-8047-8E32-030EBAE6788B}" destId="{ECF95F0C-F5C2-2646-A657-47BCC2A4A054}" srcOrd="0" destOrd="0" presId="urn:microsoft.com/office/officeart/2005/8/layout/cycle2"/>
    <dgm:cxn modelId="{57AB0D18-5D92-4727-9030-9383E534833F}" type="presParOf" srcId="{CBE6C1C4-794A-8047-8E32-030EBAE6788B}" destId="{C4068461-AD84-844F-A8F5-F70C82E45882}" srcOrd="1" destOrd="0" presId="urn:microsoft.com/office/officeart/2005/8/layout/cycle2"/>
    <dgm:cxn modelId="{DFE850AD-1F12-4FE7-839C-DF178302FE81}" type="presParOf" srcId="{C4068461-AD84-844F-A8F5-F70C82E45882}" destId="{C76424FB-B363-8C42-B641-170B5137DBEF}" srcOrd="0" destOrd="0" presId="urn:microsoft.com/office/officeart/2005/8/layout/cycle2"/>
    <dgm:cxn modelId="{47A9F1C3-153E-4042-A17B-FBCE42458A25}" type="presParOf" srcId="{CBE6C1C4-794A-8047-8E32-030EBAE6788B}" destId="{5E8B7FEC-01D8-0C45-8927-6B2AE3204578}" srcOrd="2" destOrd="0" presId="urn:microsoft.com/office/officeart/2005/8/layout/cycle2"/>
    <dgm:cxn modelId="{572C11B8-622B-4B8E-9DC9-5F140539A51C}" type="presParOf" srcId="{CBE6C1C4-794A-8047-8E32-030EBAE6788B}" destId="{5D3CEA19-6A39-C84C-BF15-26BE2B13C84B}" srcOrd="3" destOrd="0" presId="urn:microsoft.com/office/officeart/2005/8/layout/cycle2"/>
    <dgm:cxn modelId="{04E7C00C-A757-4DE2-B680-0DE5A9A276E6}" type="presParOf" srcId="{5D3CEA19-6A39-C84C-BF15-26BE2B13C84B}" destId="{F25B8AB9-5188-764E-999E-D1B08A132FD8}" srcOrd="0" destOrd="0" presId="urn:microsoft.com/office/officeart/2005/8/layout/cycle2"/>
    <dgm:cxn modelId="{A0375CB0-E3BF-4BD7-A76A-DD72277382FE}" type="presParOf" srcId="{CBE6C1C4-794A-8047-8E32-030EBAE6788B}" destId="{27B4B101-CB6A-DE46-9958-A0DF09C0027C}" srcOrd="4" destOrd="0" presId="urn:microsoft.com/office/officeart/2005/8/layout/cycle2"/>
    <dgm:cxn modelId="{164A85DE-1C23-47D1-8D65-041E60C54048}" type="presParOf" srcId="{CBE6C1C4-794A-8047-8E32-030EBAE6788B}" destId="{D6122ED1-2D20-D049-A4E7-C3E5EE7EFAE2}" srcOrd="5" destOrd="0" presId="urn:microsoft.com/office/officeart/2005/8/layout/cycle2"/>
    <dgm:cxn modelId="{C88A0B15-550C-47DD-A48C-DA08DDA147D7}" type="presParOf" srcId="{D6122ED1-2D20-D049-A4E7-C3E5EE7EFAE2}" destId="{AC458578-9113-9C47-88A8-40EAAA66F3F0}" srcOrd="0" destOrd="0" presId="urn:microsoft.com/office/officeart/2005/8/layout/cycle2"/>
    <dgm:cxn modelId="{ED7858D9-C8B2-4CE7-9CBD-43C5002188FF}" type="presParOf" srcId="{CBE6C1C4-794A-8047-8E32-030EBAE6788B}" destId="{1FECB8E0-5235-D042-8A13-57F8B9D10ABD}" srcOrd="6" destOrd="0" presId="urn:microsoft.com/office/officeart/2005/8/layout/cycle2"/>
    <dgm:cxn modelId="{7CC4D5EF-2A37-4AD8-83C5-39B7953374D2}" type="presParOf" srcId="{CBE6C1C4-794A-8047-8E32-030EBAE6788B}" destId="{851B7039-17F8-5C43-9505-075A748B40A3}" srcOrd="7" destOrd="0" presId="urn:microsoft.com/office/officeart/2005/8/layout/cycle2"/>
    <dgm:cxn modelId="{EAAC663C-41C1-4CC2-A0F9-C20479526904}" type="presParOf" srcId="{851B7039-17F8-5C43-9505-075A748B40A3}" destId="{FB80D34F-416A-0641-9EC0-37914A4F2A73}" srcOrd="0" destOrd="0" presId="urn:microsoft.com/office/officeart/2005/8/layout/cycle2"/>
    <dgm:cxn modelId="{EAE321F9-82CB-4610-8E64-ED9716DA2676}" type="presParOf" srcId="{CBE6C1C4-794A-8047-8E32-030EBAE6788B}" destId="{BCD307FB-7B50-6D45-9283-D43BD72E2701}" srcOrd="8" destOrd="0" presId="urn:microsoft.com/office/officeart/2005/8/layout/cycle2"/>
    <dgm:cxn modelId="{C264423A-E2A5-4F65-B45C-0AB4CDAB575D}" type="presParOf" srcId="{CBE6C1C4-794A-8047-8E32-030EBAE6788B}" destId="{3E1778FC-DCF1-9445-A4E9-00678283925C}" srcOrd="9" destOrd="0" presId="urn:microsoft.com/office/officeart/2005/8/layout/cycle2"/>
    <dgm:cxn modelId="{1301F466-880D-4F3D-ACD9-7BA922EF48D6}" type="presParOf" srcId="{3E1778FC-DCF1-9445-A4E9-00678283925C}" destId="{21BB1E30-55AF-0345-BE38-026EAD2D814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915EF8-7CE2-4B49-99DB-A752973A6F8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6A080-5010-FB42-9D57-C1A671C9BE3D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Aset</a:t>
          </a:r>
          <a:endParaRPr lang="en-US" sz="2400" dirty="0"/>
        </a:p>
      </dgm:t>
    </dgm:pt>
    <dgm:pt modelId="{70D1F430-3CC0-EC4D-8BF6-0B1A66B2D1F6}" type="parTrans" cxnId="{6109AF87-0681-C240-AB26-92124C97149D}">
      <dgm:prSet/>
      <dgm:spPr/>
      <dgm:t>
        <a:bodyPr/>
        <a:lstStyle/>
        <a:p>
          <a:endParaRPr lang="en-US" sz="2400"/>
        </a:p>
      </dgm:t>
    </dgm:pt>
    <dgm:pt modelId="{66975B8D-2C02-BD4D-8993-E6B6AEA593C9}" type="sibTrans" cxnId="{6109AF87-0681-C240-AB26-92124C97149D}">
      <dgm:prSet/>
      <dgm:spPr/>
      <dgm:t>
        <a:bodyPr/>
        <a:lstStyle/>
        <a:p>
          <a:endParaRPr lang="en-US" sz="2400"/>
        </a:p>
      </dgm:t>
    </dgm:pt>
    <dgm:pt modelId="{C2B28A2C-1339-9342-8F22-E4EB6AE915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sumber</a:t>
          </a:r>
          <a:r>
            <a:rPr lang="en-US" sz="2400" dirty="0" smtClean="0"/>
            <a:t> </a:t>
          </a:r>
          <a:r>
            <a:rPr lang="en-US" sz="2400" dirty="0" err="1" smtClean="0"/>
            <a:t>daya</a:t>
          </a:r>
          <a:r>
            <a:rPr lang="en-US" sz="2400" dirty="0" smtClean="0"/>
            <a:t> yang </a:t>
          </a:r>
          <a:r>
            <a:rPr lang="en-US" sz="2400" dirty="0" err="1" smtClean="0"/>
            <a:t>dimiliki</a:t>
          </a:r>
          <a:r>
            <a:rPr lang="en-US" sz="2400" dirty="0" smtClean="0"/>
            <a:t> </a:t>
          </a:r>
          <a:r>
            <a:rPr lang="en-US" sz="2400" dirty="0" err="1" smtClean="0"/>
            <a:t>oleh</a:t>
          </a:r>
          <a:r>
            <a:rPr lang="en-US" sz="2400" dirty="0" smtClean="0"/>
            <a:t> </a:t>
          </a:r>
          <a:r>
            <a:rPr lang="en-US" sz="2400" dirty="0" err="1" smtClean="0"/>
            <a:t>entitas</a:t>
          </a:r>
          <a:r>
            <a:rPr lang="en-US" sz="2400" dirty="0" smtClean="0"/>
            <a:t> </a:t>
          </a:r>
          <a:r>
            <a:rPr lang="en-US" sz="2400" dirty="0" err="1" smtClean="0"/>
            <a:t>bisnis</a:t>
          </a:r>
          <a:endParaRPr lang="en-US" sz="2400" dirty="0"/>
        </a:p>
      </dgm:t>
    </dgm:pt>
    <dgm:pt modelId="{5A8E248C-3FEA-2141-A2A1-D27381666B6E}" type="parTrans" cxnId="{086F9507-731D-6644-93B9-22A80C2DCC4E}">
      <dgm:prSet/>
      <dgm:spPr/>
      <dgm:t>
        <a:bodyPr/>
        <a:lstStyle/>
        <a:p>
          <a:endParaRPr lang="en-US" sz="2400"/>
        </a:p>
      </dgm:t>
    </dgm:pt>
    <dgm:pt modelId="{8BEF0DFA-C205-0B49-A09B-2DC2E10DB272}" type="sibTrans" cxnId="{086F9507-731D-6644-93B9-22A80C2DCC4E}">
      <dgm:prSet/>
      <dgm:spPr/>
      <dgm:t>
        <a:bodyPr/>
        <a:lstStyle/>
        <a:p>
          <a:endParaRPr lang="en-US" sz="2400"/>
        </a:p>
      </dgm:t>
    </dgm:pt>
    <dgm:pt modelId="{6AB009B8-99FF-0140-8BB4-7621BE011435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Liabilitas</a:t>
          </a:r>
          <a:endParaRPr lang="en-US" sz="2400" dirty="0"/>
        </a:p>
      </dgm:t>
    </dgm:pt>
    <dgm:pt modelId="{CE7B8403-AF55-D641-842A-C311962D75DA}" type="parTrans" cxnId="{7D3A91DB-3E7A-AF4F-AFEA-475028BB368D}">
      <dgm:prSet/>
      <dgm:spPr/>
      <dgm:t>
        <a:bodyPr/>
        <a:lstStyle/>
        <a:p>
          <a:endParaRPr lang="en-US" sz="2400"/>
        </a:p>
      </dgm:t>
    </dgm:pt>
    <dgm:pt modelId="{3329EC97-8FD4-3746-8DE3-C1998E345281}" type="sibTrans" cxnId="{7D3A91DB-3E7A-AF4F-AFEA-475028BB368D}">
      <dgm:prSet/>
      <dgm:spPr/>
      <dgm:t>
        <a:bodyPr/>
        <a:lstStyle/>
        <a:p>
          <a:endParaRPr lang="en-US" sz="2400"/>
        </a:p>
      </dgm:t>
    </dgm:pt>
    <dgm:pt modelId="{4CFAEA02-E16C-0F48-923D-63337F35117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utang</a:t>
          </a:r>
          <a:r>
            <a:rPr lang="en-US" sz="2400" dirty="0" smtClean="0"/>
            <a:t> </a:t>
          </a:r>
          <a:r>
            <a:rPr lang="en-US" sz="2400" dirty="0" err="1" smtClean="0"/>
            <a:t>kepada</a:t>
          </a:r>
          <a:r>
            <a:rPr lang="en-US" sz="2400" dirty="0" smtClean="0"/>
            <a:t> </a:t>
          </a:r>
          <a:r>
            <a:rPr lang="en-US" sz="2400" dirty="0" err="1" smtClean="0"/>
            <a:t>pihak</a:t>
          </a:r>
          <a:r>
            <a:rPr lang="en-US" sz="2400" dirty="0" smtClean="0"/>
            <a:t> </a:t>
          </a:r>
          <a:r>
            <a:rPr lang="en-US" sz="2400" dirty="0" err="1" smtClean="0"/>
            <a:t>luar</a:t>
          </a:r>
          <a:r>
            <a:rPr lang="en-US" sz="2400" dirty="0" smtClean="0"/>
            <a:t> (</a:t>
          </a:r>
          <a:r>
            <a:rPr lang="en-US" sz="2400" dirty="0" err="1" smtClean="0"/>
            <a:t>kreditor</a:t>
          </a:r>
          <a:r>
            <a:rPr lang="en-US" sz="2400" dirty="0" smtClean="0"/>
            <a:t>)</a:t>
          </a:r>
          <a:endParaRPr lang="en-US" sz="2400" dirty="0"/>
        </a:p>
      </dgm:t>
    </dgm:pt>
    <dgm:pt modelId="{F2CC3328-DD49-4342-9F04-1CAF0F25B342}" type="parTrans" cxnId="{8B8DD53A-0D7B-BE48-8C30-4767D995B4AE}">
      <dgm:prSet/>
      <dgm:spPr/>
      <dgm:t>
        <a:bodyPr/>
        <a:lstStyle/>
        <a:p>
          <a:endParaRPr lang="en-US" sz="2400"/>
        </a:p>
      </dgm:t>
    </dgm:pt>
    <dgm:pt modelId="{AB016DA4-66CD-1B49-A38A-D817188BB5B1}" type="sibTrans" cxnId="{8B8DD53A-0D7B-BE48-8C30-4767D995B4AE}">
      <dgm:prSet/>
      <dgm:spPr/>
      <dgm:t>
        <a:bodyPr/>
        <a:lstStyle/>
        <a:p>
          <a:endParaRPr lang="en-US" sz="2400"/>
        </a:p>
      </dgm:t>
    </dgm:pt>
    <dgm:pt modelId="{D656E203-5ACF-9647-9E92-BC1DD087B098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/>
            <a:t>Ekuitas</a:t>
          </a:r>
          <a:r>
            <a:rPr lang="en-US" sz="2400" dirty="0" smtClean="0"/>
            <a:t> </a:t>
          </a:r>
          <a:r>
            <a:rPr lang="en-US" sz="2400" dirty="0" err="1" smtClean="0"/>
            <a:t>Pemilik</a:t>
          </a:r>
          <a:endParaRPr lang="en-US" sz="2400" dirty="0"/>
        </a:p>
      </dgm:t>
    </dgm:pt>
    <dgm:pt modelId="{F4966B7B-6C39-8D41-BDC5-5E94EDE62B13}" type="parTrans" cxnId="{DDAE4C21-9567-AC4A-93AA-7B0C07A22944}">
      <dgm:prSet/>
      <dgm:spPr/>
      <dgm:t>
        <a:bodyPr/>
        <a:lstStyle/>
        <a:p>
          <a:endParaRPr lang="en-US" sz="2400"/>
        </a:p>
      </dgm:t>
    </dgm:pt>
    <dgm:pt modelId="{4EE4599F-2EA1-3845-9BC8-6F96AA45A148}" type="sibTrans" cxnId="{DDAE4C21-9567-AC4A-93AA-7B0C07A22944}">
      <dgm:prSet/>
      <dgm:spPr/>
      <dgm:t>
        <a:bodyPr/>
        <a:lstStyle/>
        <a:p>
          <a:endParaRPr lang="en-US" sz="2400"/>
        </a:p>
      </dgm:t>
    </dgm:pt>
    <dgm:pt modelId="{91772136-337B-8A43-8FD4-3BB69DEEE21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/>
            <a:t>hak</a:t>
          </a:r>
          <a:r>
            <a:rPr lang="en-US" sz="2400" dirty="0" smtClean="0"/>
            <a:t> </a:t>
          </a:r>
          <a:r>
            <a:rPr lang="en-US" sz="2400" dirty="0" err="1" smtClean="0"/>
            <a:t>pemilik</a:t>
          </a:r>
          <a:r>
            <a:rPr lang="en-US" sz="2400" dirty="0" smtClean="0"/>
            <a:t> </a:t>
          </a:r>
          <a:r>
            <a:rPr lang="en-US" sz="2400" dirty="0" err="1" smtClean="0"/>
            <a:t>terhadap</a:t>
          </a:r>
          <a:r>
            <a:rPr lang="en-US" sz="2400" dirty="0" smtClean="0"/>
            <a:t> </a:t>
          </a:r>
          <a:r>
            <a:rPr lang="en-US" sz="2400" dirty="0" err="1" smtClean="0"/>
            <a:t>aset</a:t>
          </a:r>
          <a:r>
            <a:rPr lang="en-US" sz="2400" dirty="0" smtClean="0"/>
            <a:t> </a:t>
          </a:r>
          <a:r>
            <a:rPr lang="en-US" sz="2400" dirty="0" err="1" smtClean="0"/>
            <a:t>perusahaan</a:t>
          </a:r>
          <a:r>
            <a:rPr lang="en-US" sz="2400" dirty="0" smtClean="0"/>
            <a:t> </a:t>
          </a:r>
          <a:r>
            <a:rPr lang="en-US" sz="2400" dirty="0" err="1" smtClean="0"/>
            <a:t>setelah</a:t>
          </a:r>
          <a:r>
            <a:rPr lang="en-US" sz="2400" dirty="0" smtClean="0"/>
            <a:t> </a:t>
          </a:r>
          <a:r>
            <a:rPr lang="en-US" sz="2400" dirty="0" err="1" smtClean="0"/>
            <a:t>seluruh</a:t>
          </a:r>
          <a:r>
            <a:rPr lang="en-US" sz="2400" dirty="0" smtClean="0"/>
            <a:t> </a:t>
          </a:r>
          <a:r>
            <a:rPr lang="en-US" sz="2400" dirty="0" err="1" smtClean="0"/>
            <a:t>liabilitas</a:t>
          </a:r>
          <a:r>
            <a:rPr lang="en-US" sz="2400" dirty="0" smtClean="0"/>
            <a:t> </a:t>
          </a:r>
          <a:r>
            <a:rPr lang="en-US" sz="2400" dirty="0" err="1" smtClean="0"/>
            <a:t>dibayarkan</a:t>
          </a:r>
          <a:endParaRPr lang="en-US" sz="2400" dirty="0"/>
        </a:p>
      </dgm:t>
    </dgm:pt>
    <dgm:pt modelId="{AFE090CB-EB61-1A4A-B278-A7CDF2AF6C1E}" type="parTrans" cxnId="{53B58BAB-7A57-7E40-A5DF-DD70CB98515C}">
      <dgm:prSet/>
      <dgm:spPr/>
      <dgm:t>
        <a:bodyPr/>
        <a:lstStyle/>
        <a:p>
          <a:endParaRPr lang="en-US" sz="2400"/>
        </a:p>
      </dgm:t>
    </dgm:pt>
    <dgm:pt modelId="{FABED509-54BA-7344-9C1B-C14C382AA0B3}" type="sibTrans" cxnId="{53B58BAB-7A57-7E40-A5DF-DD70CB98515C}">
      <dgm:prSet/>
      <dgm:spPr/>
      <dgm:t>
        <a:bodyPr/>
        <a:lstStyle/>
        <a:p>
          <a:endParaRPr lang="en-US" sz="2400"/>
        </a:p>
      </dgm:t>
    </dgm:pt>
    <dgm:pt modelId="{3AC3EAD9-C278-6248-A98B-D3680A38B878}" type="pres">
      <dgm:prSet presAssocID="{CA915EF8-7CE2-4B49-99DB-A752973A6F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251AF-FE00-0241-89A0-F8F08FFCB4F2}" type="pres">
      <dgm:prSet presAssocID="{D1E6A080-5010-FB42-9D57-C1A671C9BE3D}" presName="composite" presStyleCnt="0"/>
      <dgm:spPr/>
    </dgm:pt>
    <dgm:pt modelId="{A74AA132-6E73-B04A-A34E-471A19FCED46}" type="pres">
      <dgm:prSet presAssocID="{D1E6A080-5010-FB42-9D57-C1A671C9BE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AD90-D49C-1246-B40D-6BCFAD45BB5D}" type="pres">
      <dgm:prSet presAssocID="{D1E6A080-5010-FB42-9D57-C1A671C9BE3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4907-6709-0144-889A-DFC04CEAC8D8}" type="pres">
      <dgm:prSet presAssocID="{66975B8D-2C02-BD4D-8993-E6B6AEA593C9}" presName="sp" presStyleCnt="0"/>
      <dgm:spPr/>
    </dgm:pt>
    <dgm:pt modelId="{62833395-8A38-4544-9E0C-653E91876A21}" type="pres">
      <dgm:prSet presAssocID="{6AB009B8-99FF-0140-8BB4-7621BE011435}" presName="composite" presStyleCnt="0"/>
      <dgm:spPr/>
    </dgm:pt>
    <dgm:pt modelId="{D8A8014C-ABF4-2D47-8E53-EA072C1EBAF3}" type="pres">
      <dgm:prSet presAssocID="{6AB009B8-99FF-0140-8BB4-7621BE01143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998A3-9E3F-2D46-B7B7-FEF979C49571}" type="pres">
      <dgm:prSet presAssocID="{6AB009B8-99FF-0140-8BB4-7621BE01143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C975E-A339-1C48-AF2D-41998D2A14FB}" type="pres">
      <dgm:prSet presAssocID="{3329EC97-8FD4-3746-8DE3-C1998E345281}" presName="sp" presStyleCnt="0"/>
      <dgm:spPr/>
    </dgm:pt>
    <dgm:pt modelId="{A3747FB9-246A-134D-A1FB-1876EB6896E1}" type="pres">
      <dgm:prSet presAssocID="{D656E203-5ACF-9647-9E92-BC1DD087B098}" presName="composite" presStyleCnt="0"/>
      <dgm:spPr/>
    </dgm:pt>
    <dgm:pt modelId="{968CBB5A-53A7-3946-AAA3-EB86644D8902}" type="pres">
      <dgm:prSet presAssocID="{D656E203-5ACF-9647-9E92-BC1DD087B09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D698F-0C60-4C4C-84A4-E3C342EB0CB3}" type="pres">
      <dgm:prSet presAssocID="{D656E203-5ACF-9647-9E92-BC1DD087B09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D03F6D-ED13-45EC-A889-39A89678878B}" type="presOf" srcId="{C2B28A2C-1339-9342-8F22-E4EB6AE915D7}" destId="{410DAD90-D49C-1246-B40D-6BCFAD45BB5D}" srcOrd="0" destOrd="0" presId="urn:microsoft.com/office/officeart/2005/8/layout/chevron2"/>
    <dgm:cxn modelId="{DBF9DCCC-F3D6-4BAA-ADE4-57093F43DC04}" type="presOf" srcId="{91772136-337B-8A43-8FD4-3BB69DEEE21D}" destId="{93AD698F-0C60-4C4C-84A4-E3C342EB0CB3}" srcOrd="0" destOrd="0" presId="urn:microsoft.com/office/officeart/2005/8/layout/chevron2"/>
    <dgm:cxn modelId="{6109AF87-0681-C240-AB26-92124C97149D}" srcId="{CA915EF8-7CE2-4B49-99DB-A752973A6F8E}" destId="{D1E6A080-5010-FB42-9D57-C1A671C9BE3D}" srcOrd="0" destOrd="0" parTransId="{70D1F430-3CC0-EC4D-8BF6-0B1A66B2D1F6}" sibTransId="{66975B8D-2C02-BD4D-8993-E6B6AEA593C9}"/>
    <dgm:cxn modelId="{CD46CFA2-3530-4BE6-8293-7B5D23A41BEA}" type="presOf" srcId="{D656E203-5ACF-9647-9E92-BC1DD087B098}" destId="{968CBB5A-53A7-3946-AAA3-EB86644D8902}" srcOrd="0" destOrd="0" presId="urn:microsoft.com/office/officeart/2005/8/layout/chevron2"/>
    <dgm:cxn modelId="{72006BAC-29DC-4A52-8F42-929ACE6C334A}" type="presOf" srcId="{6AB009B8-99FF-0140-8BB4-7621BE011435}" destId="{D8A8014C-ABF4-2D47-8E53-EA072C1EBAF3}" srcOrd="0" destOrd="0" presId="urn:microsoft.com/office/officeart/2005/8/layout/chevron2"/>
    <dgm:cxn modelId="{6C87BECE-0EB8-4177-B747-8C39D7444652}" type="presOf" srcId="{CA915EF8-7CE2-4B49-99DB-A752973A6F8E}" destId="{3AC3EAD9-C278-6248-A98B-D3680A38B878}" srcOrd="0" destOrd="0" presId="urn:microsoft.com/office/officeart/2005/8/layout/chevron2"/>
    <dgm:cxn modelId="{086F9507-731D-6644-93B9-22A80C2DCC4E}" srcId="{D1E6A080-5010-FB42-9D57-C1A671C9BE3D}" destId="{C2B28A2C-1339-9342-8F22-E4EB6AE915D7}" srcOrd="0" destOrd="0" parTransId="{5A8E248C-3FEA-2141-A2A1-D27381666B6E}" sibTransId="{8BEF0DFA-C205-0B49-A09B-2DC2E10DB272}"/>
    <dgm:cxn modelId="{8B8DD53A-0D7B-BE48-8C30-4767D995B4AE}" srcId="{6AB009B8-99FF-0140-8BB4-7621BE011435}" destId="{4CFAEA02-E16C-0F48-923D-63337F35117D}" srcOrd="0" destOrd="0" parTransId="{F2CC3328-DD49-4342-9F04-1CAF0F25B342}" sibTransId="{AB016DA4-66CD-1B49-A38A-D817188BB5B1}"/>
    <dgm:cxn modelId="{53B58BAB-7A57-7E40-A5DF-DD70CB98515C}" srcId="{D656E203-5ACF-9647-9E92-BC1DD087B098}" destId="{91772136-337B-8A43-8FD4-3BB69DEEE21D}" srcOrd="0" destOrd="0" parTransId="{AFE090CB-EB61-1A4A-B278-A7CDF2AF6C1E}" sibTransId="{FABED509-54BA-7344-9C1B-C14C382AA0B3}"/>
    <dgm:cxn modelId="{038CF43E-7AE5-4155-823F-34310102AC4D}" type="presOf" srcId="{D1E6A080-5010-FB42-9D57-C1A671C9BE3D}" destId="{A74AA132-6E73-B04A-A34E-471A19FCED46}" srcOrd="0" destOrd="0" presId="urn:microsoft.com/office/officeart/2005/8/layout/chevron2"/>
    <dgm:cxn modelId="{DDAE4C21-9567-AC4A-93AA-7B0C07A22944}" srcId="{CA915EF8-7CE2-4B49-99DB-A752973A6F8E}" destId="{D656E203-5ACF-9647-9E92-BC1DD087B098}" srcOrd="2" destOrd="0" parTransId="{F4966B7B-6C39-8D41-BDC5-5E94EDE62B13}" sibTransId="{4EE4599F-2EA1-3845-9BC8-6F96AA45A148}"/>
    <dgm:cxn modelId="{1E0C7697-75D6-4292-8353-85CCA4DB9890}" type="presOf" srcId="{4CFAEA02-E16C-0F48-923D-63337F35117D}" destId="{BCC998A3-9E3F-2D46-B7B7-FEF979C49571}" srcOrd="0" destOrd="0" presId="urn:microsoft.com/office/officeart/2005/8/layout/chevron2"/>
    <dgm:cxn modelId="{7D3A91DB-3E7A-AF4F-AFEA-475028BB368D}" srcId="{CA915EF8-7CE2-4B49-99DB-A752973A6F8E}" destId="{6AB009B8-99FF-0140-8BB4-7621BE011435}" srcOrd="1" destOrd="0" parTransId="{CE7B8403-AF55-D641-842A-C311962D75DA}" sibTransId="{3329EC97-8FD4-3746-8DE3-C1998E345281}"/>
    <dgm:cxn modelId="{8B25AD89-F3C4-4BC0-BCBA-CD11BE778A18}" type="presParOf" srcId="{3AC3EAD9-C278-6248-A98B-D3680A38B878}" destId="{46D251AF-FE00-0241-89A0-F8F08FFCB4F2}" srcOrd="0" destOrd="0" presId="urn:microsoft.com/office/officeart/2005/8/layout/chevron2"/>
    <dgm:cxn modelId="{F6A3C7AA-05B8-403E-A132-BE75D04F8BD5}" type="presParOf" srcId="{46D251AF-FE00-0241-89A0-F8F08FFCB4F2}" destId="{A74AA132-6E73-B04A-A34E-471A19FCED46}" srcOrd="0" destOrd="0" presId="urn:microsoft.com/office/officeart/2005/8/layout/chevron2"/>
    <dgm:cxn modelId="{54AD084A-78D7-477B-A7D5-8ABAAF88984E}" type="presParOf" srcId="{46D251AF-FE00-0241-89A0-F8F08FFCB4F2}" destId="{410DAD90-D49C-1246-B40D-6BCFAD45BB5D}" srcOrd="1" destOrd="0" presId="urn:microsoft.com/office/officeart/2005/8/layout/chevron2"/>
    <dgm:cxn modelId="{5D2F1886-8CC0-476A-BA66-70989BDD6ECC}" type="presParOf" srcId="{3AC3EAD9-C278-6248-A98B-D3680A38B878}" destId="{2DE04907-6709-0144-889A-DFC04CEAC8D8}" srcOrd="1" destOrd="0" presId="urn:microsoft.com/office/officeart/2005/8/layout/chevron2"/>
    <dgm:cxn modelId="{8B6A4CC9-23F1-4515-86E1-B7DD42DB7B7A}" type="presParOf" srcId="{3AC3EAD9-C278-6248-A98B-D3680A38B878}" destId="{62833395-8A38-4544-9E0C-653E91876A21}" srcOrd="2" destOrd="0" presId="urn:microsoft.com/office/officeart/2005/8/layout/chevron2"/>
    <dgm:cxn modelId="{4C829984-9FA7-4D14-A956-658C220B5AA2}" type="presParOf" srcId="{62833395-8A38-4544-9E0C-653E91876A21}" destId="{D8A8014C-ABF4-2D47-8E53-EA072C1EBAF3}" srcOrd="0" destOrd="0" presId="urn:microsoft.com/office/officeart/2005/8/layout/chevron2"/>
    <dgm:cxn modelId="{442A77A5-C29C-4EFE-9CA9-3C40DE69EC4F}" type="presParOf" srcId="{62833395-8A38-4544-9E0C-653E91876A21}" destId="{BCC998A3-9E3F-2D46-B7B7-FEF979C49571}" srcOrd="1" destOrd="0" presId="urn:microsoft.com/office/officeart/2005/8/layout/chevron2"/>
    <dgm:cxn modelId="{CB65FF85-67F1-48DA-9D17-79BA524CA07E}" type="presParOf" srcId="{3AC3EAD9-C278-6248-A98B-D3680A38B878}" destId="{6DEC975E-A339-1C48-AF2D-41998D2A14FB}" srcOrd="3" destOrd="0" presId="urn:microsoft.com/office/officeart/2005/8/layout/chevron2"/>
    <dgm:cxn modelId="{C1B888A3-CBF2-4548-911B-C2EC5CB25055}" type="presParOf" srcId="{3AC3EAD9-C278-6248-A98B-D3680A38B878}" destId="{A3747FB9-246A-134D-A1FB-1876EB6896E1}" srcOrd="4" destOrd="0" presId="urn:microsoft.com/office/officeart/2005/8/layout/chevron2"/>
    <dgm:cxn modelId="{0FCB9995-B5FD-4204-AAC1-2B398095303F}" type="presParOf" srcId="{A3747FB9-246A-134D-A1FB-1876EB6896E1}" destId="{968CBB5A-53A7-3946-AAA3-EB86644D8902}" srcOrd="0" destOrd="0" presId="urn:microsoft.com/office/officeart/2005/8/layout/chevron2"/>
    <dgm:cxn modelId="{F03BD865-79A1-4436-9A86-D4C4B8C0DAB8}" type="presParOf" srcId="{A3747FB9-246A-134D-A1FB-1876EB6896E1}" destId="{93AD698F-0C60-4C4C-84A4-E3C342EB0C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15EF8-7CE2-4B49-99DB-A752973A6F8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6A080-5010-FB42-9D57-C1A671C9BE3D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Pendapatan</a:t>
          </a:r>
          <a:endParaRPr lang="en-US" dirty="0"/>
        </a:p>
      </dgm:t>
    </dgm:pt>
    <dgm:pt modelId="{70D1F430-3CC0-EC4D-8BF6-0B1A66B2D1F6}" type="parTrans" cxnId="{6109AF87-0681-C240-AB26-92124C97149D}">
      <dgm:prSet/>
      <dgm:spPr/>
      <dgm:t>
        <a:bodyPr/>
        <a:lstStyle/>
        <a:p>
          <a:endParaRPr lang="en-US"/>
        </a:p>
      </dgm:t>
    </dgm:pt>
    <dgm:pt modelId="{66975B8D-2C02-BD4D-8993-E6B6AEA593C9}" type="sibTrans" cxnId="{6109AF87-0681-C240-AB26-92124C97149D}">
      <dgm:prSet/>
      <dgm:spPr/>
      <dgm:t>
        <a:bodyPr/>
        <a:lstStyle/>
        <a:p>
          <a:endParaRPr lang="en-US"/>
        </a:p>
      </dgm:t>
    </dgm:pt>
    <dgm:pt modelId="{C2B28A2C-1339-9342-8F22-E4EB6AE915D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kenaikan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ekuitas</a:t>
          </a:r>
          <a:r>
            <a:rPr lang="en-US" dirty="0" smtClean="0"/>
            <a:t> </a:t>
          </a:r>
          <a:r>
            <a:rPr lang="en-US" dirty="0" err="1" smtClean="0"/>
            <a:t>pemilik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menjual</a:t>
          </a:r>
          <a:r>
            <a:rPr lang="en-US" dirty="0" smtClean="0"/>
            <a:t>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endParaRPr lang="en-US" dirty="0"/>
        </a:p>
      </dgm:t>
    </dgm:pt>
    <dgm:pt modelId="{5A8E248C-3FEA-2141-A2A1-D27381666B6E}" type="parTrans" cxnId="{086F9507-731D-6644-93B9-22A80C2DCC4E}">
      <dgm:prSet/>
      <dgm:spPr/>
      <dgm:t>
        <a:bodyPr/>
        <a:lstStyle/>
        <a:p>
          <a:endParaRPr lang="en-US"/>
        </a:p>
      </dgm:t>
    </dgm:pt>
    <dgm:pt modelId="{8BEF0DFA-C205-0B49-A09B-2DC2E10DB272}" type="sibTrans" cxnId="{086F9507-731D-6644-93B9-22A80C2DCC4E}">
      <dgm:prSet/>
      <dgm:spPr/>
      <dgm:t>
        <a:bodyPr/>
        <a:lstStyle/>
        <a:p>
          <a:endParaRPr lang="en-US"/>
        </a:p>
      </dgm:t>
    </dgm:pt>
    <dgm:pt modelId="{6AB009B8-99FF-0140-8BB4-7621BE011435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Beban</a:t>
          </a:r>
          <a:endParaRPr lang="en-US" dirty="0"/>
        </a:p>
      </dgm:t>
    </dgm:pt>
    <dgm:pt modelId="{CE7B8403-AF55-D641-842A-C311962D75DA}" type="parTrans" cxnId="{7D3A91DB-3E7A-AF4F-AFEA-475028BB368D}">
      <dgm:prSet/>
      <dgm:spPr/>
      <dgm:t>
        <a:bodyPr/>
        <a:lstStyle/>
        <a:p>
          <a:endParaRPr lang="en-US"/>
        </a:p>
      </dgm:t>
    </dgm:pt>
    <dgm:pt modelId="{3329EC97-8FD4-3746-8DE3-C1998E345281}" type="sibTrans" cxnId="{7D3A91DB-3E7A-AF4F-AFEA-475028BB368D}">
      <dgm:prSet/>
      <dgm:spPr/>
      <dgm:t>
        <a:bodyPr/>
        <a:lstStyle/>
        <a:p>
          <a:endParaRPr lang="en-US"/>
        </a:p>
      </dgm:t>
    </dgm:pt>
    <dgm:pt modelId="{4CFAEA02-E16C-0F48-923D-63337F35117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F2CC3328-DD49-4342-9F04-1CAF0F25B342}" type="parTrans" cxnId="{8B8DD53A-0D7B-BE48-8C30-4767D995B4AE}">
      <dgm:prSet/>
      <dgm:spPr/>
      <dgm:t>
        <a:bodyPr/>
        <a:lstStyle/>
        <a:p>
          <a:endParaRPr lang="en-US"/>
        </a:p>
      </dgm:t>
    </dgm:pt>
    <dgm:pt modelId="{AB016DA4-66CD-1B49-A38A-D817188BB5B1}" type="sibTrans" cxnId="{8B8DD53A-0D7B-BE48-8C30-4767D995B4AE}">
      <dgm:prSet/>
      <dgm:spPr/>
      <dgm:t>
        <a:bodyPr/>
        <a:lstStyle/>
        <a:p>
          <a:endParaRPr lang="en-US"/>
        </a:p>
      </dgm:t>
    </dgm:pt>
    <dgm:pt modelId="{94602717-E809-324F-8714-8DF16B4D7D5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proses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pendapatan</a:t>
          </a:r>
          <a:endParaRPr lang="en-US" dirty="0"/>
        </a:p>
      </dgm:t>
    </dgm:pt>
    <dgm:pt modelId="{AEBA6414-D477-B04E-A5DA-CA294D49D8A1}" type="parTrans" cxnId="{377944B9-CFFA-9249-ACC2-F9886E647DE4}">
      <dgm:prSet/>
      <dgm:spPr/>
      <dgm:t>
        <a:bodyPr/>
        <a:lstStyle/>
        <a:p>
          <a:endParaRPr lang="en-US"/>
        </a:p>
      </dgm:t>
    </dgm:pt>
    <dgm:pt modelId="{3147E6B4-43E6-254B-946D-53D290C3D6C5}" type="sibTrans" cxnId="{377944B9-CFFA-9249-ACC2-F9886E647DE4}">
      <dgm:prSet/>
      <dgm:spPr/>
      <dgm:t>
        <a:bodyPr/>
        <a:lstStyle/>
        <a:p>
          <a:endParaRPr lang="en-US"/>
        </a:p>
      </dgm:t>
    </dgm:pt>
    <dgm:pt modelId="{3AC3EAD9-C278-6248-A98B-D3680A38B878}" type="pres">
      <dgm:prSet presAssocID="{CA915EF8-7CE2-4B49-99DB-A752973A6F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D251AF-FE00-0241-89A0-F8F08FFCB4F2}" type="pres">
      <dgm:prSet presAssocID="{D1E6A080-5010-FB42-9D57-C1A671C9BE3D}" presName="composite" presStyleCnt="0"/>
      <dgm:spPr/>
    </dgm:pt>
    <dgm:pt modelId="{A74AA132-6E73-B04A-A34E-471A19FCED46}" type="pres">
      <dgm:prSet presAssocID="{D1E6A080-5010-FB42-9D57-C1A671C9BE3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AD90-D49C-1246-B40D-6BCFAD45BB5D}" type="pres">
      <dgm:prSet presAssocID="{D1E6A080-5010-FB42-9D57-C1A671C9BE3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4907-6709-0144-889A-DFC04CEAC8D8}" type="pres">
      <dgm:prSet presAssocID="{66975B8D-2C02-BD4D-8993-E6B6AEA593C9}" presName="sp" presStyleCnt="0"/>
      <dgm:spPr/>
    </dgm:pt>
    <dgm:pt modelId="{62833395-8A38-4544-9E0C-653E91876A21}" type="pres">
      <dgm:prSet presAssocID="{6AB009B8-99FF-0140-8BB4-7621BE011435}" presName="composite" presStyleCnt="0"/>
      <dgm:spPr/>
    </dgm:pt>
    <dgm:pt modelId="{D8A8014C-ABF4-2D47-8E53-EA072C1EBAF3}" type="pres">
      <dgm:prSet presAssocID="{6AB009B8-99FF-0140-8BB4-7621BE01143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998A3-9E3F-2D46-B7B7-FEF979C49571}" type="pres">
      <dgm:prSet presAssocID="{6AB009B8-99FF-0140-8BB4-7621BE01143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9AF87-0681-C240-AB26-92124C97149D}" srcId="{CA915EF8-7CE2-4B49-99DB-A752973A6F8E}" destId="{D1E6A080-5010-FB42-9D57-C1A671C9BE3D}" srcOrd="0" destOrd="0" parTransId="{70D1F430-3CC0-EC4D-8BF6-0B1A66B2D1F6}" sibTransId="{66975B8D-2C02-BD4D-8993-E6B6AEA593C9}"/>
    <dgm:cxn modelId="{086F9507-731D-6644-93B9-22A80C2DCC4E}" srcId="{D1E6A080-5010-FB42-9D57-C1A671C9BE3D}" destId="{C2B28A2C-1339-9342-8F22-E4EB6AE915D7}" srcOrd="0" destOrd="0" parTransId="{5A8E248C-3FEA-2141-A2A1-D27381666B6E}" sibTransId="{8BEF0DFA-C205-0B49-A09B-2DC2E10DB272}"/>
    <dgm:cxn modelId="{8B8DD53A-0D7B-BE48-8C30-4767D995B4AE}" srcId="{6AB009B8-99FF-0140-8BB4-7621BE011435}" destId="{4CFAEA02-E16C-0F48-923D-63337F35117D}" srcOrd="0" destOrd="0" parTransId="{F2CC3328-DD49-4342-9F04-1CAF0F25B342}" sibTransId="{AB016DA4-66CD-1B49-A38A-D817188BB5B1}"/>
    <dgm:cxn modelId="{A10AFA8D-937B-43FE-AA07-EE81DD9654E7}" type="presOf" srcId="{D1E6A080-5010-FB42-9D57-C1A671C9BE3D}" destId="{A74AA132-6E73-B04A-A34E-471A19FCED46}" srcOrd="0" destOrd="0" presId="urn:microsoft.com/office/officeart/2005/8/layout/chevron2"/>
    <dgm:cxn modelId="{EBC6399E-C750-45A8-A45C-FBFE87F2490B}" type="presOf" srcId="{C2B28A2C-1339-9342-8F22-E4EB6AE915D7}" destId="{410DAD90-D49C-1246-B40D-6BCFAD45BB5D}" srcOrd="0" destOrd="0" presId="urn:microsoft.com/office/officeart/2005/8/layout/chevron2"/>
    <dgm:cxn modelId="{E1AE31BA-DC8C-45BD-ADF0-57803924C358}" type="presOf" srcId="{CA915EF8-7CE2-4B49-99DB-A752973A6F8E}" destId="{3AC3EAD9-C278-6248-A98B-D3680A38B878}" srcOrd="0" destOrd="0" presId="urn:microsoft.com/office/officeart/2005/8/layout/chevron2"/>
    <dgm:cxn modelId="{67317B0D-6DA2-4EC7-B0BC-07462EAC5C9C}" type="presOf" srcId="{4CFAEA02-E16C-0F48-923D-63337F35117D}" destId="{BCC998A3-9E3F-2D46-B7B7-FEF979C49571}" srcOrd="0" destOrd="0" presId="urn:microsoft.com/office/officeart/2005/8/layout/chevron2"/>
    <dgm:cxn modelId="{7A16CC07-1584-4B38-BF11-07F6DD23D7F7}" type="presOf" srcId="{6AB009B8-99FF-0140-8BB4-7621BE011435}" destId="{D8A8014C-ABF4-2D47-8E53-EA072C1EBAF3}" srcOrd="0" destOrd="0" presId="urn:microsoft.com/office/officeart/2005/8/layout/chevron2"/>
    <dgm:cxn modelId="{60D0C756-0E82-4985-8989-B284B5AA84F1}" type="presOf" srcId="{94602717-E809-324F-8714-8DF16B4D7D50}" destId="{BCC998A3-9E3F-2D46-B7B7-FEF979C49571}" srcOrd="0" destOrd="1" presId="urn:microsoft.com/office/officeart/2005/8/layout/chevron2"/>
    <dgm:cxn modelId="{377944B9-CFFA-9249-ACC2-F9886E647DE4}" srcId="{6AB009B8-99FF-0140-8BB4-7621BE011435}" destId="{94602717-E809-324F-8714-8DF16B4D7D50}" srcOrd="1" destOrd="0" parTransId="{AEBA6414-D477-B04E-A5DA-CA294D49D8A1}" sibTransId="{3147E6B4-43E6-254B-946D-53D290C3D6C5}"/>
    <dgm:cxn modelId="{7D3A91DB-3E7A-AF4F-AFEA-475028BB368D}" srcId="{CA915EF8-7CE2-4B49-99DB-A752973A6F8E}" destId="{6AB009B8-99FF-0140-8BB4-7621BE011435}" srcOrd="1" destOrd="0" parTransId="{CE7B8403-AF55-D641-842A-C311962D75DA}" sibTransId="{3329EC97-8FD4-3746-8DE3-C1998E345281}"/>
    <dgm:cxn modelId="{FBC29E75-9DA7-4F6F-8202-F853946E8BBD}" type="presParOf" srcId="{3AC3EAD9-C278-6248-A98B-D3680A38B878}" destId="{46D251AF-FE00-0241-89A0-F8F08FFCB4F2}" srcOrd="0" destOrd="0" presId="urn:microsoft.com/office/officeart/2005/8/layout/chevron2"/>
    <dgm:cxn modelId="{D1A5D4C1-3FAB-4282-B0E5-2404330E7BF4}" type="presParOf" srcId="{46D251AF-FE00-0241-89A0-F8F08FFCB4F2}" destId="{A74AA132-6E73-B04A-A34E-471A19FCED46}" srcOrd="0" destOrd="0" presId="urn:microsoft.com/office/officeart/2005/8/layout/chevron2"/>
    <dgm:cxn modelId="{95AF02C4-B933-4061-85F6-2A2DB04B6467}" type="presParOf" srcId="{46D251AF-FE00-0241-89A0-F8F08FFCB4F2}" destId="{410DAD90-D49C-1246-B40D-6BCFAD45BB5D}" srcOrd="1" destOrd="0" presId="urn:microsoft.com/office/officeart/2005/8/layout/chevron2"/>
    <dgm:cxn modelId="{C849EBCF-E43D-418C-A53D-86A41C53973B}" type="presParOf" srcId="{3AC3EAD9-C278-6248-A98B-D3680A38B878}" destId="{2DE04907-6709-0144-889A-DFC04CEAC8D8}" srcOrd="1" destOrd="0" presId="urn:microsoft.com/office/officeart/2005/8/layout/chevron2"/>
    <dgm:cxn modelId="{4BBDBAC5-59D7-4E23-A425-8EB274ACA2A1}" type="presParOf" srcId="{3AC3EAD9-C278-6248-A98B-D3680A38B878}" destId="{62833395-8A38-4544-9E0C-653E91876A21}" srcOrd="2" destOrd="0" presId="urn:microsoft.com/office/officeart/2005/8/layout/chevron2"/>
    <dgm:cxn modelId="{7AB305B3-030D-45E4-8F36-1420824F56B1}" type="presParOf" srcId="{62833395-8A38-4544-9E0C-653E91876A21}" destId="{D8A8014C-ABF4-2D47-8E53-EA072C1EBAF3}" srcOrd="0" destOrd="0" presId="urn:microsoft.com/office/officeart/2005/8/layout/chevron2"/>
    <dgm:cxn modelId="{8270B899-9CCB-416B-B9EA-1AAE24E93C70}" type="presParOf" srcId="{62833395-8A38-4544-9E0C-653E91876A21}" destId="{BCC998A3-9E3F-2D46-B7B7-FEF979C495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DDEDA5-8890-374F-871A-BFF8E583DFB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128C3-61E6-C841-92C9-8CB799F98E77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 dirty="0" smtClean="0"/>
        </a:p>
        <a:p>
          <a:r>
            <a:rPr lang="en-US" sz="1600" dirty="0" smtClean="0"/>
            <a:t>Langkah1</a:t>
          </a:r>
          <a:endParaRPr lang="en-US" sz="1600" dirty="0"/>
        </a:p>
      </dgm:t>
    </dgm:pt>
    <dgm:pt modelId="{CDD0366F-BF55-5E44-B9B0-A7BBCCADBF5B}" type="parTrans" cxnId="{309C1087-D60D-BF4D-9714-0908AE02CCBC}">
      <dgm:prSet/>
      <dgm:spPr/>
      <dgm:t>
        <a:bodyPr/>
        <a:lstStyle/>
        <a:p>
          <a:endParaRPr lang="en-US" sz="1600"/>
        </a:p>
      </dgm:t>
    </dgm:pt>
    <dgm:pt modelId="{C4648117-EE9A-1C42-AE74-AACCA581B0A3}" type="sibTrans" cxnId="{309C1087-D60D-BF4D-9714-0908AE02CCBC}">
      <dgm:prSet/>
      <dgm:spPr/>
      <dgm:t>
        <a:bodyPr/>
        <a:lstStyle/>
        <a:p>
          <a:endParaRPr lang="en-US" sz="1600"/>
        </a:p>
      </dgm:t>
    </dgm:pt>
    <dgm:pt modelId="{695C96E1-37BC-5742-A9A2-5E794064943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Tanggal</a:t>
          </a:r>
          <a:r>
            <a:rPr lang="en-US" sz="1600" dirty="0" smtClean="0"/>
            <a:t> </a:t>
          </a:r>
          <a:r>
            <a:rPr lang="en-US" sz="1600" dirty="0" err="1" smtClean="0"/>
            <a:t>transaksi</a:t>
          </a:r>
          <a:r>
            <a:rPr lang="en-US" sz="1600" dirty="0" smtClean="0"/>
            <a:t> </a:t>
          </a:r>
          <a:r>
            <a:rPr lang="en-US" sz="1600" dirty="0" err="1" smtClean="0"/>
            <a:t>dimasukkan</a:t>
          </a:r>
          <a:r>
            <a:rPr lang="en-US" sz="1600" dirty="0" smtClean="0"/>
            <a:t> </a:t>
          </a:r>
          <a:r>
            <a:rPr lang="en-US" sz="1600" dirty="0" err="1" smtClean="0"/>
            <a:t>ke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kolom</a:t>
          </a:r>
          <a:r>
            <a:rPr lang="en-US" sz="1600" dirty="0" smtClean="0"/>
            <a:t> </a:t>
          </a:r>
          <a:r>
            <a:rPr lang="en-US" sz="1600" dirty="0" err="1" smtClean="0"/>
            <a:t>Tanggal</a:t>
          </a:r>
          <a:endParaRPr lang="en-US" sz="1600" dirty="0"/>
        </a:p>
      </dgm:t>
    </dgm:pt>
    <dgm:pt modelId="{18A1FBF7-8193-F64A-9798-314E2C5A427F}" type="parTrans" cxnId="{B0980836-1119-9E4C-8B00-9011F7FD80D4}">
      <dgm:prSet/>
      <dgm:spPr/>
      <dgm:t>
        <a:bodyPr/>
        <a:lstStyle/>
        <a:p>
          <a:endParaRPr lang="en-US" sz="1600"/>
        </a:p>
      </dgm:t>
    </dgm:pt>
    <dgm:pt modelId="{2AAF9393-1EAA-7D4A-BE13-46651249CF81}" type="sibTrans" cxnId="{B0980836-1119-9E4C-8B00-9011F7FD80D4}">
      <dgm:prSet/>
      <dgm:spPr/>
      <dgm:t>
        <a:bodyPr/>
        <a:lstStyle/>
        <a:p>
          <a:endParaRPr lang="en-US" sz="1600"/>
        </a:p>
      </dgm:t>
    </dgm:pt>
    <dgm:pt modelId="{19B1F8DA-D9B4-C443-94CB-15373421A411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Langkah2</a:t>
          </a:r>
          <a:endParaRPr lang="en-US" sz="1600" dirty="0"/>
        </a:p>
      </dgm:t>
    </dgm:pt>
    <dgm:pt modelId="{F5620E5C-0054-2543-AB72-94061763D6A5}" type="parTrans" cxnId="{50FF9DD3-45BD-A848-9B44-877597778A38}">
      <dgm:prSet/>
      <dgm:spPr/>
      <dgm:t>
        <a:bodyPr/>
        <a:lstStyle/>
        <a:p>
          <a:endParaRPr lang="en-US" sz="1600"/>
        </a:p>
      </dgm:t>
    </dgm:pt>
    <dgm:pt modelId="{522809D8-6E91-D14D-A959-316C58FDEC06}" type="sibTrans" cxnId="{50FF9DD3-45BD-A848-9B44-877597778A38}">
      <dgm:prSet/>
      <dgm:spPr/>
      <dgm:t>
        <a:bodyPr/>
        <a:lstStyle/>
        <a:p>
          <a:endParaRPr lang="en-US" sz="1600"/>
        </a:p>
      </dgm:t>
    </dgm:pt>
    <dgm:pt modelId="{B0F29684-CE28-334D-8915-63BB741F8A8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Nama</a:t>
          </a:r>
          <a:r>
            <a:rPr lang="en-US" sz="1600" dirty="0" smtClean="0"/>
            <a:t> </a:t>
          </a:r>
          <a:r>
            <a:rPr lang="en-US" sz="1600" dirty="0" err="1" smtClean="0"/>
            <a:t>akun</a:t>
          </a:r>
          <a:r>
            <a:rPr lang="en-US" sz="1600" dirty="0" smtClean="0"/>
            <a:t> yang </a:t>
          </a:r>
          <a:r>
            <a:rPr lang="en-US" sz="1600" dirty="0" err="1" smtClean="0"/>
            <a:t>didebit</a:t>
          </a:r>
          <a:r>
            <a:rPr lang="en-US" sz="1600" dirty="0" smtClean="0"/>
            <a:t> </a:t>
          </a:r>
          <a:r>
            <a:rPr lang="en-US" sz="1600" dirty="0" err="1" smtClean="0"/>
            <a:t>ditulis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batas</a:t>
          </a:r>
          <a:r>
            <a:rPr lang="en-US" sz="1600" dirty="0" smtClean="0"/>
            <a:t> </a:t>
          </a:r>
          <a:r>
            <a:rPr lang="en-US" sz="1600" dirty="0" err="1" smtClean="0"/>
            <a:t>kiri</a:t>
          </a:r>
          <a:r>
            <a:rPr lang="en-US" sz="1600" dirty="0" smtClean="0"/>
            <a:t> </a:t>
          </a:r>
          <a:r>
            <a:rPr lang="en-US" sz="1600" dirty="0" err="1" smtClean="0"/>
            <a:t>di</a:t>
          </a:r>
          <a:r>
            <a:rPr lang="en-US" sz="1600" dirty="0" smtClean="0"/>
            <a:t> </a:t>
          </a:r>
          <a:r>
            <a:rPr lang="en-US" sz="1600" dirty="0" err="1" smtClean="0"/>
            <a:t>bawah</a:t>
          </a:r>
          <a:r>
            <a:rPr lang="en-US" sz="1600" dirty="0" smtClean="0"/>
            <a:t> </a:t>
          </a:r>
          <a:r>
            <a:rPr lang="en-US" sz="1600" dirty="0" err="1" smtClean="0"/>
            <a:t>kolom</a:t>
          </a:r>
          <a:r>
            <a:rPr lang="en-US" sz="1600" dirty="0" smtClean="0"/>
            <a:t> </a:t>
          </a:r>
          <a:r>
            <a:rPr lang="en-US" sz="1600" dirty="0" err="1" smtClean="0"/>
            <a:t>Deskripsi</a:t>
          </a:r>
          <a:endParaRPr lang="en-US" sz="1600" dirty="0"/>
        </a:p>
      </dgm:t>
    </dgm:pt>
    <dgm:pt modelId="{FEBFCA53-C41A-774A-8DAA-73E720CED4AF}" type="parTrans" cxnId="{4783DEEB-BBB5-DA46-81F3-E3F98D5BD516}">
      <dgm:prSet/>
      <dgm:spPr/>
      <dgm:t>
        <a:bodyPr/>
        <a:lstStyle/>
        <a:p>
          <a:endParaRPr lang="en-US" sz="1600"/>
        </a:p>
      </dgm:t>
    </dgm:pt>
    <dgm:pt modelId="{184E55A7-2D4F-2D44-B1B6-9D27C7B24F05}" type="sibTrans" cxnId="{4783DEEB-BBB5-DA46-81F3-E3F98D5BD516}">
      <dgm:prSet/>
      <dgm:spPr/>
      <dgm:t>
        <a:bodyPr/>
        <a:lstStyle/>
        <a:p>
          <a:endParaRPr lang="en-US" sz="1600"/>
        </a:p>
      </dgm:t>
    </dgm:pt>
    <dgm:pt modelId="{EE68C66A-553B-DF4A-B98E-1328C551B41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Masukkan</a:t>
          </a:r>
          <a:r>
            <a:rPr lang="en-US" sz="1600" dirty="0" smtClean="0"/>
            <a:t> </a:t>
          </a:r>
          <a:r>
            <a:rPr lang="en-US" sz="1600" dirty="0" err="1" smtClean="0"/>
            <a:t>jumlah</a:t>
          </a:r>
          <a:r>
            <a:rPr lang="en-US" sz="1600" dirty="0" smtClean="0"/>
            <a:t> yang </a:t>
          </a:r>
          <a:r>
            <a:rPr lang="en-US" sz="1600" dirty="0" err="1" smtClean="0"/>
            <a:t>didebit</a:t>
          </a:r>
          <a:r>
            <a:rPr lang="en-US" sz="1600" dirty="0" smtClean="0"/>
            <a:t> </a:t>
          </a:r>
          <a:r>
            <a:rPr lang="en-US" sz="1600" dirty="0" err="1" smtClean="0"/>
            <a:t>dimasukkan</a:t>
          </a:r>
          <a:r>
            <a:rPr lang="en-US" sz="1600" dirty="0" smtClean="0"/>
            <a:t> </a:t>
          </a:r>
          <a:r>
            <a:rPr lang="en-US" sz="1600" dirty="0" err="1" smtClean="0"/>
            <a:t>ke</a:t>
          </a:r>
          <a:r>
            <a:rPr lang="en-US" sz="1600" dirty="0" smtClean="0"/>
            <a:t> </a:t>
          </a:r>
          <a:r>
            <a:rPr lang="en-US" sz="1600" dirty="0" err="1" smtClean="0"/>
            <a:t>kolom</a:t>
          </a:r>
          <a:r>
            <a:rPr lang="en-US" sz="1600" dirty="0" smtClean="0"/>
            <a:t> Debit</a:t>
          </a:r>
          <a:endParaRPr lang="en-US" sz="1600" dirty="0"/>
        </a:p>
      </dgm:t>
    </dgm:pt>
    <dgm:pt modelId="{DCE91499-6DA5-7B4D-BA23-25A81FFB3C18}" type="parTrans" cxnId="{ED268274-BCBA-054B-97C0-F72E5423FD57}">
      <dgm:prSet/>
      <dgm:spPr/>
      <dgm:t>
        <a:bodyPr/>
        <a:lstStyle/>
        <a:p>
          <a:endParaRPr lang="en-US" sz="1600"/>
        </a:p>
      </dgm:t>
    </dgm:pt>
    <dgm:pt modelId="{79C0577D-A57D-C943-8028-F0010B88E0B5}" type="sibTrans" cxnId="{ED268274-BCBA-054B-97C0-F72E5423FD57}">
      <dgm:prSet/>
      <dgm:spPr/>
      <dgm:t>
        <a:bodyPr/>
        <a:lstStyle/>
        <a:p>
          <a:endParaRPr lang="en-US" sz="1600"/>
        </a:p>
      </dgm:t>
    </dgm:pt>
    <dgm:pt modelId="{12E4CD31-ACAC-0749-A6DF-9466A6C5058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Langkah3</a:t>
          </a:r>
          <a:endParaRPr lang="en-US" sz="1600" dirty="0"/>
        </a:p>
      </dgm:t>
    </dgm:pt>
    <dgm:pt modelId="{630CD1E2-8497-6A40-8B9F-B3B626BA80F7}" type="parTrans" cxnId="{CEEC6BD2-4320-FD47-979A-5B92FEB415A7}">
      <dgm:prSet/>
      <dgm:spPr/>
      <dgm:t>
        <a:bodyPr/>
        <a:lstStyle/>
        <a:p>
          <a:endParaRPr lang="en-US" sz="1600"/>
        </a:p>
      </dgm:t>
    </dgm:pt>
    <dgm:pt modelId="{93A5E14B-77A3-2C41-90B8-A76CBDF082B8}" type="sibTrans" cxnId="{CEEC6BD2-4320-FD47-979A-5B92FEB415A7}">
      <dgm:prSet/>
      <dgm:spPr/>
      <dgm:t>
        <a:bodyPr/>
        <a:lstStyle/>
        <a:p>
          <a:endParaRPr lang="en-US" sz="1600"/>
        </a:p>
      </dgm:t>
    </dgm:pt>
    <dgm:pt modelId="{9849EF62-4382-B94F-9B4D-DB38DE743DB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Nama</a:t>
          </a:r>
          <a:r>
            <a:rPr lang="en-US" sz="1600" dirty="0" smtClean="0"/>
            <a:t> </a:t>
          </a:r>
          <a:r>
            <a:rPr lang="en-US" sz="1600" dirty="0" err="1" smtClean="0"/>
            <a:t>akun</a:t>
          </a:r>
          <a:r>
            <a:rPr lang="en-US" sz="1600" dirty="0" smtClean="0"/>
            <a:t> yang </a:t>
          </a:r>
          <a:r>
            <a:rPr lang="en-US" sz="1600" dirty="0" err="1" smtClean="0"/>
            <a:t>dikredit</a:t>
          </a:r>
          <a:r>
            <a:rPr lang="en-US" sz="1600" dirty="0" smtClean="0"/>
            <a:t> </a:t>
          </a:r>
          <a:r>
            <a:rPr lang="en-US" sz="1600" dirty="0" err="1" smtClean="0"/>
            <a:t>ditulis</a:t>
          </a:r>
          <a:r>
            <a:rPr lang="en-US" sz="1600" dirty="0" smtClean="0"/>
            <a:t> </a:t>
          </a:r>
          <a:r>
            <a:rPr lang="en-US" sz="1600" dirty="0" err="1" smtClean="0"/>
            <a:t>di</a:t>
          </a:r>
          <a:r>
            <a:rPr lang="en-US" sz="1600" dirty="0" smtClean="0"/>
            <a:t> </a:t>
          </a:r>
          <a:r>
            <a:rPr lang="en-US" sz="1600" dirty="0" err="1" smtClean="0"/>
            <a:t>bawahnya</a:t>
          </a:r>
          <a:r>
            <a:rPr lang="en-US" sz="1600" dirty="0" smtClean="0"/>
            <a:t>, </a:t>
          </a:r>
          <a:r>
            <a:rPr lang="en-US" sz="1600" dirty="0" err="1" smtClean="0"/>
            <a:t>agak</a:t>
          </a:r>
          <a:r>
            <a:rPr lang="en-US" sz="1600" dirty="0" smtClean="0"/>
            <a:t> </a:t>
          </a:r>
          <a:r>
            <a:rPr lang="en-US" sz="1600" dirty="0" err="1" smtClean="0"/>
            <a:t>menjorok</a:t>
          </a:r>
          <a:r>
            <a:rPr lang="en-US" sz="1600" dirty="0" smtClean="0"/>
            <a:t> </a:t>
          </a:r>
          <a:r>
            <a:rPr lang="en-US" sz="1600" dirty="0" err="1" smtClean="0"/>
            <a:t>ke</a:t>
          </a:r>
          <a:r>
            <a:rPr lang="en-US" sz="1600" dirty="0" smtClean="0"/>
            <a:t> </a:t>
          </a:r>
          <a:r>
            <a:rPr lang="en-US" sz="1600" dirty="0" err="1" smtClean="0"/>
            <a:t>kanan</a:t>
          </a:r>
          <a:endParaRPr lang="en-US" sz="1600" dirty="0"/>
        </a:p>
      </dgm:t>
    </dgm:pt>
    <dgm:pt modelId="{D21F8F72-21D0-D840-8156-DEE6341E3F10}" type="parTrans" cxnId="{AA5598BE-34F5-924F-9848-1DEFD6996B2A}">
      <dgm:prSet/>
      <dgm:spPr/>
      <dgm:t>
        <a:bodyPr/>
        <a:lstStyle/>
        <a:p>
          <a:endParaRPr lang="en-US" sz="1600"/>
        </a:p>
      </dgm:t>
    </dgm:pt>
    <dgm:pt modelId="{6A8B4313-392A-8041-9EA4-E8DAE8EF4516}" type="sibTrans" cxnId="{AA5598BE-34F5-924F-9848-1DEFD6996B2A}">
      <dgm:prSet/>
      <dgm:spPr/>
      <dgm:t>
        <a:bodyPr/>
        <a:lstStyle/>
        <a:p>
          <a:endParaRPr lang="en-US" sz="1600"/>
        </a:p>
      </dgm:t>
    </dgm:pt>
    <dgm:pt modelId="{6E2D6DF7-7C7F-5549-9E90-E0CBEEBB20F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Masukkan</a:t>
          </a:r>
          <a:r>
            <a:rPr lang="en-US" sz="1600" dirty="0" smtClean="0"/>
            <a:t> </a:t>
          </a:r>
          <a:r>
            <a:rPr lang="en-US" sz="1600" dirty="0" err="1" smtClean="0"/>
            <a:t>jumlah</a:t>
          </a:r>
          <a:r>
            <a:rPr lang="en-US" sz="1600" dirty="0" smtClean="0"/>
            <a:t> yang </a:t>
          </a:r>
          <a:r>
            <a:rPr lang="en-US" sz="1600" dirty="0" err="1" smtClean="0"/>
            <a:t>dikredit</a:t>
          </a:r>
          <a:r>
            <a:rPr lang="en-US" sz="1600" dirty="0" smtClean="0"/>
            <a:t> </a:t>
          </a:r>
          <a:r>
            <a:rPr lang="en-US" sz="1600" dirty="0" err="1" smtClean="0"/>
            <a:t>dimasukkan</a:t>
          </a:r>
          <a:r>
            <a:rPr lang="en-US" sz="1600" dirty="0" smtClean="0"/>
            <a:t> </a:t>
          </a:r>
          <a:r>
            <a:rPr lang="en-US" sz="1600" dirty="0" err="1" smtClean="0"/>
            <a:t>ke</a:t>
          </a:r>
          <a:r>
            <a:rPr lang="en-US" sz="1600" dirty="0" smtClean="0"/>
            <a:t> </a:t>
          </a:r>
          <a:r>
            <a:rPr lang="en-US" sz="1600" dirty="0" err="1" smtClean="0"/>
            <a:t>kolom</a:t>
          </a:r>
          <a:r>
            <a:rPr lang="en-US" sz="1600" dirty="0" smtClean="0"/>
            <a:t> </a:t>
          </a:r>
          <a:r>
            <a:rPr lang="en-US" sz="1600" dirty="0" err="1" smtClean="0"/>
            <a:t>Kredit</a:t>
          </a:r>
          <a:endParaRPr lang="en-US" sz="1600" dirty="0"/>
        </a:p>
      </dgm:t>
    </dgm:pt>
    <dgm:pt modelId="{CCF250B4-EF0E-0448-A372-5D1CE35C8F4C}" type="parTrans" cxnId="{3634CCC0-D9F2-2748-8419-FD8481B42312}">
      <dgm:prSet/>
      <dgm:spPr/>
      <dgm:t>
        <a:bodyPr/>
        <a:lstStyle/>
        <a:p>
          <a:endParaRPr lang="en-US" sz="1600"/>
        </a:p>
      </dgm:t>
    </dgm:pt>
    <dgm:pt modelId="{BC4E828C-3B09-3C4F-A3E4-66F115B64484}" type="sibTrans" cxnId="{3634CCC0-D9F2-2748-8419-FD8481B42312}">
      <dgm:prSet/>
      <dgm:spPr/>
      <dgm:t>
        <a:bodyPr/>
        <a:lstStyle/>
        <a:p>
          <a:endParaRPr lang="en-US" sz="1600"/>
        </a:p>
      </dgm:t>
    </dgm:pt>
    <dgm:pt modelId="{7B2E62FB-8079-9548-B4A7-1814D790AB5B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Langkah4</a:t>
          </a:r>
          <a:endParaRPr lang="en-US" sz="1600" dirty="0"/>
        </a:p>
      </dgm:t>
    </dgm:pt>
    <dgm:pt modelId="{B362BDE5-1CE2-9948-8B27-381FD0F6CA08}" type="parTrans" cxnId="{AB1F7552-37BD-9040-945F-C39DFE4EA497}">
      <dgm:prSet/>
      <dgm:spPr/>
      <dgm:t>
        <a:bodyPr/>
        <a:lstStyle/>
        <a:p>
          <a:endParaRPr lang="en-US" sz="1600"/>
        </a:p>
      </dgm:t>
    </dgm:pt>
    <dgm:pt modelId="{D48DB6C2-2D35-B642-98E7-C4CEC453796E}" type="sibTrans" cxnId="{AB1F7552-37BD-9040-945F-C39DFE4EA497}">
      <dgm:prSet/>
      <dgm:spPr/>
      <dgm:t>
        <a:bodyPr/>
        <a:lstStyle/>
        <a:p>
          <a:endParaRPr lang="en-US" sz="1600"/>
        </a:p>
      </dgm:t>
    </dgm:pt>
    <dgm:pt modelId="{E3525906-035E-7D42-8D22-4F836883D4D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Penjelasan</a:t>
          </a:r>
          <a:r>
            <a:rPr lang="en-US" sz="1600" dirty="0" smtClean="0"/>
            <a:t> </a:t>
          </a:r>
          <a:r>
            <a:rPr lang="en-US" sz="1600" dirty="0" err="1" smtClean="0"/>
            <a:t>ringkas</a:t>
          </a:r>
          <a:r>
            <a:rPr lang="en-US" sz="1600" dirty="0" smtClean="0"/>
            <a:t> </a:t>
          </a:r>
          <a:r>
            <a:rPr lang="en-US" sz="1600" dirty="0" err="1" smtClean="0"/>
            <a:t>bisa</a:t>
          </a:r>
          <a:r>
            <a:rPr lang="en-US" sz="1600" dirty="0" smtClean="0"/>
            <a:t> </a:t>
          </a:r>
          <a:r>
            <a:rPr lang="en-US" sz="1600" dirty="0" err="1" smtClean="0"/>
            <a:t>dimasukkan</a:t>
          </a:r>
          <a:r>
            <a:rPr lang="en-US" sz="1600" dirty="0" smtClean="0"/>
            <a:t> </a:t>
          </a:r>
          <a:r>
            <a:rPr lang="en-US" sz="1600" dirty="0" err="1" smtClean="0"/>
            <a:t>di</a:t>
          </a:r>
          <a:r>
            <a:rPr lang="en-US" sz="1600" dirty="0" smtClean="0"/>
            <a:t> </a:t>
          </a:r>
          <a:r>
            <a:rPr lang="en-US" sz="1600" dirty="0" err="1" smtClean="0"/>
            <a:t>bawah</a:t>
          </a:r>
          <a:r>
            <a:rPr lang="en-US" sz="1600" dirty="0" smtClean="0"/>
            <a:t> </a:t>
          </a:r>
          <a:r>
            <a:rPr lang="en-US" sz="1600" dirty="0" err="1" smtClean="0"/>
            <a:t>akun</a:t>
          </a:r>
          <a:r>
            <a:rPr lang="en-US" sz="1600" dirty="0" smtClean="0"/>
            <a:t> yang </a:t>
          </a:r>
          <a:r>
            <a:rPr lang="en-US" sz="1600" dirty="0" err="1" smtClean="0"/>
            <a:t>dikredit</a:t>
          </a:r>
          <a:endParaRPr lang="en-US" sz="1600" dirty="0"/>
        </a:p>
      </dgm:t>
    </dgm:pt>
    <dgm:pt modelId="{12BFC5BD-B982-5B42-9BB3-4C359F1E2915}" type="parTrans" cxnId="{AA5A4876-F134-F24D-A493-22FB7E4373DA}">
      <dgm:prSet/>
      <dgm:spPr/>
      <dgm:t>
        <a:bodyPr/>
        <a:lstStyle/>
        <a:p>
          <a:endParaRPr lang="en-US" sz="1600"/>
        </a:p>
      </dgm:t>
    </dgm:pt>
    <dgm:pt modelId="{DFC4350A-B450-B14C-8736-892D06F1CFFA}" type="sibTrans" cxnId="{AA5A4876-F134-F24D-A493-22FB7E4373DA}">
      <dgm:prSet/>
      <dgm:spPr/>
      <dgm:t>
        <a:bodyPr/>
        <a:lstStyle/>
        <a:p>
          <a:endParaRPr lang="en-US" sz="1600"/>
        </a:p>
      </dgm:t>
    </dgm:pt>
    <dgm:pt modelId="{75A73292-54ED-AA48-BB03-16D3EB7C8884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Langkah5</a:t>
          </a:r>
          <a:endParaRPr lang="en-US" sz="1600" dirty="0"/>
        </a:p>
      </dgm:t>
    </dgm:pt>
    <dgm:pt modelId="{CF80C9A1-9A93-ED4B-B16A-B390DA3EF71C}" type="parTrans" cxnId="{C44FD676-ACC4-4F4B-B890-337A1DA2DFAE}">
      <dgm:prSet/>
      <dgm:spPr/>
      <dgm:t>
        <a:bodyPr/>
        <a:lstStyle/>
        <a:p>
          <a:endParaRPr lang="en-US" sz="1600"/>
        </a:p>
      </dgm:t>
    </dgm:pt>
    <dgm:pt modelId="{E456C2C5-6980-F44F-B479-F8DDCF9BD7A5}" type="sibTrans" cxnId="{C44FD676-ACC4-4F4B-B890-337A1DA2DFAE}">
      <dgm:prSet/>
      <dgm:spPr/>
      <dgm:t>
        <a:bodyPr/>
        <a:lstStyle/>
        <a:p>
          <a:endParaRPr lang="en-US" sz="1600"/>
        </a:p>
      </dgm:t>
    </dgm:pt>
    <dgm:pt modelId="{0EED16D2-06BA-6042-8FDF-AB41FD1BBE9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/>
            <a:t>Kolom</a:t>
          </a:r>
          <a:r>
            <a:rPr lang="en-US" sz="1600" dirty="0" smtClean="0"/>
            <a:t> Ref. Post. (</a:t>
          </a:r>
          <a:r>
            <a:rPr lang="en-US" sz="1600" i="1" dirty="0" err="1" smtClean="0"/>
            <a:t>Referensi</a:t>
          </a:r>
          <a:r>
            <a:rPr lang="en-US" sz="1600" i="1" dirty="0" smtClean="0"/>
            <a:t> Posting</a:t>
          </a:r>
          <a:r>
            <a:rPr lang="en-US" sz="1600" dirty="0" smtClean="0"/>
            <a:t>) </a:t>
          </a:r>
          <a:r>
            <a:rPr lang="en-US" sz="1600" dirty="0" err="1" smtClean="0"/>
            <a:t>dibiarkan</a:t>
          </a:r>
          <a:r>
            <a:rPr lang="en-US" sz="1600" dirty="0" smtClean="0"/>
            <a:t> </a:t>
          </a:r>
          <a:r>
            <a:rPr lang="en-US" sz="1600" dirty="0" err="1" smtClean="0"/>
            <a:t>kosong</a:t>
          </a:r>
          <a:r>
            <a:rPr lang="en-US" sz="1600" dirty="0" smtClean="0"/>
            <a:t> </a:t>
          </a:r>
          <a:r>
            <a:rPr lang="en-US" sz="1600" dirty="0" err="1" smtClean="0"/>
            <a:t>ketika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dicatat</a:t>
          </a:r>
          <a:r>
            <a:rPr lang="en-US" sz="1600" dirty="0" smtClean="0"/>
            <a:t> </a:t>
          </a:r>
          <a:r>
            <a:rPr lang="en-US" sz="1600" dirty="0" err="1" smtClean="0"/>
            <a:t>pertama</a:t>
          </a:r>
          <a:r>
            <a:rPr lang="en-US" sz="1600" dirty="0" smtClean="0"/>
            <a:t> kali</a:t>
          </a:r>
          <a:endParaRPr lang="en-US" sz="1600" dirty="0"/>
        </a:p>
      </dgm:t>
    </dgm:pt>
    <dgm:pt modelId="{598AF06D-9C9A-7843-8471-89484B88D904}" type="parTrans" cxnId="{B7B2D2B7-948D-B543-B8F6-F55AC122B18E}">
      <dgm:prSet/>
      <dgm:spPr/>
      <dgm:t>
        <a:bodyPr/>
        <a:lstStyle/>
        <a:p>
          <a:endParaRPr lang="en-US" sz="1600"/>
        </a:p>
      </dgm:t>
    </dgm:pt>
    <dgm:pt modelId="{3C7D1056-8395-D04B-B81D-61EEA7C9F41F}" type="sibTrans" cxnId="{B7B2D2B7-948D-B543-B8F6-F55AC122B18E}">
      <dgm:prSet/>
      <dgm:spPr/>
      <dgm:t>
        <a:bodyPr/>
        <a:lstStyle/>
        <a:p>
          <a:endParaRPr lang="en-US" sz="1600"/>
        </a:p>
      </dgm:t>
    </dgm:pt>
    <dgm:pt modelId="{65CAB2AA-4ADE-F649-A2C8-6F510001DD8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600" dirty="0" smtClean="0"/>
            <a:t>Kolom ini digunakan kemudian ketika jumlah </a:t>
          </a:r>
          <a:r>
            <a:rPr lang="en-US" sz="1600" dirty="0" err="1" smtClean="0"/>
            <a:t>ayat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dipindah</a:t>
          </a:r>
          <a:r>
            <a:rPr lang="en-US" sz="1600" dirty="0" smtClean="0"/>
            <a:t> </a:t>
          </a:r>
          <a:r>
            <a:rPr lang="en-US" sz="1600" dirty="0" err="1" smtClean="0"/>
            <a:t>ke</a:t>
          </a:r>
          <a:r>
            <a:rPr lang="en-US" sz="1600" dirty="0" smtClean="0"/>
            <a:t> </a:t>
          </a:r>
          <a:r>
            <a:rPr lang="en-US" sz="1600" dirty="0" err="1" smtClean="0"/>
            <a:t>buku</a:t>
          </a:r>
          <a:r>
            <a:rPr lang="en-US" sz="1600" dirty="0" smtClean="0"/>
            <a:t> </a:t>
          </a:r>
          <a:r>
            <a:rPr lang="en-US" sz="1600" dirty="0" err="1" smtClean="0"/>
            <a:t>besar</a:t>
          </a:r>
          <a:endParaRPr lang="en-US" sz="1600" dirty="0"/>
        </a:p>
      </dgm:t>
    </dgm:pt>
    <dgm:pt modelId="{E8083457-874D-6A4D-ADB9-80B02096CE6C}" type="parTrans" cxnId="{6E3F9410-A3B5-234D-A326-7861EDA9BB8C}">
      <dgm:prSet/>
      <dgm:spPr/>
      <dgm:t>
        <a:bodyPr/>
        <a:lstStyle/>
        <a:p>
          <a:endParaRPr lang="en-US" sz="1600"/>
        </a:p>
      </dgm:t>
    </dgm:pt>
    <dgm:pt modelId="{DF2A63B6-5F63-854D-9010-9CEE2B077EE3}" type="sibTrans" cxnId="{6E3F9410-A3B5-234D-A326-7861EDA9BB8C}">
      <dgm:prSet/>
      <dgm:spPr/>
      <dgm:t>
        <a:bodyPr/>
        <a:lstStyle/>
        <a:p>
          <a:endParaRPr lang="en-US" sz="1600"/>
        </a:p>
      </dgm:t>
    </dgm:pt>
    <dgm:pt modelId="{15CCA548-29EE-5848-9D36-34D73F2B9CB0}" type="pres">
      <dgm:prSet presAssocID="{74DDEDA5-8890-374F-871A-BFF8E583DF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1F9D99-C0E2-6448-9FEA-45B5CA708B32}" type="pres">
      <dgm:prSet presAssocID="{283128C3-61E6-C841-92C9-8CB799F98E77}" presName="composite" presStyleCnt="0"/>
      <dgm:spPr/>
    </dgm:pt>
    <dgm:pt modelId="{3A90D135-0862-AE43-8308-B4BEE60FDD7D}" type="pres">
      <dgm:prSet presAssocID="{283128C3-61E6-C841-92C9-8CB799F98E7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C4483-E11C-6C4D-B334-E43E6B37C9C6}" type="pres">
      <dgm:prSet presAssocID="{283128C3-61E6-C841-92C9-8CB799F98E7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F972A-6F14-714F-8A3A-3264875D9124}" type="pres">
      <dgm:prSet presAssocID="{C4648117-EE9A-1C42-AE74-AACCA581B0A3}" presName="sp" presStyleCnt="0"/>
      <dgm:spPr/>
    </dgm:pt>
    <dgm:pt modelId="{4C149113-3DBC-264C-8A89-BB9A4B3B9A59}" type="pres">
      <dgm:prSet presAssocID="{19B1F8DA-D9B4-C443-94CB-15373421A411}" presName="composite" presStyleCnt="0"/>
      <dgm:spPr/>
    </dgm:pt>
    <dgm:pt modelId="{DD829B70-F010-E143-A6F6-33CF9DD59B90}" type="pres">
      <dgm:prSet presAssocID="{19B1F8DA-D9B4-C443-94CB-15373421A41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F240D-7737-EA42-953E-7285B6168684}" type="pres">
      <dgm:prSet presAssocID="{19B1F8DA-D9B4-C443-94CB-15373421A41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C394D-A65E-B54E-BD43-1F9D5289CBF3}" type="pres">
      <dgm:prSet presAssocID="{522809D8-6E91-D14D-A959-316C58FDEC06}" presName="sp" presStyleCnt="0"/>
      <dgm:spPr/>
    </dgm:pt>
    <dgm:pt modelId="{8B735009-1859-304B-8C8D-DC0AC058E890}" type="pres">
      <dgm:prSet presAssocID="{12E4CD31-ACAC-0749-A6DF-9466A6C5058B}" presName="composite" presStyleCnt="0"/>
      <dgm:spPr/>
    </dgm:pt>
    <dgm:pt modelId="{FB43B3B8-B337-9047-A2B5-9AF4CC6C4180}" type="pres">
      <dgm:prSet presAssocID="{12E4CD31-ACAC-0749-A6DF-9466A6C5058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023E1-2D2C-6F40-9A02-CDAE599389E1}" type="pres">
      <dgm:prSet presAssocID="{12E4CD31-ACAC-0749-A6DF-9466A6C5058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5D7BF-945C-D447-B629-C42A7DBCBC34}" type="pres">
      <dgm:prSet presAssocID="{93A5E14B-77A3-2C41-90B8-A76CBDF082B8}" presName="sp" presStyleCnt="0"/>
      <dgm:spPr/>
    </dgm:pt>
    <dgm:pt modelId="{9D4AD0CC-94FE-FF40-98C1-98486576637F}" type="pres">
      <dgm:prSet presAssocID="{7B2E62FB-8079-9548-B4A7-1814D790AB5B}" presName="composite" presStyleCnt="0"/>
      <dgm:spPr/>
    </dgm:pt>
    <dgm:pt modelId="{1DF3D7F0-B047-CD46-8CD8-C4734F120063}" type="pres">
      <dgm:prSet presAssocID="{7B2E62FB-8079-9548-B4A7-1814D790AB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356CC-A02E-A04B-A0BC-F6FC55D3F160}" type="pres">
      <dgm:prSet presAssocID="{7B2E62FB-8079-9548-B4A7-1814D790AB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6FAA3-C30E-7243-AD80-CC874A6F6C7E}" type="pres">
      <dgm:prSet presAssocID="{D48DB6C2-2D35-B642-98E7-C4CEC453796E}" presName="sp" presStyleCnt="0"/>
      <dgm:spPr/>
    </dgm:pt>
    <dgm:pt modelId="{97EC0328-E373-F446-B1CD-6781860B178D}" type="pres">
      <dgm:prSet presAssocID="{75A73292-54ED-AA48-BB03-16D3EB7C8884}" presName="composite" presStyleCnt="0"/>
      <dgm:spPr/>
    </dgm:pt>
    <dgm:pt modelId="{18072982-B7C5-D84C-9FE2-5549A2279CDF}" type="pres">
      <dgm:prSet presAssocID="{75A73292-54ED-AA48-BB03-16D3EB7C888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62FD8-CDB3-9442-991A-EFD9824E8240}" type="pres">
      <dgm:prSet presAssocID="{75A73292-54ED-AA48-BB03-16D3EB7C888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C6BD2-4320-FD47-979A-5B92FEB415A7}" srcId="{74DDEDA5-8890-374F-871A-BFF8E583DFB8}" destId="{12E4CD31-ACAC-0749-A6DF-9466A6C5058B}" srcOrd="2" destOrd="0" parTransId="{630CD1E2-8497-6A40-8B9F-B3B626BA80F7}" sibTransId="{93A5E14B-77A3-2C41-90B8-A76CBDF082B8}"/>
    <dgm:cxn modelId="{EF3681CA-F472-4B6E-91F7-B05A3EBF7A93}" type="presOf" srcId="{19B1F8DA-D9B4-C443-94CB-15373421A411}" destId="{DD829B70-F010-E143-A6F6-33CF9DD59B90}" srcOrd="0" destOrd="0" presId="urn:microsoft.com/office/officeart/2005/8/layout/chevron2"/>
    <dgm:cxn modelId="{50FF9DD3-45BD-A848-9B44-877597778A38}" srcId="{74DDEDA5-8890-374F-871A-BFF8E583DFB8}" destId="{19B1F8DA-D9B4-C443-94CB-15373421A411}" srcOrd="1" destOrd="0" parTransId="{F5620E5C-0054-2543-AB72-94061763D6A5}" sibTransId="{522809D8-6E91-D14D-A959-316C58FDEC06}"/>
    <dgm:cxn modelId="{1DE0F96D-4FED-44E0-AFC0-8C43723E811D}" type="presOf" srcId="{75A73292-54ED-AA48-BB03-16D3EB7C8884}" destId="{18072982-B7C5-D84C-9FE2-5549A2279CDF}" srcOrd="0" destOrd="0" presId="urn:microsoft.com/office/officeart/2005/8/layout/chevron2"/>
    <dgm:cxn modelId="{3E82FB73-92B0-4F6C-BF88-B94E143AE9BD}" type="presOf" srcId="{6E2D6DF7-7C7F-5549-9E90-E0CBEEBB20F9}" destId="{C4F023E1-2D2C-6F40-9A02-CDAE599389E1}" srcOrd="0" destOrd="1" presId="urn:microsoft.com/office/officeart/2005/8/layout/chevron2"/>
    <dgm:cxn modelId="{ED268274-BCBA-054B-97C0-F72E5423FD57}" srcId="{19B1F8DA-D9B4-C443-94CB-15373421A411}" destId="{EE68C66A-553B-DF4A-B98E-1328C551B418}" srcOrd="1" destOrd="0" parTransId="{DCE91499-6DA5-7B4D-BA23-25A81FFB3C18}" sibTransId="{79C0577D-A57D-C943-8028-F0010B88E0B5}"/>
    <dgm:cxn modelId="{C44FD676-ACC4-4F4B-B890-337A1DA2DFAE}" srcId="{74DDEDA5-8890-374F-871A-BFF8E583DFB8}" destId="{75A73292-54ED-AA48-BB03-16D3EB7C8884}" srcOrd="4" destOrd="0" parTransId="{CF80C9A1-9A93-ED4B-B16A-B390DA3EF71C}" sibTransId="{E456C2C5-6980-F44F-B479-F8DDCF9BD7A5}"/>
    <dgm:cxn modelId="{8A0EBDD3-1851-497D-972C-5AD5165CBA1A}" type="presOf" srcId="{9849EF62-4382-B94F-9B4D-DB38DE743DB5}" destId="{C4F023E1-2D2C-6F40-9A02-CDAE599389E1}" srcOrd="0" destOrd="0" presId="urn:microsoft.com/office/officeart/2005/8/layout/chevron2"/>
    <dgm:cxn modelId="{AA5A4876-F134-F24D-A493-22FB7E4373DA}" srcId="{7B2E62FB-8079-9548-B4A7-1814D790AB5B}" destId="{E3525906-035E-7D42-8D22-4F836883D4D3}" srcOrd="0" destOrd="0" parTransId="{12BFC5BD-B982-5B42-9BB3-4C359F1E2915}" sibTransId="{DFC4350A-B450-B14C-8736-892D06F1CFFA}"/>
    <dgm:cxn modelId="{098139F8-3E7C-4583-951B-139F96DD0F6A}" type="presOf" srcId="{B0F29684-CE28-334D-8915-63BB741F8A8F}" destId="{D6BF240D-7737-EA42-953E-7285B6168684}" srcOrd="0" destOrd="0" presId="urn:microsoft.com/office/officeart/2005/8/layout/chevron2"/>
    <dgm:cxn modelId="{4783DEEB-BBB5-DA46-81F3-E3F98D5BD516}" srcId="{19B1F8DA-D9B4-C443-94CB-15373421A411}" destId="{B0F29684-CE28-334D-8915-63BB741F8A8F}" srcOrd="0" destOrd="0" parTransId="{FEBFCA53-C41A-774A-8DAA-73E720CED4AF}" sibTransId="{184E55A7-2D4F-2D44-B1B6-9D27C7B24F05}"/>
    <dgm:cxn modelId="{FA9FDD4F-C282-44EC-AAE0-94BC1EF11AA7}" type="presOf" srcId="{695C96E1-37BC-5742-A9A2-5E7940649438}" destId="{739C4483-E11C-6C4D-B334-E43E6B37C9C6}" srcOrd="0" destOrd="0" presId="urn:microsoft.com/office/officeart/2005/8/layout/chevron2"/>
    <dgm:cxn modelId="{B0980836-1119-9E4C-8B00-9011F7FD80D4}" srcId="{283128C3-61E6-C841-92C9-8CB799F98E77}" destId="{695C96E1-37BC-5742-A9A2-5E7940649438}" srcOrd="0" destOrd="0" parTransId="{18A1FBF7-8193-F64A-9798-314E2C5A427F}" sibTransId="{2AAF9393-1EAA-7D4A-BE13-46651249CF81}"/>
    <dgm:cxn modelId="{B7B2D2B7-948D-B543-B8F6-F55AC122B18E}" srcId="{75A73292-54ED-AA48-BB03-16D3EB7C8884}" destId="{0EED16D2-06BA-6042-8FDF-AB41FD1BBE95}" srcOrd="0" destOrd="0" parTransId="{598AF06D-9C9A-7843-8471-89484B88D904}" sibTransId="{3C7D1056-8395-D04B-B81D-61EEA7C9F41F}"/>
    <dgm:cxn modelId="{B9DC65B8-B4EC-46FC-9A3E-FFDE078A4A3D}" type="presOf" srcId="{E3525906-035E-7D42-8D22-4F836883D4D3}" destId="{ACD356CC-A02E-A04B-A0BC-F6FC55D3F160}" srcOrd="0" destOrd="0" presId="urn:microsoft.com/office/officeart/2005/8/layout/chevron2"/>
    <dgm:cxn modelId="{4177B360-2EF7-413A-8393-BE613F3DD274}" type="presOf" srcId="{65CAB2AA-4ADE-F649-A2C8-6F510001DD8D}" destId="{50E62FD8-CDB3-9442-991A-EFD9824E8240}" srcOrd="0" destOrd="1" presId="urn:microsoft.com/office/officeart/2005/8/layout/chevron2"/>
    <dgm:cxn modelId="{AB1F7552-37BD-9040-945F-C39DFE4EA497}" srcId="{74DDEDA5-8890-374F-871A-BFF8E583DFB8}" destId="{7B2E62FB-8079-9548-B4A7-1814D790AB5B}" srcOrd="3" destOrd="0" parTransId="{B362BDE5-1CE2-9948-8B27-381FD0F6CA08}" sibTransId="{D48DB6C2-2D35-B642-98E7-C4CEC453796E}"/>
    <dgm:cxn modelId="{836AE4F2-17D7-4C13-881D-B0895F99B33C}" type="presOf" srcId="{283128C3-61E6-C841-92C9-8CB799F98E77}" destId="{3A90D135-0862-AE43-8308-B4BEE60FDD7D}" srcOrd="0" destOrd="0" presId="urn:microsoft.com/office/officeart/2005/8/layout/chevron2"/>
    <dgm:cxn modelId="{BB80AA8E-AAF6-47D3-9872-9D3077A9E7A7}" type="presOf" srcId="{7B2E62FB-8079-9548-B4A7-1814D790AB5B}" destId="{1DF3D7F0-B047-CD46-8CD8-C4734F120063}" srcOrd="0" destOrd="0" presId="urn:microsoft.com/office/officeart/2005/8/layout/chevron2"/>
    <dgm:cxn modelId="{DA1009E8-0035-4312-B8D3-59A69A1DF52A}" type="presOf" srcId="{0EED16D2-06BA-6042-8FDF-AB41FD1BBE95}" destId="{50E62FD8-CDB3-9442-991A-EFD9824E8240}" srcOrd="0" destOrd="0" presId="urn:microsoft.com/office/officeart/2005/8/layout/chevron2"/>
    <dgm:cxn modelId="{6E3F9410-A3B5-234D-A326-7861EDA9BB8C}" srcId="{75A73292-54ED-AA48-BB03-16D3EB7C8884}" destId="{65CAB2AA-4ADE-F649-A2C8-6F510001DD8D}" srcOrd="1" destOrd="0" parTransId="{E8083457-874D-6A4D-ADB9-80B02096CE6C}" sibTransId="{DF2A63B6-5F63-854D-9010-9CEE2B077EE3}"/>
    <dgm:cxn modelId="{309C1087-D60D-BF4D-9714-0908AE02CCBC}" srcId="{74DDEDA5-8890-374F-871A-BFF8E583DFB8}" destId="{283128C3-61E6-C841-92C9-8CB799F98E77}" srcOrd="0" destOrd="0" parTransId="{CDD0366F-BF55-5E44-B9B0-A7BBCCADBF5B}" sibTransId="{C4648117-EE9A-1C42-AE74-AACCA581B0A3}"/>
    <dgm:cxn modelId="{AA5598BE-34F5-924F-9848-1DEFD6996B2A}" srcId="{12E4CD31-ACAC-0749-A6DF-9466A6C5058B}" destId="{9849EF62-4382-B94F-9B4D-DB38DE743DB5}" srcOrd="0" destOrd="0" parTransId="{D21F8F72-21D0-D840-8156-DEE6341E3F10}" sibTransId="{6A8B4313-392A-8041-9EA4-E8DAE8EF4516}"/>
    <dgm:cxn modelId="{24E62103-F631-4D7F-B1EF-80CA34D6AE72}" type="presOf" srcId="{12E4CD31-ACAC-0749-A6DF-9466A6C5058B}" destId="{FB43B3B8-B337-9047-A2B5-9AF4CC6C4180}" srcOrd="0" destOrd="0" presId="urn:microsoft.com/office/officeart/2005/8/layout/chevron2"/>
    <dgm:cxn modelId="{22E44F82-5A3F-463F-808B-3B32CF2225C9}" type="presOf" srcId="{74DDEDA5-8890-374F-871A-BFF8E583DFB8}" destId="{15CCA548-29EE-5848-9D36-34D73F2B9CB0}" srcOrd="0" destOrd="0" presId="urn:microsoft.com/office/officeart/2005/8/layout/chevron2"/>
    <dgm:cxn modelId="{665B4840-C095-4BA5-A9F3-5F4780434E63}" type="presOf" srcId="{EE68C66A-553B-DF4A-B98E-1328C551B418}" destId="{D6BF240D-7737-EA42-953E-7285B6168684}" srcOrd="0" destOrd="1" presId="urn:microsoft.com/office/officeart/2005/8/layout/chevron2"/>
    <dgm:cxn modelId="{3634CCC0-D9F2-2748-8419-FD8481B42312}" srcId="{12E4CD31-ACAC-0749-A6DF-9466A6C5058B}" destId="{6E2D6DF7-7C7F-5549-9E90-E0CBEEBB20F9}" srcOrd="1" destOrd="0" parTransId="{CCF250B4-EF0E-0448-A372-5D1CE35C8F4C}" sibTransId="{BC4E828C-3B09-3C4F-A3E4-66F115B64484}"/>
    <dgm:cxn modelId="{D1238003-E1D9-445D-BEB0-0F3D2F2F0827}" type="presParOf" srcId="{15CCA548-29EE-5848-9D36-34D73F2B9CB0}" destId="{C01F9D99-C0E2-6448-9FEA-45B5CA708B32}" srcOrd="0" destOrd="0" presId="urn:microsoft.com/office/officeart/2005/8/layout/chevron2"/>
    <dgm:cxn modelId="{F59ACD66-ED36-4C9F-A688-4B42308635BB}" type="presParOf" srcId="{C01F9D99-C0E2-6448-9FEA-45B5CA708B32}" destId="{3A90D135-0862-AE43-8308-B4BEE60FDD7D}" srcOrd="0" destOrd="0" presId="urn:microsoft.com/office/officeart/2005/8/layout/chevron2"/>
    <dgm:cxn modelId="{C1F66875-AA55-4C59-BB6F-4AD74656B826}" type="presParOf" srcId="{C01F9D99-C0E2-6448-9FEA-45B5CA708B32}" destId="{739C4483-E11C-6C4D-B334-E43E6B37C9C6}" srcOrd="1" destOrd="0" presId="urn:microsoft.com/office/officeart/2005/8/layout/chevron2"/>
    <dgm:cxn modelId="{E9920EBE-EE1E-4986-8A73-469A26C7D982}" type="presParOf" srcId="{15CCA548-29EE-5848-9D36-34D73F2B9CB0}" destId="{239F972A-6F14-714F-8A3A-3264875D9124}" srcOrd="1" destOrd="0" presId="urn:microsoft.com/office/officeart/2005/8/layout/chevron2"/>
    <dgm:cxn modelId="{86E20F75-2F59-41A6-9B3A-EDC5FDC162CD}" type="presParOf" srcId="{15CCA548-29EE-5848-9D36-34D73F2B9CB0}" destId="{4C149113-3DBC-264C-8A89-BB9A4B3B9A59}" srcOrd="2" destOrd="0" presId="urn:microsoft.com/office/officeart/2005/8/layout/chevron2"/>
    <dgm:cxn modelId="{7D0D2B14-D5AD-4881-BB6B-2BC07C60B61D}" type="presParOf" srcId="{4C149113-3DBC-264C-8A89-BB9A4B3B9A59}" destId="{DD829B70-F010-E143-A6F6-33CF9DD59B90}" srcOrd="0" destOrd="0" presId="urn:microsoft.com/office/officeart/2005/8/layout/chevron2"/>
    <dgm:cxn modelId="{DEFDCBCC-BC0F-4E18-957C-C596B5E622E0}" type="presParOf" srcId="{4C149113-3DBC-264C-8A89-BB9A4B3B9A59}" destId="{D6BF240D-7737-EA42-953E-7285B6168684}" srcOrd="1" destOrd="0" presId="urn:microsoft.com/office/officeart/2005/8/layout/chevron2"/>
    <dgm:cxn modelId="{5AF517B7-5B65-4B1D-8DF3-B39BDB00BBDA}" type="presParOf" srcId="{15CCA548-29EE-5848-9D36-34D73F2B9CB0}" destId="{310C394D-A65E-B54E-BD43-1F9D5289CBF3}" srcOrd="3" destOrd="0" presId="urn:microsoft.com/office/officeart/2005/8/layout/chevron2"/>
    <dgm:cxn modelId="{6AB8DA75-7775-4775-BBAC-FC2A05D6BE50}" type="presParOf" srcId="{15CCA548-29EE-5848-9D36-34D73F2B9CB0}" destId="{8B735009-1859-304B-8C8D-DC0AC058E890}" srcOrd="4" destOrd="0" presId="urn:microsoft.com/office/officeart/2005/8/layout/chevron2"/>
    <dgm:cxn modelId="{7EC05CC0-89C2-48CC-8CC1-B9C8BC1B2010}" type="presParOf" srcId="{8B735009-1859-304B-8C8D-DC0AC058E890}" destId="{FB43B3B8-B337-9047-A2B5-9AF4CC6C4180}" srcOrd="0" destOrd="0" presId="urn:microsoft.com/office/officeart/2005/8/layout/chevron2"/>
    <dgm:cxn modelId="{5099E8B1-A8BD-48E4-AFEA-E1114403B1F8}" type="presParOf" srcId="{8B735009-1859-304B-8C8D-DC0AC058E890}" destId="{C4F023E1-2D2C-6F40-9A02-CDAE599389E1}" srcOrd="1" destOrd="0" presId="urn:microsoft.com/office/officeart/2005/8/layout/chevron2"/>
    <dgm:cxn modelId="{88B28039-425D-473F-9A1C-957158C36464}" type="presParOf" srcId="{15CCA548-29EE-5848-9D36-34D73F2B9CB0}" destId="{9E65D7BF-945C-D447-B629-C42A7DBCBC34}" srcOrd="5" destOrd="0" presId="urn:microsoft.com/office/officeart/2005/8/layout/chevron2"/>
    <dgm:cxn modelId="{4C8319EF-6115-471A-986D-E6E15B9C0070}" type="presParOf" srcId="{15CCA548-29EE-5848-9D36-34D73F2B9CB0}" destId="{9D4AD0CC-94FE-FF40-98C1-98486576637F}" srcOrd="6" destOrd="0" presId="urn:microsoft.com/office/officeart/2005/8/layout/chevron2"/>
    <dgm:cxn modelId="{BE8877DF-85B3-4BC5-9846-B80F30BF4616}" type="presParOf" srcId="{9D4AD0CC-94FE-FF40-98C1-98486576637F}" destId="{1DF3D7F0-B047-CD46-8CD8-C4734F120063}" srcOrd="0" destOrd="0" presId="urn:microsoft.com/office/officeart/2005/8/layout/chevron2"/>
    <dgm:cxn modelId="{A0ACD392-6F20-4639-9A71-1010285A2D24}" type="presParOf" srcId="{9D4AD0CC-94FE-FF40-98C1-98486576637F}" destId="{ACD356CC-A02E-A04B-A0BC-F6FC55D3F160}" srcOrd="1" destOrd="0" presId="urn:microsoft.com/office/officeart/2005/8/layout/chevron2"/>
    <dgm:cxn modelId="{A9A89953-5FD3-403D-9D3D-FDB549B02CD2}" type="presParOf" srcId="{15CCA548-29EE-5848-9D36-34D73F2B9CB0}" destId="{9796FAA3-C30E-7243-AD80-CC874A6F6C7E}" srcOrd="7" destOrd="0" presId="urn:microsoft.com/office/officeart/2005/8/layout/chevron2"/>
    <dgm:cxn modelId="{32BB87C5-FDF7-4574-B360-419707037687}" type="presParOf" srcId="{15CCA548-29EE-5848-9D36-34D73F2B9CB0}" destId="{97EC0328-E373-F446-B1CD-6781860B178D}" srcOrd="8" destOrd="0" presId="urn:microsoft.com/office/officeart/2005/8/layout/chevron2"/>
    <dgm:cxn modelId="{09E97E7C-56F2-404F-BB70-B09DBC73BA38}" type="presParOf" srcId="{97EC0328-E373-F446-B1CD-6781860B178D}" destId="{18072982-B7C5-D84C-9FE2-5549A2279CDF}" srcOrd="0" destOrd="0" presId="urn:microsoft.com/office/officeart/2005/8/layout/chevron2"/>
    <dgm:cxn modelId="{47CB69B0-84CF-4DF0-B249-042990B688CA}" type="presParOf" srcId="{97EC0328-E373-F446-B1CD-6781860B178D}" destId="{50E62FD8-CDB3-9442-991A-EFD9824E82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4BFCD4-85C4-8B45-AB46-4A677CA73E9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0F3B7-D93E-A445-B0BE-5ECC43F7549A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b="1" dirty="0" err="1" smtClean="0"/>
            <a:t>Neraca</a:t>
          </a:r>
          <a:r>
            <a:rPr lang="en-US" b="1" dirty="0" smtClean="0"/>
            <a:t> </a:t>
          </a:r>
          <a:r>
            <a:rPr lang="en-US" b="1" dirty="0" err="1" smtClean="0"/>
            <a:t>saldo</a:t>
          </a:r>
          <a:r>
            <a:rPr lang="en-US" b="1" dirty="0" smtClean="0"/>
            <a:t> </a:t>
          </a:r>
          <a:r>
            <a:rPr lang="en-US" b="0" dirty="0" err="1" smtClean="0"/>
            <a:t>dapat</a:t>
          </a:r>
          <a:r>
            <a:rPr lang="en-US" b="0" dirty="0" smtClean="0"/>
            <a:t> </a:t>
          </a:r>
          <a:r>
            <a:rPr lang="en-US" b="0" dirty="0" err="1" smtClean="0"/>
            <a:t>digunakan</a:t>
          </a:r>
          <a:r>
            <a:rPr lang="en-US" b="0" dirty="0" smtClean="0"/>
            <a:t> </a:t>
          </a:r>
          <a:r>
            <a:rPr lang="en-US" b="0" dirty="0" err="1" smtClean="0"/>
            <a:t>untuk</a:t>
          </a:r>
          <a:r>
            <a:rPr lang="en-US" b="0" dirty="0" smtClean="0"/>
            <a:t> </a:t>
          </a:r>
          <a:r>
            <a:rPr lang="en-US" b="0" dirty="0" err="1" smtClean="0"/>
            <a:t>mendeteksi</a:t>
          </a:r>
          <a:r>
            <a:rPr lang="en-US" b="0" dirty="0" smtClean="0"/>
            <a:t> </a:t>
          </a:r>
          <a:r>
            <a:rPr lang="en-US" b="0" dirty="0" err="1" smtClean="0"/>
            <a:t>kesalahan</a:t>
          </a:r>
          <a:r>
            <a:rPr lang="en-US" b="0" dirty="0" smtClean="0"/>
            <a:t> </a:t>
          </a:r>
          <a:r>
            <a:rPr lang="en-US" b="0" dirty="0" err="1" smtClean="0"/>
            <a:t>pada</a:t>
          </a:r>
          <a:r>
            <a:rPr lang="en-US" b="0" dirty="0" smtClean="0"/>
            <a:t> posting debit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kredit</a:t>
          </a:r>
          <a:r>
            <a:rPr lang="en-US" b="0" dirty="0" smtClean="0"/>
            <a:t> </a:t>
          </a:r>
          <a:r>
            <a:rPr lang="en-US" b="0" dirty="0" err="1" smtClean="0"/>
            <a:t>dari</a:t>
          </a:r>
          <a:r>
            <a:rPr lang="en-US" b="0" dirty="0" smtClean="0"/>
            <a:t> </a:t>
          </a:r>
          <a:r>
            <a:rPr lang="en-US" b="0" dirty="0" err="1" smtClean="0"/>
            <a:t>jurnal</a:t>
          </a:r>
          <a:r>
            <a:rPr lang="en-US" b="0" dirty="0" smtClean="0"/>
            <a:t> </a:t>
          </a:r>
          <a:r>
            <a:rPr lang="en-US" b="0" dirty="0" err="1" smtClean="0"/>
            <a:t>ke</a:t>
          </a:r>
          <a:r>
            <a:rPr lang="en-US" b="0" dirty="0" smtClean="0"/>
            <a:t> </a:t>
          </a:r>
          <a:r>
            <a:rPr lang="en-US" b="0" dirty="0" err="1" smtClean="0"/>
            <a:t>dalam</a:t>
          </a:r>
          <a:r>
            <a:rPr lang="en-US" b="0" dirty="0" smtClean="0"/>
            <a:t> </a:t>
          </a:r>
          <a:r>
            <a:rPr lang="en-US" b="0" dirty="0" err="1" smtClean="0"/>
            <a:t>buku</a:t>
          </a:r>
          <a:r>
            <a:rPr lang="en-US" b="0" dirty="0" smtClean="0"/>
            <a:t> </a:t>
          </a:r>
          <a:r>
            <a:rPr lang="en-US" b="0" dirty="0" err="1" smtClean="0"/>
            <a:t>besar</a:t>
          </a:r>
          <a:r>
            <a:rPr lang="en-US" dirty="0" smtClean="0"/>
            <a:t>.</a:t>
          </a:r>
          <a:endParaRPr lang="en-US" dirty="0"/>
        </a:p>
      </dgm:t>
    </dgm:pt>
    <dgm:pt modelId="{30477D85-7E31-344E-A5AF-BD8ADC4C7167}" type="parTrans" cxnId="{D740A3C7-B5DB-724F-BAE2-CF1356318CF7}">
      <dgm:prSet/>
      <dgm:spPr/>
      <dgm:t>
        <a:bodyPr/>
        <a:lstStyle/>
        <a:p>
          <a:endParaRPr lang="en-US"/>
        </a:p>
      </dgm:t>
    </dgm:pt>
    <dgm:pt modelId="{85FB4977-95F5-F441-9469-F149E241E945}" type="sibTrans" cxnId="{D740A3C7-B5DB-724F-BAE2-CF1356318CF7}">
      <dgm:prSet/>
      <dgm:spPr/>
      <dgm:t>
        <a:bodyPr/>
        <a:lstStyle/>
        <a:p>
          <a:endParaRPr lang="en-US"/>
        </a:p>
      </dgm:t>
    </dgm:pt>
    <dgm:pt modelId="{DB57EF28-CC19-F341-8A54-18B9CF9425EE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Akuntansi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berpasangan</a:t>
          </a:r>
          <a:r>
            <a:rPr lang="en-US" dirty="0" smtClean="0"/>
            <a:t> </a:t>
          </a:r>
          <a:r>
            <a:rPr lang="en-US" dirty="0" err="1" smtClean="0"/>
            <a:t>mewajibkan</a:t>
          </a:r>
          <a:r>
            <a:rPr lang="en-US" dirty="0" smtClean="0"/>
            <a:t> </a:t>
          </a:r>
          <a:r>
            <a:rPr lang="en-US" dirty="0" err="1" smtClean="0"/>
            <a:t>kesamaan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debit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r>
            <a:rPr lang="en-US" dirty="0" smtClean="0"/>
            <a:t>. </a:t>
          </a:r>
          <a:endParaRPr lang="en-US" dirty="0"/>
        </a:p>
      </dgm:t>
    </dgm:pt>
    <dgm:pt modelId="{67EF69C0-1B8D-7F43-8A68-AC85915B3980}" type="parTrans" cxnId="{6103382F-984E-9244-839D-B56D74C3DBC1}">
      <dgm:prSet/>
      <dgm:spPr/>
      <dgm:t>
        <a:bodyPr/>
        <a:lstStyle/>
        <a:p>
          <a:endParaRPr lang="en-US"/>
        </a:p>
      </dgm:t>
    </dgm:pt>
    <dgm:pt modelId="{AC79A90F-4BFC-7E4D-9B06-07CC7D37F488}" type="sibTrans" cxnId="{6103382F-984E-9244-839D-B56D74C3DBC1}">
      <dgm:prSet/>
      <dgm:spPr/>
      <dgm:t>
        <a:bodyPr/>
        <a:lstStyle/>
        <a:p>
          <a:endParaRPr lang="en-US"/>
        </a:p>
      </dgm:t>
    </dgm:pt>
    <dgm:pt modelId="{DFA7CF78-49DE-7249-97E8-B8C10F708CF4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n-US" dirty="0" err="1" smtClean="0"/>
            <a:t>Neraca</a:t>
          </a:r>
          <a:r>
            <a:rPr lang="en-US" dirty="0" smtClean="0"/>
            <a:t> </a:t>
          </a:r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mengecek</a:t>
          </a:r>
          <a:r>
            <a:rPr lang="en-US" dirty="0" smtClean="0"/>
            <a:t> </a:t>
          </a:r>
          <a:r>
            <a:rPr lang="en-US" dirty="0" err="1" smtClean="0"/>
            <a:t>kesamaan</a:t>
          </a:r>
          <a:r>
            <a:rPr lang="en-US" dirty="0" smtClean="0"/>
            <a:t> </a:t>
          </a:r>
          <a:r>
            <a:rPr lang="en-US" dirty="0" err="1" smtClean="0"/>
            <a:t>jumlah</a:t>
          </a:r>
          <a:r>
            <a:rPr lang="en-US" dirty="0" smtClean="0"/>
            <a:t> debit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kredit</a:t>
          </a:r>
          <a:r>
            <a:rPr lang="en-US" dirty="0" smtClean="0"/>
            <a:t>.</a:t>
          </a:r>
          <a:endParaRPr lang="en-US" dirty="0"/>
        </a:p>
      </dgm:t>
    </dgm:pt>
    <dgm:pt modelId="{AA275093-C89C-ED41-9EBD-48DA018FE7C9}" type="parTrans" cxnId="{1BF577F2-904C-114F-9308-6557CCB4827E}">
      <dgm:prSet/>
      <dgm:spPr/>
      <dgm:t>
        <a:bodyPr/>
        <a:lstStyle/>
        <a:p>
          <a:endParaRPr lang="en-US"/>
        </a:p>
      </dgm:t>
    </dgm:pt>
    <dgm:pt modelId="{B413A294-648A-4A4A-A8BF-08AF33B30F04}" type="sibTrans" cxnId="{1BF577F2-904C-114F-9308-6557CCB4827E}">
      <dgm:prSet/>
      <dgm:spPr/>
      <dgm:t>
        <a:bodyPr/>
        <a:lstStyle/>
        <a:p>
          <a:endParaRPr lang="en-US"/>
        </a:p>
      </dgm:t>
    </dgm:pt>
    <dgm:pt modelId="{4004354C-3FEA-DF4E-95C3-105C3A8B33DC}" type="pres">
      <dgm:prSet presAssocID="{2E4BFCD4-85C4-8B45-AB46-4A677CA73E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849AEF-8208-9743-92E5-E47DFC75F746}" type="pres">
      <dgm:prSet presAssocID="{DA70F3B7-D93E-A445-B0BE-5ECC43F754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59E4D-BE0F-6A42-A9CC-BC5675240F42}" type="pres">
      <dgm:prSet presAssocID="{85FB4977-95F5-F441-9469-F149E241E945}" presName="spacer" presStyleCnt="0"/>
      <dgm:spPr/>
    </dgm:pt>
    <dgm:pt modelId="{A95440AC-2633-A445-854D-A66F068C9007}" type="pres">
      <dgm:prSet presAssocID="{DB57EF28-CC19-F341-8A54-18B9CF9425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9107B-0999-3F47-A018-6B6F4DE0BB99}" type="pres">
      <dgm:prSet presAssocID="{AC79A90F-4BFC-7E4D-9B06-07CC7D37F488}" presName="spacer" presStyleCnt="0"/>
      <dgm:spPr/>
    </dgm:pt>
    <dgm:pt modelId="{CBF25DFC-4C9D-D24E-BCD4-786EFA49F4E7}" type="pres">
      <dgm:prSet presAssocID="{DFA7CF78-49DE-7249-97E8-B8C10F708C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4970D-AC84-4219-8FA0-E24DAA1061CE}" type="presOf" srcId="{DFA7CF78-49DE-7249-97E8-B8C10F708CF4}" destId="{CBF25DFC-4C9D-D24E-BCD4-786EFA49F4E7}" srcOrd="0" destOrd="0" presId="urn:microsoft.com/office/officeart/2005/8/layout/vList2"/>
    <dgm:cxn modelId="{35CA1DEB-8D55-45CF-B8D4-7BD8995CCCED}" type="presOf" srcId="{DB57EF28-CC19-F341-8A54-18B9CF9425EE}" destId="{A95440AC-2633-A445-854D-A66F068C9007}" srcOrd="0" destOrd="0" presId="urn:microsoft.com/office/officeart/2005/8/layout/vList2"/>
    <dgm:cxn modelId="{382693F2-E86A-44E1-B872-B8F585F7224E}" type="presOf" srcId="{2E4BFCD4-85C4-8B45-AB46-4A677CA73E9B}" destId="{4004354C-3FEA-DF4E-95C3-105C3A8B33DC}" srcOrd="0" destOrd="0" presId="urn:microsoft.com/office/officeart/2005/8/layout/vList2"/>
    <dgm:cxn modelId="{D740A3C7-B5DB-724F-BAE2-CF1356318CF7}" srcId="{2E4BFCD4-85C4-8B45-AB46-4A677CA73E9B}" destId="{DA70F3B7-D93E-A445-B0BE-5ECC43F7549A}" srcOrd="0" destOrd="0" parTransId="{30477D85-7E31-344E-A5AF-BD8ADC4C7167}" sibTransId="{85FB4977-95F5-F441-9469-F149E241E945}"/>
    <dgm:cxn modelId="{6103382F-984E-9244-839D-B56D74C3DBC1}" srcId="{2E4BFCD4-85C4-8B45-AB46-4A677CA73E9B}" destId="{DB57EF28-CC19-F341-8A54-18B9CF9425EE}" srcOrd="1" destOrd="0" parTransId="{67EF69C0-1B8D-7F43-8A68-AC85915B3980}" sibTransId="{AC79A90F-4BFC-7E4D-9B06-07CC7D37F488}"/>
    <dgm:cxn modelId="{1BF577F2-904C-114F-9308-6557CCB4827E}" srcId="{2E4BFCD4-85C4-8B45-AB46-4A677CA73E9B}" destId="{DFA7CF78-49DE-7249-97E8-B8C10F708CF4}" srcOrd="2" destOrd="0" parTransId="{AA275093-C89C-ED41-9EBD-48DA018FE7C9}" sibTransId="{B413A294-648A-4A4A-A8BF-08AF33B30F04}"/>
    <dgm:cxn modelId="{0D879042-8539-4B14-8956-E74C7D8373E4}" type="presOf" srcId="{DA70F3B7-D93E-A445-B0BE-5ECC43F7549A}" destId="{40849AEF-8208-9743-92E5-E47DFC75F746}" srcOrd="0" destOrd="0" presId="urn:microsoft.com/office/officeart/2005/8/layout/vList2"/>
    <dgm:cxn modelId="{AE419EA8-1B3F-4DC5-A1F7-A6E5496E7E8A}" type="presParOf" srcId="{4004354C-3FEA-DF4E-95C3-105C3A8B33DC}" destId="{40849AEF-8208-9743-92E5-E47DFC75F746}" srcOrd="0" destOrd="0" presId="urn:microsoft.com/office/officeart/2005/8/layout/vList2"/>
    <dgm:cxn modelId="{707ECBE2-7201-4F87-89DF-17410985F613}" type="presParOf" srcId="{4004354C-3FEA-DF4E-95C3-105C3A8B33DC}" destId="{23259E4D-BE0F-6A42-A9CC-BC5675240F42}" srcOrd="1" destOrd="0" presId="urn:microsoft.com/office/officeart/2005/8/layout/vList2"/>
    <dgm:cxn modelId="{65ECBDE9-00AB-4EC2-8AF3-FF3FCB4B5AAA}" type="presParOf" srcId="{4004354C-3FEA-DF4E-95C3-105C3A8B33DC}" destId="{A95440AC-2633-A445-854D-A66F068C9007}" srcOrd="2" destOrd="0" presId="urn:microsoft.com/office/officeart/2005/8/layout/vList2"/>
    <dgm:cxn modelId="{F9F8482E-97B9-44A3-9AB4-1F2D298B3ED9}" type="presParOf" srcId="{4004354C-3FEA-DF4E-95C3-105C3A8B33DC}" destId="{3369107B-0999-3F47-A018-6B6F4DE0BB99}" srcOrd="3" destOrd="0" presId="urn:microsoft.com/office/officeart/2005/8/layout/vList2"/>
    <dgm:cxn modelId="{BF3C381F-0973-4D10-9EE5-0409A8575771}" type="presParOf" srcId="{4004354C-3FEA-DF4E-95C3-105C3A8B33DC}" destId="{CBF25DFC-4C9D-D24E-BCD4-786EFA49F4E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D5A329-6046-9F40-A93B-8423321C8440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18EE4-C2F2-3744-ADCC-A56B81DDEB93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600" b="1" dirty="0" smtClean="0"/>
            <a:t>Langkah </a:t>
          </a:r>
          <a:r>
            <a:rPr lang="en-US" sz="2600" b="1" dirty="0" smtClean="0"/>
            <a:t>1 </a:t>
          </a:r>
          <a:r>
            <a:rPr lang="en-US" sz="1900" dirty="0" smtClean="0"/>
            <a:t>– </a:t>
          </a:r>
          <a:r>
            <a:rPr lang="id-ID" sz="1900" dirty="0" smtClean="0"/>
            <a:t>Tulis nama perusahaan</a:t>
          </a:r>
          <a:r>
            <a:rPr lang="en-US" sz="1900" dirty="0" smtClean="0"/>
            <a:t>,</a:t>
          </a:r>
          <a:r>
            <a:rPr lang="id-ID" sz="1900" dirty="0" smtClean="0"/>
            <a:t> diikuti dengan judul laporan </a:t>
          </a:r>
          <a:r>
            <a:rPr lang="en-US" sz="1900" dirty="0" err="1" smtClean="0"/>
            <a:t>neraca</a:t>
          </a:r>
          <a:r>
            <a:rPr lang="en-US" sz="1900" dirty="0" smtClean="0"/>
            <a:t> </a:t>
          </a:r>
          <a:r>
            <a:rPr lang="en-US" sz="1900" dirty="0" err="1" smtClean="0"/>
            <a:t>saldo</a:t>
          </a:r>
          <a:r>
            <a:rPr lang="en-US" sz="1900" dirty="0" smtClean="0"/>
            <a:t>,</a:t>
          </a:r>
          <a:r>
            <a:rPr lang="id-ID" sz="1900" dirty="0" smtClean="0"/>
            <a:t> dan tanggal penyiapan </a:t>
          </a:r>
          <a:r>
            <a:rPr lang="en-US" sz="1900" dirty="0" err="1" smtClean="0"/>
            <a:t>neraca</a:t>
          </a:r>
          <a:r>
            <a:rPr lang="en-US" sz="1900" dirty="0" smtClean="0"/>
            <a:t> </a:t>
          </a:r>
          <a:r>
            <a:rPr lang="en-US" sz="1900" dirty="0" err="1" smtClean="0"/>
            <a:t>saldo</a:t>
          </a:r>
          <a:r>
            <a:rPr lang="en-US" sz="1900" dirty="0" smtClean="0"/>
            <a:t>. </a:t>
          </a:r>
          <a:endParaRPr lang="en-US" sz="1900" dirty="0"/>
        </a:p>
      </dgm:t>
    </dgm:pt>
    <dgm:pt modelId="{1845E777-47BD-334B-A2EB-86430846CCE3}" type="parTrans" cxnId="{FC5AFF04-9007-5844-8515-9F1E5778F00F}">
      <dgm:prSet/>
      <dgm:spPr/>
      <dgm:t>
        <a:bodyPr/>
        <a:lstStyle/>
        <a:p>
          <a:endParaRPr lang="en-US"/>
        </a:p>
      </dgm:t>
    </dgm:pt>
    <dgm:pt modelId="{12BCDB84-E048-7C4D-BC11-6850EF037B9C}" type="sibTrans" cxnId="{FC5AFF04-9007-5844-8515-9F1E5778F00F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3167FC88-88A9-F54D-BC74-511660D48930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600" b="1" dirty="0" smtClean="0"/>
            <a:t>Langkah </a:t>
          </a:r>
          <a:r>
            <a:rPr lang="en-US" sz="2600" b="1" dirty="0" smtClean="0"/>
            <a:t>2 </a:t>
          </a:r>
          <a:r>
            <a:rPr lang="en-US" sz="1900" dirty="0" smtClean="0"/>
            <a:t>– </a:t>
          </a:r>
          <a:r>
            <a:rPr lang="id-ID" sz="1900" dirty="0" smtClean="0"/>
            <a:t>Tulis akun-akun dari buku besar</a:t>
          </a:r>
          <a:r>
            <a:rPr lang="en-US" sz="1900" dirty="0" smtClean="0"/>
            <a:t>, </a:t>
          </a:r>
          <a:r>
            <a:rPr lang="id-ID" sz="1900" dirty="0" smtClean="0"/>
            <a:t>dan masukkan saldo Debit dan Kredit  ke dalam kolom Debit</a:t>
          </a:r>
          <a:r>
            <a:rPr lang="en-US" sz="1900" dirty="0" smtClean="0"/>
            <a:t> </a:t>
          </a:r>
          <a:r>
            <a:rPr lang="id-ID" sz="1900" dirty="0" smtClean="0"/>
            <a:t>atau Kredit </a:t>
          </a:r>
          <a:r>
            <a:rPr lang="en-US" sz="1900" dirty="0" err="1" smtClean="0"/>
            <a:t>neraca</a:t>
          </a:r>
          <a:r>
            <a:rPr lang="en-US" sz="1900" dirty="0" smtClean="0"/>
            <a:t> </a:t>
          </a:r>
          <a:r>
            <a:rPr lang="en-US" sz="1900" dirty="0" err="1" smtClean="0"/>
            <a:t>saldo</a:t>
          </a:r>
          <a:r>
            <a:rPr lang="id-ID" sz="1900" dirty="0" smtClean="0"/>
            <a:t>.</a:t>
          </a:r>
          <a:endParaRPr lang="en-US" sz="1900" dirty="0"/>
        </a:p>
      </dgm:t>
    </dgm:pt>
    <dgm:pt modelId="{6820D4DF-1CB7-8642-8277-ED5CD8309752}" type="parTrans" cxnId="{4755E364-F160-254C-9648-081AB28430AD}">
      <dgm:prSet/>
      <dgm:spPr/>
      <dgm:t>
        <a:bodyPr/>
        <a:lstStyle/>
        <a:p>
          <a:endParaRPr lang="en-US"/>
        </a:p>
      </dgm:t>
    </dgm:pt>
    <dgm:pt modelId="{33FE4C55-2B34-C246-8DD5-20A4EF722B54}" type="sibTrans" cxnId="{4755E364-F160-254C-9648-081AB28430A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5DE4EE9-2CB3-3C43-B972-3E0301AB4118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600" b="1" dirty="0" smtClean="0"/>
            <a:t>Langkah </a:t>
          </a:r>
          <a:r>
            <a:rPr lang="en-US" sz="2600" b="1" dirty="0" smtClean="0"/>
            <a:t>3 </a:t>
          </a:r>
          <a:r>
            <a:rPr lang="en-US" sz="2000" dirty="0" smtClean="0"/>
            <a:t>– </a:t>
          </a:r>
          <a:r>
            <a:rPr lang="id-ID" sz="2000" dirty="0" smtClean="0"/>
            <a:t>Jumlahkan kolom </a:t>
          </a:r>
          <a:r>
            <a:rPr lang="en-US" sz="2000" dirty="0" smtClean="0"/>
            <a:t>Debit </a:t>
          </a:r>
          <a:r>
            <a:rPr lang="id-ID" sz="2000" dirty="0" smtClean="0"/>
            <a:t>dan K</a:t>
          </a:r>
          <a:r>
            <a:rPr lang="en-US" sz="2000" dirty="0" err="1" smtClean="0"/>
            <a:t>redit</a:t>
          </a:r>
          <a:r>
            <a:rPr lang="en-US" sz="2000" dirty="0" smtClean="0"/>
            <a:t> </a:t>
          </a:r>
          <a:r>
            <a:rPr lang="en-US" sz="2000" dirty="0" err="1" smtClean="0"/>
            <a:t>neraca</a:t>
          </a:r>
          <a:r>
            <a:rPr lang="en-US" sz="2000" dirty="0" smtClean="0"/>
            <a:t> </a:t>
          </a:r>
          <a:r>
            <a:rPr lang="en-US" sz="2000" dirty="0" err="1" smtClean="0"/>
            <a:t>saldo</a:t>
          </a:r>
          <a:r>
            <a:rPr lang="id-ID" sz="2000" dirty="0" smtClean="0"/>
            <a:t>.</a:t>
          </a:r>
          <a:endParaRPr lang="en-US" sz="2000" dirty="0"/>
        </a:p>
      </dgm:t>
    </dgm:pt>
    <dgm:pt modelId="{5235F4EA-E974-7A44-9A28-84A9AB2AC6CD}" type="parTrans" cxnId="{D8DA58F6-36FE-AA40-9F3C-83D137233603}">
      <dgm:prSet/>
      <dgm:spPr/>
      <dgm:t>
        <a:bodyPr/>
        <a:lstStyle/>
        <a:p>
          <a:endParaRPr lang="en-US"/>
        </a:p>
      </dgm:t>
    </dgm:pt>
    <dgm:pt modelId="{18D2839B-8008-1246-9BA5-C976FC0B4B64}" type="sibTrans" cxnId="{D8DA58F6-36FE-AA40-9F3C-83D137233603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C9CD1D-AABD-CF44-8718-B1C38E1AF213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600" b="1" dirty="0" smtClean="0"/>
            <a:t>Langkah </a:t>
          </a:r>
          <a:r>
            <a:rPr lang="en-US" sz="2600" b="1" dirty="0" smtClean="0"/>
            <a:t>4 </a:t>
          </a:r>
          <a:r>
            <a:rPr lang="en-US" sz="2000" dirty="0" smtClean="0"/>
            <a:t>– </a:t>
          </a:r>
          <a:r>
            <a:rPr lang="id-ID" sz="2000" dirty="0" smtClean="0"/>
            <a:t>Periksa jumlah kolom </a:t>
          </a:r>
          <a:r>
            <a:rPr lang="en-US" sz="2000" dirty="0" smtClean="0"/>
            <a:t>Debit </a:t>
          </a:r>
          <a:r>
            <a:rPr lang="id-ID" sz="2000" dirty="0" smtClean="0"/>
            <a:t>harus sama dengan kolom K</a:t>
          </a:r>
          <a:r>
            <a:rPr lang="en-US" sz="2000" dirty="0" err="1" smtClean="0"/>
            <a:t>redit</a:t>
          </a:r>
          <a:r>
            <a:rPr lang="id-ID" sz="2000" dirty="0" smtClean="0"/>
            <a:t>.</a:t>
          </a:r>
          <a:endParaRPr lang="en-US" sz="2000" dirty="0"/>
        </a:p>
      </dgm:t>
    </dgm:pt>
    <dgm:pt modelId="{FFB49AFD-E162-3A4D-8976-BD2EC31E1811}" type="parTrans" cxnId="{5B630F82-5FCC-A64D-9E07-E33D9526C222}">
      <dgm:prSet/>
      <dgm:spPr/>
      <dgm:t>
        <a:bodyPr/>
        <a:lstStyle/>
        <a:p>
          <a:endParaRPr lang="en-US"/>
        </a:p>
      </dgm:t>
    </dgm:pt>
    <dgm:pt modelId="{83BF6957-488C-534D-9854-75142A28494E}" type="sibTrans" cxnId="{5B630F82-5FCC-A64D-9E07-E33D9526C222}">
      <dgm:prSet/>
      <dgm:spPr/>
      <dgm:t>
        <a:bodyPr/>
        <a:lstStyle/>
        <a:p>
          <a:endParaRPr lang="en-US"/>
        </a:p>
      </dgm:t>
    </dgm:pt>
    <dgm:pt modelId="{214E9C7F-D11E-8C47-9FAD-524534C3F6C1}" type="pres">
      <dgm:prSet presAssocID="{8FD5A329-6046-9F40-A93B-8423321C844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904A4-F0F7-A94C-9F00-9B824D779094}" type="pres">
      <dgm:prSet presAssocID="{8FD5A329-6046-9F40-A93B-8423321C8440}" presName="dummyMaxCanvas" presStyleCnt="0">
        <dgm:presLayoutVars/>
      </dgm:prSet>
      <dgm:spPr/>
    </dgm:pt>
    <dgm:pt modelId="{1D8E16EE-A54A-D247-B3A4-D790C4CCDA5C}" type="pres">
      <dgm:prSet presAssocID="{8FD5A329-6046-9F40-A93B-8423321C8440}" presName="FourNodes_1" presStyleLbl="node1" presStyleIdx="0" presStyleCnt="4" custLinFactNeighborX="-7854" custLinFactNeighborY="-6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7BB73-1F8D-684A-9D93-2B29177C2F39}" type="pres">
      <dgm:prSet presAssocID="{8FD5A329-6046-9F40-A93B-8423321C844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5BDFE-0617-6546-8EF0-0613DEA12877}" type="pres">
      <dgm:prSet presAssocID="{8FD5A329-6046-9F40-A93B-8423321C844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B0C37-BC40-0C42-B9F7-21757231134E}" type="pres">
      <dgm:prSet presAssocID="{8FD5A329-6046-9F40-A93B-8423321C844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7014D-2965-4747-9410-923AFD9C3081}" type="pres">
      <dgm:prSet presAssocID="{8FD5A329-6046-9F40-A93B-8423321C844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54D07-C001-EC49-9A4B-6083BA5AF774}" type="pres">
      <dgm:prSet presAssocID="{8FD5A329-6046-9F40-A93B-8423321C844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1A6CC-1463-BB4D-8203-70717B02C6C8}" type="pres">
      <dgm:prSet presAssocID="{8FD5A329-6046-9F40-A93B-8423321C844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7D8D5-47FF-DC4B-9AFB-8E296993BBC5}" type="pres">
      <dgm:prSet presAssocID="{8FD5A329-6046-9F40-A93B-8423321C844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64777-603D-E742-8CB6-B800DD8801F1}" type="pres">
      <dgm:prSet presAssocID="{8FD5A329-6046-9F40-A93B-8423321C844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2E5C0-C18D-884D-B57C-C79418544613}" type="pres">
      <dgm:prSet presAssocID="{8FD5A329-6046-9F40-A93B-8423321C844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ED98-49A5-D243-8E31-2A18FB4BC8F9}" type="pres">
      <dgm:prSet presAssocID="{8FD5A329-6046-9F40-A93B-8423321C844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211E2-31DB-4145-AB73-A688EC1572AA}" type="presOf" srcId="{3167FC88-88A9-F54D-BC74-511660D48930}" destId="{AFF7BB73-1F8D-684A-9D93-2B29177C2F39}" srcOrd="0" destOrd="0" presId="urn:microsoft.com/office/officeart/2005/8/layout/vProcess5"/>
    <dgm:cxn modelId="{3AFF1E84-36CE-49E6-8F17-FA73DE40456C}" type="presOf" srcId="{3167FC88-88A9-F54D-BC74-511660D48930}" destId="{68E64777-603D-E742-8CB6-B800DD8801F1}" srcOrd="1" destOrd="0" presId="urn:microsoft.com/office/officeart/2005/8/layout/vProcess5"/>
    <dgm:cxn modelId="{FC5AFF04-9007-5844-8515-9F1E5778F00F}" srcId="{8FD5A329-6046-9F40-A93B-8423321C8440}" destId="{E9718EE4-C2F2-3744-ADCC-A56B81DDEB93}" srcOrd="0" destOrd="0" parTransId="{1845E777-47BD-334B-A2EB-86430846CCE3}" sibTransId="{12BCDB84-E048-7C4D-BC11-6850EF037B9C}"/>
    <dgm:cxn modelId="{905AFF5C-A75D-4430-8654-DF2831788E56}" type="presOf" srcId="{18D2839B-8008-1246-9BA5-C976FC0B4B64}" destId="{E1B1A6CC-1463-BB4D-8203-70717B02C6C8}" srcOrd="0" destOrd="0" presId="urn:microsoft.com/office/officeart/2005/8/layout/vProcess5"/>
    <dgm:cxn modelId="{783B3E3B-2F63-4BBC-A11B-AE0CAE7A8D4F}" type="presOf" srcId="{F5DE4EE9-2CB3-3C43-B972-3E0301AB4118}" destId="{5415BDFE-0617-6546-8EF0-0613DEA12877}" srcOrd="0" destOrd="0" presId="urn:microsoft.com/office/officeart/2005/8/layout/vProcess5"/>
    <dgm:cxn modelId="{85185C63-71B1-4582-ABBC-568035AEF9E8}" type="presOf" srcId="{8FD5A329-6046-9F40-A93B-8423321C8440}" destId="{214E9C7F-D11E-8C47-9FAD-524534C3F6C1}" srcOrd="0" destOrd="0" presId="urn:microsoft.com/office/officeart/2005/8/layout/vProcess5"/>
    <dgm:cxn modelId="{C42A84D5-7225-432A-BB56-F1B75B945FD7}" type="presOf" srcId="{F5DE4EE9-2CB3-3C43-B972-3E0301AB4118}" destId="{52A2E5C0-C18D-884D-B57C-C79418544613}" srcOrd="1" destOrd="0" presId="urn:microsoft.com/office/officeart/2005/8/layout/vProcess5"/>
    <dgm:cxn modelId="{7161CC4E-9408-493E-B2BD-AED8181AADE3}" type="presOf" srcId="{55C9CD1D-AABD-CF44-8718-B1C38E1AF213}" destId="{A7B2ED98-49A5-D243-8E31-2A18FB4BC8F9}" srcOrd="1" destOrd="0" presId="urn:microsoft.com/office/officeart/2005/8/layout/vProcess5"/>
    <dgm:cxn modelId="{D8DA58F6-36FE-AA40-9F3C-83D137233603}" srcId="{8FD5A329-6046-9F40-A93B-8423321C8440}" destId="{F5DE4EE9-2CB3-3C43-B972-3E0301AB4118}" srcOrd="2" destOrd="0" parTransId="{5235F4EA-E974-7A44-9A28-84A9AB2AC6CD}" sibTransId="{18D2839B-8008-1246-9BA5-C976FC0B4B64}"/>
    <dgm:cxn modelId="{766F2D9A-D5D5-4DDC-B9CD-7C335D0292B0}" type="presOf" srcId="{55C9CD1D-AABD-CF44-8718-B1C38E1AF213}" destId="{EB6B0C37-BC40-0C42-B9F7-21757231134E}" srcOrd="0" destOrd="0" presId="urn:microsoft.com/office/officeart/2005/8/layout/vProcess5"/>
    <dgm:cxn modelId="{0AFF151D-DFD8-4866-831D-2C58A249E3A6}" type="presOf" srcId="{12BCDB84-E048-7C4D-BC11-6850EF037B9C}" destId="{F8F7014D-2965-4747-9410-923AFD9C3081}" srcOrd="0" destOrd="0" presId="urn:microsoft.com/office/officeart/2005/8/layout/vProcess5"/>
    <dgm:cxn modelId="{5B630F82-5FCC-A64D-9E07-E33D9526C222}" srcId="{8FD5A329-6046-9F40-A93B-8423321C8440}" destId="{55C9CD1D-AABD-CF44-8718-B1C38E1AF213}" srcOrd="3" destOrd="0" parTransId="{FFB49AFD-E162-3A4D-8976-BD2EC31E1811}" sibTransId="{83BF6957-488C-534D-9854-75142A28494E}"/>
    <dgm:cxn modelId="{4755E364-F160-254C-9648-081AB28430AD}" srcId="{8FD5A329-6046-9F40-A93B-8423321C8440}" destId="{3167FC88-88A9-F54D-BC74-511660D48930}" srcOrd="1" destOrd="0" parTransId="{6820D4DF-1CB7-8642-8277-ED5CD8309752}" sibTransId="{33FE4C55-2B34-C246-8DD5-20A4EF722B54}"/>
    <dgm:cxn modelId="{15F2A71C-C3C7-4A6D-B67A-F7D4A96A0230}" type="presOf" srcId="{E9718EE4-C2F2-3744-ADCC-A56B81DDEB93}" destId="{1A67D8D5-47FF-DC4B-9AFB-8E296993BBC5}" srcOrd="1" destOrd="0" presId="urn:microsoft.com/office/officeart/2005/8/layout/vProcess5"/>
    <dgm:cxn modelId="{C011377D-0F28-4D14-A61C-05A2293F8FB4}" type="presOf" srcId="{33FE4C55-2B34-C246-8DD5-20A4EF722B54}" destId="{92454D07-C001-EC49-9A4B-6083BA5AF774}" srcOrd="0" destOrd="0" presId="urn:microsoft.com/office/officeart/2005/8/layout/vProcess5"/>
    <dgm:cxn modelId="{B83D01FB-BE7A-4863-BAD5-2A19EE14A91F}" type="presOf" srcId="{E9718EE4-C2F2-3744-ADCC-A56B81DDEB93}" destId="{1D8E16EE-A54A-D247-B3A4-D790C4CCDA5C}" srcOrd="0" destOrd="0" presId="urn:microsoft.com/office/officeart/2005/8/layout/vProcess5"/>
    <dgm:cxn modelId="{713B9748-8863-4EBE-B508-F6D2FE1BEE8E}" type="presParOf" srcId="{214E9C7F-D11E-8C47-9FAD-524534C3F6C1}" destId="{3EA904A4-F0F7-A94C-9F00-9B824D779094}" srcOrd="0" destOrd="0" presId="urn:microsoft.com/office/officeart/2005/8/layout/vProcess5"/>
    <dgm:cxn modelId="{1D2989C7-3662-453B-A5EE-0977376D153F}" type="presParOf" srcId="{214E9C7F-D11E-8C47-9FAD-524534C3F6C1}" destId="{1D8E16EE-A54A-D247-B3A4-D790C4CCDA5C}" srcOrd="1" destOrd="0" presId="urn:microsoft.com/office/officeart/2005/8/layout/vProcess5"/>
    <dgm:cxn modelId="{28B776FD-60BD-4C95-A3AF-8124DC2E1CFE}" type="presParOf" srcId="{214E9C7F-D11E-8C47-9FAD-524534C3F6C1}" destId="{AFF7BB73-1F8D-684A-9D93-2B29177C2F39}" srcOrd="2" destOrd="0" presId="urn:microsoft.com/office/officeart/2005/8/layout/vProcess5"/>
    <dgm:cxn modelId="{E908DAC6-016C-42AB-827D-CA3EEE4070A6}" type="presParOf" srcId="{214E9C7F-D11E-8C47-9FAD-524534C3F6C1}" destId="{5415BDFE-0617-6546-8EF0-0613DEA12877}" srcOrd="3" destOrd="0" presId="urn:microsoft.com/office/officeart/2005/8/layout/vProcess5"/>
    <dgm:cxn modelId="{16671E88-8B8C-4715-9CBB-1F6534AE78FF}" type="presParOf" srcId="{214E9C7F-D11E-8C47-9FAD-524534C3F6C1}" destId="{EB6B0C37-BC40-0C42-B9F7-21757231134E}" srcOrd="4" destOrd="0" presId="urn:microsoft.com/office/officeart/2005/8/layout/vProcess5"/>
    <dgm:cxn modelId="{3B8CF7A7-9567-476E-B596-58D44DDCD0F2}" type="presParOf" srcId="{214E9C7F-D11E-8C47-9FAD-524534C3F6C1}" destId="{F8F7014D-2965-4747-9410-923AFD9C3081}" srcOrd="5" destOrd="0" presId="urn:microsoft.com/office/officeart/2005/8/layout/vProcess5"/>
    <dgm:cxn modelId="{6B4FB407-F9DA-400B-B082-980B1E1E4F41}" type="presParOf" srcId="{214E9C7F-D11E-8C47-9FAD-524534C3F6C1}" destId="{92454D07-C001-EC49-9A4B-6083BA5AF774}" srcOrd="6" destOrd="0" presId="urn:microsoft.com/office/officeart/2005/8/layout/vProcess5"/>
    <dgm:cxn modelId="{2E1B82E5-C195-45B5-83C1-0F34B30173EE}" type="presParOf" srcId="{214E9C7F-D11E-8C47-9FAD-524534C3F6C1}" destId="{E1B1A6CC-1463-BB4D-8203-70717B02C6C8}" srcOrd="7" destOrd="0" presId="urn:microsoft.com/office/officeart/2005/8/layout/vProcess5"/>
    <dgm:cxn modelId="{AFB9AABF-0C69-4D10-ACBE-619AC0065D92}" type="presParOf" srcId="{214E9C7F-D11E-8C47-9FAD-524534C3F6C1}" destId="{1A67D8D5-47FF-DC4B-9AFB-8E296993BBC5}" srcOrd="8" destOrd="0" presId="urn:microsoft.com/office/officeart/2005/8/layout/vProcess5"/>
    <dgm:cxn modelId="{28F125BD-66AC-42EC-BC7B-44C290E558E4}" type="presParOf" srcId="{214E9C7F-D11E-8C47-9FAD-524534C3F6C1}" destId="{68E64777-603D-E742-8CB6-B800DD8801F1}" srcOrd="9" destOrd="0" presId="urn:microsoft.com/office/officeart/2005/8/layout/vProcess5"/>
    <dgm:cxn modelId="{927E09A1-D691-42F3-9F28-553B51C2E06E}" type="presParOf" srcId="{214E9C7F-D11E-8C47-9FAD-524534C3F6C1}" destId="{52A2E5C0-C18D-884D-B57C-C79418544613}" srcOrd="10" destOrd="0" presId="urn:microsoft.com/office/officeart/2005/8/layout/vProcess5"/>
    <dgm:cxn modelId="{C9A59333-2018-438F-8F8E-D70642086763}" type="presParOf" srcId="{214E9C7F-D11E-8C47-9FAD-524534C3F6C1}" destId="{A7B2ED98-49A5-D243-8E31-2A18FB4BC8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F95F0C-F5C2-2646-A657-47BCC2A4A054}">
      <dsp:nvSpPr>
        <dsp:cNvPr id="0" name=""/>
        <dsp:cNvSpPr/>
      </dsp:nvSpPr>
      <dsp:spPr>
        <a:xfrm>
          <a:off x="3657601" y="963"/>
          <a:ext cx="1676396" cy="1448841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Menggunakan Akun untuk Mencatat Transaksi</a:t>
          </a:r>
          <a:endParaRPr lang="en-US" sz="1400" kern="1200" dirty="0"/>
        </a:p>
      </dsp:txBody>
      <dsp:txXfrm>
        <a:off x="3657601" y="963"/>
        <a:ext cx="1676396" cy="1448841"/>
      </dsp:txXfrm>
    </dsp:sp>
    <dsp:sp modelId="{C4068461-AD84-844F-A8F5-F70C82E45882}">
      <dsp:nvSpPr>
        <dsp:cNvPr id="0" name=""/>
        <dsp:cNvSpPr/>
      </dsp:nvSpPr>
      <dsp:spPr>
        <a:xfrm rot="2160000">
          <a:off x="5221391" y="1135014"/>
          <a:ext cx="349462" cy="488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2160000">
        <a:off x="5221391" y="1135014"/>
        <a:ext cx="349462" cy="488984"/>
      </dsp:txXfrm>
    </dsp:sp>
    <dsp:sp modelId="{5E8B7FEC-01D8-0C45-8927-6B2AE3204578}">
      <dsp:nvSpPr>
        <dsp:cNvPr id="0" name=""/>
        <dsp:cNvSpPr/>
      </dsp:nvSpPr>
      <dsp:spPr>
        <a:xfrm>
          <a:off x="5532489" y="1280485"/>
          <a:ext cx="1448841" cy="1448841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Sistem Akuntansi Ayat Jurnal Berpasangan</a:t>
          </a:r>
          <a:endParaRPr lang="en-US" sz="1400" kern="1200" dirty="0"/>
        </a:p>
      </dsp:txBody>
      <dsp:txXfrm>
        <a:off x="5532489" y="1280485"/>
        <a:ext cx="1448841" cy="1448841"/>
      </dsp:txXfrm>
    </dsp:sp>
    <dsp:sp modelId="{5D3CEA19-6A39-C84C-BF15-26BE2B13C84B}">
      <dsp:nvSpPr>
        <dsp:cNvPr id="0" name=""/>
        <dsp:cNvSpPr/>
      </dsp:nvSpPr>
      <dsp:spPr>
        <a:xfrm rot="6480000">
          <a:off x="5731020" y="2785183"/>
          <a:ext cx="385845" cy="488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6480000">
        <a:off x="5731020" y="2785183"/>
        <a:ext cx="385845" cy="488984"/>
      </dsp:txXfrm>
    </dsp:sp>
    <dsp:sp modelId="{27B4B101-CB6A-DE46-9958-A0DF09C0027C}">
      <dsp:nvSpPr>
        <dsp:cNvPr id="0" name=""/>
        <dsp:cNvSpPr/>
      </dsp:nvSpPr>
      <dsp:spPr>
        <a:xfrm>
          <a:off x="4859805" y="3350794"/>
          <a:ext cx="1448841" cy="1448841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Memindahbukukan Ayat Jurnal (</a:t>
          </a:r>
          <a:r>
            <a:rPr lang="id-ID" sz="1400" b="1" i="1" kern="1200" dirty="0" smtClean="0"/>
            <a:t>Posting</a:t>
          </a:r>
          <a:r>
            <a:rPr lang="id-ID" sz="1400" b="1" kern="1200" dirty="0" smtClean="0"/>
            <a:t>) ke dalam Akun</a:t>
          </a:r>
          <a:endParaRPr lang="en-US" sz="1400" kern="1200" dirty="0"/>
        </a:p>
      </dsp:txBody>
      <dsp:txXfrm>
        <a:off x="4859805" y="3350794"/>
        <a:ext cx="1448841" cy="1448841"/>
      </dsp:txXfrm>
    </dsp:sp>
    <dsp:sp modelId="{D6122ED1-2D20-D049-A4E7-C3E5EE7EFAE2}">
      <dsp:nvSpPr>
        <dsp:cNvPr id="0" name=""/>
        <dsp:cNvSpPr/>
      </dsp:nvSpPr>
      <dsp:spPr>
        <a:xfrm rot="10800000">
          <a:off x="4313797" y="3830723"/>
          <a:ext cx="385845" cy="488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313797" y="3830723"/>
        <a:ext cx="385845" cy="488984"/>
      </dsp:txXfrm>
    </dsp:sp>
    <dsp:sp modelId="{1FECB8E0-5235-D042-8A13-57F8B9D10ABD}">
      <dsp:nvSpPr>
        <dsp:cNvPr id="0" name=""/>
        <dsp:cNvSpPr/>
      </dsp:nvSpPr>
      <dsp:spPr>
        <a:xfrm>
          <a:off x="2682952" y="3350794"/>
          <a:ext cx="1448841" cy="1448841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Neraca</a:t>
          </a:r>
          <a:r>
            <a:rPr lang="en-US" sz="1400" b="1" kern="1200" dirty="0" smtClean="0"/>
            <a:t> </a:t>
          </a:r>
          <a:r>
            <a:rPr lang="id-ID" sz="1400" b="1" kern="1200" dirty="0" smtClean="0"/>
            <a:t>Saldo</a:t>
          </a:r>
          <a:endParaRPr lang="fr-FR" sz="1400" kern="1200" dirty="0"/>
        </a:p>
      </dsp:txBody>
      <dsp:txXfrm>
        <a:off x="2682952" y="3350794"/>
        <a:ext cx="1448841" cy="1448841"/>
      </dsp:txXfrm>
    </dsp:sp>
    <dsp:sp modelId="{851B7039-17F8-5C43-9505-075A748B40A3}">
      <dsp:nvSpPr>
        <dsp:cNvPr id="0" name=""/>
        <dsp:cNvSpPr/>
      </dsp:nvSpPr>
      <dsp:spPr>
        <a:xfrm rot="15120000">
          <a:off x="2881483" y="2805954"/>
          <a:ext cx="385845" cy="488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5120000">
        <a:off x="2881483" y="2805954"/>
        <a:ext cx="385845" cy="488984"/>
      </dsp:txXfrm>
    </dsp:sp>
    <dsp:sp modelId="{BCD307FB-7B50-6D45-9283-D43BD72E2701}">
      <dsp:nvSpPr>
        <dsp:cNvPr id="0" name=""/>
        <dsp:cNvSpPr/>
      </dsp:nvSpPr>
      <dsp:spPr>
        <a:xfrm>
          <a:off x="2010268" y="1280485"/>
          <a:ext cx="1448841" cy="1448841"/>
        </a:xfrm>
        <a:prstGeom prst="ellipse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Analisis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dan</a:t>
          </a:r>
          <a:r>
            <a:rPr lang="en-US" sz="1400" b="1" kern="1200" dirty="0" smtClean="0"/>
            <a:t> </a:t>
          </a:r>
          <a:r>
            <a:rPr lang="id-ID" sz="1400" b="1" kern="1200" dirty="0" smtClean="0"/>
            <a:t>Interpretasi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Keuangan</a:t>
          </a:r>
          <a:r>
            <a:rPr lang="id-ID" sz="1400" b="1" kern="1200" dirty="0" smtClean="0"/>
            <a:t>: Analisi</a:t>
          </a:r>
          <a:r>
            <a:rPr lang="en-US" sz="1400" b="1" kern="1200" dirty="0" smtClean="0"/>
            <a:t>s</a:t>
          </a:r>
          <a:r>
            <a:rPr lang="id-ID" sz="1400" b="1" kern="1200" dirty="0" smtClean="0"/>
            <a:t> </a:t>
          </a:r>
          <a:r>
            <a:rPr lang="en-US" sz="1400" b="1" kern="1200" dirty="0" smtClean="0"/>
            <a:t>Horizontal</a:t>
          </a:r>
          <a:endParaRPr lang="en-US" sz="1400" kern="1200" dirty="0"/>
        </a:p>
      </dsp:txBody>
      <dsp:txXfrm>
        <a:off x="2010268" y="1280485"/>
        <a:ext cx="1448841" cy="1448841"/>
      </dsp:txXfrm>
    </dsp:sp>
    <dsp:sp modelId="{3E1778FC-DCF1-9445-A4E9-00678283925C}">
      <dsp:nvSpPr>
        <dsp:cNvPr id="0" name=""/>
        <dsp:cNvSpPr/>
      </dsp:nvSpPr>
      <dsp:spPr>
        <a:xfrm rot="19440000">
          <a:off x="3404743" y="1146641"/>
          <a:ext cx="349462" cy="488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9440000">
        <a:off x="3404743" y="1146641"/>
        <a:ext cx="349462" cy="488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AA132-6E73-B04A-A34E-471A19FCED46}">
      <dsp:nvSpPr>
        <dsp:cNvPr id="0" name=""/>
        <dsp:cNvSpPr/>
      </dsp:nvSpPr>
      <dsp:spPr>
        <a:xfrm rot="5400000">
          <a:off x="-277910" y="281144"/>
          <a:ext cx="1852736" cy="1296915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Aset</a:t>
          </a:r>
          <a:endParaRPr lang="en-US" sz="2400" kern="1200" dirty="0"/>
        </a:p>
      </dsp:txBody>
      <dsp:txXfrm rot="5400000">
        <a:off x="-277910" y="281144"/>
        <a:ext cx="1852736" cy="1296915"/>
      </dsp:txXfrm>
    </dsp:sp>
    <dsp:sp modelId="{410DAD90-D49C-1246-B40D-6BCFAD45BB5D}">
      <dsp:nvSpPr>
        <dsp:cNvPr id="0" name=""/>
        <dsp:cNvSpPr/>
      </dsp:nvSpPr>
      <dsp:spPr>
        <a:xfrm rot="5400000">
          <a:off x="4084918" y="-2784769"/>
          <a:ext cx="1204278" cy="678028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sumber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daya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dimiliki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oleh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entitas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bisnis</a:t>
          </a:r>
          <a:endParaRPr lang="en-US" sz="2400" kern="1200" dirty="0"/>
        </a:p>
      </dsp:txBody>
      <dsp:txXfrm rot="5400000">
        <a:off x="4084918" y="-2784769"/>
        <a:ext cx="1204278" cy="6780284"/>
      </dsp:txXfrm>
    </dsp:sp>
    <dsp:sp modelId="{D8A8014C-ABF4-2D47-8E53-EA072C1EBAF3}">
      <dsp:nvSpPr>
        <dsp:cNvPr id="0" name=""/>
        <dsp:cNvSpPr/>
      </dsp:nvSpPr>
      <dsp:spPr>
        <a:xfrm rot="5400000">
          <a:off x="-277910" y="1942342"/>
          <a:ext cx="1852736" cy="1296915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Liabilitas</a:t>
          </a:r>
          <a:endParaRPr lang="en-US" sz="2400" kern="1200" dirty="0"/>
        </a:p>
      </dsp:txBody>
      <dsp:txXfrm rot="5400000">
        <a:off x="-277910" y="1942342"/>
        <a:ext cx="1852736" cy="1296915"/>
      </dsp:txXfrm>
    </dsp:sp>
    <dsp:sp modelId="{BCC998A3-9E3F-2D46-B7B7-FEF979C49571}">
      <dsp:nvSpPr>
        <dsp:cNvPr id="0" name=""/>
        <dsp:cNvSpPr/>
      </dsp:nvSpPr>
      <dsp:spPr>
        <a:xfrm rot="5400000">
          <a:off x="4084918" y="-1123571"/>
          <a:ext cx="1204278" cy="678028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utang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pihak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luar</a:t>
          </a:r>
          <a:r>
            <a:rPr lang="en-US" sz="2400" kern="1200" dirty="0" smtClean="0"/>
            <a:t> (</a:t>
          </a:r>
          <a:r>
            <a:rPr lang="en-US" sz="2400" kern="1200" dirty="0" err="1" smtClean="0"/>
            <a:t>kreditor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 rot="5400000">
        <a:off x="4084918" y="-1123571"/>
        <a:ext cx="1204278" cy="6780284"/>
      </dsp:txXfrm>
    </dsp:sp>
    <dsp:sp modelId="{968CBB5A-53A7-3946-AAA3-EB86644D8902}">
      <dsp:nvSpPr>
        <dsp:cNvPr id="0" name=""/>
        <dsp:cNvSpPr/>
      </dsp:nvSpPr>
      <dsp:spPr>
        <a:xfrm rot="5400000">
          <a:off x="-277910" y="3603540"/>
          <a:ext cx="1852736" cy="1296915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Ekuitas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Pemilik</a:t>
          </a:r>
          <a:endParaRPr lang="en-US" sz="2400" kern="1200" dirty="0"/>
        </a:p>
      </dsp:txBody>
      <dsp:txXfrm rot="5400000">
        <a:off x="-277910" y="3603540"/>
        <a:ext cx="1852736" cy="1296915"/>
      </dsp:txXfrm>
    </dsp:sp>
    <dsp:sp modelId="{93AD698F-0C60-4C4C-84A4-E3C342EB0CB3}">
      <dsp:nvSpPr>
        <dsp:cNvPr id="0" name=""/>
        <dsp:cNvSpPr/>
      </dsp:nvSpPr>
      <dsp:spPr>
        <a:xfrm rot="5400000">
          <a:off x="4084601" y="537943"/>
          <a:ext cx="1204911" cy="6780284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hak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pemilik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terhadap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perusahaan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setelah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seluruh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liabilitas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dibayarkan</a:t>
          </a:r>
          <a:endParaRPr lang="en-US" sz="2400" kern="1200" dirty="0"/>
        </a:p>
      </dsp:txBody>
      <dsp:txXfrm rot="5400000">
        <a:off x="4084601" y="537943"/>
        <a:ext cx="1204911" cy="67802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4AA132-6E73-B04A-A34E-471A19FCED46}">
      <dsp:nvSpPr>
        <dsp:cNvPr id="0" name=""/>
        <dsp:cNvSpPr/>
      </dsp:nvSpPr>
      <dsp:spPr>
        <a:xfrm rot="5400000">
          <a:off x="-335198" y="338856"/>
          <a:ext cx="2234654" cy="1564258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Pendapatan</a:t>
          </a:r>
          <a:endParaRPr lang="en-US" sz="2400" kern="1200" dirty="0"/>
        </a:p>
      </dsp:txBody>
      <dsp:txXfrm rot="5400000">
        <a:off x="-335198" y="338856"/>
        <a:ext cx="2234654" cy="1564258"/>
      </dsp:txXfrm>
    </dsp:sp>
    <dsp:sp modelId="{410DAD90-D49C-1246-B40D-6BCFAD45BB5D}">
      <dsp:nvSpPr>
        <dsp:cNvPr id="0" name=""/>
        <dsp:cNvSpPr/>
      </dsp:nvSpPr>
      <dsp:spPr>
        <a:xfrm rot="5400000">
          <a:off x="3637266" y="-2069349"/>
          <a:ext cx="1452525" cy="5598541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kenaikan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ekuitas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pemilik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sebagai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hasil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menjual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barang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pelanggan</a:t>
          </a:r>
          <a:endParaRPr lang="en-US" sz="2400" kern="1200" dirty="0"/>
        </a:p>
      </dsp:txBody>
      <dsp:txXfrm rot="5400000">
        <a:off x="3637266" y="-2069349"/>
        <a:ext cx="1452525" cy="5598541"/>
      </dsp:txXfrm>
    </dsp:sp>
    <dsp:sp modelId="{D8A8014C-ABF4-2D47-8E53-EA072C1EBAF3}">
      <dsp:nvSpPr>
        <dsp:cNvPr id="0" name=""/>
        <dsp:cNvSpPr/>
      </dsp:nvSpPr>
      <dsp:spPr>
        <a:xfrm rot="5400000">
          <a:off x="-335198" y="2287885"/>
          <a:ext cx="2234654" cy="1564258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Beban</a:t>
          </a:r>
          <a:endParaRPr lang="en-US" sz="2400" kern="1200" dirty="0"/>
        </a:p>
      </dsp:txBody>
      <dsp:txXfrm rot="5400000">
        <a:off x="-335198" y="2287885"/>
        <a:ext cx="2234654" cy="1564258"/>
      </dsp:txXfrm>
    </dsp:sp>
    <dsp:sp modelId="{BCC998A3-9E3F-2D46-B7B7-FEF979C49571}">
      <dsp:nvSpPr>
        <dsp:cNvPr id="0" name=""/>
        <dsp:cNvSpPr/>
      </dsp:nvSpPr>
      <dsp:spPr>
        <a:xfrm rot="5400000">
          <a:off x="3637266" y="-120321"/>
          <a:ext cx="1452525" cy="5598541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hasil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penggunaan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aset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jasa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proses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menghasilkan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pendapatan</a:t>
          </a:r>
          <a:endParaRPr lang="en-US" sz="2400" kern="1200" dirty="0"/>
        </a:p>
      </dsp:txBody>
      <dsp:txXfrm rot="5400000">
        <a:off x="3637266" y="-120321"/>
        <a:ext cx="1452525" cy="55985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0D135-0862-AE43-8308-B4BEE60FDD7D}">
      <dsp:nvSpPr>
        <dsp:cNvPr id="0" name=""/>
        <dsp:cNvSpPr/>
      </dsp:nvSpPr>
      <dsp:spPr>
        <a:xfrm rot="5400000">
          <a:off x="-153390" y="156681"/>
          <a:ext cx="1022603" cy="715822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Langkah1</a:t>
          </a:r>
          <a:endParaRPr lang="en-US" sz="1600" kern="1200" dirty="0"/>
        </a:p>
      </dsp:txBody>
      <dsp:txXfrm rot="5400000">
        <a:off x="-153390" y="156681"/>
        <a:ext cx="1022603" cy="715822"/>
      </dsp:txXfrm>
    </dsp:sp>
    <dsp:sp modelId="{739C4483-E11C-6C4D-B334-E43E6B37C9C6}">
      <dsp:nvSpPr>
        <dsp:cNvPr id="0" name=""/>
        <dsp:cNvSpPr/>
      </dsp:nvSpPr>
      <dsp:spPr>
        <a:xfrm rot="5400000">
          <a:off x="3949690" y="-3230576"/>
          <a:ext cx="665041" cy="7132777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Tanggal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transaksi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dimasukkan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kolom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Tanggal</a:t>
          </a:r>
          <a:endParaRPr lang="en-US" sz="1600" kern="1200" dirty="0"/>
        </a:p>
      </dsp:txBody>
      <dsp:txXfrm rot="5400000">
        <a:off x="3949690" y="-3230576"/>
        <a:ext cx="665041" cy="7132777"/>
      </dsp:txXfrm>
    </dsp:sp>
    <dsp:sp modelId="{DD829B70-F010-E143-A6F6-33CF9DD59B90}">
      <dsp:nvSpPr>
        <dsp:cNvPr id="0" name=""/>
        <dsp:cNvSpPr/>
      </dsp:nvSpPr>
      <dsp:spPr>
        <a:xfrm rot="5400000">
          <a:off x="-153390" y="1061435"/>
          <a:ext cx="1022603" cy="715822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Langkah2</a:t>
          </a:r>
          <a:endParaRPr lang="en-US" sz="1600" kern="1200" dirty="0"/>
        </a:p>
      </dsp:txBody>
      <dsp:txXfrm rot="5400000">
        <a:off x="-153390" y="1061435"/>
        <a:ext cx="1022603" cy="715822"/>
      </dsp:txXfrm>
    </dsp:sp>
    <dsp:sp modelId="{D6BF240D-7737-EA42-953E-7285B6168684}">
      <dsp:nvSpPr>
        <dsp:cNvPr id="0" name=""/>
        <dsp:cNvSpPr/>
      </dsp:nvSpPr>
      <dsp:spPr>
        <a:xfrm rot="5400000">
          <a:off x="3949865" y="-2325998"/>
          <a:ext cx="664691" cy="7132777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Nama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didebit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ditulis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kiri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bawah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kolom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Deskripsi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Masukkan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jumlah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didebit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dimasukkan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kolom</a:t>
          </a:r>
          <a:r>
            <a:rPr lang="en-US" sz="1600" kern="1200" dirty="0" smtClean="0"/>
            <a:t> Debit</a:t>
          </a:r>
          <a:endParaRPr lang="en-US" sz="1600" kern="1200" dirty="0"/>
        </a:p>
      </dsp:txBody>
      <dsp:txXfrm rot="5400000">
        <a:off x="3949865" y="-2325998"/>
        <a:ext cx="664691" cy="7132777"/>
      </dsp:txXfrm>
    </dsp:sp>
    <dsp:sp modelId="{FB43B3B8-B337-9047-A2B5-9AF4CC6C4180}">
      <dsp:nvSpPr>
        <dsp:cNvPr id="0" name=""/>
        <dsp:cNvSpPr/>
      </dsp:nvSpPr>
      <dsp:spPr>
        <a:xfrm rot="5400000">
          <a:off x="-153390" y="1966188"/>
          <a:ext cx="1022603" cy="715822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Langkah3</a:t>
          </a:r>
          <a:endParaRPr lang="en-US" sz="1600" kern="1200" dirty="0"/>
        </a:p>
      </dsp:txBody>
      <dsp:txXfrm rot="5400000">
        <a:off x="-153390" y="1966188"/>
        <a:ext cx="1022603" cy="715822"/>
      </dsp:txXfrm>
    </dsp:sp>
    <dsp:sp modelId="{C4F023E1-2D2C-6F40-9A02-CDAE599389E1}">
      <dsp:nvSpPr>
        <dsp:cNvPr id="0" name=""/>
        <dsp:cNvSpPr/>
      </dsp:nvSpPr>
      <dsp:spPr>
        <a:xfrm rot="5400000">
          <a:off x="3949865" y="-1421244"/>
          <a:ext cx="664691" cy="7132777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Nama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dikredit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ditulis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bawahnya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agak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menjorok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kanan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Masukkan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jumlah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dikredit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dimasukkan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kolom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Kredit</a:t>
          </a:r>
          <a:endParaRPr lang="en-US" sz="1600" kern="1200" dirty="0"/>
        </a:p>
      </dsp:txBody>
      <dsp:txXfrm rot="5400000">
        <a:off x="3949865" y="-1421244"/>
        <a:ext cx="664691" cy="7132777"/>
      </dsp:txXfrm>
    </dsp:sp>
    <dsp:sp modelId="{1DF3D7F0-B047-CD46-8CD8-C4734F120063}">
      <dsp:nvSpPr>
        <dsp:cNvPr id="0" name=""/>
        <dsp:cNvSpPr/>
      </dsp:nvSpPr>
      <dsp:spPr>
        <a:xfrm rot="5400000">
          <a:off x="-153390" y="2870942"/>
          <a:ext cx="1022603" cy="715822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Langkah4</a:t>
          </a:r>
          <a:endParaRPr lang="en-US" sz="1600" kern="1200" dirty="0"/>
        </a:p>
      </dsp:txBody>
      <dsp:txXfrm rot="5400000">
        <a:off x="-153390" y="2870942"/>
        <a:ext cx="1022603" cy="715822"/>
      </dsp:txXfrm>
    </dsp:sp>
    <dsp:sp modelId="{ACD356CC-A02E-A04B-A0BC-F6FC55D3F160}">
      <dsp:nvSpPr>
        <dsp:cNvPr id="0" name=""/>
        <dsp:cNvSpPr/>
      </dsp:nvSpPr>
      <dsp:spPr>
        <a:xfrm rot="5400000">
          <a:off x="3949865" y="-516490"/>
          <a:ext cx="664691" cy="7132777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Penjelasan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ringkas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bisa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dimasukkan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bawah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dikredit</a:t>
          </a:r>
          <a:endParaRPr lang="en-US" sz="1600" kern="1200" dirty="0"/>
        </a:p>
      </dsp:txBody>
      <dsp:txXfrm rot="5400000">
        <a:off x="3949865" y="-516490"/>
        <a:ext cx="664691" cy="7132777"/>
      </dsp:txXfrm>
    </dsp:sp>
    <dsp:sp modelId="{18072982-B7C5-D84C-9FE2-5549A2279CDF}">
      <dsp:nvSpPr>
        <dsp:cNvPr id="0" name=""/>
        <dsp:cNvSpPr/>
      </dsp:nvSpPr>
      <dsp:spPr>
        <a:xfrm rot="5400000">
          <a:off x="-153390" y="3775696"/>
          <a:ext cx="1022603" cy="715822"/>
        </a:xfrm>
        <a:prstGeom prst="chevron">
          <a:avLst/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Langkah5</a:t>
          </a:r>
          <a:endParaRPr lang="en-US" sz="1600" kern="1200" dirty="0"/>
        </a:p>
      </dsp:txBody>
      <dsp:txXfrm rot="5400000">
        <a:off x="-153390" y="3775696"/>
        <a:ext cx="1022603" cy="715822"/>
      </dsp:txXfrm>
    </dsp:sp>
    <dsp:sp modelId="{50E62FD8-CDB3-9442-991A-EFD9824E8240}">
      <dsp:nvSpPr>
        <dsp:cNvPr id="0" name=""/>
        <dsp:cNvSpPr/>
      </dsp:nvSpPr>
      <dsp:spPr>
        <a:xfrm rot="5400000">
          <a:off x="3949865" y="388262"/>
          <a:ext cx="664691" cy="7132777"/>
        </a:xfrm>
        <a:prstGeom prst="round2SameRect">
          <a:avLst/>
        </a:prstGeom>
        <a:solidFill>
          <a:schemeClr val="accent5">
            <a:tint val="50000"/>
          </a:schemeClr>
        </a:solidFill>
        <a:ln w="10000" cap="flat" cmpd="sng" algn="ctr">
          <a:solidFill>
            <a:schemeClr val="accent5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Kolom</a:t>
          </a:r>
          <a:r>
            <a:rPr lang="en-US" sz="1600" kern="1200" dirty="0" smtClean="0"/>
            <a:t> Ref. Post. (</a:t>
          </a:r>
          <a:r>
            <a:rPr lang="en-US" sz="1600" i="1" kern="1200" dirty="0" err="1" smtClean="0"/>
            <a:t>Referensi</a:t>
          </a:r>
          <a:r>
            <a:rPr lang="en-US" sz="1600" i="1" kern="1200" dirty="0" smtClean="0"/>
            <a:t> Posting</a:t>
          </a:r>
          <a:r>
            <a:rPr lang="en-US" sz="1600" kern="1200" dirty="0" smtClean="0"/>
            <a:t>) </a:t>
          </a:r>
          <a:r>
            <a:rPr lang="en-US" sz="1600" kern="1200" dirty="0" err="1" smtClean="0"/>
            <a:t>dibiarkan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kosong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ketika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dicatat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pertama</a:t>
          </a:r>
          <a:r>
            <a:rPr lang="en-US" sz="1600" kern="1200" dirty="0" smtClean="0"/>
            <a:t> kali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600" kern="1200" dirty="0" smtClean="0"/>
            <a:t>Kolom ini digunakan kemudian ketika jumlah </a:t>
          </a:r>
          <a:r>
            <a:rPr lang="en-US" sz="1600" kern="1200" dirty="0" err="1" smtClean="0"/>
            <a:t>ayat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dipindah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buku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besar</a:t>
          </a:r>
          <a:endParaRPr lang="en-US" sz="1600" kern="1200" dirty="0"/>
        </a:p>
      </dsp:txBody>
      <dsp:txXfrm rot="5400000">
        <a:off x="3949865" y="388262"/>
        <a:ext cx="664691" cy="71327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849AEF-8208-9743-92E5-E47DFC75F746}">
      <dsp:nvSpPr>
        <dsp:cNvPr id="0" name=""/>
        <dsp:cNvSpPr/>
      </dsp:nvSpPr>
      <dsp:spPr>
        <a:xfrm>
          <a:off x="0" y="11849"/>
          <a:ext cx="7696200" cy="150929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Neraca</a:t>
          </a:r>
          <a:r>
            <a:rPr lang="en-US" sz="3000" b="1" kern="1200" dirty="0" smtClean="0"/>
            <a:t> </a:t>
          </a:r>
          <a:r>
            <a:rPr lang="en-US" sz="3000" b="1" kern="1200" dirty="0" err="1" smtClean="0"/>
            <a:t>saldo</a:t>
          </a:r>
          <a:r>
            <a:rPr lang="en-US" sz="3000" b="1" kern="1200" dirty="0" smtClean="0"/>
            <a:t> </a:t>
          </a:r>
          <a:r>
            <a:rPr lang="en-US" sz="3000" b="0" kern="1200" dirty="0" err="1" smtClean="0"/>
            <a:t>dapat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digunakan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untuk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mendeteksi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kesalahan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pada</a:t>
          </a:r>
          <a:r>
            <a:rPr lang="en-US" sz="3000" b="0" kern="1200" dirty="0" smtClean="0"/>
            <a:t> posting debit </a:t>
          </a:r>
          <a:r>
            <a:rPr lang="en-US" sz="3000" b="0" kern="1200" dirty="0" err="1" smtClean="0"/>
            <a:t>dan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kredit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dari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jurnal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ke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dalam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buku</a:t>
          </a:r>
          <a:r>
            <a:rPr lang="en-US" sz="3000" b="0" kern="1200" dirty="0" smtClean="0"/>
            <a:t> </a:t>
          </a:r>
          <a:r>
            <a:rPr lang="en-US" sz="3000" b="0" kern="1200" dirty="0" err="1" smtClean="0"/>
            <a:t>besar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0" y="11849"/>
        <a:ext cx="7696200" cy="1509299"/>
      </dsp:txXfrm>
    </dsp:sp>
    <dsp:sp modelId="{A95440AC-2633-A445-854D-A66F068C9007}">
      <dsp:nvSpPr>
        <dsp:cNvPr id="0" name=""/>
        <dsp:cNvSpPr/>
      </dsp:nvSpPr>
      <dsp:spPr>
        <a:xfrm>
          <a:off x="0" y="1607549"/>
          <a:ext cx="7696200" cy="150929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Akuntansi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sistem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jurnal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berpasangan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mewajibkan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kesamaan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jumlah</a:t>
          </a:r>
          <a:r>
            <a:rPr lang="en-US" sz="3000" kern="1200" dirty="0" smtClean="0"/>
            <a:t> debit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kredit</a:t>
          </a:r>
          <a:r>
            <a:rPr lang="en-US" sz="3000" kern="1200" dirty="0" smtClean="0"/>
            <a:t>. </a:t>
          </a:r>
          <a:endParaRPr lang="en-US" sz="3000" kern="1200" dirty="0"/>
        </a:p>
      </dsp:txBody>
      <dsp:txXfrm>
        <a:off x="0" y="1607549"/>
        <a:ext cx="7696200" cy="1509299"/>
      </dsp:txXfrm>
    </dsp:sp>
    <dsp:sp modelId="{CBF25DFC-4C9D-D24E-BCD4-786EFA49F4E7}">
      <dsp:nvSpPr>
        <dsp:cNvPr id="0" name=""/>
        <dsp:cNvSpPr/>
      </dsp:nvSpPr>
      <dsp:spPr>
        <a:xfrm>
          <a:off x="0" y="3203250"/>
          <a:ext cx="7696200" cy="1509299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just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Neraca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saldo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mengecek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kesamaan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jumlah</a:t>
          </a:r>
          <a:r>
            <a:rPr lang="en-US" sz="3000" kern="1200" dirty="0" smtClean="0"/>
            <a:t> debit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kredit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0" y="3203250"/>
        <a:ext cx="7696200" cy="15092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8E16EE-A54A-D247-B3A4-D790C4CCDA5C}">
      <dsp:nvSpPr>
        <dsp:cNvPr id="0" name=""/>
        <dsp:cNvSpPr/>
      </dsp:nvSpPr>
      <dsp:spPr>
        <a:xfrm>
          <a:off x="0" y="0"/>
          <a:ext cx="5965048" cy="1056752"/>
        </a:xfrm>
        <a:prstGeom prst="roundRect">
          <a:avLst>
            <a:gd name="adj" fmla="val 1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/>
            <a:t>Langkah </a:t>
          </a:r>
          <a:r>
            <a:rPr lang="en-US" sz="2600" b="1" kern="1200" dirty="0" smtClean="0"/>
            <a:t>1 </a:t>
          </a:r>
          <a:r>
            <a:rPr lang="en-US" sz="1900" kern="1200" dirty="0" smtClean="0"/>
            <a:t>– </a:t>
          </a:r>
          <a:r>
            <a:rPr lang="id-ID" sz="1900" kern="1200" dirty="0" smtClean="0"/>
            <a:t>Tulis nama perusahaan</a:t>
          </a:r>
          <a:r>
            <a:rPr lang="en-US" sz="1900" kern="1200" dirty="0" smtClean="0"/>
            <a:t>,</a:t>
          </a:r>
          <a:r>
            <a:rPr lang="id-ID" sz="1900" kern="1200" dirty="0" smtClean="0"/>
            <a:t> diikuti dengan judul laporan </a:t>
          </a:r>
          <a:r>
            <a:rPr lang="en-US" sz="1900" kern="1200" dirty="0" err="1" smtClean="0"/>
            <a:t>neraca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saldo</a:t>
          </a:r>
          <a:r>
            <a:rPr lang="en-US" sz="1900" kern="1200" dirty="0" smtClean="0"/>
            <a:t>,</a:t>
          </a:r>
          <a:r>
            <a:rPr lang="id-ID" sz="1900" kern="1200" dirty="0" smtClean="0"/>
            <a:t> dan tanggal penyiapan </a:t>
          </a:r>
          <a:r>
            <a:rPr lang="en-US" sz="1900" kern="1200" dirty="0" err="1" smtClean="0"/>
            <a:t>neraca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saldo</a:t>
          </a:r>
          <a:r>
            <a:rPr lang="en-US" sz="1900" kern="1200" dirty="0" smtClean="0"/>
            <a:t>. </a:t>
          </a:r>
          <a:endParaRPr lang="en-US" sz="1900" kern="1200" dirty="0"/>
        </a:p>
      </dsp:txBody>
      <dsp:txXfrm>
        <a:off x="0" y="0"/>
        <a:ext cx="4797336" cy="1056752"/>
      </dsp:txXfrm>
    </dsp:sp>
    <dsp:sp modelId="{AFF7BB73-1F8D-684A-9D93-2B29177C2F39}">
      <dsp:nvSpPr>
        <dsp:cNvPr id="0" name=""/>
        <dsp:cNvSpPr/>
      </dsp:nvSpPr>
      <dsp:spPr>
        <a:xfrm>
          <a:off x="499572" y="1248889"/>
          <a:ext cx="5965048" cy="1056752"/>
        </a:xfrm>
        <a:prstGeom prst="roundRect">
          <a:avLst>
            <a:gd name="adj" fmla="val 1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/>
            <a:t>Langkah </a:t>
          </a:r>
          <a:r>
            <a:rPr lang="en-US" sz="2600" b="1" kern="1200" dirty="0" smtClean="0"/>
            <a:t>2 </a:t>
          </a:r>
          <a:r>
            <a:rPr lang="en-US" sz="1900" kern="1200" dirty="0" smtClean="0"/>
            <a:t>– </a:t>
          </a:r>
          <a:r>
            <a:rPr lang="id-ID" sz="1900" kern="1200" dirty="0" smtClean="0"/>
            <a:t>Tulis akun-akun dari buku besar</a:t>
          </a:r>
          <a:r>
            <a:rPr lang="en-US" sz="1900" kern="1200" dirty="0" smtClean="0"/>
            <a:t>, </a:t>
          </a:r>
          <a:r>
            <a:rPr lang="id-ID" sz="1900" kern="1200" dirty="0" smtClean="0"/>
            <a:t>dan masukkan saldo Debit dan Kredit  ke dalam kolom Debit</a:t>
          </a:r>
          <a:r>
            <a:rPr lang="en-US" sz="1900" kern="1200" dirty="0" smtClean="0"/>
            <a:t> </a:t>
          </a:r>
          <a:r>
            <a:rPr lang="id-ID" sz="1900" kern="1200" dirty="0" smtClean="0"/>
            <a:t>atau Kredit </a:t>
          </a:r>
          <a:r>
            <a:rPr lang="en-US" sz="1900" kern="1200" dirty="0" err="1" smtClean="0"/>
            <a:t>neraca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saldo</a:t>
          </a:r>
          <a:r>
            <a:rPr lang="id-ID" sz="1900" kern="1200" dirty="0" smtClean="0"/>
            <a:t>.</a:t>
          </a:r>
          <a:endParaRPr lang="en-US" sz="1900" kern="1200" dirty="0"/>
        </a:p>
      </dsp:txBody>
      <dsp:txXfrm>
        <a:off x="499572" y="1248889"/>
        <a:ext cx="4778586" cy="1056752"/>
      </dsp:txXfrm>
    </dsp:sp>
    <dsp:sp modelId="{5415BDFE-0617-6546-8EF0-0613DEA12877}">
      <dsp:nvSpPr>
        <dsp:cNvPr id="0" name=""/>
        <dsp:cNvSpPr/>
      </dsp:nvSpPr>
      <dsp:spPr>
        <a:xfrm>
          <a:off x="991689" y="2497779"/>
          <a:ext cx="5965048" cy="1056752"/>
        </a:xfrm>
        <a:prstGeom prst="roundRect">
          <a:avLst>
            <a:gd name="adj" fmla="val 1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/>
            <a:t>Langkah </a:t>
          </a:r>
          <a:r>
            <a:rPr lang="en-US" sz="2600" b="1" kern="1200" dirty="0" smtClean="0"/>
            <a:t>3 </a:t>
          </a:r>
          <a:r>
            <a:rPr lang="en-US" sz="2000" kern="1200" dirty="0" smtClean="0"/>
            <a:t>– </a:t>
          </a:r>
          <a:r>
            <a:rPr lang="id-ID" sz="2000" kern="1200" dirty="0" smtClean="0"/>
            <a:t>Jumlahkan kolom </a:t>
          </a:r>
          <a:r>
            <a:rPr lang="en-US" sz="2000" kern="1200" dirty="0" smtClean="0"/>
            <a:t>Debit </a:t>
          </a:r>
          <a:r>
            <a:rPr lang="id-ID" sz="2000" kern="1200" dirty="0" smtClean="0"/>
            <a:t>dan K</a:t>
          </a:r>
          <a:r>
            <a:rPr lang="en-US" sz="2000" kern="1200" dirty="0" err="1" smtClean="0"/>
            <a:t>redit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neraca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saldo</a:t>
          </a:r>
          <a:r>
            <a:rPr lang="id-ID" sz="2000" kern="1200" dirty="0" smtClean="0"/>
            <a:t>.</a:t>
          </a:r>
          <a:endParaRPr lang="en-US" sz="2000" kern="1200" dirty="0"/>
        </a:p>
      </dsp:txBody>
      <dsp:txXfrm>
        <a:off x="991689" y="2497779"/>
        <a:ext cx="4786042" cy="1056752"/>
      </dsp:txXfrm>
    </dsp:sp>
    <dsp:sp modelId="{EB6B0C37-BC40-0C42-B9F7-21757231134E}">
      <dsp:nvSpPr>
        <dsp:cNvPr id="0" name=""/>
        <dsp:cNvSpPr/>
      </dsp:nvSpPr>
      <dsp:spPr>
        <a:xfrm>
          <a:off x="1491262" y="3746669"/>
          <a:ext cx="5965048" cy="1056752"/>
        </a:xfrm>
        <a:prstGeom prst="roundRect">
          <a:avLst>
            <a:gd name="adj" fmla="val 10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 smtClean="0"/>
            <a:t>Langkah </a:t>
          </a:r>
          <a:r>
            <a:rPr lang="en-US" sz="2600" b="1" kern="1200" dirty="0" smtClean="0"/>
            <a:t>4 </a:t>
          </a:r>
          <a:r>
            <a:rPr lang="en-US" sz="2000" kern="1200" dirty="0" smtClean="0"/>
            <a:t>– </a:t>
          </a:r>
          <a:r>
            <a:rPr lang="id-ID" sz="2000" kern="1200" dirty="0" smtClean="0"/>
            <a:t>Periksa jumlah kolom </a:t>
          </a:r>
          <a:r>
            <a:rPr lang="en-US" sz="2000" kern="1200" dirty="0" smtClean="0"/>
            <a:t>Debit </a:t>
          </a:r>
          <a:r>
            <a:rPr lang="id-ID" sz="2000" kern="1200" dirty="0" smtClean="0"/>
            <a:t>harus sama dengan kolom K</a:t>
          </a:r>
          <a:r>
            <a:rPr lang="en-US" sz="2000" kern="1200" dirty="0" err="1" smtClean="0"/>
            <a:t>redit</a:t>
          </a:r>
          <a:r>
            <a:rPr lang="id-ID" sz="2000" kern="1200" dirty="0" smtClean="0"/>
            <a:t>.</a:t>
          </a:r>
          <a:endParaRPr lang="en-US" sz="2000" kern="1200" dirty="0"/>
        </a:p>
      </dsp:txBody>
      <dsp:txXfrm>
        <a:off x="1491262" y="3746669"/>
        <a:ext cx="4778586" cy="1056752"/>
      </dsp:txXfrm>
    </dsp:sp>
    <dsp:sp modelId="{F8F7014D-2965-4747-9410-923AFD9C3081}">
      <dsp:nvSpPr>
        <dsp:cNvPr id="0" name=""/>
        <dsp:cNvSpPr/>
      </dsp:nvSpPr>
      <dsp:spPr>
        <a:xfrm>
          <a:off x="5278159" y="809376"/>
          <a:ext cx="686889" cy="686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278159" y="809376"/>
        <a:ext cx="686889" cy="686889"/>
      </dsp:txXfrm>
    </dsp:sp>
    <dsp:sp modelId="{92454D07-C001-EC49-9A4B-6083BA5AF774}">
      <dsp:nvSpPr>
        <dsp:cNvPr id="0" name=""/>
        <dsp:cNvSpPr/>
      </dsp:nvSpPr>
      <dsp:spPr>
        <a:xfrm>
          <a:off x="5777732" y="2058266"/>
          <a:ext cx="686889" cy="686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777732" y="2058266"/>
        <a:ext cx="686889" cy="686889"/>
      </dsp:txXfrm>
    </dsp:sp>
    <dsp:sp modelId="{E1B1A6CC-1463-BB4D-8203-70717B02C6C8}">
      <dsp:nvSpPr>
        <dsp:cNvPr id="0" name=""/>
        <dsp:cNvSpPr/>
      </dsp:nvSpPr>
      <dsp:spPr>
        <a:xfrm>
          <a:off x="6269848" y="3307156"/>
          <a:ext cx="686889" cy="686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/>
        </a:solidFill>
        <a:ln w="47625" cap="flat" cmpd="dbl" algn="ctr">
          <a:solidFill>
            <a:schemeClr val="l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269848" y="3307156"/>
        <a:ext cx="686889" cy="686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0D369-EF88-4672-9319-68BE6295BC8A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1B8DD-C5C1-47F8-89B9-4F66E483F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3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1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9/11/2017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667001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352801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1" y="5181601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1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6168922"/>
            <a:ext cx="536679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1" y="5486401"/>
            <a:ext cx="536679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1" y="6168922"/>
            <a:ext cx="536679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1" y="5486401"/>
            <a:ext cx="536679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2" y="5486401"/>
            <a:ext cx="330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1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8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9" y="2644170"/>
            <a:ext cx="8801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1" y="304800"/>
            <a:ext cx="854727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58200" cy="3276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b="1" dirty="0" smtClean="0">
                <a:latin typeface="Nueva Std Cond" pitchFamily="50" charset="0"/>
              </a:rPr>
              <a:t>PENGANTAR AKUNTANSI 1</a:t>
            </a:r>
            <a:r>
              <a:rPr lang="en-US" sz="4800" dirty="0" smtClean="0"/>
              <a:t>—</a:t>
            </a:r>
            <a:br>
              <a:rPr lang="en-US" sz="4800" dirty="0" smtClean="0"/>
            </a:br>
            <a:r>
              <a:rPr lang="en-US" sz="5300" b="1" dirty="0" smtClean="0">
                <a:latin typeface="Nueva Std Cond" pitchFamily="50" charset="0"/>
              </a:rPr>
              <a:t>ADAPTASI INDONESIA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err="1" smtClean="0">
                <a:latin typeface="Nueva Std Cond" pitchFamily="50" charset="0"/>
              </a:rPr>
              <a:t>Edisi</a:t>
            </a:r>
            <a:r>
              <a:rPr lang="en-US" sz="5300" b="1" dirty="0" smtClean="0">
                <a:latin typeface="Nueva Std Cond" pitchFamily="50" charset="0"/>
              </a:rPr>
              <a:t>  4</a:t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5300" b="1" dirty="0" smtClean="0">
                <a:latin typeface="Nueva Std Cond" pitchFamily="50" charset="0"/>
              </a:rPr>
              <a:t/>
            </a:r>
            <a:br>
              <a:rPr lang="en-US" sz="5300" b="1" dirty="0" smtClean="0">
                <a:latin typeface="Nueva Std Cond" pitchFamily="50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Carl S. Warren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James M. Reeve</a:t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Jonathan  </a:t>
            </a:r>
            <a:r>
              <a:rPr lang="en-US" sz="2700" b="1" cap="none" dirty="0" err="1" smtClean="0">
                <a:latin typeface="Monotype Corsiva" pitchFamily="66" charset="0"/>
              </a:rPr>
              <a:t>E.Duchac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err="1" smtClean="0">
                <a:latin typeface="Monotype Corsiva" pitchFamily="66" charset="0"/>
              </a:rPr>
              <a:t>Ersa</a:t>
            </a:r>
            <a:r>
              <a:rPr lang="en-US" sz="2700" b="1" cap="none" dirty="0" smtClean="0">
                <a:latin typeface="Monotype Corsiva" pitchFamily="66" charset="0"/>
              </a:rPr>
              <a:t> Tri </a:t>
            </a:r>
            <a:r>
              <a:rPr lang="en-US" sz="2700" b="1" cap="none" dirty="0" err="1" smtClean="0">
                <a:latin typeface="Monotype Corsiva" pitchFamily="66" charset="0"/>
              </a:rPr>
              <a:t>Wahyuni</a:t>
            </a:r>
            <a:r>
              <a:rPr lang="en-US" sz="2700" b="1" cap="none" dirty="0" smtClean="0">
                <a:latin typeface="Monotype Corsiva" pitchFamily="66" charset="0"/>
              </a:rPr>
              <a:t/>
            </a:r>
            <a:br>
              <a:rPr lang="en-US" sz="2700" b="1" cap="none" dirty="0" smtClean="0">
                <a:latin typeface="Monotype Corsiva" pitchFamily="66" charset="0"/>
              </a:rPr>
            </a:br>
            <a:r>
              <a:rPr lang="en-US" sz="2700" b="1" cap="none" dirty="0" smtClean="0">
                <a:latin typeface="Monotype Corsiva" pitchFamily="66" charset="0"/>
              </a:rPr>
              <a:t>Amir </a:t>
            </a:r>
            <a:r>
              <a:rPr lang="en-US" sz="2700" b="1" cap="none" dirty="0" err="1" smtClean="0">
                <a:latin typeface="Monotype Corsiva" pitchFamily="66" charset="0"/>
              </a:rPr>
              <a:t>Abadi</a:t>
            </a:r>
            <a:r>
              <a:rPr lang="en-US" sz="2700" b="1" cap="none" dirty="0" smtClean="0">
                <a:latin typeface="Monotype Corsiva" pitchFamily="66" charset="0"/>
              </a:rPr>
              <a:t> </a:t>
            </a:r>
            <a:r>
              <a:rPr lang="en-US" sz="2700" b="1" cap="none" dirty="0" err="1" smtClean="0">
                <a:latin typeface="Monotype Corsiva" pitchFamily="66" charset="0"/>
              </a:rPr>
              <a:t>Jusuf</a:t>
            </a:r>
            <a:r>
              <a:rPr lang="en-US" sz="2700" b="1" dirty="0" smtClean="0">
                <a:latin typeface="Nueva Std Cond" pitchFamily="50" charset="0"/>
              </a:rPr>
              <a:t/>
            </a:r>
            <a:br>
              <a:rPr lang="en-US" sz="2700" b="1" dirty="0" smtClean="0">
                <a:latin typeface="Nueva Std Cond" pitchFamily="50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Bagan Akun (Chart of Accounts–COA)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err="1" smtClean="0"/>
              <a:t>buku</a:t>
            </a:r>
            <a:r>
              <a:rPr lang="en-US" b="1" i="1" dirty="0" smtClean="0"/>
              <a:t> </a:t>
            </a:r>
            <a:r>
              <a:rPr lang="en-US" b="1" i="1" dirty="0" err="1" smtClean="0"/>
              <a:t>besar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ledger</a:t>
            </a:r>
            <a:r>
              <a:rPr lang="en-US" dirty="0" smtClean="0"/>
              <a:t>).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bagan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chart of accounts</a:t>
            </a:r>
            <a:r>
              <a:rPr lang="en-US" dirty="0" smtClean="0"/>
              <a:t>)</a:t>
            </a:r>
            <a:r>
              <a:rPr lang="en-US" i="1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r>
              <a:rPr lang="en-US" b="1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laporan</a:t>
            </a:r>
            <a:r>
              <a:rPr lang="en-US" b="1" dirty="0" smtClean="0"/>
              <a:t> </a:t>
            </a:r>
            <a:r>
              <a:rPr lang="en-US" b="1" dirty="0" err="1" smtClean="0"/>
              <a:t>laba</a:t>
            </a:r>
            <a:r>
              <a:rPr lang="en-US" b="1" dirty="0" smtClean="0"/>
              <a:t> </a:t>
            </a:r>
            <a:r>
              <a:rPr lang="en-US" b="1" dirty="0" err="1" smtClean="0"/>
              <a:t>rugi</a:t>
            </a:r>
            <a:r>
              <a:rPr lang="en-US" b="1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b="1" dirty="0" smtClean="0"/>
              <a:t>Kesalahan Memengaruhi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Neraca</a:t>
            </a:r>
            <a:r>
              <a:rPr lang="en-US" sz="3600" b="1" dirty="0" smtClean="0"/>
              <a:t> </a:t>
            </a:r>
            <a:r>
              <a:rPr lang="id-ID" sz="3600" b="1" dirty="0" smtClean="0"/>
              <a:t>Saldo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(slide 3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0850" indent="-45085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sv-SE" dirty="0" smtClean="0"/>
              <a:t>Jika kesalahan tidak habis dibagi 2 maupun 9, buku besar harus ditinjau ulang</a:t>
            </a:r>
            <a:r>
              <a:rPr lang="id-ID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yang</a:t>
            </a:r>
            <a:r>
              <a:rPr lang="id-ID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dipindah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, </a:t>
            </a:r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id-ID" dirty="0" smtClean="0"/>
              <a:t> </a:t>
            </a:r>
            <a:r>
              <a:rPr lang="en-US" dirty="0" err="1" smtClean="0"/>
              <a:t>pemindahbukuan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pemindahbukuan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.</a:t>
            </a:r>
            <a:endParaRPr lang="id-ID" dirty="0" smtClean="0"/>
          </a:p>
          <a:p>
            <a:pPr marL="450850" indent="-45085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id-ID" dirty="0" smtClean="0"/>
              <a:t> </a:t>
            </a:r>
            <a:r>
              <a:rPr lang="en-US" dirty="0" err="1" smtClean="0"/>
              <a:t>ditelusuri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,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mundur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Kesalahan Tidak Memengaruhi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Neraca</a:t>
            </a:r>
            <a:r>
              <a:rPr lang="id-ID" sz="3600" b="1" dirty="0" smtClean="0"/>
              <a:t> Saldo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kalanya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seimbang</a:t>
            </a:r>
            <a:r>
              <a:rPr lang="en-US" dirty="0" smtClean="0"/>
              <a:t>, </a:t>
            </a:r>
            <a:r>
              <a:rPr lang="id-ID" dirty="0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.</a:t>
            </a:r>
          </a:p>
          <a:p>
            <a:pPr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id-ID" dirty="0" smtClean="0"/>
              <a:t>Biasanya dipersiapkan Jurnal Koreksi.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Jurnal Koreksi</a:t>
            </a:r>
            <a:r>
              <a:rPr lang="en-US" sz="3600" b="1" dirty="0" smtClean="0"/>
              <a:t> (slide 1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3)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id-ID" dirty="0" smtClean="0"/>
              <a:t>D</a:t>
            </a:r>
            <a:r>
              <a:rPr lang="en-US" dirty="0" err="1" smtClean="0"/>
              <a:t>iasumsikan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5 Mei </a:t>
            </a:r>
            <a:r>
              <a:rPr lang="id-ID" dirty="0" smtClean="0"/>
              <a:t>dilakukan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b="1" dirty="0" err="1" smtClean="0"/>
              <a:t>peralatan</a:t>
            </a:r>
            <a:r>
              <a:rPr lang="en-US" b="1" dirty="0" smtClean="0"/>
              <a:t> </a:t>
            </a:r>
            <a:r>
              <a:rPr lang="en-US" b="1" dirty="0" err="1" smtClean="0"/>
              <a:t>kantor</a:t>
            </a:r>
            <a:r>
              <a:rPr lang="en-US" b="1" dirty="0" smtClean="0"/>
              <a:t> </a:t>
            </a:r>
            <a:r>
              <a:rPr lang="en-US" dirty="0" err="1" smtClean="0"/>
              <a:t>secara</a:t>
            </a:r>
            <a:r>
              <a:rPr lang="id-ID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id-ID" dirty="0" smtClean="0"/>
              <a:t> </a:t>
            </a:r>
            <a:r>
              <a:rPr lang="en-US" dirty="0" smtClean="0"/>
              <a:t>12</a:t>
            </a:r>
            <a:r>
              <a:rPr lang="id-ID" dirty="0" smtClean="0"/>
              <a:t>.</a:t>
            </a:r>
            <a:r>
              <a:rPr lang="en-US" dirty="0" smtClean="0"/>
              <a:t>500</a:t>
            </a:r>
            <a:r>
              <a:rPr lang="id-ID" dirty="0" smtClean="0"/>
              <a:t>.</a:t>
            </a:r>
            <a:r>
              <a:rPr lang="en-US" dirty="0" smtClean="0"/>
              <a:t>000</a:t>
            </a:r>
            <a:r>
              <a:rPr lang="id-ID" dirty="0" smtClean="0"/>
              <a:t> </a:t>
            </a:r>
            <a:r>
              <a:rPr lang="en-US" dirty="0" err="1" smtClean="0"/>
              <a:t>dijurnal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sebaga</a:t>
            </a:r>
            <a:r>
              <a:rPr lang="id-ID" dirty="0" smtClean="0"/>
              <a:t>i</a:t>
            </a:r>
            <a:r>
              <a:rPr lang="en-US" dirty="0" smtClean="0"/>
              <a:t>:</a:t>
            </a:r>
          </a:p>
          <a:p>
            <a:pPr marL="719138" indent="-366713" algn="just"/>
            <a:r>
              <a:rPr lang="id-ID" dirty="0" smtClean="0"/>
              <a:t>d</a:t>
            </a:r>
            <a:r>
              <a:rPr lang="en-US" dirty="0" err="1" smtClean="0"/>
              <a:t>ebit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 </a:t>
            </a:r>
            <a:r>
              <a:rPr lang="en-US" dirty="0" err="1" smtClean="0"/>
              <a:t>sebesar</a:t>
            </a:r>
            <a:r>
              <a:rPr lang="en-US" dirty="0" smtClean="0"/>
              <a:t> Rp12.500.000. </a:t>
            </a:r>
          </a:p>
          <a:p>
            <a:pPr algn="just">
              <a:buFont typeface="Wingdings" pitchFamily="2" charset="2"/>
              <a:buChar char="§"/>
            </a:pPr>
            <a:r>
              <a:rPr lang="id-ID" b="1" dirty="0" smtClean="0"/>
              <a:t>Salah:</a:t>
            </a:r>
          </a:p>
          <a:p>
            <a:pPr algn="just">
              <a:buNone/>
            </a:pPr>
            <a:endParaRPr lang="id-ID" b="1" dirty="0" smtClean="0"/>
          </a:p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96" y="4419600"/>
            <a:ext cx="8424004" cy="6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Jurnal Koreksi</a:t>
            </a:r>
            <a:r>
              <a:rPr lang="en-US" sz="3200" b="1" dirty="0" smtClean="0"/>
              <a:t> (slide 2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id-ID" dirty="0" smtClean="0"/>
              <a:t>Sebelum membuat jurnal koreksi</a:t>
            </a:r>
            <a:r>
              <a:rPr lang="en-US" dirty="0" smtClean="0"/>
              <a:t>, </a:t>
            </a:r>
            <a:r>
              <a:rPr lang="id-ID" dirty="0" smtClean="0"/>
              <a:t>tentukan </a:t>
            </a:r>
            <a:r>
              <a:rPr lang="en-US" dirty="0" smtClean="0"/>
              <a:t>debit </a:t>
            </a:r>
            <a:r>
              <a:rPr lang="id-ID" dirty="0" smtClean="0"/>
              <a:t>dan k</a:t>
            </a:r>
            <a:r>
              <a:rPr lang="en-US" dirty="0" err="1" smtClean="0"/>
              <a:t>redit</a:t>
            </a:r>
            <a:r>
              <a:rPr lang="id-ID" dirty="0" smtClean="0"/>
              <a:t> yang harus dicatat</a:t>
            </a:r>
            <a:r>
              <a:rPr lang="en-US" dirty="0" smtClean="0"/>
              <a:t>. </a:t>
            </a:r>
            <a:endParaRPr lang="id-ID" dirty="0" smtClean="0"/>
          </a:p>
          <a:p>
            <a:pPr algn="just">
              <a:buFont typeface="Wingdings" pitchFamily="2" charset="2"/>
              <a:buChar char="§"/>
            </a:pPr>
            <a:r>
              <a:rPr lang="id-ID" b="1" dirty="0" smtClean="0"/>
              <a:t>Benar: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8229600" cy="6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b="1" dirty="0" smtClean="0"/>
              <a:t>Jurnal Koreksi</a:t>
            </a:r>
            <a:r>
              <a:rPr lang="en-US" sz="3200" b="1" dirty="0" smtClean="0"/>
              <a:t> (slide 3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da-DK" dirty="0" smtClean="0"/>
              <a:t>Dengan membandingkan dua set akun T, kita lihat bahwa salah mendebit pada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dikoreksi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Kantor </a:t>
            </a:r>
            <a:r>
              <a:rPr lang="en-US" dirty="0" err="1" smtClean="0"/>
              <a:t>sebesar</a:t>
            </a:r>
            <a:r>
              <a:rPr lang="en-US" dirty="0" smtClean="0"/>
              <a:t> Rp12.500.000</a:t>
            </a:r>
            <a:r>
              <a:rPr lang="id-ID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mengkredit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Rp12.500.000.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27743"/>
            <a:ext cx="7620000" cy="192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 smtClean="0"/>
              <a:t>Analisis dan Interpretasi</a:t>
            </a:r>
            <a:r>
              <a:rPr lang="en-US" sz="3200" b="1" dirty="0" smtClean="0"/>
              <a:t> </a:t>
            </a:r>
            <a:r>
              <a:rPr lang="id-ID" sz="3200" b="1" dirty="0" smtClean="0"/>
              <a:t>Keuangan: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id-ID" sz="3200" b="1" dirty="0" smtClean="0"/>
              <a:t>Analisis Horizontal</a:t>
            </a:r>
            <a:endParaRPr lang="en-US" sz="3400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2362200"/>
            <a:ext cx="67056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id-ID" sz="2600" b="1" i="1" dirty="0" smtClean="0"/>
              <a:t>Dalam analisis </a:t>
            </a:r>
            <a:r>
              <a:rPr lang="en-US" sz="2600" b="1" i="1" dirty="0" smtClean="0"/>
              <a:t>horizontal</a:t>
            </a:r>
            <a:endParaRPr lang="en-US" sz="2600" dirty="0"/>
          </a:p>
          <a:p>
            <a:pPr algn="ctr"/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pos </a:t>
            </a:r>
            <a:r>
              <a:rPr lang="en-US" sz="2400" dirty="0" err="1" smtClean="0"/>
              <a:t>laporan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pos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600" dirty="0" smtClean="0"/>
              <a:t>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Ilustrasi Analisis </a:t>
            </a:r>
            <a:r>
              <a:rPr lang="en-US" sz="3600" b="1" dirty="0" smtClean="0"/>
              <a:t>Horizontal</a:t>
            </a:r>
            <a:endParaRPr lang="en-US" sz="36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405687" cy="343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Anal</a:t>
            </a:r>
            <a:r>
              <a:rPr lang="id-ID" sz="3200" b="1" dirty="0" smtClean="0"/>
              <a:t>i</a:t>
            </a:r>
            <a:r>
              <a:rPr lang="en-US" sz="3200" b="1" dirty="0" smtClean="0"/>
              <a:t>sis Horizontal– </a:t>
            </a:r>
            <a:r>
              <a:rPr lang="en-US" sz="3200" b="1" dirty="0" err="1" smtClean="0"/>
              <a:t>Konsultan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Hukum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err="1" smtClean="0"/>
              <a:t>Sitompul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Rekan</a:t>
            </a:r>
            <a:endParaRPr lang="en-US" sz="29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1676400"/>
            <a:ext cx="7086600" cy="16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Bila pendapatan jasa meningkat</a:t>
            </a:r>
            <a:r>
              <a:rPr lang="en-US" sz="2400" dirty="0" smtClean="0"/>
              <a:t>: </a:t>
            </a:r>
            <a:r>
              <a:rPr lang="id-ID" sz="2400" dirty="0" smtClean="0"/>
              <a:t>Menguntungkan</a:t>
            </a:r>
            <a:endParaRPr lang="en-US" sz="2400" dirty="0"/>
          </a:p>
          <a:p>
            <a:pPr algn="ctr"/>
            <a:r>
              <a:rPr lang="id-ID" sz="2400" dirty="0" smtClean="0"/>
              <a:t>Bila beban menurun: Menguntungkan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3505200"/>
          <a:ext cx="76962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5240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Meningkat/Menurun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Menguntungkan/Tidak Menguntungkan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Pendapatan jasa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Menguntungkan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Beban</a:t>
                      </a:r>
                      <a:r>
                        <a:rPr lang="id-ID" baseline="0" dirty="0" smtClean="0"/>
                        <a:t> </a:t>
                      </a:r>
                      <a:r>
                        <a:rPr lang="en-US" baseline="0" dirty="0" err="1" smtClean="0"/>
                        <a:t>Perlengkapan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Menurun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Menguntungkan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Beban</a:t>
                      </a:r>
                      <a:r>
                        <a:rPr lang="id-ID" baseline="0" dirty="0" smtClean="0"/>
                        <a:t> upah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Tidak Menguntungkan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Beban sewa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Tidak Menguntungkan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Beban utilitas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Tidak Menguntungkan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Beban lain-lain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Meningkat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Tidak Menguntungkan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Analisis </a:t>
            </a:r>
            <a:r>
              <a:rPr lang="en-US" sz="3600" b="1" dirty="0" smtClean="0"/>
              <a:t>Horizontal </a:t>
            </a:r>
            <a:r>
              <a:rPr lang="id-ID" sz="3600" b="1" dirty="0" smtClean="0"/>
              <a:t>untuk Laporan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id-ID" sz="3600" b="1" dirty="0" smtClean="0"/>
              <a:t>Arus Kas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d-ID" b="1" dirty="0" smtClean="0"/>
              <a:t>Laporan Arus Kas </a:t>
            </a:r>
            <a:r>
              <a:rPr lang="en-US" b="1" dirty="0" smtClean="0"/>
              <a:t>PT </a:t>
            </a:r>
            <a:r>
              <a:rPr lang="en-US" b="1" dirty="0" err="1" smtClean="0"/>
              <a:t>Mitra</a:t>
            </a:r>
            <a:r>
              <a:rPr lang="en-US" b="1" dirty="0" smtClean="0"/>
              <a:t> </a:t>
            </a:r>
            <a:r>
              <a:rPr lang="en-US" b="1" dirty="0" err="1" smtClean="0"/>
              <a:t>Adi</a:t>
            </a:r>
            <a:r>
              <a:rPr lang="en-US" b="1" dirty="0" smtClean="0"/>
              <a:t> Perkasa </a:t>
            </a:r>
            <a:r>
              <a:rPr lang="en-US" dirty="0" smtClean="0"/>
              <a:t>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ribuan</a:t>
            </a:r>
            <a:r>
              <a:rPr lang="en-US" dirty="0" smtClean="0"/>
              <a:t>)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r>
              <a:rPr lang="id-ID" b="1" dirty="0" smtClean="0"/>
              <a:t>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2787514"/>
            <a:ext cx="7848601" cy="29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000" b="1" dirty="0" smtClean="0"/>
              <a:t>Analisis </a:t>
            </a:r>
            <a:r>
              <a:rPr lang="en-US" sz="4000" b="1" dirty="0" smtClean="0"/>
              <a:t>Horizontal – PT </a:t>
            </a:r>
            <a:r>
              <a:rPr lang="en-US" sz="4000" b="1" dirty="0" err="1" smtClean="0"/>
              <a:t>Mitra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err="1" smtClean="0"/>
              <a:t>Adi</a:t>
            </a:r>
            <a:r>
              <a:rPr lang="en-US" sz="4000" b="1" dirty="0" smtClean="0"/>
              <a:t> Perkasa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PT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Perkasa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381,5%,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tren</a:t>
            </a:r>
            <a:r>
              <a:rPr lang="en-US" dirty="0" smtClean="0"/>
              <a:t> </a:t>
            </a:r>
            <a:r>
              <a:rPr lang="en-US" dirty="0" err="1" smtClean="0"/>
              <a:t>menguntungkan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sv-SE" dirty="0" smtClean="0"/>
              <a:t>Kenaikan jumlah kas dalam aktivitas investasi sejumlah 49,5% dan kenaikan kas dalam jumlah kas yang diterima dari aktivitas pendanaan sebesar 40,0%.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, PT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Perkasa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604,2% yang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senilai</a:t>
            </a:r>
            <a:r>
              <a:rPr lang="en-US" dirty="0" smtClean="0"/>
              <a:t> 202,8%.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 smtClean="0"/>
              <a:t>Bagan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</a:t>
            </a:r>
            <a:r>
              <a:rPr lang="en-US" sz="3200" b="1" dirty="0" smtClean="0"/>
              <a:t> (COA)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Posisi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Keuangan</a:t>
            </a:r>
            <a:endParaRPr lang="en-US" sz="32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928675958"/>
              </p:ext>
            </p:extLst>
          </p:nvPr>
        </p:nvGraphicFramePr>
        <p:xfrm>
          <a:off x="228600" y="158967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Bagan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</a:t>
            </a:r>
            <a:r>
              <a:rPr lang="en-US" sz="3600" b="1" dirty="0" smtClean="0"/>
              <a:t> (COA)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Laporan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Laba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Rugi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050307905"/>
              </p:ext>
            </p:extLst>
          </p:nvPr>
        </p:nvGraphicFramePr>
        <p:xfrm>
          <a:off x="609600" y="1981200"/>
          <a:ext cx="7162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Bagan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(COA) </a:t>
            </a:r>
            <a:r>
              <a:rPr lang="en-US" b="1" dirty="0" err="1" smtClean="0"/>
              <a:t>SolusiNet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31902"/>
            <a:ext cx="8053987" cy="378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Sistem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Akuntansi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Ayat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Berpasangan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:</a:t>
            </a:r>
          </a:p>
          <a:p>
            <a:pPr marL="682625" indent="-495300" algn="just">
              <a:buFont typeface="Wingdings" pitchFamily="2" charset="2"/>
              <a:buChar char="§"/>
              <a:tabLst>
                <a:tab pos="896938" algn="l"/>
              </a:tabLst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.</a:t>
            </a:r>
          </a:p>
          <a:p>
            <a:pPr marL="682625" indent="-495300" algn="just">
              <a:buFont typeface="Wingdings" pitchFamily="2" charset="2"/>
              <a:buChar char="§"/>
              <a:tabLst>
                <a:tab pos="896938" algn="l"/>
              </a:tabLst>
            </a:pPr>
            <a:r>
              <a:rPr lang="en-US" dirty="0" smtClean="0"/>
              <a:t>Total debit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total </a:t>
            </a:r>
            <a:r>
              <a:rPr lang="en-US" dirty="0" err="1" smtClean="0"/>
              <a:t>kredit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Aturan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Pendebitan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Pengkreditan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Posisi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Keuangan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54" y="2133600"/>
            <a:ext cx="8053946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Aturan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Pendebitan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pengkreditan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Laporan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Laba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Rugi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8001000" cy="13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b="1" dirty="0" err="1" smtClean="0"/>
              <a:t>Prive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3" y="2265284"/>
            <a:ext cx="4700587" cy="154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Saldo</a:t>
            </a:r>
            <a:r>
              <a:rPr lang="en-US" b="1" dirty="0" smtClean="0"/>
              <a:t> Normal </a:t>
            </a:r>
            <a:r>
              <a:rPr lang="en-US" b="1" dirty="0" err="1" smtClean="0"/>
              <a:t>Akun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Saldo</a:t>
            </a:r>
            <a:r>
              <a:rPr lang="en-US" b="1" dirty="0" smtClean="0"/>
              <a:t> normal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r>
              <a:rPr lang="en-US" b="1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debit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debit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1862608"/>
              </p:ext>
            </p:extLst>
          </p:nvPr>
        </p:nvGraphicFramePr>
        <p:xfrm>
          <a:off x="1447800" y="3124200"/>
          <a:ext cx="6096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Akun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Saldo</a:t>
                      </a:r>
                      <a:r>
                        <a:rPr lang="en-US" sz="2400" baseline="0" dirty="0" smtClean="0"/>
                        <a:t> Normal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Aset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Debit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Liabilitas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Kredit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Ekuitas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Kredit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Pendapatan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Kredit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Beban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Debit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Prive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Debit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Tampilan</a:t>
            </a:r>
            <a:r>
              <a:rPr lang="en-US" sz="3200" b="1" dirty="0" smtClean="0"/>
              <a:t> 3: </a:t>
            </a:r>
            <a:r>
              <a:rPr lang="en-US" sz="3200" b="1" dirty="0" err="1" smtClean="0"/>
              <a:t>Aturan</a:t>
            </a:r>
            <a:r>
              <a:rPr lang="en-US" sz="3200" b="1" dirty="0" smtClean="0"/>
              <a:t> Debit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Kredit</a:t>
            </a:r>
            <a:r>
              <a:rPr lang="en-US" sz="3200" b="1" dirty="0" smtClean="0"/>
              <a:t>, </a:t>
            </a:r>
            <a:br>
              <a:rPr lang="en-US" sz="3200" b="1" dirty="0" smtClean="0"/>
            </a:br>
            <a:r>
              <a:rPr lang="en-US" sz="3200" b="1" dirty="0" err="1" smtClean="0"/>
              <a:t>Saldo</a:t>
            </a:r>
            <a:r>
              <a:rPr lang="en-US" sz="3200" b="1" dirty="0" smtClean="0"/>
              <a:t> Normal </a:t>
            </a:r>
            <a:r>
              <a:rPr lang="en-US" sz="3200" b="1" dirty="0" err="1" smtClean="0"/>
              <a:t>Akun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14140"/>
            <a:ext cx="8843962" cy="50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667000"/>
            <a:ext cx="9144000" cy="16764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BAB 2</a:t>
            </a:r>
          </a:p>
          <a:p>
            <a:pPr algn="ctr"/>
            <a:endParaRPr lang="en-US" sz="5400" b="1" dirty="0" smtClean="0">
              <a:latin typeface="Mongolian Baiti" pitchFamily="66" charset="0"/>
              <a:cs typeface="Mongolian Baiti" pitchFamily="66" charset="0"/>
            </a:endParaRPr>
          </a:p>
          <a:p>
            <a:pPr algn="ctr"/>
            <a:r>
              <a:rPr lang="en-US" b="1" dirty="0" smtClean="0">
                <a:latin typeface="Mongolian Baiti" pitchFamily="66" charset="0"/>
                <a:cs typeface="Mongolian Baiti" pitchFamily="66" charset="0"/>
              </a:rPr>
              <a:t>MENGANALISIS TRANSAKSI</a:t>
            </a:r>
            <a:endParaRPr lang="en-US" b="1" dirty="0">
              <a:latin typeface="Mongolian Baiti" pitchFamily="66" charset="0"/>
              <a:cs typeface="Mongolian Baiti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Penjurnalan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jurnal</a:t>
            </a:r>
            <a:r>
              <a:rPr lang="en-US" dirty="0" smtClean="0"/>
              <a:t> (</a:t>
            </a:r>
            <a:r>
              <a:rPr lang="en-US" i="1" dirty="0" smtClean="0"/>
              <a:t>journal).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November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A</a:t>
            </a:r>
            <a:r>
              <a:rPr lang="en-US" b="1" dirty="0" smtClean="0"/>
              <a:t>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09800"/>
            <a:ext cx="7772400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/>
              <a:t>1 Nov 2015 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000" dirty="0" smtClean="0"/>
              <a:t>Cristina </a:t>
            </a:r>
            <a:r>
              <a:rPr lang="en-US" sz="3000" dirty="0" err="1" smtClean="0"/>
              <a:t>menyetorkan</a:t>
            </a:r>
            <a:r>
              <a:rPr lang="en-US" sz="3000" dirty="0" smtClean="0"/>
              <a:t> Rp25.000.000 </a:t>
            </a:r>
            <a:r>
              <a:rPr lang="en-US" sz="3000" dirty="0" err="1" smtClean="0"/>
              <a:t>di</a:t>
            </a:r>
            <a:r>
              <a:rPr lang="en-US" sz="3000" dirty="0" smtClean="0"/>
              <a:t> </a:t>
            </a:r>
            <a:r>
              <a:rPr lang="en-US" sz="3000" dirty="0" err="1" smtClean="0"/>
              <a:t>rekening</a:t>
            </a:r>
            <a:r>
              <a:rPr lang="en-US" sz="3000" dirty="0" smtClean="0"/>
              <a:t> bank </a:t>
            </a:r>
            <a:r>
              <a:rPr lang="en-US" sz="3000" dirty="0" err="1" smtClean="0"/>
              <a:t>atas</a:t>
            </a:r>
            <a:r>
              <a:rPr lang="en-US" sz="3000" dirty="0" smtClean="0"/>
              <a:t> </a:t>
            </a:r>
            <a:r>
              <a:rPr lang="en-US" sz="3000" dirty="0" err="1" smtClean="0"/>
              <a:t>nama</a:t>
            </a:r>
            <a:r>
              <a:rPr lang="en-US" sz="3000" dirty="0" smtClean="0"/>
              <a:t> </a:t>
            </a:r>
            <a:r>
              <a:rPr lang="id-ID" sz="3000" dirty="0" smtClean="0"/>
              <a:t>SolusiNet.</a:t>
            </a:r>
          </a:p>
          <a:p>
            <a:pPr marL="0" indent="0" algn="ctr">
              <a:buFont typeface="Arial" pitchFamily="34" charset="0"/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A</a:t>
            </a:r>
            <a:r>
              <a:rPr lang="en-US" b="1" dirty="0" smtClean="0"/>
              <a:t>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. </a:t>
            </a:r>
          </a:p>
          <a:p>
            <a:pPr marL="114300" indent="0" algn="just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tercatat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(debit)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id-ID" dirty="0" smtClean="0"/>
              <a:t>(</a:t>
            </a:r>
            <a:r>
              <a:rPr lang="en-US" dirty="0" smtClean="0"/>
              <a:t>k</a:t>
            </a:r>
            <a:r>
              <a:rPr lang="id-ID" dirty="0" smtClean="0"/>
              <a:t>redit) </a:t>
            </a:r>
            <a:r>
              <a:rPr lang="en-US" dirty="0" err="1" smtClean="0"/>
              <a:t>akun</a:t>
            </a:r>
            <a:r>
              <a:rPr lang="en-US" dirty="0" smtClean="0"/>
              <a:t> Modal,</a:t>
            </a:r>
            <a:r>
              <a:rPr lang="id-ID" dirty="0" smtClean="0"/>
              <a:t> </a:t>
            </a:r>
            <a:r>
              <a:rPr lang="en-US" dirty="0" smtClean="0"/>
              <a:t>Cristina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Ayat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Jurnal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Transaksi</a:t>
            </a:r>
            <a:r>
              <a:rPr lang="en-US" sz="4000" b="1" dirty="0" smtClean="0"/>
              <a:t> A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8763000" cy="316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5 </a:t>
            </a:r>
            <a:r>
              <a:rPr lang="en-US" sz="3600" b="1" dirty="0" err="1" smtClean="0"/>
              <a:t>Langkah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Pencacatan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Transaksi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957959922"/>
              </p:ext>
            </p:extLst>
          </p:nvPr>
        </p:nvGraphicFramePr>
        <p:xfrm>
          <a:off x="381000" y="16764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Istilah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Transaksi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Umum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81" y="1981200"/>
            <a:ext cx="8071919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B</a:t>
            </a:r>
            <a:r>
              <a:rPr lang="en-US" b="1" dirty="0" smtClean="0"/>
              <a:t>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09800"/>
            <a:ext cx="7772400" cy="243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5 </a:t>
            </a:r>
            <a:r>
              <a:rPr lang="id-ID" sz="3200" b="1" dirty="0" smtClean="0"/>
              <a:t>N</a:t>
            </a:r>
            <a:r>
              <a:rPr lang="en-US" sz="3200" b="1" dirty="0" err="1" smtClean="0"/>
              <a:t>ovember</a:t>
            </a:r>
            <a:r>
              <a:rPr lang="en-US" sz="3200" b="1" dirty="0" smtClean="0"/>
              <a:t>   </a:t>
            </a:r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membeli</a:t>
            </a:r>
            <a:r>
              <a:rPr lang="en-US" sz="3200" dirty="0" smtClean="0"/>
              <a:t> </a:t>
            </a:r>
            <a:r>
              <a:rPr lang="en-US" sz="3200" dirty="0" err="1" smtClean="0"/>
              <a:t>tanah</a:t>
            </a:r>
            <a:r>
              <a:rPr lang="en-US" sz="3200" dirty="0" smtClean="0"/>
              <a:t> </a:t>
            </a:r>
            <a:r>
              <a:rPr lang="en-US" sz="3200" dirty="0" err="1" smtClean="0"/>
              <a:t>seharga</a:t>
            </a:r>
            <a:r>
              <a:rPr lang="en-US" sz="3200" dirty="0" smtClean="0"/>
              <a:t> Rp20.000.000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tunai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B</a:t>
            </a:r>
            <a:r>
              <a:rPr lang="en-US" b="1" dirty="0" smtClean="0"/>
              <a:t>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Kenaikan</a:t>
            </a:r>
            <a:r>
              <a:rPr lang="en-US" dirty="0" smtClean="0"/>
              <a:t> Rp20.000.000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Tanah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Penurunan</a:t>
            </a:r>
            <a:r>
              <a:rPr lang="en-US" dirty="0" smtClean="0"/>
              <a:t> Rp20.000.000 </a:t>
            </a:r>
            <a:r>
              <a:rPr lang="id-ID" dirty="0" smtClean="0"/>
              <a:t>(</a:t>
            </a:r>
            <a:r>
              <a:rPr lang="en-US" dirty="0" smtClean="0"/>
              <a:t>k</a:t>
            </a:r>
            <a:r>
              <a:rPr lang="id-ID" dirty="0" smtClean="0"/>
              <a:t>redit)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4419600"/>
            <a:ext cx="7843837" cy="23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C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09800"/>
            <a:ext cx="7772400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10 November</a:t>
            </a:r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membeli</a:t>
            </a:r>
            <a:r>
              <a:rPr lang="en-US" sz="3200" dirty="0" smtClean="0"/>
              <a:t> </a:t>
            </a:r>
            <a:r>
              <a:rPr lang="en-US" sz="3200" dirty="0" err="1" smtClean="0"/>
              <a:t>perlengkapan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kredit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Rp1.350.000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C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. </a:t>
            </a:r>
          </a:p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Kenaikan</a:t>
            </a:r>
            <a:r>
              <a:rPr lang="en-US" dirty="0" smtClean="0"/>
              <a:t> Rp1.350.000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Kenaikan</a:t>
            </a:r>
            <a:r>
              <a:rPr lang="en-US" dirty="0" smtClean="0"/>
              <a:t> Rp1.350.000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38675"/>
            <a:ext cx="8810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Daftar Isi</a:t>
            </a:r>
            <a:endParaRPr lang="en-US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8977607"/>
              </p:ext>
            </p:extLst>
          </p:nvPr>
        </p:nvGraphicFramePr>
        <p:xfrm>
          <a:off x="0" y="1600200"/>
          <a:ext cx="8991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D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09800"/>
            <a:ext cx="7772400" cy="2286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18 November </a:t>
            </a:r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menerima</a:t>
            </a:r>
            <a:r>
              <a:rPr lang="en-US" sz="3200" dirty="0" smtClean="0"/>
              <a:t> honor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Rp7.500.000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pelanggan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jasa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D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. </a:t>
            </a:r>
          </a:p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Kenaikan</a:t>
            </a:r>
            <a:r>
              <a:rPr lang="en-US" dirty="0" smtClean="0"/>
              <a:t> Rp7.500.000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Kenaikan</a:t>
            </a:r>
            <a:r>
              <a:rPr lang="en-US" dirty="0" smtClean="0"/>
              <a:t> Rp7.500.000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4648200"/>
            <a:ext cx="88201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E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81200"/>
            <a:ext cx="7772400" cy="3505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30 November </a:t>
            </a:r>
          </a:p>
          <a:p>
            <a:pPr algn="ctr">
              <a:buNone/>
            </a:pP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muncul</a:t>
            </a:r>
            <a:r>
              <a:rPr lang="en-US" sz="3200" dirty="0" smtClean="0"/>
              <a:t>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dirty="0" err="1" smtClean="0"/>
              <a:t>beban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seperti</a:t>
            </a:r>
            <a:r>
              <a:rPr lang="en-US" sz="3200" dirty="0" smtClean="0"/>
              <a:t> </a:t>
            </a:r>
            <a:r>
              <a:rPr lang="en-US" sz="3200" dirty="0" err="1" smtClean="0"/>
              <a:t>berikut</a:t>
            </a:r>
            <a:r>
              <a:rPr lang="en-US" sz="3200" dirty="0" smtClean="0"/>
              <a:t> </a:t>
            </a:r>
            <a:r>
              <a:rPr lang="en-US" sz="3200" dirty="0" err="1" smtClean="0"/>
              <a:t>ini</a:t>
            </a:r>
            <a:r>
              <a:rPr lang="en-US" sz="3200" dirty="0" smtClean="0"/>
              <a:t>: </a:t>
            </a:r>
            <a:r>
              <a:rPr lang="en-US" sz="3200" dirty="0" err="1" smtClean="0"/>
              <a:t>Beban</a:t>
            </a:r>
            <a:r>
              <a:rPr lang="en-US" sz="3200" dirty="0" smtClean="0"/>
              <a:t> </a:t>
            </a:r>
            <a:r>
              <a:rPr lang="en-US" sz="3200" dirty="0" err="1" smtClean="0"/>
              <a:t>Upah</a:t>
            </a:r>
            <a:r>
              <a:rPr lang="en-US" sz="3200" dirty="0" smtClean="0"/>
              <a:t> Rp2.125.000; </a:t>
            </a:r>
            <a:r>
              <a:rPr lang="en-US" sz="3200" dirty="0" err="1" smtClean="0"/>
              <a:t>Sewa</a:t>
            </a:r>
            <a:r>
              <a:rPr lang="en-US" sz="3200" dirty="0" smtClean="0"/>
              <a:t>, Rp800.000; </a:t>
            </a:r>
            <a:r>
              <a:rPr lang="en-US" sz="3200" dirty="0" err="1" smtClean="0"/>
              <a:t>Utilitas</a:t>
            </a:r>
            <a:r>
              <a:rPr lang="en-US" sz="3200" dirty="0" smtClean="0"/>
              <a:t>, Rp450.000;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Beban</a:t>
            </a:r>
            <a:r>
              <a:rPr lang="en-US" sz="3200" dirty="0" smtClean="0"/>
              <a:t> Lain-Lain, Rp275.000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E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Traksaksi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Kas</a:t>
            </a:r>
            <a:r>
              <a:rPr lang="en-US" dirty="0" smtClean="0"/>
              <a:t>).</a:t>
            </a:r>
          </a:p>
          <a:p>
            <a:pPr marL="114300" indent="0" algn="just">
              <a:buNone/>
            </a:pPr>
            <a:endParaRPr lang="en-US" b="1" dirty="0" smtClean="0"/>
          </a:p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meningkatkan</a:t>
            </a:r>
            <a:r>
              <a:rPr lang="en-US" dirty="0" smtClean="0"/>
              <a:t> ( debit) </a:t>
            </a:r>
            <a:r>
              <a:rPr lang="en-US" dirty="0" err="1" smtClean="0"/>
              <a:t>akun</a:t>
            </a:r>
            <a:r>
              <a:rPr lang="en-US" dirty="0" smtClean="0"/>
              <a:t>-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(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Rp2.125.000;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, Rp800.000;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fi-FI" dirty="0" smtClean="0"/>
              <a:t>Utilitas, Rp450.000; dan Beban Lain-Lain, Rp275.000), dan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( 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Rp3.650.000.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E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752600"/>
            <a:ext cx="88963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F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133600"/>
            <a:ext cx="7772400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000" b="1" dirty="0" smtClean="0"/>
              <a:t>30 November </a:t>
            </a:r>
          </a:p>
          <a:p>
            <a:pPr marL="114300" indent="0" algn="ctr">
              <a:buNone/>
            </a:pPr>
            <a:r>
              <a:rPr lang="en-US" sz="3000" dirty="0" err="1" smtClean="0"/>
              <a:t>SolusiNet</a:t>
            </a:r>
            <a:r>
              <a:rPr lang="en-US" sz="3000" dirty="0" smtClean="0"/>
              <a:t> </a:t>
            </a:r>
            <a:r>
              <a:rPr lang="en-US" sz="3000" dirty="0" err="1" smtClean="0"/>
              <a:t>membayar</a:t>
            </a:r>
            <a:r>
              <a:rPr lang="en-US" sz="3000" dirty="0" smtClean="0"/>
              <a:t> </a:t>
            </a:r>
            <a:r>
              <a:rPr lang="en-US" sz="3000" dirty="0" err="1" smtClean="0"/>
              <a:t>kreditor</a:t>
            </a:r>
            <a:r>
              <a:rPr lang="en-US" sz="3000" dirty="0" smtClean="0"/>
              <a:t>, Rp950.000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F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marL="114300" indent="0" algn="just"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Menurukan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 (debit) </a:t>
            </a:r>
            <a:r>
              <a:rPr lang="en-US" dirty="0" err="1" smtClean="0"/>
              <a:t>sebesar</a:t>
            </a:r>
            <a:r>
              <a:rPr lang="en-US" dirty="0" smtClean="0"/>
              <a:t> Rp950.000,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sebesar</a:t>
            </a:r>
            <a:r>
              <a:rPr lang="en-US" dirty="0" smtClean="0"/>
              <a:t> Rp950.000.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0"/>
            <a:ext cx="88868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G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133600"/>
            <a:ext cx="7772400" cy="2362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10000"/>
              </a:lnSpc>
              <a:buNone/>
            </a:pPr>
            <a:r>
              <a:rPr lang="en-US" sz="3200" b="1" dirty="0" smtClean="0"/>
              <a:t>30 November </a:t>
            </a:r>
          </a:p>
          <a:p>
            <a:pPr marL="114300" indent="0" algn="ctr">
              <a:lnSpc>
                <a:spcPct val="110000"/>
              </a:lnSpc>
              <a:buNone/>
            </a:pPr>
            <a:r>
              <a:rPr lang="en-US" sz="3200" dirty="0" smtClean="0"/>
              <a:t>Cristina </a:t>
            </a:r>
            <a:r>
              <a:rPr lang="en-US" sz="3200" dirty="0" err="1" smtClean="0"/>
              <a:t>mencatat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perlengkapan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tersisa</a:t>
            </a:r>
            <a:r>
              <a:rPr lang="en-US" sz="3200" dirty="0" smtClean="0"/>
              <a:t> </a:t>
            </a:r>
            <a:r>
              <a:rPr lang="en-US" sz="3200" dirty="0" err="1" smtClean="0"/>
              <a:t>sejumlah</a:t>
            </a:r>
            <a:r>
              <a:rPr lang="id-ID" sz="3200" dirty="0" smtClean="0"/>
              <a:t> Rp550</a:t>
            </a:r>
            <a:r>
              <a:rPr lang="en-US" sz="3200" dirty="0" smtClean="0"/>
              <a:t>.</a:t>
            </a:r>
            <a:r>
              <a:rPr lang="id-ID" sz="3200" dirty="0" smtClean="0"/>
              <a:t>000</a:t>
            </a:r>
            <a:r>
              <a:rPr lang="id-ID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G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Rp1.350.000 </a:t>
            </a:r>
            <a:r>
              <a:rPr lang="en-US" dirty="0" err="1" smtClean="0"/>
              <a:t>pada</a:t>
            </a:r>
            <a:r>
              <a:rPr lang="en-US" dirty="0" smtClean="0"/>
              <a:t> 10 November.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, </a:t>
            </a:r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November </a:t>
            </a:r>
            <a:r>
              <a:rPr lang="en-US" dirty="0" err="1" smtClean="0"/>
              <a:t>adalah</a:t>
            </a:r>
            <a:r>
              <a:rPr lang="en-US" dirty="0" smtClean="0"/>
              <a:t> Rp800.000 (1.350.000 – 550.000).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>
              <a:lnSpc>
                <a:spcPct val="110000"/>
              </a:lnSpc>
            </a:pPr>
            <a:r>
              <a:rPr lang="en-US" dirty="0" err="1" smtClean="0"/>
              <a:t>Peningkatan</a:t>
            </a:r>
            <a:r>
              <a:rPr lang="en-US" dirty="0" smtClean="0"/>
              <a:t> (debit) Rp800.000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>
              <a:lnSpc>
                <a:spcPct val="110000"/>
              </a:lnSpc>
            </a:pPr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Rp800.000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G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2133600"/>
            <a:ext cx="8801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Menggunakan Akun untuk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id-ID" sz="3600" b="1" dirty="0" smtClean="0"/>
              <a:t>Mencatat Transaksi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id-ID" dirty="0" smtClean="0"/>
              <a:t>Pada Bab </a:t>
            </a:r>
            <a:r>
              <a:rPr lang="en-US" dirty="0" smtClean="0"/>
              <a:t>1, </a:t>
            </a:r>
            <a:r>
              <a:rPr lang="id-ID" dirty="0" smtClean="0"/>
              <a:t>transaksi </a:t>
            </a:r>
            <a:r>
              <a:rPr lang="en-US" b="1" dirty="0" err="1" smtClean="0"/>
              <a:t>SolusiNet</a:t>
            </a:r>
            <a:r>
              <a:rPr lang="en-US" b="1" dirty="0" smtClean="0"/>
              <a:t> </a:t>
            </a:r>
            <a:r>
              <a:rPr lang="id-ID" b="1" dirty="0" smtClean="0"/>
              <a:t>pada bulan November dicatat menggunakan </a:t>
            </a:r>
            <a:r>
              <a:rPr lang="id-ID" dirty="0" smtClean="0"/>
              <a:t>f</a:t>
            </a:r>
            <a:r>
              <a:rPr lang="en-US" dirty="0" smtClean="0"/>
              <a:t>o</a:t>
            </a:r>
            <a:r>
              <a:rPr lang="id-ID" dirty="0" smtClean="0"/>
              <a:t>rmat persamaan akuntansi.</a:t>
            </a: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id-ID" dirty="0" smtClean="0"/>
              <a:t>Persamaan akuntansi tidak efisien atau praktis untuk perusahaan yang memiliki ribuan atau jutaan transaksi setiap harinya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id-ID" dirty="0" smtClean="0"/>
              <a:t>Sistem akuntansi dirancang untuk menunjukkan kenaikan dan penurunan pada catatan tersendiri, yang disebut </a:t>
            </a:r>
            <a:r>
              <a:rPr lang="id-ID" b="1" dirty="0" smtClean="0"/>
              <a:t>akun.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H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133600"/>
            <a:ext cx="7772400" cy="198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30 November</a:t>
            </a:r>
          </a:p>
          <a:p>
            <a:pPr marL="114300" indent="0" algn="ctr">
              <a:buNone/>
            </a:pPr>
            <a:r>
              <a:rPr lang="en-US" sz="3200" dirty="0" smtClean="0"/>
              <a:t>Cristina </a:t>
            </a:r>
            <a:r>
              <a:rPr lang="en-US" sz="3200" dirty="0" err="1" smtClean="0"/>
              <a:t>menarik</a:t>
            </a:r>
            <a:r>
              <a:rPr lang="en-US" sz="3200" dirty="0" smtClean="0"/>
              <a:t> </a:t>
            </a:r>
            <a:r>
              <a:rPr lang="en-US" sz="3200" dirty="0" err="1" smtClean="0"/>
              <a:t>uang</a:t>
            </a:r>
            <a:r>
              <a:rPr lang="en-US" sz="3200" dirty="0" smtClean="0"/>
              <a:t> </a:t>
            </a:r>
            <a:r>
              <a:rPr lang="en-US" sz="3200" dirty="0" err="1" smtClean="0"/>
              <a:t>tunai</a:t>
            </a:r>
            <a:r>
              <a:rPr lang="en-US" sz="3200" dirty="0" smtClean="0"/>
              <a:t> Rp2.000.000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keperluan</a:t>
            </a:r>
            <a:r>
              <a:rPr lang="en-US" sz="3200" dirty="0" smtClean="0"/>
              <a:t> </a:t>
            </a:r>
            <a:r>
              <a:rPr lang="en-US" sz="3200" dirty="0" err="1" smtClean="0"/>
              <a:t>pribadi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H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343400"/>
          </a:xfrm>
        </p:spPr>
        <p:txBody>
          <a:bodyPr/>
          <a:lstStyle/>
          <a:p>
            <a:pPr marL="114300" indent="0" algn="just">
              <a:lnSpc>
                <a:spcPct val="120000"/>
              </a:lnSpc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: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. 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i="1" dirty="0" err="1" smtClean="0"/>
              <a:t>Prive</a:t>
            </a:r>
            <a:r>
              <a:rPr lang="en-US" i="1" dirty="0" smtClean="0"/>
              <a:t>, </a:t>
            </a:r>
            <a:r>
              <a:rPr lang="en-US" dirty="0" smtClean="0"/>
              <a:t>Cristina </a:t>
            </a:r>
            <a:r>
              <a:rPr lang="en-US" dirty="0" err="1" smtClean="0"/>
              <a:t>sebesar</a:t>
            </a:r>
            <a:r>
              <a:rPr lang="en-US" dirty="0" smtClean="0"/>
              <a:t> Rp2.000.000,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Rp2.000.000.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</a:t>
            </a:r>
            <a:r>
              <a:rPr lang="id-ID" b="1" dirty="0" smtClean="0"/>
              <a:t>i </a:t>
            </a:r>
            <a:r>
              <a:rPr lang="en-US" b="1" dirty="0" smtClean="0"/>
              <a:t>H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2124075"/>
            <a:ext cx="88296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Memindahbukukan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Ayat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Jurnal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Akun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pt-BR" dirty="0" smtClean="0"/>
              <a:t>dalam sebuah jurnal secara periodik.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memindahkan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pemindahbukukan</a:t>
            </a:r>
            <a:r>
              <a:rPr lang="en-US" dirty="0" smtClean="0"/>
              <a:t> (</a:t>
            </a:r>
            <a:r>
              <a:rPr lang="en-US" i="1" dirty="0" smtClean="0"/>
              <a:t>posting)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SolusiNet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Desember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en-US" b="1" dirty="0" smtClean="0"/>
              <a:t> 1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133600"/>
            <a:ext cx="7772400" cy="3886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</a:t>
            </a:r>
            <a:r>
              <a:rPr lang="en-US" sz="3200" dirty="0" err="1" smtClean="0"/>
              <a:t>premi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Rp2.400.000 </a:t>
            </a:r>
            <a:r>
              <a:rPr lang="en-US" sz="3200" dirty="0" err="1" smtClean="0"/>
              <a:t>untuk</a:t>
            </a:r>
            <a:r>
              <a:rPr lang="en-US" sz="3200" dirty="0" smtClean="0"/>
              <a:t> polis </a:t>
            </a:r>
            <a:r>
              <a:rPr lang="en-US" sz="3200" dirty="0" err="1" smtClean="0"/>
              <a:t>asuransi</a:t>
            </a:r>
            <a:r>
              <a:rPr lang="en-US" sz="3200" dirty="0" smtClean="0"/>
              <a:t> </a:t>
            </a:r>
            <a:r>
              <a:rPr lang="en-US" sz="3200" dirty="0" err="1" smtClean="0"/>
              <a:t>komprehensif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melindungi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kerugian</a:t>
            </a:r>
            <a:r>
              <a:rPr lang="en-US" sz="3200" dirty="0" smtClean="0"/>
              <a:t>, </a:t>
            </a:r>
            <a:r>
              <a:rPr lang="en-US" sz="3200" dirty="0" err="1" smtClean="0"/>
              <a:t>pencurian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kebakaran</a:t>
            </a:r>
            <a:r>
              <a:rPr lang="en-US" sz="3200" dirty="0" smtClean="0"/>
              <a:t>. </a:t>
            </a:r>
            <a:r>
              <a:rPr lang="en-US" sz="3200" dirty="0" err="1" smtClean="0"/>
              <a:t>Masa</a:t>
            </a:r>
            <a:r>
              <a:rPr lang="en-US" sz="3200" dirty="0" smtClean="0"/>
              <a:t> </a:t>
            </a:r>
            <a:r>
              <a:rPr lang="en-US" sz="3200" dirty="0" err="1" smtClean="0"/>
              <a:t>perlindungan</a:t>
            </a:r>
            <a:r>
              <a:rPr lang="en-US" sz="3200" dirty="0" smtClean="0"/>
              <a:t> polis </a:t>
            </a:r>
            <a:r>
              <a:rPr lang="en-US" sz="3200" dirty="0" err="1" smtClean="0"/>
              <a:t>asuransi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en-US" b="1" dirty="0" smtClean="0"/>
              <a:t> 1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err="1" smtClean="0"/>
              <a:t>beban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dibayar</a:t>
            </a:r>
            <a:r>
              <a:rPr lang="en-US" b="1" i="1" dirty="0" smtClean="0"/>
              <a:t> </a:t>
            </a:r>
            <a:r>
              <a:rPr lang="en-US" b="1" i="1" dirty="0" err="1" smtClean="0"/>
              <a:t>di</a:t>
            </a:r>
            <a:r>
              <a:rPr lang="en-US" b="1" i="1" dirty="0" smtClean="0"/>
              <a:t> </a:t>
            </a:r>
            <a:r>
              <a:rPr lang="en-US" b="1" i="1" dirty="0" err="1" smtClean="0"/>
              <a:t>muka</a:t>
            </a:r>
            <a:r>
              <a:rPr lang="en-US" i="1" dirty="0" smtClean="0"/>
              <a:t>.</a:t>
            </a:r>
            <a:r>
              <a:rPr lang="en-US" b="1" i="1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endParaRPr lang="en-US" b="1" dirty="0" smtClean="0"/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id-ID" dirty="0" smtClean="0"/>
              <a:t>Rp2</a:t>
            </a:r>
            <a:r>
              <a:rPr lang="en-US" dirty="0" smtClean="0"/>
              <a:t>.</a:t>
            </a:r>
            <a:r>
              <a:rPr lang="id-ID" dirty="0" smtClean="0"/>
              <a:t>400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id-ID" dirty="0" smtClean="0"/>
              <a:t>Rp2</a:t>
            </a:r>
            <a:r>
              <a:rPr lang="en-US" dirty="0" smtClean="0"/>
              <a:t>.</a:t>
            </a:r>
            <a:r>
              <a:rPr lang="id-ID" dirty="0" smtClean="0"/>
              <a:t>400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id-ID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en-US" b="1" dirty="0" smtClean="0"/>
              <a:t> 1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1966913"/>
            <a:ext cx="88296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Ilustrasi</a:t>
            </a:r>
            <a:r>
              <a:rPr lang="en-US" b="1" dirty="0" smtClean="0"/>
              <a:t> Posting </a:t>
            </a:r>
            <a:endParaRPr 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83747"/>
            <a:ext cx="5634037" cy="512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2</a:t>
            </a:r>
            <a:r>
              <a:rPr lang="en-US" b="1" dirty="0" smtClean="0"/>
              <a:t>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133600"/>
            <a:ext cx="8153400" cy="304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600" b="1" dirty="0" smtClean="0"/>
              <a:t>1 </a:t>
            </a:r>
            <a:r>
              <a:rPr lang="en-US" sz="2600" b="1" dirty="0" err="1" smtClean="0"/>
              <a:t>Desember</a:t>
            </a:r>
            <a:r>
              <a:rPr lang="en-US" sz="2600" b="1" dirty="0" smtClean="0"/>
              <a:t>  </a:t>
            </a:r>
          </a:p>
          <a:p>
            <a:pPr algn="ctr">
              <a:buNone/>
            </a:pPr>
            <a:r>
              <a:rPr lang="en-US" sz="2800" dirty="0" err="1" smtClean="0"/>
              <a:t>SolusiNet</a:t>
            </a:r>
            <a:r>
              <a:rPr lang="en-US" sz="2800" dirty="0" smtClean="0"/>
              <a:t> </a:t>
            </a:r>
            <a:r>
              <a:rPr lang="en-US" sz="2800" dirty="0" err="1" smtClean="0"/>
              <a:t>membayar</a:t>
            </a:r>
            <a:r>
              <a:rPr lang="en-US" sz="2800" dirty="0" smtClean="0"/>
              <a:t> </a:t>
            </a:r>
            <a:r>
              <a:rPr lang="en-US" sz="2800" dirty="0" err="1" smtClean="0"/>
              <a:t>sewa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bulan</a:t>
            </a:r>
            <a:r>
              <a:rPr lang="en-US" sz="2800" dirty="0" smtClean="0"/>
              <a:t> </a:t>
            </a:r>
            <a:r>
              <a:rPr lang="en-US" sz="2800" dirty="0" err="1" smtClean="0"/>
              <a:t>Desember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</a:t>
            </a:r>
            <a:r>
              <a:rPr lang="fi-FI" sz="2800" dirty="0" smtClean="0"/>
              <a:t>Rp800.000. Perusahaan yang menyewakan tempat untuk SolusiNet </a:t>
            </a:r>
            <a:r>
              <a:rPr lang="sv-SE" sz="2800" dirty="0" smtClean="0"/>
              <a:t>sekarang meminta pembayaran sewa dilakukan setiap tanggal 1 setiap bulannya, dan bukan di akhir bulan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2</a:t>
            </a:r>
            <a:r>
              <a:rPr lang="en-US" b="1" dirty="0" smtClean="0"/>
              <a:t>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Namun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premi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,</a:t>
            </a:r>
            <a:r>
              <a:rPr lang="en-US" b="1" i="1" dirty="0" smtClean="0"/>
              <a:t> </a:t>
            </a:r>
            <a:r>
              <a:rPr lang="en-US" b="1" i="1" dirty="0" err="1" smtClean="0"/>
              <a:t>sewa</a:t>
            </a:r>
            <a:r>
              <a:rPr lang="en-US" b="1" i="1" dirty="0" smtClean="0"/>
              <a:t> </a:t>
            </a:r>
            <a:r>
              <a:rPr lang="en-US" b="1" i="1" dirty="0" err="1" smtClean="0"/>
              <a:t>dibayar</a:t>
            </a:r>
            <a:r>
              <a:rPr lang="en-US" b="1" i="1" dirty="0" smtClean="0"/>
              <a:t> </a:t>
            </a:r>
            <a:r>
              <a:rPr lang="en-US" b="1" i="1" dirty="0" err="1" smtClean="0"/>
              <a:t>di</a:t>
            </a:r>
            <a:r>
              <a:rPr lang="en-US" b="1" i="1" dirty="0" smtClean="0"/>
              <a:t> </a:t>
            </a:r>
            <a:r>
              <a:rPr lang="en-US" b="1" i="1" dirty="0" err="1" smtClean="0"/>
              <a:t>muka</a:t>
            </a:r>
            <a:r>
              <a:rPr lang="en-US" b="1" i="1" dirty="0" smtClean="0"/>
              <a:t> </a:t>
            </a:r>
            <a:r>
              <a:rPr lang="en-US" b="1" i="1" dirty="0" err="1" smtClean="0"/>
              <a:t>akan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habis</a:t>
            </a:r>
            <a:r>
              <a:rPr lang="en-US" b="1" i="1" dirty="0" smtClean="0"/>
              <a:t> </a:t>
            </a:r>
            <a:r>
              <a:rPr lang="en-US" b="1" i="1" dirty="0" err="1" smtClean="0"/>
              <a:t>dalam</a:t>
            </a:r>
            <a:r>
              <a:rPr lang="en-US" b="1" i="1" dirty="0" smtClean="0"/>
              <a:t> </a:t>
            </a:r>
            <a:r>
              <a:rPr lang="en-US" b="1" i="1" dirty="0" err="1" smtClean="0"/>
              <a:t>satu</a:t>
            </a:r>
            <a:r>
              <a:rPr lang="en-US" b="1" i="1" dirty="0" smtClean="0"/>
              <a:t> </a:t>
            </a:r>
            <a:r>
              <a:rPr lang="en-US" b="1" i="1" dirty="0" err="1" smtClean="0"/>
              <a:t>bulan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didebit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id-ID" b="1" dirty="0" smtClean="0"/>
              <a:t>kun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id-ID" b="1" dirty="0" smtClean="0"/>
              <a:t>Suatu akun dalam bentuk yang sederhana memiliki tiga bagian</a:t>
            </a:r>
            <a:r>
              <a:rPr lang="en-US" b="1" dirty="0" smtClean="0"/>
              <a:t>.</a:t>
            </a:r>
          </a:p>
          <a:p>
            <a:pPr marL="514350" indent="-420688" algn="just">
              <a:buFont typeface="Wingdings" pitchFamily="2" charset="2"/>
              <a:buChar char="§"/>
            </a:pPr>
            <a:r>
              <a:rPr lang="id-ID" b="1" dirty="0" smtClean="0"/>
              <a:t>Judul</a:t>
            </a:r>
            <a:r>
              <a:rPr lang="en-US" dirty="0" smtClean="0"/>
              <a:t>, </a:t>
            </a:r>
            <a:r>
              <a:rPr lang="id-ID" dirty="0" smtClean="0"/>
              <a:t>merupakan nama dari elemen persamaan akuntansi yang dicatat pada akun</a:t>
            </a:r>
            <a:r>
              <a:rPr lang="en-US" dirty="0" smtClean="0"/>
              <a:t>.</a:t>
            </a:r>
          </a:p>
          <a:p>
            <a:pPr marL="514350" indent="-420688" algn="just">
              <a:buFont typeface="Wingdings" pitchFamily="2" charset="2"/>
              <a:buChar char="§"/>
            </a:pPr>
            <a:r>
              <a:rPr lang="id-ID" b="1" dirty="0" smtClean="0"/>
              <a:t>Tempat untuk mencatat kenaikan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 marL="514350" indent="-420688" algn="just">
              <a:buFont typeface="Wingdings" pitchFamily="2" charset="2"/>
              <a:buChar char="§"/>
            </a:pPr>
            <a:r>
              <a:rPr lang="id-ID" b="1" dirty="0" smtClean="0"/>
              <a:t>Tempat untuk mencatat penurunan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2</a:t>
            </a:r>
            <a:r>
              <a:rPr lang="en-US" b="1" dirty="0" smtClean="0"/>
              <a:t>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2219325"/>
            <a:ext cx="8220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3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7772400" cy="4038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400" b="1" dirty="0" smtClean="0"/>
              <a:t>1 </a:t>
            </a:r>
            <a:r>
              <a:rPr lang="en-US" sz="2400" b="1" dirty="0" err="1" smtClean="0"/>
              <a:t>Desember</a:t>
            </a:r>
            <a:r>
              <a:rPr lang="en-US" sz="2400" b="1" dirty="0" smtClean="0"/>
              <a:t>  </a:t>
            </a:r>
          </a:p>
          <a:p>
            <a:pPr algn="ctr">
              <a:buNone/>
            </a:pPr>
            <a:r>
              <a:rPr lang="en-US" sz="2400" dirty="0" err="1" smtClean="0"/>
              <a:t>SolusiNet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tawaran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toko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menyewakan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dibeli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5 November. </a:t>
            </a:r>
            <a:r>
              <a:rPr lang="en-US" sz="2400" dirty="0" err="1" smtClean="0"/>
              <a:t>Toko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sebelah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SolusiNet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berencana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area </a:t>
            </a:r>
            <a:r>
              <a:rPr lang="en-US" sz="2400" dirty="0" err="1" smtClean="0"/>
              <a:t>parkir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pelanggannya</a:t>
            </a:r>
            <a:r>
              <a:rPr lang="en-US" sz="2400" dirty="0" smtClean="0"/>
              <a:t>. </a:t>
            </a:r>
            <a:r>
              <a:rPr lang="en-US" sz="2400" dirty="0" err="1" smtClean="0"/>
              <a:t>SolusiNet</a:t>
            </a:r>
            <a:r>
              <a:rPr lang="en-US" sz="2400" dirty="0" smtClean="0"/>
              <a:t> </a:t>
            </a:r>
            <a:r>
              <a:rPr lang="en-US" sz="2400" dirty="0" err="1" smtClean="0"/>
              <a:t>setuju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 </a:t>
            </a:r>
            <a:r>
              <a:rPr lang="en-US" sz="2400" dirty="0" err="1" smtClean="0"/>
              <a:t>menyewakan</a:t>
            </a:r>
            <a:r>
              <a:rPr lang="en-US" sz="2400" dirty="0" smtClean="0"/>
              <a:t> </a:t>
            </a:r>
            <a:r>
              <a:rPr lang="en-US" sz="2400" dirty="0" err="1" smtClean="0"/>
              <a:t>tanahnya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sewa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</a:t>
            </a:r>
            <a:r>
              <a:rPr lang="en-US" sz="2400" dirty="0" err="1" smtClean="0"/>
              <a:t>SolusiNet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Rp360.000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sewa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sejak</a:t>
            </a:r>
            <a:r>
              <a:rPr lang="en-US" sz="2400" dirty="0" smtClean="0"/>
              <a:t> 1 </a:t>
            </a:r>
            <a:r>
              <a:rPr lang="en-US" sz="2400" dirty="0" err="1" smtClean="0"/>
              <a:t>Desember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3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Liabilitas</a:t>
            </a:r>
            <a:r>
              <a:rPr lang="en-US" dirty="0" smtClean="0"/>
              <a:t>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err="1" smtClean="0"/>
              <a:t>pendapatan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diterima</a:t>
            </a:r>
            <a:r>
              <a:rPr lang="en-US" b="1" i="1" dirty="0" smtClean="0"/>
              <a:t> </a:t>
            </a:r>
            <a:r>
              <a:rPr lang="en-US" b="1" i="1" dirty="0" err="1" smtClean="0"/>
              <a:t>di</a:t>
            </a:r>
            <a:r>
              <a:rPr lang="en-US" b="1" i="1" dirty="0" smtClean="0"/>
              <a:t> </a:t>
            </a:r>
            <a:r>
              <a:rPr lang="en-US" b="1" i="1" dirty="0" err="1" smtClean="0"/>
              <a:t>muka</a:t>
            </a:r>
            <a:r>
              <a:rPr lang="en-US" b="1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unearned revenue</a:t>
            </a:r>
            <a:r>
              <a:rPr lang="en-US" dirty="0" smtClean="0"/>
              <a:t>).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berjalannya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liabilitas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</a:t>
            </a:r>
          </a:p>
          <a:p>
            <a:pPr marL="620713" indent="-268288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 </a:t>
            </a:r>
            <a:r>
              <a:rPr lang="en-US" dirty="0" err="1" smtClean="0"/>
              <a:t>sebesar</a:t>
            </a:r>
            <a:r>
              <a:rPr lang="en-US" dirty="0" smtClean="0"/>
              <a:t> Rp360.000,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620713" indent="-268288" algn="just"/>
            <a:r>
              <a:rPr lang="en-US" dirty="0" err="1" smtClean="0"/>
              <a:t>Peningkatan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Sewa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Rp360.000.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3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2438400"/>
            <a:ext cx="81629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4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828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b="1" dirty="0" smtClean="0"/>
              <a:t>4 </a:t>
            </a:r>
            <a:r>
              <a:rPr lang="en-US" sz="2800" b="1" dirty="0" err="1" smtClean="0"/>
              <a:t>Desember</a:t>
            </a:r>
            <a:r>
              <a:rPr lang="en-US" sz="2800" b="1" dirty="0" smtClean="0"/>
              <a:t>  </a:t>
            </a:r>
          </a:p>
          <a:p>
            <a:pPr marL="114300" indent="0" algn="ctr">
              <a:buNone/>
            </a:pPr>
            <a:r>
              <a:rPr lang="en-US" sz="2800" dirty="0" err="1" smtClean="0"/>
              <a:t>SolusiNet</a:t>
            </a:r>
            <a:r>
              <a:rPr lang="en-US" sz="2800" dirty="0" smtClean="0"/>
              <a:t> </a:t>
            </a:r>
            <a:r>
              <a:rPr lang="en-US" sz="2800" dirty="0" err="1" smtClean="0"/>
              <a:t>membeli</a:t>
            </a:r>
            <a:r>
              <a:rPr lang="en-US" sz="2800" dirty="0" smtClean="0"/>
              <a:t> </a:t>
            </a:r>
            <a:r>
              <a:rPr lang="en-US" sz="2800" dirty="0" err="1" smtClean="0"/>
              <a:t>peralatan</a:t>
            </a:r>
            <a:r>
              <a:rPr lang="en-US" sz="2800" dirty="0" smtClean="0"/>
              <a:t> </a:t>
            </a:r>
            <a:r>
              <a:rPr lang="en-US" sz="2800" dirty="0" err="1" smtClean="0"/>
              <a:t>kantor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kredit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PT </a:t>
            </a:r>
            <a:r>
              <a:rPr lang="en-US" sz="2800" dirty="0" err="1" smtClean="0"/>
              <a:t>Pratama</a:t>
            </a:r>
            <a:r>
              <a:rPr lang="en-US" sz="2800" dirty="0" smtClean="0"/>
              <a:t> Jaya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Rp1.800.000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4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Peralatan</a:t>
            </a:r>
            <a:r>
              <a:rPr lang="en-US" dirty="0" smtClean="0"/>
              <a:t> Kantor)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liabilitas</a:t>
            </a:r>
            <a:r>
              <a:rPr lang="en-US" dirty="0" smtClean="0"/>
              <a:t> (</a:t>
            </a:r>
            <a:r>
              <a:rPr lang="en-US" dirty="0" err="1" smtClean="0"/>
              <a:t>Utang</a:t>
            </a:r>
            <a:r>
              <a:rPr lang="en-US" dirty="0" smtClean="0"/>
              <a:t> Usaha) </a:t>
            </a:r>
            <a:r>
              <a:rPr lang="en-US" dirty="0" err="1" smtClean="0"/>
              <a:t>meningkat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Kantor </a:t>
            </a:r>
            <a:r>
              <a:rPr lang="en-US" dirty="0" err="1" smtClean="0"/>
              <a:t>sebesar</a:t>
            </a:r>
            <a:r>
              <a:rPr lang="en-US" dirty="0" smtClean="0"/>
              <a:t> Rp1.800.000,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 </a:t>
            </a:r>
            <a:r>
              <a:rPr lang="en-US" dirty="0" err="1" smtClean="0"/>
              <a:t>sebesar</a:t>
            </a:r>
            <a:r>
              <a:rPr lang="en-US" dirty="0" smtClean="0"/>
              <a:t> Rp1.800.000.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4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8850"/>
            <a:ext cx="8229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5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b="1" dirty="0" smtClean="0"/>
              <a:t>6 </a:t>
            </a:r>
            <a:r>
              <a:rPr lang="en-US" sz="2800" b="1" dirty="0" err="1" smtClean="0"/>
              <a:t>Desember</a:t>
            </a:r>
            <a:r>
              <a:rPr lang="en-US" sz="2800" b="1" dirty="0" smtClean="0"/>
              <a:t> </a:t>
            </a:r>
          </a:p>
          <a:p>
            <a:pPr marL="114300" indent="0" algn="ctr">
              <a:buNone/>
            </a:pPr>
            <a:r>
              <a:rPr lang="en-US" sz="2800" dirty="0" err="1" smtClean="0"/>
              <a:t>SolusiNet</a:t>
            </a:r>
            <a:r>
              <a:rPr lang="en-US" sz="2800" dirty="0" smtClean="0"/>
              <a:t> </a:t>
            </a:r>
            <a:r>
              <a:rPr lang="en-US" sz="2800" dirty="0" err="1" smtClean="0"/>
              <a:t>membayar</a:t>
            </a:r>
            <a:r>
              <a:rPr lang="en-US" sz="2800" dirty="0" smtClean="0"/>
              <a:t> Rp180.000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pemasangan</a:t>
            </a:r>
            <a:r>
              <a:rPr lang="en-US" sz="2800" dirty="0" smtClean="0"/>
              <a:t> </a:t>
            </a:r>
            <a:r>
              <a:rPr lang="en-US" sz="2800" dirty="0" err="1" smtClean="0"/>
              <a:t>iklan</a:t>
            </a:r>
            <a:r>
              <a:rPr lang="en-US" sz="2800" dirty="0" smtClean="0"/>
              <a:t> </a:t>
            </a:r>
            <a:r>
              <a:rPr lang="en-US" sz="2800" dirty="0" err="1" smtClean="0"/>
              <a:t>baris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kabar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5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Kas</a:t>
            </a:r>
            <a:r>
              <a:rPr lang="en-US" dirty="0" smtClean="0"/>
              <a:t>) </a:t>
            </a:r>
            <a:r>
              <a:rPr lang="en-US" dirty="0" err="1" smtClean="0"/>
              <a:t>menurun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sv-SE" dirty="0" smtClean="0"/>
              <a:t>Pos beban yang diharapkan jumlahnya sangat kecil dan tidak rutin,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beban</a:t>
            </a:r>
            <a:r>
              <a:rPr lang="en-US" b="1" dirty="0" smtClean="0"/>
              <a:t> lain-lain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</a:t>
            </a:r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sebesar</a:t>
            </a:r>
            <a:r>
              <a:rPr lang="en-US" dirty="0" smtClean="0"/>
              <a:t> Rp180.000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Lain-lain,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sebesar</a:t>
            </a:r>
            <a:r>
              <a:rPr lang="en-US" dirty="0" smtClean="0"/>
              <a:t> Rp180.000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5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495550"/>
            <a:ext cx="82105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Akun </a:t>
            </a:r>
            <a:r>
              <a:rPr lang="en-US" b="1" dirty="0" smtClean="0"/>
              <a:t>T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4495800" cy="205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6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6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11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</a:t>
            </a:r>
            <a:r>
              <a:rPr lang="en-US" sz="3200" dirty="0" err="1" smtClean="0"/>
              <a:t>uang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kreditor</a:t>
            </a:r>
            <a:r>
              <a:rPr lang="en-US" sz="3200" dirty="0" smtClean="0"/>
              <a:t> Rp400.000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6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Liabilitas</a:t>
            </a:r>
            <a:r>
              <a:rPr lang="en-US" dirty="0" smtClean="0"/>
              <a:t> (</a:t>
            </a:r>
            <a:r>
              <a:rPr lang="en-US" dirty="0" err="1" smtClean="0"/>
              <a:t>Utang</a:t>
            </a:r>
            <a:r>
              <a:rPr lang="en-US" dirty="0" smtClean="0"/>
              <a:t> Usaha)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Kas</a:t>
            </a:r>
            <a:r>
              <a:rPr lang="en-US" dirty="0" smtClean="0"/>
              <a:t>) </a:t>
            </a:r>
            <a:r>
              <a:rPr lang="en-US" dirty="0" err="1" smtClean="0"/>
              <a:t>menurun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marL="719138" indent="-268288" algn="just"/>
            <a:r>
              <a:rPr lang="en-US" dirty="0" err="1" smtClean="0"/>
              <a:t>penurunan</a:t>
            </a:r>
            <a:r>
              <a:rPr lang="en-US" dirty="0" smtClean="0"/>
              <a:t> (debit) </a:t>
            </a:r>
            <a:r>
              <a:rPr lang="en-US" dirty="0" err="1" smtClean="0"/>
              <a:t>sebesar</a:t>
            </a:r>
            <a:r>
              <a:rPr lang="en-US" dirty="0" smtClean="0"/>
              <a:t> Rp400.000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Usaha, 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268288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sebesar</a:t>
            </a:r>
            <a:r>
              <a:rPr lang="en-US" dirty="0" smtClean="0"/>
              <a:t> Rp400.000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id-ID" dirty="0" smtClean="0"/>
              <a:t>.</a:t>
            </a:r>
          </a:p>
          <a:p>
            <a:pPr marL="719138" indent="-268288"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114800"/>
            <a:ext cx="8191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7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743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13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</a:t>
            </a:r>
            <a:r>
              <a:rPr lang="en-US" sz="3200" dirty="0" err="1" smtClean="0"/>
              <a:t>resepsionis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asisten</a:t>
            </a:r>
            <a:r>
              <a:rPr lang="en-US" sz="3200" dirty="0" smtClean="0"/>
              <a:t> </a:t>
            </a:r>
            <a:r>
              <a:rPr lang="en-US" sz="3200" dirty="0" err="1" smtClean="0"/>
              <a:t>paruh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Rp950.000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gaji</a:t>
            </a:r>
            <a:r>
              <a:rPr lang="en-US" sz="3200" dirty="0" smtClean="0"/>
              <a:t>/</a:t>
            </a:r>
            <a:r>
              <a:rPr lang="en-US" sz="3200" dirty="0" err="1" smtClean="0"/>
              <a:t>upah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minggu</a:t>
            </a:r>
            <a:r>
              <a:rPr lang="en-US" sz="3200" dirty="0" smtClean="0"/>
              <a:t>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7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6 </a:t>
            </a:r>
            <a:r>
              <a:rPr lang="en-US" dirty="0" err="1" smtClean="0"/>
              <a:t>Desember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turun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/>
            <a:r>
              <a:rPr lang="en-US" dirty="0" err="1" smtClean="0"/>
              <a:t>Kenaikan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Rp950.000,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719138" indent="-366713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Rp950.000.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7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0263"/>
            <a:ext cx="8229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8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667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16 </a:t>
            </a:r>
            <a:r>
              <a:rPr lang="en-US" sz="3200" b="1" dirty="0" err="1" smtClean="0"/>
              <a:t>Desember</a:t>
            </a:r>
            <a:endParaRPr lang="en-US" sz="3200" b="1" dirty="0" smtClean="0"/>
          </a:p>
          <a:p>
            <a:pPr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menerima</a:t>
            </a:r>
            <a:r>
              <a:rPr lang="en-US" sz="3200" dirty="0" smtClean="0"/>
              <a:t> </a:t>
            </a:r>
            <a:r>
              <a:rPr lang="en-US" sz="3200" dirty="0" err="1" smtClean="0"/>
              <a:t>uang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pendapatan</a:t>
            </a:r>
            <a:r>
              <a:rPr lang="en-US" sz="3200" dirty="0" smtClean="0"/>
              <a:t> </a:t>
            </a:r>
            <a:r>
              <a:rPr lang="en-US" sz="3200" dirty="0" err="1" smtClean="0"/>
              <a:t>jasa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Rp3.100.000 </a:t>
            </a:r>
            <a:r>
              <a:rPr lang="it-IT" sz="3200" dirty="0" smtClean="0"/>
              <a:t>untuk setengah bulan pertama di Desember</a:t>
            </a:r>
            <a:r>
              <a:rPr lang="id-ID" sz="3200" dirty="0" smtClean="0"/>
              <a:t>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8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Kas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(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).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dirty="0" smtClean="0"/>
              <a:t>:</a:t>
            </a:r>
          </a:p>
          <a:p>
            <a:pPr marL="741363" indent="-2905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sebes</a:t>
            </a:r>
            <a:r>
              <a:rPr lang="id-ID" dirty="0" smtClean="0"/>
              <a:t>a</a:t>
            </a:r>
            <a:r>
              <a:rPr lang="en-US" dirty="0" smtClean="0"/>
              <a:t>r </a:t>
            </a:r>
            <a:r>
              <a:rPr lang="id-ID" dirty="0" smtClean="0"/>
              <a:t>Rp3</a:t>
            </a:r>
            <a:r>
              <a:rPr lang="en-US" dirty="0" smtClean="0"/>
              <a:t>.</a:t>
            </a:r>
            <a:r>
              <a:rPr lang="id-ID" dirty="0" smtClean="0"/>
              <a:t>100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41363" indent="-290513" algn="just"/>
            <a:r>
              <a:rPr lang="en-US" dirty="0" err="1" smtClean="0"/>
              <a:t>peningkatan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</a:t>
            </a:r>
            <a:r>
              <a:rPr lang="id-ID" dirty="0" smtClean="0"/>
              <a:t>a</a:t>
            </a:r>
            <a:r>
              <a:rPr lang="en-US" dirty="0" smtClean="0"/>
              <a:t>r </a:t>
            </a:r>
            <a:r>
              <a:rPr lang="id-ID" dirty="0" smtClean="0"/>
              <a:t>Rp3</a:t>
            </a:r>
            <a:r>
              <a:rPr lang="en-US" dirty="0" smtClean="0"/>
              <a:t>.</a:t>
            </a:r>
            <a:r>
              <a:rPr lang="id-ID" dirty="0" smtClean="0"/>
              <a:t>100</a:t>
            </a:r>
            <a:r>
              <a:rPr lang="en-US" dirty="0" smtClean="0"/>
              <a:t>.</a:t>
            </a:r>
            <a:r>
              <a:rPr lang="id-ID" dirty="0" smtClean="0"/>
              <a:t>000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8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2528888"/>
            <a:ext cx="8172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9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438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16 </a:t>
            </a:r>
            <a:r>
              <a:rPr lang="id-ID" sz="3200" b="1" dirty="0" smtClean="0"/>
              <a:t>D</a:t>
            </a:r>
            <a:r>
              <a:rPr lang="en-US" sz="3200" b="1" dirty="0" err="1" smtClean="0"/>
              <a:t>esember</a:t>
            </a:r>
            <a:r>
              <a:rPr lang="en-US" sz="3200" b="1" dirty="0" smtClean="0"/>
              <a:t> </a:t>
            </a:r>
          </a:p>
          <a:p>
            <a:pPr algn="ctr">
              <a:buNone/>
            </a:pPr>
            <a:r>
              <a:rPr lang="en-US" sz="3200" dirty="0" err="1" smtClean="0"/>
              <a:t>Pendapatan</a:t>
            </a:r>
            <a:r>
              <a:rPr lang="en-US" sz="3200" dirty="0" smtClean="0"/>
              <a:t> </a:t>
            </a:r>
            <a:r>
              <a:rPr lang="en-US" sz="3200" dirty="0" err="1" smtClean="0"/>
              <a:t>diterima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dicatat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piutang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setengah</a:t>
            </a:r>
            <a:r>
              <a:rPr lang="en-US" sz="3200" dirty="0" smtClean="0"/>
              <a:t> </a:t>
            </a:r>
            <a:r>
              <a:rPr lang="en-US" sz="3200" dirty="0" err="1" smtClean="0"/>
              <a:t>bulan</a:t>
            </a:r>
            <a:r>
              <a:rPr lang="en-US" sz="3200" dirty="0" smtClean="0"/>
              <a:t> </a:t>
            </a:r>
            <a:r>
              <a:rPr lang="it-IT" sz="3200" dirty="0" smtClean="0"/>
              <a:t>pertama di Desember adalah Rp1.750.000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9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fi-FI" dirty="0" smtClean="0"/>
              <a:t>Ketika perusahaan setuju untuk menerima pembayaran atas jasa di kemudian hari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Piutang</a:t>
            </a:r>
            <a:r>
              <a:rPr lang="en-US" b="1" dirty="0" smtClean="0"/>
              <a:t> Usaha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klaim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b="1" dirty="0" err="1" smtClean="0"/>
              <a:t>meskipun</a:t>
            </a:r>
            <a:r>
              <a:rPr lang="en-US" b="1" dirty="0" smtClean="0"/>
              <a:t> </a:t>
            </a:r>
            <a:r>
              <a:rPr lang="en-US" b="1" dirty="0" err="1" smtClean="0"/>
              <a:t>pembayaran</a:t>
            </a:r>
            <a:r>
              <a:rPr lang="en-US" b="1" dirty="0" smtClean="0"/>
              <a:t> </a:t>
            </a:r>
            <a:r>
              <a:rPr lang="en-US" b="1" dirty="0" err="1" smtClean="0"/>
              <a:t>tunai</a:t>
            </a:r>
            <a:r>
              <a:rPr lang="en-US" b="1" dirty="0" smtClean="0"/>
              <a:t> </a:t>
            </a:r>
            <a:r>
              <a:rPr lang="en-US" b="1" dirty="0" err="1" smtClean="0"/>
              <a:t>belum</a:t>
            </a:r>
            <a:r>
              <a:rPr lang="en-US" b="1" dirty="0" smtClean="0"/>
              <a:t> </a:t>
            </a:r>
            <a:r>
              <a:rPr lang="en-US" b="1" dirty="0" err="1" smtClean="0"/>
              <a:t>diterima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(debit) Rp1.750.000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Usaha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sebesar</a:t>
            </a:r>
            <a:r>
              <a:rPr lang="en-US" dirty="0" smtClean="0"/>
              <a:t> Rp1.750.000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 err="1" smtClean="0"/>
              <a:t>Tampilan</a:t>
            </a:r>
            <a:r>
              <a:rPr lang="en-US" sz="3400" b="1" dirty="0" smtClean="0"/>
              <a:t> 1: </a:t>
            </a:r>
            <a:r>
              <a:rPr lang="en-US" sz="3400" b="1" dirty="0" err="1" smtClean="0"/>
              <a:t>Transaksi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SolusiNet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err="1" smtClean="0"/>
              <a:t>di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bulan</a:t>
            </a:r>
            <a:r>
              <a:rPr lang="en-US" sz="3400" b="1" dirty="0" smtClean="0"/>
              <a:t> November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1796936"/>
            <a:ext cx="8929687" cy="437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9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2538413"/>
            <a:ext cx="8162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10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743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20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Rp900.000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PT </a:t>
            </a:r>
            <a:r>
              <a:rPr lang="en-US" sz="3200" dirty="0" err="1" smtClean="0"/>
              <a:t>Pratama</a:t>
            </a:r>
            <a:r>
              <a:rPr lang="en-US" sz="3200" dirty="0" smtClean="0"/>
              <a:t> Jaya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utang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Rp1.800.000.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10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nn-NO" dirty="0" smtClean="0"/>
              <a:t>Transaksi ini sama dengan transaksi tanggal 11 Desember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Usaha </a:t>
            </a:r>
            <a:r>
              <a:rPr lang="en-US" dirty="0" err="1" smtClean="0"/>
              <a:t>sebesar</a:t>
            </a:r>
            <a:r>
              <a:rPr lang="en-US" dirty="0" smtClean="0"/>
              <a:t> Rp900.000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Rp900.000</a:t>
            </a:r>
            <a:r>
              <a:rPr lang="id-ID" dirty="0" smtClean="0"/>
              <a:t>.</a:t>
            </a:r>
          </a:p>
          <a:p>
            <a:pPr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3581400"/>
            <a:ext cx="8143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11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752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21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menerima</a:t>
            </a:r>
            <a:r>
              <a:rPr lang="en-US" sz="3200" dirty="0" smtClean="0"/>
              <a:t> </a:t>
            </a:r>
            <a:r>
              <a:rPr lang="en-US" sz="3200" dirty="0" err="1" smtClean="0"/>
              <a:t>pelunasan</a:t>
            </a:r>
            <a:r>
              <a:rPr lang="en-US" sz="3200" dirty="0" smtClean="0"/>
              <a:t> </a:t>
            </a:r>
            <a:r>
              <a:rPr lang="en-US" sz="3200" dirty="0" err="1" smtClean="0"/>
              <a:t>piutang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pelanggan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Rp650.000</a:t>
            </a:r>
            <a:r>
              <a:rPr lang="id-ID" sz="3200" dirty="0" smtClean="0"/>
              <a:t>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11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diterimanya</a:t>
            </a:r>
            <a:r>
              <a:rPr lang="en-US" dirty="0" smtClean="0"/>
              <a:t>, </a:t>
            </a:r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fi-FI" b="1" dirty="0" smtClean="0"/>
              <a:t>satu aset naik dan jumlah aset lainnya turun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620713" indent="-268288" algn="just"/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Rp650.000,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620713" indent="-268288" algn="just"/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Piutang</a:t>
            </a:r>
            <a:r>
              <a:rPr lang="en-US" dirty="0" smtClean="0"/>
              <a:t> Usaha </a:t>
            </a:r>
            <a:r>
              <a:rPr lang="en-US" dirty="0" err="1" smtClean="0"/>
              <a:t>sebesar</a:t>
            </a:r>
            <a:r>
              <a:rPr lang="en-US" dirty="0" smtClean="0"/>
              <a:t> Rp650.000.</a:t>
            </a:r>
            <a:endParaRPr lang="id-ID" dirty="0" smtClean="0"/>
          </a:p>
          <a:p>
            <a:pPr marL="620713" indent="-268288" algn="just">
              <a:buNone/>
            </a:pP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11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2233613"/>
            <a:ext cx="8162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12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98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23 </a:t>
            </a:r>
            <a:r>
              <a:rPr lang="en-US" sz="3200" b="1" dirty="0" err="1" smtClean="0"/>
              <a:t>Desember</a:t>
            </a:r>
            <a:endParaRPr lang="en-US" sz="3200" b="1" dirty="0" smtClean="0"/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Rp1.450.000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membeli</a:t>
            </a:r>
            <a:r>
              <a:rPr lang="en-US" sz="3200" dirty="0" smtClean="0"/>
              <a:t> </a:t>
            </a:r>
            <a:r>
              <a:rPr lang="en-US" sz="3200" dirty="0" err="1" smtClean="0"/>
              <a:t>perlengkapan</a:t>
            </a:r>
            <a:r>
              <a:rPr lang="en-US" sz="3200" dirty="0" smtClean="0"/>
              <a:t>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12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(</a:t>
            </a:r>
            <a:r>
              <a:rPr lang="en-US" dirty="0" err="1" smtClean="0"/>
              <a:t>Perlengkapan</a:t>
            </a:r>
            <a:r>
              <a:rPr lang="en-US" dirty="0" smtClean="0"/>
              <a:t>) </a:t>
            </a:r>
            <a:r>
              <a:rPr lang="en-US" dirty="0" err="1" smtClean="0"/>
              <a:t>meningkat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(</a:t>
            </a:r>
            <a:r>
              <a:rPr lang="en-US" dirty="0" err="1" smtClean="0"/>
              <a:t>Kas</a:t>
            </a:r>
            <a:r>
              <a:rPr lang="en-US" dirty="0" smtClean="0"/>
              <a:t>) </a:t>
            </a:r>
            <a:r>
              <a:rPr lang="en-US" dirty="0" err="1" smtClean="0"/>
              <a:t>menurun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Rp1.450.000,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Rp1.450.000.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12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228850"/>
            <a:ext cx="82105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13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743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000" b="1" dirty="0" smtClean="0"/>
              <a:t>27 </a:t>
            </a:r>
            <a:r>
              <a:rPr lang="en-US" sz="3000" b="1" dirty="0" err="1" smtClean="0"/>
              <a:t>Desember</a:t>
            </a:r>
            <a:r>
              <a:rPr lang="en-US" sz="3000" b="1" dirty="0" smtClean="0"/>
              <a:t> </a:t>
            </a:r>
          </a:p>
          <a:p>
            <a:pPr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</a:t>
            </a:r>
            <a:r>
              <a:rPr lang="en-US" sz="3200" dirty="0" err="1" smtClean="0"/>
              <a:t>resepsionis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asisten</a:t>
            </a:r>
            <a:r>
              <a:rPr lang="en-US" sz="3200" dirty="0" smtClean="0"/>
              <a:t> </a:t>
            </a:r>
            <a:r>
              <a:rPr lang="en-US" sz="3200" dirty="0" err="1" smtClean="0"/>
              <a:t>paruh</a:t>
            </a:r>
            <a:r>
              <a:rPr lang="en-US" sz="3200" dirty="0" smtClean="0"/>
              <a:t> </a:t>
            </a:r>
            <a:r>
              <a:rPr lang="en-US" sz="3200" dirty="0" err="1" smtClean="0"/>
              <a:t>waktu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Rp1.200.000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gaji</a:t>
            </a:r>
            <a:r>
              <a:rPr lang="en-US" sz="3200" dirty="0" smtClean="0"/>
              <a:t>/</a:t>
            </a:r>
            <a:r>
              <a:rPr lang="en-US" sz="3200" dirty="0" err="1" smtClean="0"/>
              <a:t>upah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minggu</a:t>
            </a:r>
            <a:endParaRPr lang="id-ID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400" b="1" dirty="0" smtClean="0"/>
              <a:t>Aturan dalam Mencatat Transaksi 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id-ID" sz="3400" b="1" dirty="0" smtClean="0"/>
              <a:t>dalam Akun</a:t>
            </a:r>
            <a:endParaRPr lang="en-US" sz="3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2006600"/>
          <a:ext cx="6705600" cy="393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Aset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Liabilitas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 Debit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 </a:t>
                      </a:r>
                      <a:r>
                        <a:rPr lang="en-US" sz="2000" dirty="0" err="1" smtClean="0"/>
                        <a:t>Kredit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 Debit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Kredit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Ekuitas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 Debit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Kredit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Beban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Pendapatan</a:t>
                      </a:r>
                      <a:endParaRPr lang="en-US" sz="2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 Debit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 </a:t>
                      </a:r>
                      <a:r>
                        <a:rPr lang="en-US" sz="2000" dirty="0" err="1" smtClean="0"/>
                        <a:t>Kredit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 Debit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Kredit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13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nn-NO" dirty="0" smtClean="0"/>
              <a:t>Transaksi ini sama dengan transaksi tanggal 13 Desember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>
              <a:tabLst>
                <a:tab pos="719138" algn="l"/>
              </a:tabLst>
            </a:pPr>
            <a:r>
              <a:rPr lang="sv-SE" dirty="0" smtClean="0"/>
              <a:t>Peningkatan (debit) Beban Upah sebesar Rp1.200.000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>
              <a:tabLst>
                <a:tab pos="719138" algn="l"/>
              </a:tabLst>
            </a:pPr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Rp1.200.000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52900"/>
            <a:ext cx="82391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14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67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31 </a:t>
            </a:r>
            <a:r>
              <a:rPr lang="en-US" sz="3200" b="1" dirty="0" err="1" smtClean="0"/>
              <a:t>Desember</a:t>
            </a:r>
            <a:endParaRPr lang="en-US" sz="3200" b="1" dirty="0" smtClean="0"/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</a:t>
            </a:r>
            <a:r>
              <a:rPr lang="en-US" sz="3200" dirty="0" err="1" smtClean="0"/>
              <a:t>tagihan</a:t>
            </a:r>
            <a:r>
              <a:rPr lang="en-US" sz="3200" dirty="0" smtClean="0"/>
              <a:t> </a:t>
            </a:r>
            <a:r>
              <a:rPr lang="en-US" sz="3200" dirty="0" err="1" smtClean="0"/>
              <a:t>telepon</a:t>
            </a:r>
            <a:r>
              <a:rPr lang="en-US" sz="3200" dirty="0" smtClean="0"/>
              <a:t> </a:t>
            </a:r>
            <a:r>
              <a:rPr lang="en-US" sz="3200" dirty="0" err="1" smtClean="0"/>
              <a:t>bulanan</a:t>
            </a:r>
            <a:r>
              <a:rPr lang="en-US" sz="3200" dirty="0" smtClean="0"/>
              <a:t> Rp310.000.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14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6 </a:t>
            </a:r>
            <a:r>
              <a:rPr lang="en-US" dirty="0" err="1" smtClean="0"/>
              <a:t>Desember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620713" indent="-268288" algn="just">
              <a:tabLst>
                <a:tab pos="804863" algn="l"/>
              </a:tabLst>
            </a:pPr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sebesar</a:t>
            </a:r>
            <a:r>
              <a:rPr lang="en-US" dirty="0" smtClean="0"/>
              <a:t> Rp310.000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Utilitas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620713" indent="-268288" algn="just">
              <a:tabLst>
                <a:tab pos="536575" algn="l"/>
              </a:tabLst>
            </a:pPr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sebesar</a:t>
            </a:r>
            <a:r>
              <a:rPr lang="en-US" dirty="0" smtClean="0"/>
              <a:t> Rp310.000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62425"/>
            <a:ext cx="8181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15 (slide 1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67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31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membayar</a:t>
            </a:r>
            <a:r>
              <a:rPr lang="en-US" sz="3200" dirty="0" smtClean="0"/>
              <a:t> </a:t>
            </a:r>
            <a:r>
              <a:rPr lang="en-US" sz="3200" dirty="0" err="1" smtClean="0"/>
              <a:t>tagihan</a:t>
            </a:r>
            <a:r>
              <a:rPr lang="en-US" sz="3200" dirty="0" smtClean="0"/>
              <a:t> </a:t>
            </a:r>
            <a:r>
              <a:rPr lang="en-US" sz="3200" dirty="0" err="1" smtClean="0"/>
              <a:t>listrik</a:t>
            </a:r>
            <a:r>
              <a:rPr lang="en-US" sz="3200" dirty="0" smtClean="0"/>
              <a:t> </a:t>
            </a:r>
            <a:r>
              <a:rPr lang="en-US" sz="3200" dirty="0" err="1" smtClean="0"/>
              <a:t>bulanan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Rp225.000.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15 (slide 2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Utilitas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Rp225.000,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Rp225.000.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15 (slide 3 </a:t>
            </a:r>
            <a:r>
              <a:rPr lang="en-US" b="1" dirty="0" err="1" smtClean="0"/>
              <a:t>dari</a:t>
            </a:r>
            <a:r>
              <a:rPr lang="en-US" b="1" dirty="0" smtClean="0"/>
              <a:t> 3)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2133600"/>
            <a:ext cx="8220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4533900"/>
            <a:ext cx="8982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16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667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31 </a:t>
            </a:r>
            <a:r>
              <a:rPr lang="en-US" sz="3200" b="1" dirty="0" err="1" smtClean="0"/>
              <a:t>Desember</a:t>
            </a:r>
            <a:endParaRPr lang="en-US" sz="3200" b="1" dirty="0" smtClean="0"/>
          </a:p>
          <a:p>
            <a:pPr marL="114300" indent="0" algn="ctr">
              <a:buNone/>
            </a:pPr>
            <a:r>
              <a:rPr lang="en-US" sz="3200" dirty="0" err="1" smtClean="0"/>
              <a:t>SolusiNet</a:t>
            </a:r>
            <a:r>
              <a:rPr lang="en-US" sz="3200" dirty="0" smtClean="0"/>
              <a:t> </a:t>
            </a:r>
            <a:r>
              <a:rPr lang="en-US" sz="3200" dirty="0" err="1" smtClean="0"/>
              <a:t>menerima</a:t>
            </a:r>
            <a:r>
              <a:rPr lang="en-US" sz="3200" dirty="0" smtClean="0"/>
              <a:t> </a:t>
            </a:r>
            <a:r>
              <a:rPr lang="en-US" sz="3200" dirty="0" err="1" smtClean="0"/>
              <a:t>pembayaran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jasa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setengah</a:t>
            </a:r>
            <a:r>
              <a:rPr lang="en-US" sz="3200" dirty="0" smtClean="0"/>
              <a:t> </a:t>
            </a:r>
            <a:r>
              <a:rPr lang="en-US" sz="3200" dirty="0" err="1" smtClean="0"/>
              <a:t>bulan</a:t>
            </a:r>
            <a:r>
              <a:rPr lang="en-US" sz="3200" dirty="0" smtClean="0"/>
              <a:t> </a:t>
            </a:r>
            <a:r>
              <a:rPr lang="en-US" sz="3200" dirty="0" err="1" smtClean="0"/>
              <a:t>kedua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Desember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Rp2.870.000</a:t>
            </a:r>
            <a:r>
              <a:rPr lang="id-ID" sz="3200" dirty="0" smtClean="0"/>
              <a:t>.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16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16 </a:t>
            </a:r>
            <a:r>
              <a:rPr lang="en-US" dirty="0" err="1" smtClean="0"/>
              <a:t>Desember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Rp2.870.000,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719138" indent="-366713" algn="just"/>
            <a:r>
              <a:rPr lang="en-US" dirty="0" err="1" smtClean="0"/>
              <a:t>Peningkatan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Rp2.870.000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8172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17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2362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31 </a:t>
            </a:r>
            <a:r>
              <a:rPr lang="en-US" sz="3200" b="1" dirty="0" err="1" smtClean="0"/>
              <a:t>Desember</a:t>
            </a:r>
            <a:r>
              <a:rPr lang="en-US" sz="3200" b="1" dirty="0" smtClean="0"/>
              <a:t> </a:t>
            </a:r>
          </a:p>
          <a:p>
            <a:pPr marL="114300" indent="0" algn="ctr">
              <a:buNone/>
            </a:pPr>
            <a:r>
              <a:rPr lang="en-US" sz="3200" dirty="0" err="1" smtClean="0"/>
              <a:t>Pendapatan</a:t>
            </a:r>
            <a:r>
              <a:rPr lang="en-US" sz="3200" dirty="0" smtClean="0"/>
              <a:t> </a:t>
            </a:r>
            <a:r>
              <a:rPr lang="en-US" sz="3200" dirty="0" err="1" smtClean="0"/>
              <a:t>diterima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dicatat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piutang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setengah</a:t>
            </a:r>
            <a:r>
              <a:rPr lang="en-US" sz="3200" dirty="0" smtClean="0"/>
              <a:t> </a:t>
            </a:r>
            <a:r>
              <a:rPr lang="en-US" sz="3200" dirty="0" err="1" smtClean="0"/>
              <a:t>bulan</a:t>
            </a:r>
            <a:r>
              <a:rPr lang="en-US" sz="3200" dirty="0" smtClean="0"/>
              <a:t> </a:t>
            </a:r>
            <a:r>
              <a:rPr lang="en-US" sz="3200" dirty="0" err="1" smtClean="0"/>
              <a:t>kedua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Desember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Rp1.120.000.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17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16 </a:t>
            </a:r>
            <a:r>
              <a:rPr lang="en-US" dirty="0" err="1" smtClean="0"/>
              <a:t>Desember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804863" indent="-354013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Usaha </a:t>
            </a:r>
            <a:r>
              <a:rPr lang="en-US" dirty="0" err="1" smtClean="0"/>
              <a:t>sebesar</a:t>
            </a:r>
            <a:r>
              <a:rPr lang="en-US" dirty="0" smtClean="0"/>
              <a:t> Rp1.120.000.</a:t>
            </a:r>
          </a:p>
          <a:p>
            <a:pPr marL="804863" indent="-354013" algn="just"/>
            <a:r>
              <a:rPr lang="en-US" dirty="0" err="1" smtClean="0"/>
              <a:t>Peningkatan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 Rp1.120.000.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67225"/>
            <a:ext cx="8162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Akun Kas untuk </a:t>
            </a:r>
            <a:r>
              <a:rPr lang="en-US" b="1" dirty="0" err="1" smtClean="0"/>
              <a:t>SolusiNet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874" y="2438400"/>
            <a:ext cx="687272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18 (slide 1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286000"/>
            <a:ext cx="7772400" cy="1676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3200" b="1" dirty="0" smtClean="0"/>
              <a:t>31 </a:t>
            </a:r>
            <a:r>
              <a:rPr lang="en-US" sz="3200" b="1" dirty="0" err="1" smtClean="0"/>
              <a:t>Desember</a:t>
            </a:r>
            <a:endParaRPr lang="en-US" sz="3200" b="1" dirty="0" smtClean="0"/>
          </a:p>
          <a:p>
            <a:pPr marL="114300" indent="0" algn="ctr">
              <a:buNone/>
            </a:pPr>
            <a:r>
              <a:rPr lang="en-US" sz="3200" dirty="0" smtClean="0"/>
              <a:t>Cristina </a:t>
            </a:r>
            <a:r>
              <a:rPr lang="en-US" sz="3200" dirty="0" err="1" smtClean="0"/>
              <a:t>menarik</a:t>
            </a:r>
            <a:r>
              <a:rPr lang="en-US" sz="3200" dirty="0" smtClean="0"/>
              <a:t> </a:t>
            </a:r>
            <a:r>
              <a:rPr lang="en-US" sz="3200" dirty="0" err="1" smtClean="0"/>
              <a:t>uang</a:t>
            </a:r>
            <a:r>
              <a:rPr lang="en-US" sz="3200" dirty="0" smtClean="0"/>
              <a:t> </a:t>
            </a:r>
            <a:r>
              <a:rPr lang="en-US" sz="3200" dirty="0" err="1" smtClean="0"/>
              <a:t>tunai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keperluan</a:t>
            </a:r>
            <a:r>
              <a:rPr lang="en-US" sz="3200" dirty="0" smtClean="0"/>
              <a:t> </a:t>
            </a:r>
            <a:r>
              <a:rPr lang="en-US" sz="3200" dirty="0" err="1" smtClean="0"/>
              <a:t>pribadi</a:t>
            </a:r>
            <a:r>
              <a:rPr lang="en-US" sz="3200" dirty="0" smtClean="0"/>
              <a:t> </a:t>
            </a:r>
            <a:r>
              <a:rPr lang="en-US" sz="3200" dirty="0" err="1" smtClean="0"/>
              <a:t>sebesar</a:t>
            </a:r>
            <a:r>
              <a:rPr lang="en-US" sz="3200" dirty="0" smtClean="0"/>
              <a:t> Rp2.000.000.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Transa</a:t>
            </a:r>
            <a:r>
              <a:rPr lang="en-US" b="1" dirty="0" err="1" smtClean="0"/>
              <a:t>ksi</a:t>
            </a:r>
            <a:r>
              <a:rPr lang="id-ID" b="1" dirty="0" smtClean="0"/>
              <a:t> </a:t>
            </a:r>
            <a:r>
              <a:rPr lang="en-US" b="1" dirty="0" smtClean="0"/>
              <a:t>18 (slide 2 </a:t>
            </a:r>
            <a:r>
              <a:rPr lang="en-US" b="1" dirty="0" err="1" smtClean="0"/>
              <a:t>dari</a:t>
            </a:r>
            <a:r>
              <a:rPr lang="en-US" b="1" dirty="0" smtClean="0"/>
              <a:t>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ekuitas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b="1" dirty="0" err="1" smtClean="0"/>
              <a:t>Transaksi</a:t>
            </a:r>
            <a:r>
              <a:rPr lang="en-US" b="1" dirty="0" smtClean="0"/>
              <a:t> </a:t>
            </a:r>
            <a:r>
              <a:rPr lang="en-US" b="1" dirty="0" err="1" smtClean="0"/>
              <a:t>ini</a:t>
            </a:r>
            <a:r>
              <a:rPr lang="en-US" b="1" dirty="0" smtClean="0"/>
              <a:t> </a:t>
            </a:r>
            <a:r>
              <a:rPr lang="en-US" b="1" dirty="0" err="1" smtClean="0"/>
              <a:t>dicatat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:</a:t>
            </a:r>
          </a:p>
          <a:p>
            <a:pPr marL="809625" indent="-457200" algn="just"/>
            <a:r>
              <a:rPr lang="en-US" dirty="0" err="1" smtClean="0"/>
              <a:t>Peningkatan</a:t>
            </a:r>
            <a:r>
              <a:rPr lang="en-US" dirty="0" smtClean="0"/>
              <a:t> (debit)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Prive</a:t>
            </a:r>
            <a:r>
              <a:rPr lang="en-US" dirty="0" smtClean="0"/>
              <a:t>, Cristina </a:t>
            </a:r>
            <a:r>
              <a:rPr lang="en-US" dirty="0" err="1" smtClean="0"/>
              <a:t>sebesar</a:t>
            </a:r>
            <a:r>
              <a:rPr lang="en-US" dirty="0" smtClean="0"/>
              <a:t> Rp2.000.000.</a:t>
            </a:r>
          </a:p>
          <a:p>
            <a:pPr marL="809625" indent="-457200" algn="just"/>
            <a:r>
              <a:rPr lang="en-US" dirty="0" err="1" smtClean="0"/>
              <a:t>Penurunan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Rp2.000.000</a:t>
            </a:r>
            <a:r>
              <a:rPr lang="id-ID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4191000"/>
            <a:ext cx="8181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 dirty="0" err="1" smtClean="0"/>
              <a:t>Tampilan</a:t>
            </a:r>
            <a:r>
              <a:rPr lang="id-ID" sz="3400" b="1" dirty="0" smtClean="0"/>
              <a:t> </a:t>
            </a:r>
            <a:r>
              <a:rPr lang="en-US" sz="3400" b="1" dirty="0" smtClean="0"/>
              <a:t>6: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SolusiNet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smtClean="0"/>
              <a:t>(slide 1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3)</a:t>
            </a:r>
            <a:endParaRPr lang="en-US" sz="3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85925"/>
            <a:ext cx="74009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 dirty="0" err="1" smtClean="0"/>
              <a:t>Tampilan</a:t>
            </a:r>
            <a:r>
              <a:rPr lang="id-ID" sz="3400" b="1" dirty="0" smtClean="0"/>
              <a:t> </a:t>
            </a:r>
            <a:r>
              <a:rPr lang="en-US" sz="3400" b="1" dirty="0" smtClean="0"/>
              <a:t>6: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SolusiNet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smtClean="0"/>
              <a:t>(slide 2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3)</a:t>
            </a:r>
            <a:endParaRPr lang="en-US" sz="34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3644"/>
            <a:ext cx="3962400" cy="502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636885"/>
            <a:ext cx="3562350" cy="50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 dirty="0" err="1" smtClean="0"/>
              <a:t>Tampilan</a:t>
            </a:r>
            <a:r>
              <a:rPr lang="id-ID" sz="3400" b="1" dirty="0" smtClean="0"/>
              <a:t> </a:t>
            </a:r>
            <a:r>
              <a:rPr lang="en-US" sz="3400" b="1" dirty="0" smtClean="0"/>
              <a:t>6: </a:t>
            </a:r>
            <a:r>
              <a:rPr lang="en-US" sz="3400" b="1" dirty="0" err="1" smtClean="0"/>
              <a:t>Jurnal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SolusiNet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smtClean="0"/>
              <a:t>(slide 3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3)</a:t>
            </a:r>
            <a:endParaRPr lang="en-US" sz="34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623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65014"/>
            <a:ext cx="3733800" cy="514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Neraca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endParaRPr lang="en-US" b="1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61289753"/>
              </p:ext>
            </p:extLst>
          </p:nvPr>
        </p:nvGraphicFramePr>
        <p:xfrm>
          <a:off x="609600" y="1752600"/>
          <a:ext cx="7696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Tahapan Penyiapan </a:t>
            </a:r>
            <a:r>
              <a:rPr lang="en-US" sz="3600" b="1" dirty="0" err="1" smtClean="0"/>
              <a:t>Neraca</a:t>
            </a:r>
            <a:r>
              <a:rPr lang="id-ID" sz="3600" b="1" dirty="0" smtClean="0"/>
              <a:t> Saldo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558643467"/>
              </p:ext>
            </p:extLst>
          </p:nvPr>
        </p:nvGraphicFramePr>
        <p:xfrm>
          <a:off x="697089" y="1749778"/>
          <a:ext cx="7456311" cy="480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 smtClean="0"/>
              <a:t>Tampilan </a:t>
            </a:r>
            <a:r>
              <a:rPr lang="en-US" sz="4000" b="1" dirty="0" smtClean="0"/>
              <a:t>7: </a:t>
            </a:r>
            <a:r>
              <a:rPr lang="en-US" sz="4000" b="1" dirty="0" err="1" smtClean="0"/>
              <a:t>Neraca</a:t>
            </a:r>
            <a:r>
              <a:rPr lang="id-ID" sz="4000" b="1" dirty="0" smtClean="0"/>
              <a:t> Saldo</a:t>
            </a:r>
            <a:endParaRPr lang="en-US" sz="40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47777"/>
            <a:ext cx="8915400" cy="46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3200" b="1" dirty="0" smtClean="0"/>
              <a:t>Kesalahan Memengaruhi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Neraca</a:t>
            </a:r>
            <a:r>
              <a:rPr lang="en-US" sz="3200" b="1" dirty="0" smtClean="0"/>
              <a:t> </a:t>
            </a:r>
            <a:r>
              <a:rPr lang="id-ID" sz="3200" b="1" dirty="0" smtClean="0"/>
              <a:t>Saldo</a:t>
            </a: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(slide 1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27050" indent="-3429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10, 100, </a:t>
            </a:r>
            <a:r>
              <a:rPr lang="en-US" dirty="0" err="1" smtClean="0"/>
              <a:t>atau</a:t>
            </a:r>
            <a:r>
              <a:rPr lang="en-US" dirty="0" smtClean="0"/>
              <a:t> 1.000 </a:t>
            </a:r>
            <a:r>
              <a:rPr lang="en-US" dirty="0" err="1" smtClean="0"/>
              <a:t>antara</a:t>
            </a:r>
            <a:r>
              <a:rPr lang="en-US" dirty="0" smtClean="0"/>
              <a:t> total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id-ID" dirty="0" smtClean="0"/>
              <a:t> </a:t>
            </a:r>
            <a:r>
              <a:rPr lang="en-US" dirty="0" smtClean="0"/>
              <a:t>kali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. </a:t>
            </a:r>
            <a:endParaRPr lang="id-ID" dirty="0" smtClean="0"/>
          </a:p>
          <a:p>
            <a:pPr marL="847090" lvl="1" indent="-342900" algn="just">
              <a:lnSpc>
                <a:spcPct val="130000"/>
              </a:lnSpc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b="1" dirty="0" err="1" smtClean="0"/>
              <a:t>jumlahkan</a:t>
            </a:r>
            <a:r>
              <a:rPr lang="id-ID" b="1" dirty="0" smtClean="0"/>
              <a:t> </a:t>
            </a:r>
            <a:r>
              <a:rPr lang="en-US" b="1" dirty="0" err="1" smtClean="0"/>
              <a:t>kembali</a:t>
            </a:r>
            <a:r>
              <a:rPr lang="en-US" b="1" dirty="0" smtClean="0"/>
              <a:t> </a:t>
            </a:r>
            <a:r>
              <a:rPr lang="en-US" b="1" dirty="0" err="1" smtClean="0"/>
              <a:t>kolom</a:t>
            </a:r>
            <a:r>
              <a:rPr lang="en-US" b="1" dirty="0" smtClean="0"/>
              <a:t> </a:t>
            </a:r>
            <a:r>
              <a:rPr lang="en-US" b="1" dirty="0" err="1" smtClean="0"/>
              <a:t>neraca</a:t>
            </a:r>
            <a:r>
              <a:rPr lang="en-US" b="1" dirty="0" smtClean="0"/>
              <a:t> </a:t>
            </a:r>
            <a:r>
              <a:rPr lang="en-US" b="1" dirty="0" err="1" smtClean="0"/>
              <a:t>saldo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, </a:t>
            </a: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id-ID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.</a:t>
            </a:r>
            <a:endParaRPr lang="id-ID" dirty="0" smtClean="0"/>
          </a:p>
          <a:p>
            <a:pPr marL="527050" indent="-34290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2,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debit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id-ID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. </a:t>
            </a:r>
            <a:endParaRPr lang="id-ID" dirty="0" smtClean="0"/>
          </a:p>
          <a:p>
            <a:pPr marL="527050" indent="-342900" algn="just">
              <a:lnSpc>
                <a:spcPct val="130000"/>
              </a:lnSpc>
              <a:buNone/>
            </a:pPr>
            <a:r>
              <a:rPr lang="en-US" dirty="0" smtClean="0"/>
              <a:t> </a:t>
            </a:r>
            <a:endParaRPr lang="id-ID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b="1" dirty="0" smtClean="0"/>
              <a:t>Kesalahan Memengaruhi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Neraca</a:t>
            </a:r>
            <a:r>
              <a:rPr lang="en-US" sz="3600" b="1" dirty="0" smtClean="0"/>
              <a:t> </a:t>
            </a:r>
            <a:r>
              <a:rPr lang="id-ID" sz="3600" b="1" dirty="0" smtClean="0"/>
              <a:t>Saldo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(slide 2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63550" lvl="1" indent="-46355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9, </a:t>
            </a:r>
            <a:r>
              <a:rPr lang="en-US" dirty="0" err="1" smtClean="0"/>
              <a:t>telusuri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id-ID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</a:p>
          <a:p>
            <a:pPr marL="463550" lvl="1" indent="-463550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id-ID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transposisi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selip</a:t>
            </a:r>
            <a:r>
              <a:rPr lang="en-US" dirty="0" smtClean="0"/>
              <a:t> (</a:t>
            </a:r>
            <a:r>
              <a:rPr lang="en-US" i="1" dirty="0" smtClean="0"/>
              <a:t>slide</a:t>
            </a:r>
            <a:r>
              <a:rPr lang="id-ID" dirty="0" smtClean="0"/>
              <a:t>). </a:t>
            </a:r>
            <a:r>
              <a:rPr lang="en-US" dirty="0" err="1" smtClean="0"/>
              <a:t>Transposisi</a:t>
            </a:r>
            <a:r>
              <a:rPr lang="id-ID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Rp542.000 </a:t>
            </a:r>
            <a:r>
              <a:rPr lang="en-US" dirty="0" err="1" smtClean="0"/>
              <a:t>sebagai</a:t>
            </a:r>
            <a:r>
              <a:rPr lang="id-ID" dirty="0" smtClean="0"/>
              <a:t> </a:t>
            </a:r>
            <a:r>
              <a:rPr lang="en-US" dirty="0" smtClean="0"/>
              <a:t>Rp452.000 </a:t>
            </a:r>
            <a:r>
              <a:rPr lang="en-US" dirty="0" err="1" smtClean="0"/>
              <a:t>atau</a:t>
            </a:r>
            <a:r>
              <a:rPr lang="en-US" dirty="0" smtClean="0"/>
              <a:t> Rp524.000.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2308</TotalTime>
  <Words>3422</Words>
  <Application>Microsoft Office PowerPoint</Application>
  <PresentationFormat>On-screen Show (4:3)</PresentationFormat>
  <Paragraphs>413</Paragraphs>
  <Slides>109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PPt-Template_S4</vt:lpstr>
      <vt:lpstr>PENGANTAR AKUNTANSI 1— ADAPTASI INDONESIA Edisi  4  Carl S. Warren James M. Reeve Jonathan  E.Duchac Ersa Tri Wahyuni Amir Abadi Jusuf  </vt:lpstr>
      <vt:lpstr>Slide 2</vt:lpstr>
      <vt:lpstr>Daftar Isi</vt:lpstr>
      <vt:lpstr>Menggunakan Akun untuk  Mencatat Transaksi</vt:lpstr>
      <vt:lpstr>Akun</vt:lpstr>
      <vt:lpstr>Akun T</vt:lpstr>
      <vt:lpstr>Tampilan 1: Transaksi SolusiNet  di bulan November</vt:lpstr>
      <vt:lpstr>Aturan dalam Mencatat Transaksi  dalam Akun</vt:lpstr>
      <vt:lpstr>Akun Kas untuk SolusiNet</vt:lpstr>
      <vt:lpstr>Bagan Akun (Chart of Accounts–COA)</vt:lpstr>
      <vt:lpstr>Bagan Akun (COA) untuk Laporan Posisi Keuangan</vt:lpstr>
      <vt:lpstr>Bagan Akun (COA) untuk Laporan Laba Rugi</vt:lpstr>
      <vt:lpstr>Bagan Akun (COA) SolusiNet</vt:lpstr>
      <vt:lpstr>Sistem Akuntansi Ayat Jurnal Berpasangan</vt:lpstr>
      <vt:lpstr>Aturan Pendebitan dan Pengkreditan untuk Akun Laporan Posisi Keuangan</vt:lpstr>
      <vt:lpstr>Aturan Pendebitan dan pengkreditan untuk Akun Laporan Laba Rugi</vt:lpstr>
      <vt:lpstr>Akun Prive</vt:lpstr>
      <vt:lpstr>Saldo Normal Akun</vt:lpstr>
      <vt:lpstr>Tampilan 3: Aturan Debit dan Kredit,  Saldo Normal Akun</vt:lpstr>
      <vt:lpstr>Penjurnalan</vt:lpstr>
      <vt:lpstr>Transaksi A (slide 1 dari 2)</vt:lpstr>
      <vt:lpstr>Transaksi A (slide 2 dari 2)</vt:lpstr>
      <vt:lpstr>Ayat Jurnal untuk Transaksi A</vt:lpstr>
      <vt:lpstr>5 Langkah Pencacatan Transaksi ke dalam Jurnal</vt:lpstr>
      <vt:lpstr>Istilah Transaksi yang Umum</vt:lpstr>
      <vt:lpstr>Transaksi B (slide 1 dari 2)</vt:lpstr>
      <vt:lpstr>Transaksi B (slide 2 dari 2)</vt:lpstr>
      <vt:lpstr>Transaksi C (slide 1 dari 2)</vt:lpstr>
      <vt:lpstr>Transaksi C (slide 2 dari 2)</vt:lpstr>
      <vt:lpstr>Transaksi D (slide 1 dari 2)</vt:lpstr>
      <vt:lpstr>Transaksi D (slide 2 dari 2)</vt:lpstr>
      <vt:lpstr>Transaksi E (slide 1 dari 3)</vt:lpstr>
      <vt:lpstr>Transaksi E (slide 2 dari 3)</vt:lpstr>
      <vt:lpstr>Transaksi E (slide 3 dari 3)</vt:lpstr>
      <vt:lpstr>Transaksi F (slide 1 dari 2)</vt:lpstr>
      <vt:lpstr>Transaksi F (slide 2 dari 2)</vt:lpstr>
      <vt:lpstr>Transaksi G (slide 1 dari 3)</vt:lpstr>
      <vt:lpstr>Transaksi G (slide 2 dari 3)</vt:lpstr>
      <vt:lpstr>Transaksi G (slide 3 dari 3)</vt:lpstr>
      <vt:lpstr>Transaksi H (slide 1 dari 3)</vt:lpstr>
      <vt:lpstr>Transaksi H (slide 2 dari 3)</vt:lpstr>
      <vt:lpstr>Transaksi H (slide 3 dari 3)</vt:lpstr>
      <vt:lpstr>Memindahbukukan Ayat Jurnal ke  Dalam Akun</vt:lpstr>
      <vt:lpstr>Transaksi 1 (slide 1 dari 3)</vt:lpstr>
      <vt:lpstr>Transaksi 1 (slide 2 dari 3)</vt:lpstr>
      <vt:lpstr>Transaksi 1 (slide 3 dari 3)</vt:lpstr>
      <vt:lpstr>Ilustrasi Posting </vt:lpstr>
      <vt:lpstr>Transaksi 2 (slide 1 dari 3)</vt:lpstr>
      <vt:lpstr>Transaksi 2 (slide 2 dari 3)</vt:lpstr>
      <vt:lpstr>Transaksi 2 (slide 3 dari 3)</vt:lpstr>
      <vt:lpstr>Transaksi 3 (slide 1 dari 3)</vt:lpstr>
      <vt:lpstr>Transaksi 3 (slide 2 dari 3)</vt:lpstr>
      <vt:lpstr>Transaksi 3 (slide 3 dari 3)</vt:lpstr>
      <vt:lpstr>Transaksi 4 (slide 1 dari 3)</vt:lpstr>
      <vt:lpstr>Transaksi 4 (slide 2 dari 3)</vt:lpstr>
      <vt:lpstr>Transaksi 4 (slide 3 dari 3)</vt:lpstr>
      <vt:lpstr>Transaksi 5 (slide 1 dari 3)</vt:lpstr>
      <vt:lpstr>Transaksi 5 (slide 2 dari 3)</vt:lpstr>
      <vt:lpstr>Transaksi 5 (slide 3 dari 3)</vt:lpstr>
      <vt:lpstr>Transaksi 6 (slide 1 dari 2)</vt:lpstr>
      <vt:lpstr>Transaksi 6 (slide 2 dari 2)</vt:lpstr>
      <vt:lpstr>Transaksi 7 (slide 1 dari 3)</vt:lpstr>
      <vt:lpstr>Transaksi 7 (slide 2 dari 3)</vt:lpstr>
      <vt:lpstr>Transaksi 7 (slide 3 dari 3)</vt:lpstr>
      <vt:lpstr>Transaksi 8 (slide 1 dari 3)</vt:lpstr>
      <vt:lpstr>Transaksi 8 (slide 2 dari 3)</vt:lpstr>
      <vt:lpstr>Transaksi 8 (slide 3 dari 3)</vt:lpstr>
      <vt:lpstr>Transaksi 9 (slide 1 dari 3)</vt:lpstr>
      <vt:lpstr>Transaksi 9 (slide 2 dari 3)</vt:lpstr>
      <vt:lpstr>Transaksi 9 (slide 3 dari 3)</vt:lpstr>
      <vt:lpstr>Transaksi 10 (slide 1 dari 2)</vt:lpstr>
      <vt:lpstr>Transaksi 10 (slide 2 dari 2)</vt:lpstr>
      <vt:lpstr>Transaksi 11 (slide 1 dari 3)</vt:lpstr>
      <vt:lpstr>Transaksi 11 (slide 2 dari 3)</vt:lpstr>
      <vt:lpstr>Transaksi 11 (slide 3 dari 3)</vt:lpstr>
      <vt:lpstr>Transaksi 12 (slide 1 dari 3)</vt:lpstr>
      <vt:lpstr>Transaksi 12 (slide 2 dari 3)</vt:lpstr>
      <vt:lpstr>Transaksi 12 (slide 3 dari 3)</vt:lpstr>
      <vt:lpstr>Transaksi 13 (slide 1 dari 2)</vt:lpstr>
      <vt:lpstr>Transaksi 13 (slide 2 dari 2)</vt:lpstr>
      <vt:lpstr>Transaksi 14 (slide 1 dari 2)</vt:lpstr>
      <vt:lpstr>Transaksi 14 (slide 2 dari 2)</vt:lpstr>
      <vt:lpstr>Transaksi 15 (slide 1 dari 3)</vt:lpstr>
      <vt:lpstr>Transaksi 15 (slide 2 dari 3)</vt:lpstr>
      <vt:lpstr>Transaksi 15 (slide 3 dari 3)</vt:lpstr>
      <vt:lpstr>Transaksi 16 (slide 1 dari 2)</vt:lpstr>
      <vt:lpstr>Transaksi 16 (slide 2 dari 2)</vt:lpstr>
      <vt:lpstr>Transaksi 17 (slide 1 dari 2)</vt:lpstr>
      <vt:lpstr>Transaksi 17 (slide 2 dari 2)</vt:lpstr>
      <vt:lpstr>Transaksi 18 (slide 1 dari 2)</vt:lpstr>
      <vt:lpstr>Transaksi 18 (slide 2 dari 2)</vt:lpstr>
      <vt:lpstr>Tampilan 6: Jurnal untuk SolusiNet  (slide 1 dari 3)</vt:lpstr>
      <vt:lpstr>Tampilan 6: Jurnal untuk SolusiNet  (slide 2 dari 3)</vt:lpstr>
      <vt:lpstr>Tampilan 6: Jurnal untuk SolusiNet  (slide 3 dari 3)</vt:lpstr>
      <vt:lpstr>Neraca Saldo</vt:lpstr>
      <vt:lpstr>Tahapan Penyiapan Neraca Saldo</vt:lpstr>
      <vt:lpstr>Tampilan 7: Neraca Saldo</vt:lpstr>
      <vt:lpstr>Kesalahan Memengaruhi Neraca Saldo  (slide 1 dari 3)</vt:lpstr>
      <vt:lpstr>Kesalahan Memengaruhi Neraca Saldo  (slide 2 dari 3)</vt:lpstr>
      <vt:lpstr>Kesalahan Memengaruhi Neraca Saldo  (slide 3 dari 3)</vt:lpstr>
      <vt:lpstr>Kesalahan Tidak Memengaruhi  Neraca Saldo</vt:lpstr>
      <vt:lpstr>Jurnal Koreksi (slide 1 dari 3)</vt:lpstr>
      <vt:lpstr>Jurnal Koreksi (slide 2 dari 3)</vt:lpstr>
      <vt:lpstr>Jurnal Koreksi (slide 3 dari 3)</vt:lpstr>
      <vt:lpstr>Analisis dan Interpretasi Keuangan:  Analisis Horizontal</vt:lpstr>
      <vt:lpstr>Ilustrasi Analisis Horizontal</vt:lpstr>
      <vt:lpstr>Analisis Horizontal– Konsultan Hukum  Sitompul dan Rekan</vt:lpstr>
      <vt:lpstr>Analisis Horizontal untuk Laporan  Arus Kas</vt:lpstr>
      <vt:lpstr>Analisis Horizontal – PT Mitra  Adi Perkasa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keuangan menengah  buku 1  Dwi Martani Sylvia Veronica NPS Ratna Wardhani Aria Farahmita Edward Tanujaya</dc:title>
  <dc:creator>S4Prio-18</dc:creator>
  <cp:lastModifiedBy>S4pro-04</cp:lastModifiedBy>
  <cp:revision>565</cp:revision>
  <dcterms:created xsi:type="dcterms:W3CDTF">2015-11-19T01:56:59Z</dcterms:created>
  <dcterms:modified xsi:type="dcterms:W3CDTF">2017-09-11T10:15:27Z</dcterms:modified>
</cp:coreProperties>
</file>