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0"/>
  </p:notesMasterIdLst>
  <p:sldIdLst>
    <p:sldId id="333" r:id="rId2"/>
    <p:sldId id="451" r:id="rId3"/>
    <p:sldId id="447" r:id="rId4"/>
    <p:sldId id="450" r:id="rId5"/>
    <p:sldId id="432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60" r:id="rId15"/>
    <p:sldId id="475" r:id="rId16"/>
    <p:sldId id="461" r:id="rId17"/>
    <p:sldId id="462" r:id="rId18"/>
    <p:sldId id="464" r:id="rId19"/>
    <p:sldId id="465" r:id="rId20"/>
    <p:sldId id="474" r:id="rId21"/>
    <p:sldId id="466" r:id="rId22"/>
    <p:sldId id="467" r:id="rId23"/>
    <p:sldId id="468" r:id="rId24"/>
    <p:sldId id="469" r:id="rId25"/>
    <p:sldId id="470" r:id="rId26"/>
    <p:sldId id="471" r:id="rId27"/>
    <p:sldId id="472" r:id="rId28"/>
    <p:sldId id="473" r:id="rId2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FFFF"/>
    <a:srgbClr val="FF0000"/>
    <a:srgbClr val="FFFF00"/>
    <a:srgbClr val="0000FF"/>
    <a:srgbClr val="F69E86"/>
    <a:srgbClr val="08080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47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5" d="100"/>
        <a:sy n="6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6C1861-AED3-4575-A3B0-4E5EC6F96DD0}">
      <dsp:nvSpPr>
        <dsp:cNvPr id="0" name=""/>
        <dsp:cNvSpPr/>
      </dsp:nvSpPr>
      <dsp:spPr>
        <a:xfrm rot="10800000">
          <a:off x="1014147" y="0"/>
          <a:ext cx="5920995" cy="1152128"/>
        </a:xfrm>
        <a:prstGeom prst="homePlat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5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tx1"/>
              </a:solidFill>
            </a:rPr>
            <a:t>PANCASILA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tx1"/>
              </a:solidFill>
            </a:rPr>
            <a:t>SEBAGAI </a:t>
          </a:r>
          <a:r>
            <a:rPr lang="en-US" sz="2700" b="1" kern="1200" dirty="0" smtClean="0">
              <a:solidFill>
                <a:schemeClr val="tx1"/>
              </a:solidFill>
            </a:rPr>
            <a:t>IDEOLOGI </a:t>
          </a:r>
          <a:r>
            <a:rPr lang="en-US" sz="2700" b="1" kern="1200" dirty="0" smtClean="0">
              <a:solidFill>
                <a:schemeClr val="tx1"/>
              </a:solidFill>
            </a:rPr>
            <a:t>NEGARA</a:t>
          </a:r>
          <a:endParaRPr lang="en-US" sz="2700" kern="1200" dirty="0">
            <a:solidFill>
              <a:schemeClr val="tx1"/>
            </a:solidFill>
          </a:endParaRPr>
        </a:p>
      </dsp:txBody>
      <dsp:txXfrm rot="10800000">
        <a:off x="1014147" y="0"/>
        <a:ext cx="5920995" cy="1152128"/>
      </dsp:txXfrm>
    </dsp:sp>
    <dsp:sp modelId="{11577202-90ED-47B3-AE6C-C7943E674884}">
      <dsp:nvSpPr>
        <dsp:cNvPr id="0" name=""/>
        <dsp:cNvSpPr/>
      </dsp:nvSpPr>
      <dsp:spPr>
        <a:xfrm>
          <a:off x="432051" y="0"/>
          <a:ext cx="1152128" cy="11521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E8D049-5CF8-48E3-8AD1-ED9A70A8F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89316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1F9E2-0ECD-49FB-8B8F-42A27E774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2391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6B26A-861F-45C3-9D6C-3BF9A41B6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4403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1588F-E879-4511-9E67-51979340A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2796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3B7FF-B633-4126-BEE3-6051BFECB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72084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A6E87-FB4C-424E-B966-5A9A596007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3833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E3B0E-0456-40A8-BC3C-BE76A0CC8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97172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6B256-EAAA-4247-8D67-CF48620C1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49529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C838F-1332-480C-83D5-48477604A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74477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45AF6-7516-4AD7-B3E5-863F650FB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0586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99B5-D796-412A-9B10-B0173A6790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9168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C7402-7920-4ACB-B0DC-8926D1DF0A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76143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3FFEC1DF-665C-4497-A5D1-C6E0C35DB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572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ABB59F1-36C5-4B5D-BE61-EEB863664FA6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042642" y="5831128"/>
            <a:ext cx="514353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 kern="0" dirty="0" smtClean="0">
                <a:latin typeface="+mn-lt"/>
              </a:rPr>
              <a:t>UNIVERSITAS </a:t>
            </a:r>
            <a:r>
              <a:rPr lang="id-ID" sz="2400" b="1" kern="0" dirty="0" smtClean="0">
                <a:latin typeface="+mn-lt"/>
              </a:rPr>
              <a:t>LAMPUNG </a:t>
            </a:r>
            <a:endParaRPr lang="en-US" sz="2400" b="1" kern="0" dirty="0" smtClean="0">
              <a:latin typeface="+mn-lt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id-ID" sz="2400" b="1" kern="0" dirty="0" smtClean="0">
                <a:latin typeface="+mn-lt"/>
              </a:rPr>
              <a:t>20</a:t>
            </a:r>
            <a:r>
              <a:rPr lang="en-US" sz="2400" b="1" kern="0" dirty="0" smtClean="0">
                <a:latin typeface="+mn-lt"/>
              </a:rPr>
              <a:t>20/2021</a:t>
            </a:r>
            <a:endParaRPr lang="en-US" sz="2400" b="1" kern="0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142" y="1237992"/>
            <a:ext cx="1380512" cy="118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000372"/>
            <a:ext cx="3857652" cy="2668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2013614" y="1243450"/>
            <a:ext cx="5072098" cy="107061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Pendidikan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Pancasila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00034" y="214290"/>
            <a:ext cx="8215370" cy="78581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KONTRAK PERKULIAHAN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13044"/>
          </a:xfrm>
        </p:spPr>
        <p:txBody>
          <a:bodyPr/>
          <a:lstStyle/>
          <a:p>
            <a:pPr lvl="0"/>
            <a:r>
              <a:rPr lang="id-ID" sz="3200" dirty="0" smtClean="0"/>
              <a:t>Mahasiswa memiliki pemahaman tentang pancasila sebagai ideologi</a:t>
            </a:r>
            <a:endParaRPr lang="en-US" sz="3200" dirty="0" smtClean="0"/>
          </a:p>
          <a:p>
            <a:pPr lvl="0"/>
            <a:r>
              <a:rPr lang="id-ID" sz="3200" dirty="0" smtClean="0"/>
              <a:t>Mahasiswa memiliki pemahaman tentang pancasila sebagai sistem filsafat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04362" y="2688058"/>
            <a:ext cx="7430684" cy="3556052"/>
          </a:xfrm>
        </p:spPr>
        <p:txBody>
          <a:bodyPr/>
          <a:lstStyle/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pancasila</a:t>
            </a:r>
            <a:r>
              <a:rPr lang="en-GB" sz="3200" dirty="0" smtClean="0"/>
              <a:t> </a:t>
            </a:r>
            <a:r>
              <a:rPr lang="en-GB" sz="3200" dirty="0" err="1" smtClean="0"/>
              <a:t>sebagai</a:t>
            </a:r>
            <a:r>
              <a:rPr lang="en-GB" sz="3200" dirty="0" smtClean="0"/>
              <a:t> </a:t>
            </a:r>
            <a:r>
              <a:rPr lang="en-GB" sz="3200" dirty="0" err="1" smtClean="0"/>
              <a:t>sistem</a:t>
            </a:r>
            <a:r>
              <a:rPr lang="en-GB" sz="3200" dirty="0" smtClean="0"/>
              <a:t> </a:t>
            </a:r>
            <a:r>
              <a:rPr lang="en-GB" sz="3200" dirty="0" err="1" smtClean="0"/>
              <a:t>etika</a:t>
            </a:r>
            <a:r>
              <a:rPr lang="en-GB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4169942"/>
          </a:xfrm>
        </p:spPr>
        <p:txBody>
          <a:bodyPr/>
          <a:lstStyle/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pancasila</a:t>
            </a:r>
            <a:r>
              <a:rPr lang="en-GB" sz="3200" dirty="0" smtClean="0"/>
              <a:t> </a:t>
            </a:r>
            <a:r>
              <a:rPr lang="en-GB" sz="3200" dirty="0" err="1" smtClean="0"/>
              <a:t>menjadi</a:t>
            </a:r>
            <a:r>
              <a:rPr lang="en-GB" sz="3200" dirty="0" smtClean="0"/>
              <a:t> </a:t>
            </a:r>
            <a:r>
              <a:rPr lang="en-GB" sz="3200" dirty="0" err="1" smtClean="0"/>
              <a:t>dasar</a:t>
            </a:r>
            <a:r>
              <a:rPr lang="en-GB" sz="3200" dirty="0" smtClean="0"/>
              <a:t> </a:t>
            </a:r>
            <a:r>
              <a:rPr lang="en-GB" sz="3200" dirty="0" err="1" smtClean="0"/>
              <a:t>nilai</a:t>
            </a:r>
            <a:r>
              <a:rPr lang="en-GB" sz="3200" dirty="0" smtClean="0"/>
              <a:t> </a:t>
            </a:r>
            <a:r>
              <a:rPr lang="en-GB" sz="3200" dirty="0" err="1" smtClean="0"/>
              <a:t>pengembangan</a:t>
            </a:r>
            <a:r>
              <a:rPr lang="en-GB" sz="3200" dirty="0" smtClean="0"/>
              <a:t> </a:t>
            </a:r>
            <a:r>
              <a:rPr lang="en-GB" sz="3200" dirty="0" err="1" smtClean="0"/>
              <a:t>ilmu</a:t>
            </a:r>
            <a:r>
              <a:rPr lang="en-GB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8022" y="213158"/>
            <a:ext cx="5786478" cy="128588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Organisasi Materi/ Peta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226540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Content Placeholder 5" descr="6  Peta Mata Kuliah~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87583" y="1617665"/>
            <a:ext cx="3911911" cy="5083868"/>
          </a:xfrm>
        </p:spPr>
      </p:pic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343784"/>
            <a:ext cx="5786478" cy="12144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Strategi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3461246"/>
          </a:xfrm>
        </p:spPr>
        <p:txBody>
          <a:bodyPr/>
          <a:lstStyle/>
          <a:p>
            <a:pPr algn="just">
              <a:buNone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Perkuliahan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pancasila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active learning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tipe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jigshaw, </a:t>
            </a:r>
            <a:r>
              <a:rPr lang="id-ID" sz="1800" i="1" dirty="0" smtClean="0">
                <a:latin typeface="Times New Roman" pitchFamily="18" charset="0"/>
                <a:cs typeface="Times New Roman" pitchFamily="18" charset="0"/>
              </a:rPr>
              <a:t>problem solving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perkuliahan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800" i="1" dirty="0" smtClean="0">
                <a:latin typeface="Times New Roman" pitchFamily="18" charset="0"/>
                <a:cs typeface="Times New Roman" pitchFamily="18" charset="0"/>
              </a:rPr>
              <a:t>daring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tengah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semester,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semester,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ceramah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tanya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small group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diberi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makalah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mempresentasikannya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forum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didiskusikan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diwajibkan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menyerahkan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makalah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dosen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z="1800" dirty="0" smtClean="0"/>
              <a:t>Mahasiswa diwajibkan mengikuti perkuliahan </a:t>
            </a:r>
            <a:r>
              <a:rPr lang="id-ID" sz="1800" i="1" dirty="0" smtClean="0"/>
              <a:t>daring</a:t>
            </a:r>
            <a:r>
              <a:rPr lang="id-ID" sz="1800" dirty="0" smtClean="0"/>
              <a:t> sesuai dengan jadwal yang sudah di tetapkan.</a:t>
            </a:r>
            <a:endParaRPr lang="en-US" sz="1800" dirty="0" smtClean="0"/>
          </a:p>
          <a:p>
            <a:pPr lvl="0"/>
            <a:r>
              <a:rPr lang="id-ID" sz="1800" dirty="0" smtClean="0"/>
              <a:t>Kehadiran dan penilaian mahasiswa berdasarkan keaktifan mahasiswa berpendapat, baik menjawab pertanyaan dosen ataupun melengkapi/menambahkan jawaban mahasiswa yang lainnya</a:t>
            </a:r>
            <a:endParaRPr lang="en-US" sz="1800" dirty="0" smtClean="0"/>
          </a:p>
          <a:p>
            <a:pPr lvl="0"/>
            <a:r>
              <a:rPr lang="id-ID" sz="1800" dirty="0" smtClean="0"/>
              <a:t>Tugas individu dikumpulkan tepat waktu apabila ada keterlambatan/ tidak mengerjakan maka nilai tugas individu 0.</a:t>
            </a:r>
            <a:endParaRPr lang="en-US" sz="1800" dirty="0" smtClean="0"/>
          </a:p>
          <a:p>
            <a:pPr lvl="0"/>
            <a:r>
              <a:rPr lang="id-ID" sz="1800" dirty="0" smtClean="0"/>
              <a:t>Tugas kelompok menjadi tanggung jawab kelompok, apabila ada keterlambatan/ tidak mengerjakan maka sanksi nilai menjadi pertanggung jawaban bersama.</a:t>
            </a:r>
            <a:endParaRPr lang="en-US" sz="1800" dirty="0" smtClean="0"/>
          </a:p>
          <a:p>
            <a:pPr lvl="0"/>
            <a:r>
              <a:rPr lang="id-ID" sz="1800" dirty="0" smtClean="0"/>
              <a:t>Mahasiswa wajib menjawab semua pertanyaan dosen dan wajib hadir minimal 80% perkuliahan daring dari jumlah total pertemuan.</a:t>
            </a:r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+mn-lt"/>
              </a:rPr>
              <a:t>Tata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</a:rPr>
              <a:t>Tertib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chemeClr val="bg1"/>
                </a:solidFill>
                <a:latin typeface="+mn-lt"/>
              </a:rPr>
            </a:br>
            <a:r>
              <a:rPr lang="en-US" sz="4000" dirty="0" err="1" smtClean="0">
                <a:solidFill>
                  <a:schemeClr val="bg1"/>
                </a:solidFill>
                <a:latin typeface="+mn-lt"/>
              </a:rPr>
              <a:t>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86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290" y="1758042"/>
            <a:ext cx="7653337" cy="457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1400" dirty="0" err="1" smtClean="0"/>
              <a:t>Abdulgani</a:t>
            </a:r>
            <a:r>
              <a:rPr lang="en-US" sz="1400" dirty="0" smtClean="0"/>
              <a:t>, </a:t>
            </a:r>
            <a:r>
              <a:rPr lang="en-US" sz="1400" dirty="0" err="1" smtClean="0"/>
              <a:t>Roeslan</a:t>
            </a:r>
            <a:r>
              <a:rPr lang="en-US" sz="1400" dirty="0" smtClean="0"/>
              <a:t>. 1979. </a:t>
            </a:r>
            <a:r>
              <a:rPr lang="en-US" sz="1400" dirty="0" err="1" smtClean="0"/>
              <a:t>Pengembangan</a:t>
            </a:r>
            <a:r>
              <a:rPr lang="en-US" sz="1400" dirty="0" smtClean="0"/>
              <a:t>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 Di Indonesia. Jakarta: </a:t>
            </a:r>
            <a:r>
              <a:rPr lang="en-US" sz="1400" dirty="0" err="1" smtClean="0"/>
              <a:t>Yayasan</a:t>
            </a:r>
            <a:r>
              <a:rPr lang="en-US" sz="1400" dirty="0" smtClean="0"/>
              <a:t> </a:t>
            </a:r>
            <a:r>
              <a:rPr lang="en-US" sz="1400" dirty="0" err="1" smtClean="0"/>
              <a:t>Idayu</a:t>
            </a:r>
            <a:r>
              <a:rPr lang="en-US" sz="1400" dirty="0" smtClean="0"/>
              <a:t>. </a:t>
            </a:r>
          </a:p>
          <a:p>
            <a:pPr lvl="0"/>
            <a:r>
              <a:rPr lang="en-US" sz="1400" dirty="0" err="1" smtClean="0"/>
              <a:t>Admoredjo</a:t>
            </a:r>
            <a:r>
              <a:rPr lang="en-US" sz="1400" dirty="0" smtClean="0"/>
              <a:t>, </a:t>
            </a:r>
            <a:r>
              <a:rPr lang="en-US" sz="1400" dirty="0" err="1" smtClean="0"/>
              <a:t>Sudjito</a:t>
            </a:r>
            <a:r>
              <a:rPr lang="en-US" sz="1400" dirty="0" smtClean="0"/>
              <a:t> bin. 2009. “Negara </a:t>
            </a:r>
            <a:r>
              <a:rPr lang="en-US" sz="1400" dirty="0" err="1" smtClean="0"/>
              <a:t>Hukum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id-ID" sz="1400" dirty="0" smtClean="0"/>
              <a:t>  </a:t>
            </a:r>
            <a:r>
              <a:rPr lang="en-US" sz="1400" dirty="0" err="1" smtClean="0"/>
              <a:t>Perspektif</a:t>
            </a:r>
            <a:r>
              <a:rPr lang="en-US" sz="1400" dirty="0" smtClean="0"/>
              <a:t>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”.</a:t>
            </a:r>
          </a:p>
          <a:p>
            <a:pPr lvl="0"/>
            <a:r>
              <a:rPr lang="en-US" sz="1400" dirty="0" smtClean="0"/>
              <a:t>Aiken, H. D. 2009. Abad </a:t>
            </a:r>
            <a:r>
              <a:rPr lang="en-US" sz="1400" dirty="0" err="1" smtClean="0"/>
              <a:t>Ideologi</a:t>
            </a:r>
            <a:r>
              <a:rPr lang="en-US" sz="1400" dirty="0" smtClean="0"/>
              <a:t>, Yogyakarta: </a:t>
            </a:r>
            <a:r>
              <a:rPr lang="en-US" sz="1400" dirty="0" err="1" smtClean="0"/>
              <a:t>Penerbit</a:t>
            </a:r>
            <a:r>
              <a:rPr lang="en-US" sz="1400" dirty="0" smtClean="0"/>
              <a:t> Relief.</a:t>
            </a:r>
          </a:p>
          <a:p>
            <a:pPr lvl="0"/>
            <a:r>
              <a:rPr lang="en-US" sz="1400" dirty="0" smtClean="0"/>
              <a:t>Ali, </a:t>
            </a:r>
            <a:r>
              <a:rPr lang="en-US" sz="1400" dirty="0" err="1" smtClean="0"/>
              <a:t>As’ad</a:t>
            </a:r>
            <a:r>
              <a:rPr lang="en-US" sz="1400" dirty="0" smtClean="0"/>
              <a:t> Said. 2009. Negara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 </a:t>
            </a:r>
            <a:r>
              <a:rPr lang="en-US" sz="1400" dirty="0" err="1" smtClean="0"/>
              <a:t>Jalan</a:t>
            </a:r>
            <a:r>
              <a:rPr lang="en-US" sz="1400" dirty="0" smtClean="0"/>
              <a:t> </a:t>
            </a:r>
            <a:r>
              <a:rPr lang="en-US" sz="1400" dirty="0" err="1" smtClean="0"/>
              <a:t>Kemaslahatan</a:t>
            </a:r>
            <a:r>
              <a:rPr lang="en-US" sz="1400" dirty="0" smtClean="0"/>
              <a:t> </a:t>
            </a:r>
            <a:r>
              <a:rPr lang="en-US" sz="1400" dirty="0" err="1" smtClean="0"/>
              <a:t>Berbangsa</a:t>
            </a:r>
            <a:r>
              <a:rPr lang="en-US" sz="1400" dirty="0" smtClean="0"/>
              <a:t>. Jakarta: </a:t>
            </a:r>
            <a:r>
              <a:rPr lang="en-US" sz="1400" dirty="0" err="1" smtClean="0"/>
              <a:t>Pustaka</a:t>
            </a:r>
            <a:r>
              <a:rPr lang="en-US" sz="1400" dirty="0" smtClean="0"/>
              <a:t>  LP3ES.</a:t>
            </a:r>
          </a:p>
          <a:p>
            <a:pPr lvl="0"/>
            <a:r>
              <a:rPr lang="id-ID" sz="1400" dirty="0" smtClean="0"/>
              <a:t>Anggoro,Yogo.2010.Undang-Undang HAM. Jakarta Selatan:Visipedia.</a:t>
            </a:r>
            <a:endParaRPr lang="en-US" sz="1400" dirty="0" smtClean="0"/>
          </a:p>
          <a:p>
            <a:pPr lvl="0"/>
            <a:r>
              <a:rPr lang="en-US" sz="1400" dirty="0" err="1" smtClean="0"/>
              <a:t>Asdi</a:t>
            </a:r>
            <a:r>
              <a:rPr lang="en-US" sz="1400" dirty="0" smtClean="0"/>
              <a:t>, </a:t>
            </a:r>
            <a:r>
              <a:rPr lang="en-US" sz="1400" dirty="0" err="1" smtClean="0"/>
              <a:t>Endang</a:t>
            </a:r>
            <a:r>
              <a:rPr lang="en-US" sz="1400" dirty="0" smtClean="0"/>
              <a:t> </a:t>
            </a:r>
            <a:r>
              <a:rPr lang="en-US" sz="1400" dirty="0" err="1" smtClean="0"/>
              <a:t>Daruni</a:t>
            </a:r>
            <a:r>
              <a:rPr lang="en-US" sz="1400" dirty="0" smtClean="0"/>
              <a:t>. 2003. </a:t>
            </a:r>
            <a:r>
              <a:rPr lang="en-US" sz="1400" dirty="0" err="1" smtClean="0"/>
              <a:t>Manusia</a:t>
            </a:r>
            <a:r>
              <a:rPr lang="en-US" sz="1400" dirty="0" smtClean="0"/>
              <a:t> </a:t>
            </a:r>
            <a:r>
              <a:rPr lang="en-US" sz="1400" dirty="0" err="1" smtClean="0"/>
              <a:t>Seutuhnya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Moral </a:t>
            </a:r>
            <a:r>
              <a:rPr lang="en-US" sz="1400" dirty="0" err="1" smtClean="0"/>
              <a:t>Pancasila</a:t>
            </a:r>
            <a:r>
              <a:rPr lang="en-US" sz="1400" dirty="0" smtClean="0"/>
              <a:t>.  Jogjakarta: </a:t>
            </a:r>
            <a:r>
              <a:rPr lang="en-US" sz="1400" dirty="0" err="1" smtClean="0"/>
              <a:t>Pustaka</a:t>
            </a:r>
            <a:r>
              <a:rPr lang="en-US" sz="1400" dirty="0" smtClean="0"/>
              <a:t> Raja.</a:t>
            </a:r>
          </a:p>
          <a:p>
            <a:pPr lvl="0"/>
            <a:r>
              <a:rPr lang="en-US" sz="1400" dirty="0" err="1" smtClean="0"/>
              <a:t>Bahar</a:t>
            </a:r>
            <a:r>
              <a:rPr lang="en-US" sz="1400" dirty="0" smtClean="0"/>
              <a:t>, </a:t>
            </a:r>
            <a:r>
              <a:rPr lang="en-US" sz="1400" dirty="0" err="1" smtClean="0"/>
              <a:t>Saafroedin</a:t>
            </a:r>
            <a:r>
              <a:rPr lang="en-US" sz="1400" dirty="0" smtClean="0"/>
              <a:t>, </a:t>
            </a:r>
            <a:r>
              <a:rPr lang="en-US" sz="1400" dirty="0" err="1" smtClean="0"/>
              <a:t>Ananda</a:t>
            </a:r>
            <a:r>
              <a:rPr lang="en-US" sz="1400" dirty="0" smtClean="0"/>
              <a:t> B. </a:t>
            </a:r>
            <a:r>
              <a:rPr lang="en-US" sz="1400" dirty="0" err="1" smtClean="0"/>
              <a:t>Kusuma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Nannie</a:t>
            </a:r>
            <a:r>
              <a:rPr lang="en-US" sz="1400" dirty="0" smtClean="0"/>
              <a:t> </a:t>
            </a:r>
            <a:r>
              <a:rPr lang="en-US" sz="1400" dirty="0" err="1" smtClean="0"/>
              <a:t>Hudawati</a:t>
            </a:r>
            <a:r>
              <a:rPr lang="en-US" sz="1400" dirty="0" smtClean="0"/>
              <a:t> (</a:t>
            </a:r>
            <a:r>
              <a:rPr lang="en-US" sz="1400" dirty="0" err="1" smtClean="0"/>
              <a:t>peny</a:t>
            </a:r>
            <a:r>
              <a:rPr lang="en-US" sz="1400" dirty="0" smtClean="0"/>
              <a:t>.). 1995, </a:t>
            </a:r>
            <a:r>
              <a:rPr lang="en-US" sz="1400" dirty="0" err="1" smtClean="0"/>
              <a:t>Risalah</a:t>
            </a:r>
            <a:r>
              <a:rPr lang="en-US" sz="1400" dirty="0" smtClean="0"/>
              <a:t> </a:t>
            </a:r>
            <a:r>
              <a:rPr lang="en-US" sz="1400" dirty="0" err="1" smtClean="0"/>
              <a:t>Sidang</a:t>
            </a:r>
            <a:r>
              <a:rPr lang="en-US" sz="1400" dirty="0" smtClean="0"/>
              <a:t> </a:t>
            </a:r>
            <a:r>
              <a:rPr lang="en-US" sz="1400" dirty="0" err="1" smtClean="0"/>
              <a:t>Badan</a:t>
            </a:r>
            <a:r>
              <a:rPr lang="en-US" sz="1400" dirty="0" smtClean="0"/>
              <a:t> </a:t>
            </a:r>
            <a:r>
              <a:rPr lang="en-US" sz="1400" dirty="0" err="1" smtClean="0"/>
              <a:t>Penyelidik</a:t>
            </a:r>
            <a:r>
              <a:rPr lang="en-US" sz="1400" dirty="0" smtClean="0"/>
              <a:t> Usaha-Usaha </a:t>
            </a:r>
            <a:r>
              <a:rPr lang="en-US" sz="1400" dirty="0" err="1" smtClean="0"/>
              <a:t>PersiapanKemerdekaan</a:t>
            </a:r>
            <a:r>
              <a:rPr lang="en-US" sz="1400" dirty="0" smtClean="0"/>
              <a:t> (BPUPKI), </a:t>
            </a:r>
            <a:r>
              <a:rPr lang="en-US" sz="1400" dirty="0" err="1" smtClean="0"/>
              <a:t>PanitiaPersiapanKemerdekaan</a:t>
            </a:r>
            <a:r>
              <a:rPr lang="en-US" sz="1400" dirty="0" smtClean="0"/>
              <a:t> Indonesia (PPKI) 28 Mei 1945 --22 </a:t>
            </a:r>
            <a:r>
              <a:rPr lang="en-US" sz="1400" dirty="0" err="1" smtClean="0"/>
              <a:t>Agustus</a:t>
            </a:r>
            <a:r>
              <a:rPr lang="en-US" sz="1400" dirty="0" smtClean="0"/>
              <a:t> 1945, </a:t>
            </a:r>
            <a:r>
              <a:rPr lang="en-US" sz="1400" dirty="0" err="1" smtClean="0"/>
              <a:t>Sekretariat</a:t>
            </a:r>
            <a:r>
              <a:rPr lang="en-US" sz="1400" dirty="0" smtClean="0"/>
              <a:t> Negara </a:t>
            </a:r>
            <a:r>
              <a:rPr lang="en-US" sz="1400" dirty="0" err="1" smtClean="0"/>
              <a:t>Republik</a:t>
            </a:r>
            <a:r>
              <a:rPr lang="en-US" sz="1400" dirty="0" smtClean="0"/>
              <a:t> Indonesia, Jakarta.  </a:t>
            </a:r>
          </a:p>
          <a:p>
            <a:pPr lvl="0"/>
            <a:r>
              <a:rPr lang="en-US" sz="1400" dirty="0" smtClean="0"/>
              <a:t>BUKU AJAR MATA KULIAH WAJIB UMUM PENDIDIKAN PANCASILADirektoratJenderalPembelajarandanKemahasiswaanKementerianRiset, </a:t>
            </a:r>
            <a:r>
              <a:rPr lang="en-US" sz="1400" dirty="0" err="1" smtClean="0"/>
              <a:t>Teknologi</a:t>
            </a:r>
            <a:r>
              <a:rPr lang="en-US" sz="1400" dirty="0" smtClean="0"/>
              <a:t>, </a:t>
            </a:r>
            <a:r>
              <a:rPr lang="en-US" sz="1400" dirty="0" err="1" smtClean="0"/>
              <a:t>danPendidikanTinggiRepublik</a:t>
            </a:r>
            <a:r>
              <a:rPr lang="en-US" sz="1400" dirty="0" smtClean="0"/>
              <a:t> Indonesia 2016</a:t>
            </a:r>
          </a:p>
          <a:p>
            <a:pPr lvl="0"/>
            <a:r>
              <a:rPr lang="en-US" sz="1400" dirty="0" err="1" smtClean="0"/>
              <a:t>Bahm</a:t>
            </a:r>
            <a:r>
              <a:rPr lang="en-US" sz="1400" dirty="0" smtClean="0"/>
              <a:t>, Archie. 1984. Axiology: The Science of Values. New Mexico: Albuquerque.</a:t>
            </a:r>
          </a:p>
          <a:p>
            <a:pPr lvl="0"/>
            <a:r>
              <a:rPr lang="en-US" sz="1400" dirty="0" smtClean="0"/>
              <a:t>_________.. 1995. Epistemology; Theory of Knowledge. New </a:t>
            </a:r>
            <a:r>
              <a:rPr lang="en-US" sz="1400" dirty="0" err="1" smtClean="0"/>
              <a:t>Mexico:Albuquerque</a:t>
            </a:r>
            <a:r>
              <a:rPr lang="en-US" sz="1400" dirty="0" smtClean="0"/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075" y="1858961"/>
            <a:ext cx="7019949" cy="487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1400" dirty="0" err="1" smtClean="0"/>
              <a:t>Mahfud</a:t>
            </a:r>
            <a:r>
              <a:rPr lang="en-US" sz="1400" dirty="0" smtClean="0"/>
              <a:t>, M D. 2009. “</a:t>
            </a:r>
            <a:r>
              <a:rPr lang="en-US" sz="1400" dirty="0" err="1" smtClean="0"/>
              <a:t>PancasilaHasilKaryadanMilikBersama</a:t>
            </a:r>
            <a:r>
              <a:rPr lang="en-US" sz="1400" dirty="0" smtClean="0"/>
              <a:t>”, </a:t>
            </a:r>
            <a:r>
              <a:rPr lang="en-US" sz="1400" dirty="0" err="1" smtClean="0"/>
              <a:t>MakalahpadaKongresPancasila</a:t>
            </a:r>
            <a:r>
              <a:rPr lang="en-US" sz="1400" dirty="0" smtClean="0"/>
              <a:t> </a:t>
            </a:r>
            <a:r>
              <a:rPr lang="en-US" sz="1400" dirty="0" err="1" smtClean="0"/>
              <a:t>di</a:t>
            </a:r>
            <a:r>
              <a:rPr lang="en-US" sz="1400" dirty="0" smtClean="0"/>
              <a:t> UGM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Mei 2009. </a:t>
            </a:r>
          </a:p>
          <a:p>
            <a:pPr lvl="0"/>
            <a:r>
              <a:rPr lang="en-US" sz="1400" dirty="0" err="1" smtClean="0"/>
              <a:t>Magnis-Suseno</a:t>
            </a:r>
            <a:r>
              <a:rPr lang="en-US" sz="1400" dirty="0" smtClean="0"/>
              <a:t>, Franz. 2011. “Nilai-nilaiPancasilasebagaiOrientasiPembudayaanKehidupanBerkonstitusi” dalamImplementasiNilainilaiPancasiladalamMenegakkanKonstitusionalitasIndonesia,KerjasamaMahkamahKonstitusi RI </a:t>
            </a:r>
            <a:r>
              <a:rPr lang="en-US" sz="1400" dirty="0" err="1" smtClean="0"/>
              <a:t>denganUniversitasGadjahMada</a:t>
            </a:r>
            <a:r>
              <a:rPr lang="en-US" sz="1400" dirty="0" smtClean="0"/>
              <a:t>, Yogyakarta, 2—3 Mei 2013.</a:t>
            </a:r>
          </a:p>
          <a:p>
            <a:pPr lvl="0"/>
            <a:r>
              <a:rPr lang="en-US" sz="1400" dirty="0" err="1" smtClean="0"/>
              <a:t>Martodihardjo</a:t>
            </a:r>
            <a:r>
              <a:rPr lang="en-US" sz="1400" dirty="0" smtClean="0"/>
              <a:t>, </a:t>
            </a:r>
            <a:r>
              <a:rPr lang="en-US" sz="1400" dirty="0" err="1" smtClean="0"/>
              <a:t>Susanto</a:t>
            </a:r>
            <a:r>
              <a:rPr lang="en-US" sz="1400" dirty="0" smtClean="0"/>
              <a:t>, </a:t>
            </a:r>
            <a:r>
              <a:rPr lang="en-US" sz="1400" dirty="0" err="1" smtClean="0"/>
              <a:t>dkk</a:t>
            </a:r>
            <a:r>
              <a:rPr lang="en-US" sz="1400" dirty="0" smtClean="0"/>
              <a:t>. 1993, </a:t>
            </a:r>
            <a:r>
              <a:rPr lang="en-US" sz="1400" dirty="0" err="1" smtClean="0"/>
              <a:t>BahanPenataranPedoamanPenghayatandanPengamalanPancasila</a:t>
            </a:r>
            <a:r>
              <a:rPr lang="en-US" sz="1400" dirty="0" smtClean="0"/>
              <a:t>. Jakarta: BP-7 </a:t>
            </a:r>
            <a:r>
              <a:rPr lang="en-US" sz="1400" dirty="0" err="1" smtClean="0"/>
              <a:t>Pusat</a:t>
            </a:r>
            <a:r>
              <a:rPr lang="en-US" sz="1400" dirty="0" smtClean="0"/>
              <a:t>. </a:t>
            </a:r>
            <a:r>
              <a:rPr lang="en-US" sz="1400" dirty="0" err="1" smtClean="0"/>
              <a:t>Muzayin</a:t>
            </a:r>
            <a:r>
              <a:rPr lang="en-US" sz="1400" dirty="0" smtClean="0"/>
              <a:t>. 1992. </a:t>
            </a:r>
            <a:r>
              <a:rPr lang="en-US" sz="1400" dirty="0" err="1" smtClean="0"/>
              <a:t>IdeologiPancasila</a:t>
            </a:r>
            <a:r>
              <a:rPr lang="en-US" sz="1400" dirty="0" smtClean="0"/>
              <a:t> (</a:t>
            </a:r>
            <a:r>
              <a:rPr lang="en-US" sz="1400" dirty="0" err="1" smtClean="0"/>
              <a:t>BimbingankeArahPenghayatandanPengamalanbagiRemaja</a:t>
            </a:r>
            <a:r>
              <a:rPr lang="en-US" sz="1400" dirty="0" smtClean="0"/>
              <a:t>). Jakarta: Golden </a:t>
            </a:r>
            <a:r>
              <a:rPr lang="en-US" sz="1400" dirty="0" err="1" smtClean="0"/>
              <a:t>Terayon</a:t>
            </a:r>
            <a:r>
              <a:rPr lang="en-US" sz="1400" dirty="0" smtClean="0"/>
              <a:t> Press.  </a:t>
            </a:r>
          </a:p>
          <a:p>
            <a:pPr lvl="0"/>
            <a:r>
              <a:rPr lang="en-US" sz="1400" dirty="0" smtClean="0"/>
              <a:t>Notonagoro.1994. </a:t>
            </a:r>
            <a:r>
              <a:rPr lang="en-US" sz="1400" dirty="0" err="1" smtClean="0"/>
              <a:t>PancasilaSecarailmiahPopuler</a:t>
            </a:r>
            <a:r>
              <a:rPr lang="en-US" sz="1400" dirty="0" smtClean="0"/>
              <a:t>. Jakarta: </a:t>
            </a:r>
            <a:r>
              <a:rPr lang="en-US" sz="1400" dirty="0" err="1" smtClean="0"/>
              <a:t>BumiAksara</a:t>
            </a:r>
            <a:r>
              <a:rPr lang="en-US" sz="1400" dirty="0" smtClean="0"/>
              <a:t>. </a:t>
            </a:r>
          </a:p>
          <a:p>
            <a:pPr lvl="0"/>
            <a:r>
              <a:rPr lang="en-US" sz="1400" dirty="0" err="1" smtClean="0"/>
              <a:t>Nugroho</a:t>
            </a:r>
            <a:r>
              <a:rPr lang="en-US" sz="1400" dirty="0" smtClean="0"/>
              <a:t>, </a:t>
            </a:r>
            <a:r>
              <a:rPr lang="en-US" sz="1400" dirty="0" err="1" smtClean="0"/>
              <a:t>Tarli</a:t>
            </a:r>
            <a:r>
              <a:rPr lang="en-US" sz="1400" dirty="0" smtClean="0"/>
              <a:t>. </a:t>
            </a:r>
            <a:r>
              <a:rPr lang="en-US" sz="1400" dirty="0" err="1" smtClean="0"/>
              <a:t>tt</a:t>
            </a:r>
            <a:r>
              <a:rPr lang="en-US" sz="1400" dirty="0" smtClean="0"/>
              <a:t>. </a:t>
            </a:r>
            <a:r>
              <a:rPr lang="en-US" sz="1400" dirty="0" err="1" smtClean="0"/>
              <a:t>EkonomiPancasila</a:t>
            </a:r>
            <a:r>
              <a:rPr lang="en-US" sz="1400" dirty="0" smtClean="0"/>
              <a:t>: </a:t>
            </a:r>
            <a:r>
              <a:rPr lang="en-US" sz="1400" dirty="0" err="1" smtClean="0"/>
              <a:t>RefleksiSetelahTigaDekade</a:t>
            </a:r>
            <a:r>
              <a:rPr lang="en-US" sz="1400" dirty="0" smtClean="0"/>
              <a:t>. </a:t>
            </a:r>
            <a:r>
              <a:rPr lang="en-US" sz="1400" dirty="0" err="1" smtClean="0"/>
              <a:t>Tanpakotadanpenerbit</a:t>
            </a:r>
            <a:r>
              <a:rPr lang="en-US" sz="1400" dirty="0" smtClean="0"/>
              <a:t>. </a:t>
            </a:r>
            <a:r>
              <a:rPr lang="en-US" sz="1400" dirty="0" err="1" smtClean="0"/>
              <a:t>OetojoOesmandanAlfian</a:t>
            </a:r>
            <a:r>
              <a:rPr lang="en-US" sz="1400" dirty="0" smtClean="0"/>
              <a:t> (</a:t>
            </a:r>
            <a:r>
              <a:rPr lang="en-US" sz="1400" dirty="0" err="1" smtClean="0"/>
              <a:t>Eds</a:t>
            </a:r>
            <a:r>
              <a:rPr lang="en-US" sz="1400" dirty="0" smtClean="0"/>
              <a:t>). 1991. </a:t>
            </a:r>
            <a:r>
              <a:rPr lang="en-US" sz="1400" dirty="0" err="1" smtClean="0"/>
              <a:t>PancasilaSebagaiIdeologidalam</a:t>
            </a:r>
            <a:endParaRPr lang="en-US" sz="1400" dirty="0" smtClean="0"/>
          </a:p>
          <a:p>
            <a:pPr lvl="0"/>
            <a:r>
              <a:rPr lang="en-US" sz="1400" dirty="0" err="1" smtClean="0"/>
              <a:t>BerbagaiBidangKehidupanBermasyarakat</a:t>
            </a:r>
            <a:r>
              <a:rPr lang="en-US" sz="1400" dirty="0" smtClean="0"/>
              <a:t>, </a:t>
            </a:r>
            <a:r>
              <a:rPr lang="en-US" sz="1400" dirty="0" err="1" smtClean="0"/>
              <a:t>BerbangsadanBernegara</a:t>
            </a:r>
            <a:r>
              <a:rPr lang="en-US" sz="1400" dirty="0" smtClean="0"/>
              <a:t>. Jakarta: BP-7 </a:t>
            </a:r>
            <a:r>
              <a:rPr lang="en-US" sz="1400" dirty="0" err="1" smtClean="0"/>
              <a:t>Pusat</a:t>
            </a:r>
            <a:r>
              <a:rPr lang="en-US" sz="1400" dirty="0" smtClean="0"/>
              <a:t>,.</a:t>
            </a:r>
          </a:p>
          <a:p>
            <a:pPr lvl="0"/>
            <a:r>
              <a:rPr lang="en-US" sz="1400" dirty="0" err="1" smtClean="0"/>
              <a:t>Ohmae</a:t>
            </a:r>
            <a:r>
              <a:rPr lang="en-US" sz="1400" dirty="0" smtClean="0"/>
              <a:t>, Kenichi. 1995. The End of the Nation-State: the Rise of Regional Economies. New York:  Simon and Schuster Inc.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Kriteria Penilaian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1142977" y="4515716"/>
            <a:ext cx="66437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7" name="Picture 6" descr="7  Skala Penilaian~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1714488"/>
            <a:ext cx="3997981" cy="176577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57224" y="3714752"/>
            <a:ext cx="457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 smtClean="0"/>
              <a:t>Kegiatan</a:t>
            </a:r>
            <a:endParaRPr lang="en-US" dirty="0" smtClean="0"/>
          </a:p>
          <a:p>
            <a:r>
              <a:rPr lang="id-ID" b="1" dirty="0" smtClean="0"/>
              <a:t>Presentase (%) Nilai</a:t>
            </a:r>
            <a:endParaRPr lang="en-US" dirty="0" smtClean="0"/>
          </a:p>
          <a:p>
            <a:r>
              <a:rPr lang="id-ID" dirty="0" smtClean="0"/>
              <a:t>1.</a:t>
            </a:r>
            <a:r>
              <a:rPr lang="en-US" dirty="0" smtClean="0"/>
              <a:t> </a:t>
            </a:r>
            <a:r>
              <a:rPr lang="id-ID" dirty="0" smtClean="0"/>
              <a:t>Kedisplinan</a:t>
            </a:r>
            <a:r>
              <a:rPr lang="en-US" dirty="0" smtClean="0"/>
              <a:t> </a:t>
            </a:r>
            <a:r>
              <a:rPr lang="id-ID" dirty="0" smtClean="0"/>
              <a:t>15%</a:t>
            </a:r>
            <a:endParaRPr lang="en-US" dirty="0" smtClean="0"/>
          </a:p>
          <a:p>
            <a:r>
              <a:rPr lang="id-ID" dirty="0" smtClean="0"/>
              <a:t>2.</a:t>
            </a:r>
            <a:r>
              <a:rPr lang="en-US" dirty="0" smtClean="0"/>
              <a:t> </a:t>
            </a:r>
            <a:r>
              <a:rPr lang="id-ID" dirty="0" smtClean="0"/>
              <a:t>Partisipasi dalam  perkuliahan</a:t>
            </a:r>
            <a:r>
              <a:rPr lang="en-US" dirty="0" smtClean="0"/>
              <a:t> </a:t>
            </a:r>
            <a:r>
              <a:rPr lang="id-ID" dirty="0" smtClean="0"/>
              <a:t>25%</a:t>
            </a:r>
            <a:endParaRPr lang="en-US" dirty="0" smtClean="0"/>
          </a:p>
          <a:p>
            <a:r>
              <a:rPr lang="id-ID" dirty="0" smtClean="0"/>
              <a:t>3.</a:t>
            </a:r>
            <a:r>
              <a:rPr lang="en-US" dirty="0" smtClean="0"/>
              <a:t> </a:t>
            </a:r>
            <a:r>
              <a:rPr lang="id-ID" dirty="0" smtClean="0"/>
              <a:t>Penugasan 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4.Quis dan Ujian Tengah Semester (UTS)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5.</a:t>
            </a:r>
            <a:r>
              <a:rPr lang="en-US" dirty="0" smtClean="0"/>
              <a:t> </a:t>
            </a:r>
            <a:r>
              <a:rPr lang="id-ID" dirty="0" smtClean="0"/>
              <a:t>Ujian Akhir Semester (UAS)</a:t>
            </a:r>
            <a:r>
              <a:rPr lang="en-US" dirty="0" smtClean="0"/>
              <a:t> </a:t>
            </a:r>
            <a:r>
              <a:rPr lang="id-ID" dirty="0" smtClean="0"/>
              <a:t>20%</a:t>
            </a:r>
            <a:endParaRPr lang="en-US" dirty="0" smtClean="0"/>
          </a:p>
          <a:p>
            <a:r>
              <a:rPr lang="id-ID" dirty="0" smtClean="0"/>
              <a:t>Total</a:t>
            </a:r>
            <a:r>
              <a:rPr lang="en-US" dirty="0" smtClean="0"/>
              <a:t> </a:t>
            </a:r>
            <a:r>
              <a:rPr lang="id-ID" dirty="0" smtClean="0"/>
              <a:t>100%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55826" y="1616286"/>
          <a:ext cx="8001056" cy="50763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7174"/>
                <a:gridCol w="6963882"/>
              </a:tblGrid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MGG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TOPIK KULIAH</a:t>
                      </a:r>
                      <a:endParaRPr lang="en-US" sz="2000" dirty="0"/>
                    </a:p>
                  </a:txBody>
                  <a:tcPr/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lang="en-US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0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Pendahuluan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Hakikat Pendidikan Pancasila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Pendidikan Pancasila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Bagaimana Pancasila Dalam Arus Sejarah Bangsa Indonesia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Dinamika dan Tantangan Pancasila Dalam Arus Sejarah Bangsa Indonesia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Negara-1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Pancasila Sebagai Dasar Negara-2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</a:rPr>
                        <a:t>Ujian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 Tengah Semester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46738"/>
            <a:ext cx="5786478" cy="10715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Tim </a:t>
            </a:r>
            <a:r>
              <a:rPr lang="en-US" sz="3200" dirty="0" err="1" smtClean="0">
                <a:solidFill>
                  <a:schemeClr val="bg1"/>
                </a:solidFill>
              </a:rPr>
              <a:t>Pengajar</a:t>
            </a:r>
            <a:r>
              <a:rPr lang="en-US" sz="3200" dirty="0" smtClean="0">
                <a:solidFill>
                  <a:schemeClr val="bg1"/>
                </a:solidFill>
              </a:rPr>
              <a:t> Mata </a:t>
            </a:r>
            <a:r>
              <a:rPr lang="en-US" sz="3200" dirty="0" err="1" smtClean="0">
                <a:solidFill>
                  <a:schemeClr val="bg1"/>
                </a:solidFill>
              </a:rPr>
              <a:t>Kuliah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Pendidikan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Pancasila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13624"/>
            <a:ext cx="1126231" cy="96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49968" y="1860760"/>
            <a:ext cx="7286676" cy="47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000" b="1" kern="0" dirty="0" err="1" smtClean="0">
                <a:latin typeface="+mn-lt"/>
              </a:rPr>
              <a:t>Susilo</a:t>
            </a: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M.P.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endParaRPr lang="en-US" sz="2000" b="1" kern="0" dirty="0" smtClean="0">
              <a:latin typeface="+mn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lang="en-US" sz="2000" b="1" kern="0" dirty="0" smtClean="0">
                <a:latin typeface="+mn-lt"/>
              </a:rPr>
              <a:t>2</a:t>
            </a:r>
            <a:r>
              <a:rPr lang="en-US" sz="2000" b="1" kern="0" dirty="0" smtClean="0">
                <a:latin typeface="+mn-lt"/>
              </a:rPr>
              <a:t>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Febra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Anjar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Kusuma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,.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M.Pd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 eaLnBrk="0" hangingPunct="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000" b="1" kern="0" dirty="0" smtClean="0"/>
              <a:t>3. </a:t>
            </a:r>
            <a:r>
              <a:rPr lang="en-US" sz="2000" b="1" kern="0" dirty="0" err="1" smtClean="0"/>
              <a:t>Dayu</a:t>
            </a:r>
            <a:r>
              <a:rPr lang="en-US" sz="2000" b="1" kern="0" dirty="0" smtClean="0"/>
              <a:t> Rika </a:t>
            </a:r>
            <a:r>
              <a:rPr lang="en-US" sz="2000" b="1" kern="0" dirty="0" err="1" smtClean="0"/>
              <a:t>Perdana</a:t>
            </a:r>
            <a:r>
              <a:rPr lang="en-US" sz="2000" b="1" kern="0" dirty="0" smtClean="0"/>
              <a:t>, </a:t>
            </a:r>
            <a:r>
              <a:rPr lang="en-US" sz="2000" b="1" kern="0" dirty="0" err="1" smtClean="0"/>
              <a:t>S.Pd</a:t>
            </a:r>
            <a:r>
              <a:rPr lang="en-US" sz="2000" b="1" kern="0" dirty="0" smtClean="0"/>
              <a:t>,. </a:t>
            </a:r>
            <a:r>
              <a:rPr lang="en-US" sz="2000" b="1" kern="0" dirty="0" err="1" smtClean="0"/>
              <a:t>M.Pd</a:t>
            </a:r>
            <a:endParaRPr lang="en-US" sz="2000" b="1" kern="0" dirty="0" smtClean="0"/>
          </a:p>
          <a:p>
            <a:pPr marL="514350" lvl="0" indent="-514350" eaLnBrk="0" hangingPunct="0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Nuraini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S.Pd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M.Pd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lang="en-US" sz="2000" b="1" kern="0" dirty="0" smtClean="0">
                <a:latin typeface="+mn-lt"/>
              </a:rPr>
              <a:t>5.</a:t>
            </a:r>
            <a:r>
              <a:rPr lang="en-US" sz="2000" b="1" kern="0" dirty="0" smtClean="0">
                <a:latin typeface="+mn-lt"/>
              </a:rPr>
              <a:t>Roy </a:t>
            </a:r>
            <a:r>
              <a:rPr lang="en-US" sz="2000" b="1" kern="0" dirty="0" err="1" smtClean="0">
                <a:latin typeface="+mn-lt"/>
              </a:rPr>
              <a:t>Kembar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lang="en-US" sz="2000" b="1" kern="0" dirty="0" err="1" smtClean="0">
                <a:latin typeface="+mn-lt"/>
              </a:rPr>
              <a:t>Habibi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lang="en-US" sz="2000" b="1" kern="0" dirty="0" err="1" smtClean="0">
                <a:latin typeface="+mn-lt"/>
              </a:rPr>
              <a:t>S.Pd</a:t>
            </a:r>
            <a:r>
              <a:rPr lang="en-US" sz="2000" b="1" kern="0" dirty="0" smtClean="0">
                <a:latin typeface="+mn-lt"/>
              </a:rPr>
              <a:t>,. </a:t>
            </a:r>
            <a:r>
              <a:rPr lang="en-US" sz="2000" b="1" kern="0" dirty="0" err="1" smtClean="0">
                <a:latin typeface="+mn-lt"/>
              </a:rPr>
              <a:t>M.Pd</a:t>
            </a:r>
            <a:endParaRPr lang="en-US" sz="2000" b="1" kern="0" dirty="0" smtClean="0">
              <a:latin typeface="+mn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AutoNum type="arabicPeriod" startAt="7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AutoNum type="arabicPeriod" startAt="7"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55826" y="1616286"/>
          <a:ext cx="8001056" cy="47306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7174"/>
                <a:gridCol w="6963882"/>
              </a:tblGrid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MGG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TOPIK KULIAH</a:t>
                      </a:r>
                      <a:endParaRPr lang="en-US" sz="2000" dirty="0"/>
                    </a:p>
                  </a:txBody>
                  <a:tcPr/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Ideologi Negara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Sebagai Sistem Filsafat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Bagaimana Pancasila Menjadi Sistem Etika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Pancasila Menjadi Sistem Etika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Mengapa Pancasila Menjadi Dasar Pengembangan Ilmu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Ujian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Akhir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Semester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4282" y="1785926"/>
          <a:ext cx="8715436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78581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MGG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TOPIK  DAN  SUB  TOPIK  KULIAH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Pendahuluan</a:t>
                      </a:r>
                      <a:endParaRPr lang="en-US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Manfaat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Deskripsi Perkuliahan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Capaian Pembelajaran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Capaian (Hasil) Pembelajaran Pertemuan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Organisasi Materi/ Peta Mata Kuliah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6.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 Perkuliahan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7.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Referensi Utama dan Penunjang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8.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9.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Kriteria Penilaian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10.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Jadwal Perkuliahan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81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2-3</a:t>
                      </a:r>
                      <a:endParaRPr lang="en-US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400" b="0" spc="-15" dirty="0" err="1" smtClean="0">
                          <a:latin typeface="Trebuchet MS"/>
                          <a:ea typeface="Times New Roman"/>
                          <a:cs typeface="Trebuchet MS"/>
                        </a:rPr>
                        <a:t>Pancasila</a:t>
                      </a:r>
                      <a:r>
                        <a:rPr lang="en-US" sz="2400" b="0" spc="-15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2400" b="0" spc="-15" dirty="0" err="1" smtClean="0">
                          <a:latin typeface="Trebuchet MS"/>
                          <a:ea typeface="Times New Roman"/>
                          <a:cs typeface="Trebuchet MS"/>
                        </a:rPr>
                        <a:t>dalam</a:t>
                      </a:r>
                      <a:r>
                        <a:rPr lang="en-US" sz="2400" b="0" spc="-15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2400" b="0" spc="-15" dirty="0" err="1" smtClean="0">
                          <a:latin typeface="Trebuchet MS"/>
                          <a:ea typeface="Times New Roman"/>
                          <a:cs typeface="Trebuchet MS"/>
                        </a:rPr>
                        <a:t>kajian</a:t>
                      </a:r>
                      <a:r>
                        <a:rPr lang="en-US" sz="2400" b="0" spc="-15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2400" b="0" spc="-15" dirty="0" err="1" smtClean="0">
                          <a:latin typeface="Trebuchet MS"/>
                          <a:ea typeface="Times New Roman"/>
                          <a:cs typeface="Trebuchet MS"/>
                        </a:rPr>
                        <a:t>sejarah</a:t>
                      </a:r>
                      <a:r>
                        <a:rPr lang="en-US" sz="2400" b="0" spc="-15" dirty="0" smtClean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2400" b="0" spc="-15" dirty="0" err="1" smtClean="0">
                          <a:latin typeface="Trebuchet MS"/>
                          <a:ea typeface="Times New Roman"/>
                          <a:cs typeface="Trebuchet MS"/>
                        </a:rPr>
                        <a:t>bangsa</a:t>
                      </a:r>
                      <a:r>
                        <a:rPr lang="en-US" sz="2400" b="0" spc="-15" dirty="0" smtClean="0">
                          <a:latin typeface="Trebuchet MS"/>
                          <a:ea typeface="Times New Roman"/>
                          <a:cs typeface="Trebuchet MS"/>
                        </a:rPr>
                        <a:t> Indonesia</a:t>
                      </a:r>
                      <a:endParaRPr lang="en-US" sz="2400" b="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imes New Roman"/>
                        </a:rPr>
                        <a:t>Periode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imes New Roman"/>
                        </a:rPr>
                        <a:t>sebelum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imes New Roman"/>
                        </a:rPr>
                        <a:t>kemerdekaan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imes New Roman"/>
                        </a:rPr>
                        <a:t>s.d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imes New Roman"/>
                        </a:rPr>
                        <a:t>kemerdekaan</a:t>
                      </a:r>
                      <a:endParaRPr lang="en-US" sz="1100" dirty="0"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90525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a.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Pancasila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dalam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beberapa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kerajaaan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di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Indonesia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>
                          <a:latin typeface="Trebuchet MS"/>
                          <a:ea typeface="Times New Roman"/>
                          <a:cs typeface="Trebuchet MS"/>
                        </a:rPr>
                        <a:t>      b. Pancasila dalam periode sebelum kemerdekaan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>
                          <a:latin typeface="Trebuchet MS"/>
                          <a:ea typeface="Times New Roman"/>
                          <a:cs typeface="Trebuchet MS"/>
                        </a:rPr>
                        <a:t>      c. Pancasila dalam periode kemerdekaan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800" spc="-15">
                          <a:latin typeface="Trebuchet MS"/>
                          <a:ea typeface="Times New Roman"/>
                          <a:cs typeface="Times New Roman"/>
                        </a:rPr>
                        <a:t>Periode orde lama s.d orde reformasi</a:t>
                      </a:r>
                      <a:endParaRPr lang="en-US" sz="1100"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>
                          <a:latin typeface="Trebuchet MS"/>
                          <a:ea typeface="Times New Roman"/>
                          <a:cs typeface="Trebuchet MS"/>
                        </a:rPr>
                        <a:t>      a. Pancasila era orde lama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b.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Pancasila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era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orde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baru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    c.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Pancasila</a:t>
                      </a:r>
                      <a:r>
                        <a:rPr lang="en-US" sz="1800" spc="-15" dirty="0">
                          <a:latin typeface="Trebuchet MS"/>
                          <a:ea typeface="Times New Roman"/>
                          <a:cs typeface="Trebuchet MS"/>
                        </a:rPr>
                        <a:t> era </a:t>
                      </a:r>
                      <a:r>
                        <a:rPr lang="en-US" sz="1800" spc="-15" dirty="0" err="1">
                          <a:latin typeface="Trebuchet MS"/>
                          <a:ea typeface="Times New Roman"/>
                          <a:cs typeface="Trebuchet MS"/>
                        </a:rPr>
                        <a:t>reformasi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2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4-5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err="1" smtClean="0"/>
                        <a:t>Pancasila</a:t>
                      </a:r>
                      <a:r>
                        <a:rPr lang="en-US" sz="2000" b="1" kern="1200" dirty="0" smtClean="0"/>
                        <a:t> </a:t>
                      </a:r>
                      <a:r>
                        <a:rPr lang="en-US" sz="2000" b="1" kern="1200" dirty="0" err="1" smtClean="0"/>
                        <a:t>sebagai</a:t>
                      </a:r>
                      <a:r>
                        <a:rPr lang="en-US" sz="2000" b="1" kern="1200" dirty="0" smtClean="0"/>
                        <a:t> </a:t>
                      </a:r>
                      <a:r>
                        <a:rPr lang="en-US" sz="2000" b="1" kern="1200" dirty="0" err="1" smtClean="0"/>
                        <a:t>dasar</a:t>
                      </a:r>
                      <a:r>
                        <a:rPr lang="en-US" sz="2000" b="1" kern="1200" dirty="0" smtClean="0"/>
                        <a:t> Negara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1. </a:t>
                      </a:r>
                      <a:r>
                        <a:rPr lang="en-US" sz="1800" dirty="0" err="1"/>
                        <a:t>Hubungan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Pancasila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pembukaaan</a:t>
                      </a:r>
                      <a:r>
                        <a:rPr lang="en-US" sz="1800" dirty="0"/>
                        <a:t> UUD 1945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Hubungan Pancasila dengan alinea pertama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 Hubungan Pancasila dengan alinea kedua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c.  Hubungan Pancasila dengan alinea ketiga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d.  Hubungan Pancasila dengan alinea keempat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2. </a:t>
                      </a:r>
                      <a:r>
                        <a:rPr lang="en-US" sz="1800" dirty="0" err="1"/>
                        <a:t>Hubungan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negara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penduduknya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 Pasal 26 ; 27 ; 29; 31 ; 33 ; 34 ; 35 ;36 pada UUD 1945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b.  </a:t>
                      </a:r>
                      <a:r>
                        <a:rPr lang="en-US" sz="1800" spc="-15" dirty="0" err="1"/>
                        <a:t>Implementasi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dalam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kebijakan</a:t>
                      </a:r>
                      <a:r>
                        <a:rPr lang="en-US" sz="1800" spc="-15" dirty="0"/>
                        <a:t>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2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6-8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err="1"/>
                        <a:t>Pancasila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sebagai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ideologi</a:t>
                      </a:r>
                      <a:r>
                        <a:rPr lang="en-US" sz="2000" b="1" spc="-15" dirty="0"/>
                        <a:t> Negara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1.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sebagai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ideologi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Pengertian,fungsi, dan macam-macam ideologi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2.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sebagai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ideologi</a:t>
                      </a:r>
                      <a:r>
                        <a:rPr lang="en-US" sz="1800" spc="-15" dirty="0"/>
                        <a:t> Negara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a. Latar belakang Pancasila sebagai ideologi Negara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b. Ciri negara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3. Pancasila sebagai ideologi terbuka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a. Pendapat ahli tentang Pancasila sebagai ideologi terbuka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b. </a:t>
                      </a:r>
                      <a:r>
                        <a:rPr lang="en-US" sz="1800" spc="-15" dirty="0" err="1"/>
                        <a:t>Makna</a:t>
                      </a:r>
                      <a:r>
                        <a:rPr lang="en-US" sz="1800" spc="-15" dirty="0"/>
                        <a:t> integral, </a:t>
                      </a:r>
                      <a:r>
                        <a:rPr lang="en-US" sz="1800" spc="-15" dirty="0" err="1"/>
                        <a:t>etis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religius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pada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6692" y="2332930"/>
          <a:ext cx="8643998" cy="19659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smtClean="0"/>
                        <a:t>UTS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1. </a:t>
                      </a:r>
                      <a:r>
                        <a:rPr lang="en-US" sz="1800" spc="-15" dirty="0" err="1"/>
                        <a:t>Soal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dalam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kajian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sejarah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bangsa</a:t>
                      </a:r>
                      <a:r>
                        <a:rPr lang="en-US" sz="1800" spc="-15" dirty="0"/>
                        <a:t> Indonesia (20 %)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2. Soal Pancasila sebagai dasar Negara (30 %)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3. </a:t>
                      </a:r>
                      <a:r>
                        <a:rPr lang="en-US" sz="1800" spc="-15" dirty="0" err="1"/>
                        <a:t>Soal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sebagai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ideologi</a:t>
                      </a:r>
                      <a:r>
                        <a:rPr lang="en-US" sz="1800" spc="-15" dirty="0"/>
                        <a:t> Negara (50 %)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4493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10-11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err="1"/>
                        <a:t>Pancasila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sebagai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sistem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filsafat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1. Pengertian filsafat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Pendekatan secara deduktif dan induktif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Ciri filsafat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2. Dasar epistemologis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Dasar ontologis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Dasar aksiologis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c.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sebagai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nilai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dasar</a:t>
                      </a:r>
                      <a:r>
                        <a:rPr lang="en-US" sz="1800" spc="-15" dirty="0"/>
                        <a:t>, </a:t>
                      </a:r>
                      <a:r>
                        <a:rPr lang="en-US" sz="1800" spc="-15" dirty="0" err="1"/>
                        <a:t>nilai</a:t>
                      </a:r>
                      <a:r>
                        <a:rPr lang="en-US" sz="1800" spc="-15" dirty="0"/>
                        <a:t> instrumental, </a:t>
                      </a:r>
                      <a:r>
                        <a:rPr lang="en-US" sz="1800" spc="-15" dirty="0" err="1"/>
                        <a:t>nilai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praktis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38201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12-13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5" dirty="0" err="1"/>
                        <a:t>Pancasila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sebagai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sistem</a:t>
                      </a:r>
                      <a:r>
                        <a:rPr lang="en-US" sz="2000" b="1" spc="-15" dirty="0"/>
                        <a:t> </a:t>
                      </a:r>
                      <a:r>
                        <a:rPr lang="en-US" sz="2000" b="1" spc="-15" dirty="0" err="1"/>
                        <a:t>etika</a:t>
                      </a:r>
                      <a:endParaRPr lang="en-US" sz="20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1. </a:t>
                      </a:r>
                      <a:r>
                        <a:rPr lang="en-US" sz="1800" spc="-15" dirty="0" err="1"/>
                        <a:t>Apakah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etika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itu</a:t>
                      </a:r>
                      <a:r>
                        <a:rPr lang="en-US" sz="1800" spc="-15" dirty="0"/>
                        <a:t>?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Pengertian etika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Nilai-nilai dalam etika Pancasila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c. </a:t>
                      </a:r>
                      <a:r>
                        <a:rPr lang="en-US" sz="1800" spc="-15" dirty="0" err="1"/>
                        <a:t>Studi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kasus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2. Aliran-aliran besar etika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Etika deontologi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Etika teleologi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c. </a:t>
                      </a:r>
                      <a:r>
                        <a:rPr lang="en-US" sz="1800" spc="-15" dirty="0" err="1"/>
                        <a:t>Egoisme</a:t>
                      </a:r>
                      <a:r>
                        <a:rPr lang="en-US" sz="1800" spc="-15" dirty="0"/>
                        <a:t> ; </a:t>
                      </a:r>
                      <a:r>
                        <a:rPr lang="en-US" sz="1800" spc="-15" dirty="0" err="1"/>
                        <a:t>utilitarianisme</a:t>
                      </a:r>
                      <a:r>
                        <a:rPr lang="en-US" sz="1800" spc="-15" dirty="0"/>
                        <a:t> ; </a:t>
                      </a:r>
                      <a:r>
                        <a:rPr lang="en-US" sz="1800" spc="-15" dirty="0" err="1"/>
                        <a:t>etika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keutamaan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28604"/>
            <a:ext cx="5786478" cy="6731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SILABUS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720" y="2071678"/>
          <a:ext cx="8643998" cy="41910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57256"/>
                <a:gridCol w="7786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MGG</a:t>
                      </a:r>
                      <a:endParaRPr lang="en-US" sz="18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TOPIK  DAN  SUB  TOPIK  KULIAH</a:t>
                      </a:r>
                      <a:endParaRPr lang="en-US" sz="2400" dirty="0" smtClean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14-16</a:t>
                      </a:r>
                      <a:endParaRPr lang="en-US" sz="20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5" dirty="0" err="1"/>
                        <a:t>Pancasila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sebagai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dasar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nilai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dalam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pengembangan</a:t>
                      </a:r>
                      <a:r>
                        <a:rPr lang="en-US" sz="1800" b="1" spc="-15" dirty="0"/>
                        <a:t> </a:t>
                      </a:r>
                      <a:r>
                        <a:rPr lang="en-US" sz="1800" b="1" spc="-15" dirty="0" err="1"/>
                        <a:t>ilmu</a:t>
                      </a:r>
                      <a:endParaRPr lang="en-US" sz="1100" b="1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1. </a:t>
                      </a:r>
                      <a:r>
                        <a:rPr lang="en-US" sz="1800" spc="-15" dirty="0" err="1"/>
                        <a:t>Ilmu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dalam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persektif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historis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a. </a:t>
                      </a:r>
                      <a:r>
                        <a:rPr lang="en-US" sz="1800" spc="-15" dirty="0" err="1"/>
                        <a:t>Tokoh-tokoh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di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bidang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ilmu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Masa transisi masyarakat akibat kemajuan ilmu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2. Aspek penting dalam ilmu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Ciri khas ilmu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b. Prinsip berpikir ilmiah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3. Masalah nilai dalam iptek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/>
                        <a:t>    a. Akibat kemajuan ilmu terhadap perilaku manusia</a:t>
                      </a:r>
                      <a:endParaRPr lang="en-US" sz="110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630" algn="l">
                        <a:lnSpc>
                          <a:spcPts val="1405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spc="-15" dirty="0"/>
                        <a:t>    b. </a:t>
                      </a:r>
                      <a:r>
                        <a:rPr lang="en-US" sz="1800" spc="-15" dirty="0" err="1"/>
                        <a:t>Sila-sila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Pancasila</a:t>
                      </a:r>
                      <a:r>
                        <a:rPr lang="en-US" sz="1800" spc="-15" dirty="0"/>
                        <a:t> yang </a:t>
                      </a:r>
                      <a:r>
                        <a:rPr lang="en-US" sz="1800" spc="-15" dirty="0" err="1"/>
                        <a:t>terkait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dengan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pengembangan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5" dirty="0" err="1"/>
                        <a:t>ilmu</a:t>
                      </a:r>
                      <a:endParaRPr lang="en-US" sz="1100" dirty="0"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00562" y="428604"/>
            <a:ext cx="3143272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3200" dirty="0" smtClean="0">
                <a:solidFill>
                  <a:schemeClr val="bg1"/>
                </a:solidFill>
              </a:rPr>
              <a:t>PEN</a:t>
            </a:r>
            <a:r>
              <a:rPr lang="en-US" sz="3200" dirty="0" smtClean="0">
                <a:solidFill>
                  <a:schemeClr val="bg1"/>
                </a:solidFill>
              </a:rPr>
              <a:t>GANTAR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21442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Pancasila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merupakan</a:t>
            </a:r>
            <a:r>
              <a:rPr lang="en-US" sz="2000" spc="10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yang </a:t>
            </a:r>
            <a:r>
              <a:rPr lang="en-US" sz="2000" dirty="0" err="1" smtClean="0">
                <a:latin typeface="Arial"/>
                <a:cs typeface="Arial"/>
              </a:rPr>
              <a:t>wajib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diberikan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semua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termasuk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perguruan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tinggi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10" dirty="0" err="1" smtClean="0">
                <a:latin typeface="Arial"/>
                <a:cs typeface="Arial"/>
              </a:rPr>
              <a:t>sebagaimana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tertuang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5" dirty="0" smtClean="0">
                <a:latin typeface="Arial"/>
                <a:cs typeface="Arial"/>
              </a:rPr>
              <a:t>UU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tentang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Pendidikan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Tinggi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pada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pasal</a:t>
            </a:r>
            <a:r>
              <a:rPr lang="en-US" sz="2000" spc="10" dirty="0" smtClean="0">
                <a:latin typeface="Arial"/>
                <a:cs typeface="Arial"/>
              </a:rPr>
              <a:t> 35 </a:t>
            </a:r>
            <a:r>
              <a:rPr lang="en-US" sz="2000" spc="10" dirty="0" err="1" smtClean="0">
                <a:latin typeface="Arial"/>
                <a:cs typeface="Arial"/>
              </a:rPr>
              <a:t>ayat</a:t>
            </a:r>
            <a:r>
              <a:rPr lang="en-US" sz="2000" spc="10" dirty="0" smtClean="0">
                <a:latin typeface="Arial"/>
                <a:cs typeface="Arial"/>
              </a:rPr>
              <a:t> 3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371475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Bunyi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pasal</a:t>
            </a:r>
            <a:r>
              <a:rPr lang="en-US" sz="2000" spc="5" dirty="0" smtClean="0">
                <a:latin typeface="Arial"/>
                <a:cs typeface="Arial"/>
              </a:rPr>
              <a:t> 35 </a:t>
            </a:r>
            <a:r>
              <a:rPr lang="en-US" sz="2000" spc="5" dirty="0" err="1" smtClean="0">
                <a:latin typeface="Arial"/>
                <a:cs typeface="Arial"/>
              </a:rPr>
              <a:t>ayat</a:t>
            </a:r>
            <a:r>
              <a:rPr lang="en-US" sz="2000" spc="5" dirty="0" smtClean="0">
                <a:latin typeface="Arial"/>
                <a:cs typeface="Arial"/>
              </a:rPr>
              <a:t> 3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5" dirty="0" err="1" smtClean="0">
                <a:latin typeface="Arial"/>
                <a:cs typeface="Arial"/>
              </a:rPr>
              <a:t>UU</a:t>
            </a:r>
            <a:r>
              <a:rPr lang="en-US" sz="2000" spc="1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adalah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dirty="0" err="1" smtClean="0"/>
              <a:t>Kurikulum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ayat</a:t>
            </a:r>
            <a:r>
              <a:rPr lang="en-US" sz="2000" dirty="0" smtClean="0"/>
              <a:t> (1) </a:t>
            </a:r>
            <a:r>
              <a:rPr lang="en-US" sz="2000" dirty="0" err="1" smtClean="0"/>
              <a:t>wajib</a:t>
            </a:r>
            <a:r>
              <a:rPr lang="en-US" sz="2000" dirty="0" smtClean="0"/>
              <a:t> </a:t>
            </a:r>
            <a:r>
              <a:rPr lang="en-US" sz="2000" dirty="0" err="1" smtClean="0"/>
              <a:t>memuat</a:t>
            </a:r>
            <a:r>
              <a:rPr lang="en-US" sz="2000" dirty="0" smtClean="0"/>
              <a:t> </a:t>
            </a:r>
            <a:r>
              <a:rPr lang="en-US" sz="2000" dirty="0" err="1" smtClean="0"/>
              <a:t>mata</a:t>
            </a:r>
            <a:r>
              <a:rPr lang="en-US" sz="2000" dirty="0" smtClean="0"/>
              <a:t> </a:t>
            </a:r>
            <a:r>
              <a:rPr lang="en-US" sz="2000" dirty="0" err="1" smtClean="0"/>
              <a:t>kuliah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a. Agama;</a:t>
            </a:r>
          </a:p>
          <a:p>
            <a:r>
              <a:rPr lang="en-US" sz="2000" dirty="0" smtClean="0"/>
              <a:t>b.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c. </a:t>
            </a:r>
            <a:r>
              <a:rPr lang="en-US" sz="2000" dirty="0" err="1" smtClean="0"/>
              <a:t>Kewarganegaraan</a:t>
            </a:r>
            <a:r>
              <a:rPr lang="en-US" sz="2000" dirty="0" smtClean="0"/>
              <a:t>; </a:t>
            </a:r>
            <a:r>
              <a:rPr lang="en-US" sz="2000" dirty="0" err="1" smtClean="0"/>
              <a:t>dan</a:t>
            </a:r>
            <a:endParaRPr lang="en-US" sz="2000" dirty="0" smtClean="0"/>
          </a:p>
          <a:p>
            <a:r>
              <a:rPr lang="en-US" sz="2000" dirty="0" smtClean="0"/>
              <a:t>d.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Indonesia.</a:t>
            </a:r>
            <a:endParaRPr lang="en-US" sz="20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143504" y="428604"/>
            <a:ext cx="2500330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TUJUAN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417618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ruh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jati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jiwa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profesionalitas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404857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menguasai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: </a:t>
            </a:r>
            <a:r>
              <a:rPr lang="en-US" sz="2400" dirty="0" err="1" smtClean="0"/>
              <a:t>bersyukur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karunia</a:t>
            </a:r>
            <a:r>
              <a:rPr lang="en-US" sz="2400" dirty="0" smtClean="0"/>
              <a:t> </a:t>
            </a:r>
            <a:r>
              <a:rPr lang="en-US" sz="2400" dirty="0" err="1" smtClean="0"/>
              <a:t>kemerdekaan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Indonesia</a:t>
            </a:r>
            <a:endParaRPr lang="en-US" sz="24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98444"/>
            <a:ext cx="5786478" cy="64294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Manfaat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3429024"/>
          </a:xfrm>
        </p:spPr>
        <p:txBody>
          <a:bodyPr/>
          <a:lstStyle/>
          <a:p>
            <a:pPr marL="274638" indent="0">
              <a:buNone/>
            </a:pP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wajib</a:t>
            </a:r>
            <a:r>
              <a:rPr lang="en-US" sz="3600" dirty="0" smtClean="0"/>
              <a:t> </a:t>
            </a:r>
            <a:r>
              <a:rPr lang="en-US" sz="3600" dirty="0" err="1" smtClean="0"/>
              <a:t>mengambil</a:t>
            </a:r>
            <a:r>
              <a:rPr lang="en-US" sz="3600" dirty="0" smtClean="0"/>
              <a:t> Mata </a:t>
            </a:r>
            <a:r>
              <a:rPr lang="en-US" sz="3600" dirty="0" err="1" smtClean="0"/>
              <a:t>Kuliah</a:t>
            </a:r>
            <a:r>
              <a:rPr lang="en-US" sz="3600" dirty="0" smtClean="0"/>
              <a:t> </a:t>
            </a:r>
            <a:r>
              <a:rPr lang="id-ID" sz="3600" dirty="0" smtClean="0"/>
              <a:t>Pendidikan Pancasila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kepribadian</a:t>
            </a:r>
            <a:r>
              <a:rPr lang="en-US" sz="3600" dirty="0" smtClean="0"/>
              <a:t> </a:t>
            </a:r>
            <a:r>
              <a:rPr lang="en-US" sz="3600" dirty="0" err="1" smtClean="0"/>
              <a:t>dirinya</a:t>
            </a:r>
            <a:r>
              <a:rPr lang="en-US" sz="3600" dirty="0" smtClean="0"/>
              <a:t> </a:t>
            </a:r>
            <a:r>
              <a:rPr lang="en-US" sz="3600" dirty="0" err="1" smtClean="0"/>
              <a:t>sesuai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studi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jurusan</a:t>
            </a:r>
            <a:r>
              <a:rPr lang="en-US" sz="3600" dirty="0" smtClean="0"/>
              <a:t>  </a:t>
            </a:r>
            <a:r>
              <a:rPr lang="en-US" sz="3600" dirty="0" err="1" smtClean="0"/>
              <a:t>dimana</a:t>
            </a:r>
            <a:r>
              <a:rPr lang="en-US" sz="3600" dirty="0" smtClean="0"/>
              <a:t> </a:t>
            </a: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 </a:t>
            </a:r>
            <a:r>
              <a:rPr lang="en-US" sz="3600" dirty="0" err="1" smtClean="0"/>
              <a:t>sedang</a:t>
            </a:r>
            <a:r>
              <a:rPr lang="en-US" sz="3600" dirty="0" smtClean="0"/>
              <a:t> </a:t>
            </a:r>
            <a:r>
              <a:rPr lang="en-US" sz="3600" dirty="0" err="1" smtClean="0"/>
              <a:t>mengikuti</a:t>
            </a:r>
            <a:r>
              <a:rPr lang="en-US" sz="3600" dirty="0" smtClean="0"/>
              <a:t> </a:t>
            </a:r>
            <a:r>
              <a:rPr lang="en-US" sz="3600" dirty="0" err="1" smtClean="0"/>
              <a:t>perkuliahan</a:t>
            </a:r>
            <a:r>
              <a:rPr lang="en-US" sz="3600" dirty="0" smtClean="0"/>
              <a:t>.</a:t>
            </a:r>
          </a:p>
          <a:p>
            <a:pPr marL="274638" indent="0">
              <a:buNone/>
            </a:pPr>
            <a:endParaRPr lang="id-ID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71438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Deskripsi 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1643050"/>
            <a:ext cx="8429684" cy="4500594"/>
          </a:xfrm>
        </p:spPr>
        <p:txBody>
          <a:bodyPr/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Dengan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penyelenggaraan Pendidikan Pancasila di Perguruan Tinggi, diharapkandapat tercipta wahana pembelajaran bagi para mahasiswa untuk mengkaji Pancasila secaraakademik (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genetivus objektivus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), dan menjadikan Pancasila sebagai perspektif untukmengkaji, menganalisis, dan memecahkan masalah-masalah bangsa dan negara (</a:t>
            </a:r>
            <a:r>
              <a:rPr lang="id-ID" sz="2400" i="1" dirty="0" smtClean="0">
                <a:latin typeface="Times New Roman" pitchFamily="18" charset="0"/>
                <a:cs typeface="Times New Roman" pitchFamily="18" charset="0"/>
              </a:rPr>
              <a:t>genetivussubjectivus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untukmewujudkan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merupakanrangkaian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program,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yangdiamanatkan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1945,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yaitumencerdaskan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135732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Pembelajaran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71678"/>
            <a:ext cx="8429684" cy="4500594"/>
          </a:xfrm>
        </p:spPr>
        <p:txBody>
          <a:bodyPr/>
          <a:lstStyle/>
          <a:p>
            <a:pPr lvl="0" algn="just"/>
            <a:r>
              <a:rPr lang="en-US" sz="1600" dirty="0" err="1" smtClean="0"/>
              <a:t>Memiliki</a:t>
            </a:r>
            <a:r>
              <a:rPr lang="en-US" sz="1600" dirty="0" smtClean="0"/>
              <a:t> </a:t>
            </a:r>
            <a:r>
              <a:rPr lang="en-US" sz="1600" dirty="0" err="1" smtClean="0"/>
              <a:t>pemahaman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,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lingkup</a:t>
            </a:r>
            <a:r>
              <a:rPr lang="en-US" sz="1600" dirty="0" smtClean="0"/>
              <a:t> </a:t>
            </a:r>
            <a:r>
              <a:rPr lang="en-US" sz="1600" dirty="0" err="1" smtClean="0"/>
              <a:t>materi</a:t>
            </a:r>
            <a:r>
              <a:rPr lang="en-US" sz="1600" dirty="0" smtClean="0"/>
              <a:t>, </a:t>
            </a:r>
            <a:r>
              <a:rPr lang="en-US" sz="1600" dirty="0" err="1" smtClean="0"/>
              <a:t>strategi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evaluasi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(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menyepakati</a:t>
            </a:r>
            <a:r>
              <a:rPr lang="en-US" sz="1600" dirty="0" smtClean="0"/>
              <a:t> </a:t>
            </a:r>
            <a:r>
              <a:rPr lang="en-US" sz="1600" dirty="0" err="1" smtClean="0"/>
              <a:t>kontrak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).</a:t>
            </a:r>
          </a:p>
          <a:p>
            <a:pPr lvl="0" algn="just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menjelaskan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fungsipendidikan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sebagaikomponen</a:t>
            </a:r>
            <a:r>
              <a:rPr lang="en-US" sz="1600" dirty="0" smtClean="0"/>
              <a:t> </a:t>
            </a:r>
            <a:r>
              <a:rPr lang="en-US" sz="1600" dirty="0" err="1" smtClean="0"/>
              <a:t>mata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wajib</a:t>
            </a:r>
            <a:r>
              <a:rPr lang="en-US" sz="1600" dirty="0" smtClean="0"/>
              <a:t> </a:t>
            </a:r>
            <a:r>
              <a:rPr lang="en-US" sz="1600" dirty="0" err="1" smtClean="0"/>
              <a:t>umumpada</a:t>
            </a:r>
            <a:r>
              <a:rPr lang="en-US" sz="1600" dirty="0" smtClean="0"/>
              <a:t> program diploma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sarjana</a:t>
            </a:r>
            <a:r>
              <a:rPr lang="en-US" sz="1600" dirty="0" smtClean="0"/>
              <a:t>.</a:t>
            </a:r>
          </a:p>
          <a:p>
            <a:pPr lvl="0" algn="just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menganalisisdinamika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historis</a:t>
            </a:r>
            <a:r>
              <a:rPr lang="en-US" sz="1600" dirty="0" smtClean="0"/>
              <a:t>, </a:t>
            </a:r>
            <a:r>
              <a:rPr lang="en-US" sz="1600" dirty="0" err="1" smtClean="0"/>
              <a:t>merefleksikan</a:t>
            </a:r>
            <a:r>
              <a:rPr lang="en-US" sz="1600" dirty="0" smtClean="0"/>
              <a:t> </a:t>
            </a:r>
            <a:r>
              <a:rPr lang="en-US" sz="1600" dirty="0" err="1" smtClean="0"/>
              <a:t>fungsi</a:t>
            </a:r>
            <a:r>
              <a:rPr lang="en-US" sz="1600" dirty="0" smtClean="0"/>
              <a:t> </a:t>
            </a:r>
            <a:r>
              <a:rPr lang="en-US" sz="1600" dirty="0" err="1" smtClean="0"/>
              <a:t>dankedudukan</a:t>
            </a:r>
            <a:r>
              <a:rPr lang="en-US" sz="1600" dirty="0" smtClean="0"/>
              <a:t> </a:t>
            </a:r>
            <a:r>
              <a:rPr lang="en-US" sz="1600" dirty="0" err="1" smtClean="0"/>
              <a:t>penting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dalamperkembangan</a:t>
            </a:r>
            <a:r>
              <a:rPr lang="en-US" sz="1600" dirty="0" smtClean="0"/>
              <a:t> Indonesia </a:t>
            </a:r>
            <a:r>
              <a:rPr lang="en-US" sz="1600" dirty="0" err="1" smtClean="0"/>
              <a:t>mendatang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mengidentifikasi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mengevalusiperaturan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perundang-undangan</a:t>
            </a:r>
            <a:r>
              <a:rPr lang="en-US" sz="1600" dirty="0" smtClean="0"/>
              <a:t> </a:t>
            </a:r>
            <a:r>
              <a:rPr lang="en-US" sz="1600" dirty="0" err="1" smtClean="0"/>
              <a:t>dankebijakan</a:t>
            </a:r>
            <a:r>
              <a:rPr lang="en-US" sz="1600" dirty="0" smtClean="0"/>
              <a:t> </a:t>
            </a:r>
            <a:r>
              <a:rPr lang="en-US" sz="1600" dirty="0" err="1" smtClean="0"/>
              <a:t>negara</a:t>
            </a:r>
            <a:r>
              <a:rPr lang="en-US" sz="1600" dirty="0" smtClean="0"/>
              <a:t>, </a:t>
            </a:r>
            <a:r>
              <a:rPr lang="en-US" sz="1600" dirty="0" err="1" smtClean="0"/>
              <a:t>baik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idealis</a:t>
            </a:r>
            <a:r>
              <a:rPr lang="en-US" sz="1600" dirty="0" smtClean="0"/>
              <a:t> </a:t>
            </a:r>
            <a:r>
              <a:rPr lang="en-US" sz="1600" dirty="0" err="1" smtClean="0"/>
              <a:t>maupun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praktis-pragmatisdalam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perspektif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sebagaidasar</a:t>
            </a:r>
            <a:r>
              <a:rPr lang="en-US" sz="1600" dirty="0" smtClean="0"/>
              <a:t> </a:t>
            </a:r>
            <a:r>
              <a:rPr lang="en-US" sz="1600" dirty="0" err="1" smtClean="0"/>
              <a:t>negara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duniadan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ideologi-ideologi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 </a:t>
            </a:r>
            <a:r>
              <a:rPr lang="en-US" sz="1600" dirty="0" err="1" smtClean="0"/>
              <a:t>yangmuncul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menjelaskan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yang </a:t>
            </a:r>
            <a:r>
              <a:rPr lang="en-US" sz="1600" dirty="0" err="1" smtClean="0"/>
              <a:t>cocok</a:t>
            </a:r>
            <a:r>
              <a:rPr lang="en-US" sz="1600" dirty="0" smtClean="0"/>
              <a:t> </a:t>
            </a:r>
            <a:r>
              <a:rPr lang="en-US" sz="1600" dirty="0" err="1" smtClean="0"/>
              <a:t>untukIndonesia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hakikatsila-sila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sertamengaktualisasikan</a:t>
            </a:r>
            <a:r>
              <a:rPr lang="en-US" sz="1600" dirty="0" smtClean="0"/>
              <a:t> </a:t>
            </a:r>
            <a:r>
              <a:rPr lang="en-US" sz="1600" dirty="0" err="1" smtClean="0"/>
              <a:t>nilai-nilai</a:t>
            </a:r>
            <a:r>
              <a:rPr lang="en-US" sz="1600" dirty="0" smtClean="0"/>
              <a:t> </a:t>
            </a:r>
            <a:r>
              <a:rPr lang="en-US" sz="1600" dirty="0" err="1" smtClean="0"/>
              <a:t>yangterkandung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dalamnya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sebagaiparadigma</a:t>
            </a:r>
            <a:r>
              <a:rPr lang="en-US" sz="1600" dirty="0" smtClean="0"/>
              <a:t> </a:t>
            </a:r>
            <a:r>
              <a:rPr lang="en-US" sz="1600" dirty="0" err="1" smtClean="0"/>
              <a:t>berfikir</a:t>
            </a:r>
            <a:r>
              <a:rPr lang="en-US" sz="1600" dirty="0" smtClean="0"/>
              <a:t>, </a:t>
            </a:r>
            <a:r>
              <a:rPr lang="en-US" sz="1600" dirty="0" err="1" smtClean="0"/>
              <a:t>bersikap</a:t>
            </a:r>
            <a:r>
              <a:rPr lang="en-US" sz="1600" dirty="0" smtClean="0"/>
              <a:t>, </a:t>
            </a:r>
            <a:r>
              <a:rPr lang="en-US" sz="1600" dirty="0" err="1" smtClean="0"/>
              <a:t>danberperilaku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menguasai</a:t>
            </a:r>
            <a:r>
              <a:rPr lang="en-US" sz="1600" dirty="0" smtClean="0"/>
              <a:t> </a:t>
            </a:r>
            <a:r>
              <a:rPr lang="en-US" sz="1600" dirty="0" err="1" smtClean="0"/>
              <a:t>pengetahuan</a:t>
            </a:r>
            <a:r>
              <a:rPr lang="en-US" sz="1600" dirty="0" smtClean="0"/>
              <a:t> </a:t>
            </a:r>
            <a:r>
              <a:rPr lang="en-US" sz="1600" dirty="0" err="1" smtClean="0"/>
              <a:t>tentangpengertian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r>
              <a:rPr lang="en-US" sz="1600" dirty="0" smtClean="0"/>
              <a:t>, </a:t>
            </a:r>
            <a:r>
              <a:rPr lang="en-US" sz="1600" dirty="0" err="1" smtClean="0"/>
              <a:t>aliran-aliran</a:t>
            </a:r>
            <a:r>
              <a:rPr lang="en-US" sz="1600" dirty="0" smtClean="0"/>
              <a:t> </a:t>
            </a:r>
            <a:r>
              <a:rPr lang="en-US" sz="1600" dirty="0" err="1" smtClean="0"/>
              <a:t>etika,etika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sebagaisolusi</a:t>
            </a:r>
            <a:r>
              <a:rPr lang="en-US" sz="1600" dirty="0" smtClean="0"/>
              <a:t> problem </a:t>
            </a:r>
            <a:r>
              <a:rPr lang="en-US" sz="1600" dirty="0" err="1" smtClean="0"/>
              <a:t>moralitas</a:t>
            </a:r>
            <a:r>
              <a:rPr lang="en-US" sz="1600" dirty="0" smtClean="0"/>
              <a:t> </a:t>
            </a:r>
            <a:r>
              <a:rPr lang="en-US" sz="1600" dirty="0" err="1" smtClean="0"/>
              <a:t>bangsa</a:t>
            </a:r>
            <a:r>
              <a:rPr lang="en-US" sz="1600" dirty="0" smtClean="0"/>
              <a:t>.</a:t>
            </a:r>
          </a:p>
          <a:p>
            <a:pPr lvl="0"/>
            <a:r>
              <a:rPr lang="en-US" sz="1600" dirty="0" err="1" smtClean="0"/>
              <a:t>Mampu</a:t>
            </a:r>
            <a:r>
              <a:rPr lang="en-US" sz="1600" dirty="0" smtClean="0"/>
              <a:t> </a:t>
            </a:r>
            <a:r>
              <a:rPr lang="en-US" sz="1600" dirty="0" err="1" smtClean="0"/>
              <a:t>merumuskan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sebagaikarakter</a:t>
            </a:r>
            <a:r>
              <a:rPr lang="en-US" sz="1600" dirty="0" smtClean="0"/>
              <a:t> </a:t>
            </a:r>
            <a:r>
              <a:rPr lang="en-US" sz="1600" dirty="0" err="1" smtClean="0"/>
              <a:t>keilmuan</a:t>
            </a:r>
            <a:r>
              <a:rPr lang="en-US" sz="1600" dirty="0" smtClean="0"/>
              <a:t> </a:t>
            </a:r>
            <a:r>
              <a:rPr lang="en-US" sz="1600" dirty="0" smtClean="0"/>
              <a:t>Indonesia</a:t>
            </a:r>
            <a:r>
              <a:rPr lang="en-US" sz="1600" dirty="0" smtClean="0"/>
              <a:t> </a:t>
            </a:r>
          </a:p>
          <a:p>
            <a:pPr>
              <a:buNone/>
            </a:pPr>
            <a:endParaRPr lang="id-ID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0871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sz="3200" dirty="0" err="1" smtClean="0"/>
              <a:t>Mahasiswa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Memiliki</a:t>
            </a:r>
            <a:r>
              <a:rPr lang="en-GB" sz="3200" dirty="0" smtClean="0"/>
              <a:t> </a:t>
            </a:r>
            <a:r>
              <a:rPr lang="en-GB" sz="3200" dirty="0" err="1" smtClean="0"/>
              <a:t>pemahaman</a:t>
            </a:r>
            <a:r>
              <a:rPr lang="en-GB" sz="3200" dirty="0" smtClean="0"/>
              <a:t> </a:t>
            </a:r>
            <a:r>
              <a:rPr lang="en-GB" sz="3200" dirty="0" err="1" smtClean="0"/>
              <a:t>tentang</a:t>
            </a:r>
            <a:r>
              <a:rPr lang="en-GB" sz="3200" dirty="0" smtClean="0"/>
              <a:t> </a:t>
            </a:r>
            <a:r>
              <a:rPr lang="en-GB" sz="3200" dirty="0" err="1" smtClean="0"/>
              <a:t>tujuan</a:t>
            </a:r>
            <a:r>
              <a:rPr lang="en-GB" sz="3200" dirty="0" smtClean="0"/>
              <a:t>, </a:t>
            </a:r>
            <a:r>
              <a:rPr lang="en-GB" sz="3200" dirty="0" err="1" smtClean="0"/>
              <a:t>ruang</a:t>
            </a:r>
            <a:r>
              <a:rPr lang="en-GB" sz="3200" dirty="0" smtClean="0"/>
              <a:t> </a:t>
            </a:r>
            <a:r>
              <a:rPr lang="en-GB" sz="3200" dirty="0" err="1" smtClean="0"/>
              <a:t>lingkup</a:t>
            </a:r>
            <a:r>
              <a:rPr lang="en-GB" sz="3200" dirty="0" smtClean="0"/>
              <a:t> </a:t>
            </a:r>
            <a:r>
              <a:rPr lang="en-GB" sz="3200" dirty="0" err="1" smtClean="0"/>
              <a:t>materi</a:t>
            </a:r>
            <a:r>
              <a:rPr lang="en-GB" sz="3200" dirty="0" smtClean="0"/>
              <a:t>, </a:t>
            </a:r>
            <a:r>
              <a:rPr lang="en-GB" sz="3200" dirty="0" err="1" smtClean="0"/>
              <a:t>strategi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evaluasi</a:t>
            </a:r>
            <a:r>
              <a:rPr lang="en-GB" sz="3200" dirty="0" smtClean="0"/>
              <a:t> </a:t>
            </a:r>
            <a:r>
              <a:rPr lang="en-GB" sz="3200" dirty="0" err="1" smtClean="0"/>
              <a:t>perkuliahan</a:t>
            </a:r>
            <a:r>
              <a:rPr lang="en-GB" sz="3200" dirty="0" smtClean="0"/>
              <a:t> (</a:t>
            </a:r>
            <a:r>
              <a:rPr lang="en-GB" sz="3200" dirty="0" err="1" smtClean="0"/>
              <a:t>memahami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menyepakati</a:t>
            </a:r>
            <a:r>
              <a:rPr lang="en-GB" sz="3200" dirty="0" smtClean="0"/>
              <a:t> </a:t>
            </a:r>
            <a:r>
              <a:rPr lang="en-GB" sz="3200" dirty="0" err="1" smtClean="0"/>
              <a:t>kontrak</a:t>
            </a:r>
            <a:r>
              <a:rPr lang="en-GB" sz="3200" dirty="0" smtClean="0"/>
              <a:t> </a:t>
            </a:r>
            <a:r>
              <a:rPr lang="en-GB" sz="3200" dirty="0" err="1" smtClean="0"/>
              <a:t>kuliah</a:t>
            </a:r>
            <a:r>
              <a:rPr lang="en-GB" sz="3200" dirty="0" smtClean="0"/>
              <a:t>).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3556052"/>
          </a:xfrm>
        </p:spPr>
        <p:txBody>
          <a:bodyPr/>
          <a:lstStyle/>
          <a:p>
            <a:pPr lvl="0"/>
            <a:r>
              <a:rPr lang="en-US" sz="3200" dirty="0" smtClean="0"/>
              <a:t>. </a:t>
            </a:r>
            <a:r>
              <a:rPr lang="id-ID" sz="3200" dirty="0" smtClean="0"/>
              <a:t>Mahasiswa memiliki pemahaman tentang hakikat pendidikan Pancasila</a:t>
            </a:r>
            <a:endParaRPr lang="en-US" sz="3200" dirty="0" smtClean="0"/>
          </a:p>
          <a:p>
            <a:pPr lvl="0"/>
            <a:r>
              <a:rPr lang="id-ID" sz="3200" dirty="0" smtClean="0"/>
              <a:t>Mahasiswa memiliki pemahaman pancasila sebagai dasar negara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3568</TotalTime>
  <Words>1502</Words>
  <Application>Microsoft Office PowerPoint</Application>
  <PresentationFormat>On-screen Show (4:3)</PresentationFormat>
  <Paragraphs>228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Network</vt:lpstr>
      <vt:lpstr>Slide 1</vt:lpstr>
      <vt:lpstr>Tim Pengajar Mata Kuliah Pendidikan Pancasila</vt:lpstr>
      <vt:lpstr>PENGANTAR</vt:lpstr>
      <vt:lpstr>TUJUAN</vt:lpstr>
      <vt:lpstr>Manfaat Mata Kuliah</vt:lpstr>
      <vt:lpstr>Deskripsi Perkuliahan</vt:lpstr>
      <vt:lpstr>Capaian Pembelajaran Mata Kuliah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Organisasi Materi/ Peta Mata Kuliah</vt:lpstr>
      <vt:lpstr>Strategi  Perkuliahan</vt:lpstr>
      <vt:lpstr>Tata Tertib Perkuliahan</vt:lpstr>
      <vt:lpstr>Referensi Utama  dan Penunjang</vt:lpstr>
      <vt:lpstr>Referensi Utama  dan Penunjang</vt:lpstr>
      <vt:lpstr>Kriteria Penilaian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  <vt:lpstr>SILABUS</vt:lpstr>
    </vt:vector>
  </TitlesOfParts>
  <Company>Institut Teknologi Bandung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IF-User</dc:creator>
  <cp:lastModifiedBy>HP</cp:lastModifiedBy>
  <cp:revision>384</cp:revision>
  <dcterms:created xsi:type="dcterms:W3CDTF">2005-09-06T03:38:54Z</dcterms:created>
  <dcterms:modified xsi:type="dcterms:W3CDTF">2021-08-08T14:47:17Z</dcterms:modified>
</cp:coreProperties>
</file>