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9" r:id="rId7"/>
    <p:sldId id="271" r:id="rId8"/>
    <p:sldId id="261" r:id="rId9"/>
    <p:sldId id="262" r:id="rId10"/>
    <p:sldId id="263" r:id="rId11"/>
    <p:sldId id="264" r:id="rId12"/>
    <p:sldId id="270" r:id="rId13"/>
    <p:sldId id="265" r:id="rId14"/>
    <p:sldId id="266" r:id="rId15"/>
    <p:sldId id="267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79" r:id="rId27"/>
    <p:sldId id="272" r:id="rId28"/>
    <p:sldId id="273" r:id="rId29"/>
    <p:sldId id="275" r:id="rId30"/>
    <p:sldId id="276" r:id="rId31"/>
    <p:sldId id="277" r:id="rId32"/>
    <p:sldId id="278" r:id="rId33"/>
    <p:sldId id="26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33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C7510-7ECC-49DB-9884-E01E7A5F10FE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D96B7-559C-42E5-BD28-71524F80B8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D96B7-559C-42E5-BD28-71524F80B89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092F-BC6A-4ECE-954F-7F5AA73EDC9B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B46E-7B6C-48C7-8836-FAA044F7D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092F-BC6A-4ECE-954F-7F5AA73EDC9B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B46E-7B6C-48C7-8836-FAA044F7D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092F-BC6A-4ECE-954F-7F5AA73EDC9B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B46E-7B6C-48C7-8836-FAA044F7D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092F-BC6A-4ECE-954F-7F5AA73EDC9B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B46E-7B6C-48C7-8836-FAA044F7D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092F-BC6A-4ECE-954F-7F5AA73EDC9B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B46E-7B6C-48C7-8836-FAA044F7D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092F-BC6A-4ECE-954F-7F5AA73EDC9B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B46E-7B6C-48C7-8836-FAA044F7D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092F-BC6A-4ECE-954F-7F5AA73EDC9B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B46E-7B6C-48C7-8836-FAA044F7D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092F-BC6A-4ECE-954F-7F5AA73EDC9B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B46E-7B6C-48C7-8836-FAA044F7D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092F-BC6A-4ECE-954F-7F5AA73EDC9B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B46E-7B6C-48C7-8836-FAA044F7D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092F-BC6A-4ECE-954F-7F5AA73EDC9B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B46E-7B6C-48C7-8836-FAA044F7D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092F-BC6A-4ECE-954F-7F5AA73EDC9B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B46E-7B6C-48C7-8836-FAA044F7D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E092F-BC6A-4ECE-954F-7F5AA73EDC9B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EB46E-7B6C-48C7-8836-FAA044F7D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BIOINFORMATIKA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95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bioinformatika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Database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Analisa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prediksi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</a:t>
            </a:r>
            <a:r>
              <a:rPr lang="en-US" dirty="0" smtClean="0"/>
              <a:t>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err="1" smtClean="0"/>
              <a:t>Elemen</a:t>
            </a:r>
            <a:r>
              <a:rPr lang="en-US" dirty="0" smtClean="0"/>
              <a:t> Database: DNA, </a:t>
            </a:r>
            <a:r>
              <a:rPr lang="en-US" dirty="0" err="1" smtClean="0"/>
              <a:t>Protein,Transkripsi</a:t>
            </a:r>
            <a:r>
              <a:rPr lang="en-US" dirty="0" smtClean="0"/>
              <a:t> RNA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analisa</a:t>
            </a:r>
            <a:r>
              <a:rPr lang="en-US" dirty="0" smtClean="0"/>
              <a:t>: </a:t>
            </a:r>
            <a:r>
              <a:rPr lang="en-US" dirty="0" err="1" smtClean="0"/>
              <a:t>kesamaan</a:t>
            </a:r>
            <a:r>
              <a:rPr lang="en-US" dirty="0" smtClean="0"/>
              <a:t> </a:t>
            </a:r>
            <a:r>
              <a:rPr lang="en-US" dirty="0" err="1" smtClean="0"/>
              <a:t>sekuens</a:t>
            </a:r>
            <a:r>
              <a:rPr lang="en-US" dirty="0" smtClean="0"/>
              <a:t>/</a:t>
            </a:r>
            <a:r>
              <a:rPr lang="en-US" dirty="0" err="1" smtClean="0"/>
              <a:t>urutan</a:t>
            </a:r>
            <a:r>
              <a:rPr lang="en-US" dirty="0" smtClean="0"/>
              <a:t> DNA (homology sequence),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(pattern)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 DNA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prediksi</a:t>
            </a:r>
            <a:r>
              <a:rPr lang="en-US" dirty="0" smtClean="0"/>
              <a:t>: </a:t>
            </a:r>
            <a:r>
              <a:rPr lang="en-US" dirty="0" err="1" smtClean="0"/>
              <a:t>fungsi</a:t>
            </a:r>
            <a:r>
              <a:rPr lang="en-US" dirty="0" smtClean="0"/>
              <a:t> gen/protein,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3D protein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Awal</a:t>
            </a:r>
            <a:r>
              <a:rPr lang="en-US" dirty="0" smtClean="0"/>
              <a:t>: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, </a:t>
            </a:r>
            <a:r>
              <a:rPr lang="en-US" dirty="0" err="1" smtClean="0"/>
              <a:t>kalimat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endParaRPr lang="en-US" dirty="0" smtClean="0"/>
          </a:p>
          <a:p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mjd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r>
              <a:rPr lang="en-US" dirty="0" smtClean="0"/>
              <a:t> (</a:t>
            </a:r>
            <a:r>
              <a:rPr lang="en-US" dirty="0" err="1" smtClean="0"/>
              <a:t>spt</a:t>
            </a:r>
            <a:r>
              <a:rPr lang="en-US" dirty="0" smtClean="0"/>
              <a:t> </a:t>
            </a:r>
            <a:r>
              <a:rPr lang="en-US" dirty="0" err="1" smtClean="0"/>
              <a:t>penyandian</a:t>
            </a:r>
            <a:r>
              <a:rPr lang="en-US" dirty="0" smtClean="0"/>
              <a:t> </a:t>
            </a:r>
            <a:r>
              <a:rPr lang="en-US" dirty="0" err="1" smtClean="0"/>
              <a:t>nukleotida</a:t>
            </a:r>
            <a:r>
              <a:rPr lang="en-US" dirty="0" smtClean="0"/>
              <a:t>,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asam-asam</a:t>
            </a:r>
            <a:r>
              <a:rPr lang="en-US" dirty="0" smtClean="0"/>
              <a:t> amino,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protein</a:t>
            </a:r>
          </a:p>
          <a:p>
            <a:r>
              <a:rPr lang="en-US" dirty="0" err="1" smtClean="0"/>
              <a:t>Skrg</a:t>
            </a:r>
            <a:r>
              <a:rPr lang="en-US" dirty="0" smtClean="0"/>
              <a:t>: </a:t>
            </a:r>
            <a:r>
              <a:rPr lang="en-US" dirty="0" err="1" smtClean="0"/>
              <a:t>pembacaan</a:t>
            </a:r>
            <a:r>
              <a:rPr lang="en-US" dirty="0" smtClean="0"/>
              <a:t> </a:t>
            </a:r>
            <a:r>
              <a:rPr lang="en-US" dirty="0" err="1" smtClean="0"/>
              <a:t>sekuens</a:t>
            </a:r>
            <a:r>
              <a:rPr lang="en-US" dirty="0" smtClean="0"/>
              <a:t> </a:t>
            </a:r>
            <a:r>
              <a:rPr lang="en-US" dirty="0" err="1" smtClean="0"/>
              <a:t>nukleotida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gel. </a:t>
            </a:r>
            <a:r>
              <a:rPr lang="en-US" dirty="0" err="1" smtClean="0"/>
              <a:t>Elektriforosis</a:t>
            </a:r>
            <a:r>
              <a:rPr lang="en-US" dirty="0" smtClean="0"/>
              <a:t>, </a:t>
            </a:r>
            <a:r>
              <a:rPr lang="en-US" dirty="0" err="1" smtClean="0"/>
              <a:t>prediksi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protein, </a:t>
            </a:r>
            <a:r>
              <a:rPr lang="en-US" dirty="0" err="1" smtClean="0"/>
              <a:t>identifikasi</a:t>
            </a:r>
            <a:r>
              <a:rPr lang="en-US" dirty="0" smtClean="0"/>
              <a:t> primer,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sekuens</a:t>
            </a:r>
            <a:r>
              <a:rPr lang="en-US" dirty="0" smtClean="0"/>
              <a:t>,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kekerabatan</a:t>
            </a:r>
            <a:r>
              <a:rPr lang="en-US" dirty="0" smtClean="0"/>
              <a:t>, </a:t>
            </a: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, </a:t>
            </a:r>
            <a:r>
              <a:rPr lang="en-US" dirty="0" err="1" smtClean="0"/>
              <a:t>prediksi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</a:t>
            </a:r>
            <a:r>
              <a:rPr lang="en-US" dirty="0" err="1" smtClean="0"/>
              <a:t>disimpan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GenBank</a:t>
            </a:r>
            <a:r>
              <a:rPr lang="en-US" dirty="0" smtClean="0"/>
              <a:t> (NCBI) USA</a:t>
            </a:r>
          </a:p>
          <a:p>
            <a:pPr marL="514350" indent="-514350">
              <a:buAutoNum type="arabicPeriod"/>
            </a:pPr>
            <a:r>
              <a:rPr lang="en-US" dirty="0" smtClean="0"/>
              <a:t>EMBL/The European </a:t>
            </a:r>
            <a:r>
              <a:rPr lang="en-US" dirty="0" err="1" smtClean="0"/>
              <a:t>Molekular</a:t>
            </a:r>
            <a:r>
              <a:rPr lang="en-US" dirty="0" smtClean="0"/>
              <a:t> Biology Laboratory (EBI/ the </a:t>
            </a:r>
            <a:r>
              <a:rPr lang="en-US" dirty="0" err="1" smtClean="0"/>
              <a:t>european</a:t>
            </a:r>
            <a:r>
              <a:rPr lang="en-US" dirty="0" smtClean="0"/>
              <a:t> Bioinformatics institutes) </a:t>
            </a:r>
            <a:r>
              <a:rPr lang="en-US" dirty="0" err="1" smtClean="0"/>
              <a:t>Eropa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DDBJ ( the DNA Bank of Japan) </a:t>
            </a:r>
            <a:r>
              <a:rPr lang="en-US" dirty="0" err="1" smtClean="0"/>
              <a:t>Jepang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Manfaat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/>
              <a:t>    menentukan primer, analisis gen dan protein, kemiripan DNA interspesies maupun intraspesies, hubungan filogenetik, laju evolusi molekular, dan lain-lainnya.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Pemanfaatan</a:t>
            </a:r>
            <a:r>
              <a:rPr lang="en-US" dirty="0" smtClean="0"/>
              <a:t> </a:t>
            </a:r>
            <a:r>
              <a:rPr lang="en-US" dirty="0" err="1" smtClean="0"/>
              <a:t>bioinformatika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Microarray</a:t>
            </a:r>
          </a:p>
          <a:p>
            <a:r>
              <a:rPr lang="en-US" dirty="0" smtClean="0"/>
              <a:t>DNA </a:t>
            </a:r>
            <a:r>
              <a:rPr lang="en-US" dirty="0" err="1" smtClean="0"/>
              <a:t>Barcoding</a:t>
            </a:r>
            <a:endParaRPr lang="en-US" dirty="0" smtClean="0"/>
          </a:p>
          <a:p>
            <a:r>
              <a:rPr lang="en-US" dirty="0" err="1" smtClean="0"/>
              <a:t>Genetika</a:t>
            </a:r>
            <a:r>
              <a:rPr lang="en-US" dirty="0" smtClean="0"/>
              <a:t> </a:t>
            </a:r>
            <a:r>
              <a:rPr lang="en-US" dirty="0" err="1" smtClean="0"/>
              <a:t>Forensik</a:t>
            </a:r>
            <a:endParaRPr lang="en-US" dirty="0" smtClean="0"/>
          </a:p>
          <a:p>
            <a:r>
              <a:rPr lang="en-US" dirty="0" err="1" smtClean="0"/>
              <a:t>Filogenetika</a:t>
            </a:r>
            <a:r>
              <a:rPr lang="en-US" dirty="0" smtClean="0"/>
              <a:t> </a:t>
            </a:r>
            <a:r>
              <a:rPr lang="en-US" dirty="0" err="1" smtClean="0"/>
              <a:t>Molekuler</a:t>
            </a:r>
            <a:endParaRPr lang="en-US" dirty="0" smtClean="0"/>
          </a:p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endParaRPr lang="en-US" dirty="0" smtClean="0"/>
          </a:p>
          <a:p>
            <a:r>
              <a:rPr lang="en-US" dirty="0" err="1" smtClean="0"/>
              <a:t>Desain</a:t>
            </a:r>
            <a:r>
              <a:rPr lang="en-US" dirty="0" smtClean="0"/>
              <a:t> Primer PCR</a:t>
            </a:r>
          </a:p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Peta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Resrtiksi</a:t>
            </a:r>
            <a:endParaRPr lang="en-US" dirty="0" smtClean="0"/>
          </a:p>
          <a:p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/ Molecule docking</a:t>
            </a:r>
          </a:p>
          <a:p>
            <a:r>
              <a:rPr lang="en-US" dirty="0" smtClean="0"/>
              <a:t>3D </a:t>
            </a:r>
            <a:r>
              <a:rPr lang="en-US" dirty="0" err="1" smtClean="0"/>
              <a:t>Modelling</a:t>
            </a:r>
            <a:endParaRPr lang="en-US" dirty="0" smtClean="0"/>
          </a:p>
          <a:p>
            <a:r>
              <a:rPr lang="en-US" dirty="0" err="1" smtClean="0"/>
              <a:t>Prediksi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Metabolisme</a:t>
            </a:r>
            <a:endParaRPr lang="en-US" dirty="0" smtClean="0"/>
          </a:p>
          <a:p>
            <a:r>
              <a:rPr lang="en-US" dirty="0" err="1" smtClean="0"/>
              <a:t>Prediksi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Protein</a:t>
            </a:r>
          </a:p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endParaRPr lang="en-US" dirty="0" smtClean="0"/>
          </a:p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endParaRPr lang="en-US" dirty="0" smtClean="0"/>
          </a:p>
          <a:p>
            <a:r>
              <a:rPr lang="en-US" dirty="0" err="1" smtClean="0"/>
              <a:t>Nutrigenomik</a:t>
            </a:r>
            <a:endParaRPr lang="en-US" dirty="0" smtClean="0"/>
          </a:p>
          <a:p>
            <a:r>
              <a:rPr lang="en-US" dirty="0" err="1" smtClean="0"/>
              <a:t>Farmakogenomik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microarray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30694" t="11275" r="15736" b="14216"/>
          <a:stretch>
            <a:fillRect/>
          </a:stretch>
        </p:blipFill>
        <p:spPr bwMode="auto">
          <a:xfrm>
            <a:off x="609600" y="1600200"/>
            <a:ext cx="853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DNA </a:t>
            </a:r>
            <a:r>
              <a:rPr lang="en-US" dirty="0" err="1" smtClean="0"/>
              <a:t>Barcoding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3116" t="18660" r="36598" b="38126"/>
          <a:stretch>
            <a:fillRect/>
          </a:stretch>
        </p:blipFill>
        <p:spPr bwMode="auto">
          <a:xfrm>
            <a:off x="0" y="1371600"/>
            <a:ext cx="8686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Genetika</a:t>
            </a:r>
            <a:r>
              <a:rPr lang="en-US" dirty="0" smtClean="0"/>
              <a:t> </a:t>
            </a:r>
            <a:r>
              <a:rPr lang="en-US" dirty="0" err="1" smtClean="0"/>
              <a:t>forensik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38914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7620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Filogenetika</a:t>
            </a:r>
            <a:r>
              <a:rPr lang="en-US" dirty="0" smtClean="0"/>
              <a:t> </a:t>
            </a:r>
            <a:r>
              <a:rPr lang="en-US" dirty="0" err="1" smtClean="0"/>
              <a:t>Molekuler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 descr="Image result for Filogenetika Moleku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1486"/>
            <a:ext cx="8458200" cy="5616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pempelajari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komputasional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menganalisis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biologis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 smtClean="0"/>
              <a:t>Cakupannya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metode-metode</a:t>
            </a:r>
            <a:r>
              <a:rPr lang="en-US" dirty="0" smtClean="0"/>
              <a:t> </a:t>
            </a:r>
            <a:r>
              <a:rPr lang="en-US" dirty="0" err="1" smtClean="0"/>
              <a:t>matematika</a:t>
            </a:r>
            <a:r>
              <a:rPr lang="en-US" dirty="0" smtClean="0"/>
              <a:t>, </a:t>
            </a:r>
            <a:r>
              <a:rPr lang="en-US" dirty="0" err="1" smtClean="0"/>
              <a:t>statistika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memecahkan</a:t>
            </a:r>
            <a:r>
              <a:rPr lang="en-US" dirty="0" smtClean="0"/>
              <a:t> </a:t>
            </a:r>
            <a:r>
              <a:rPr lang="en-US" dirty="0" err="1" smtClean="0"/>
              <a:t>masalah-masalah</a:t>
            </a:r>
            <a:r>
              <a:rPr lang="en-US" dirty="0" smtClean="0"/>
              <a:t> </a:t>
            </a:r>
            <a:r>
              <a:rPr lang="en-US" dirty="0" err="1" smtClean="0"/>
              <a:t>biologis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sekuens</a:t>
            </a:r>
            <a:r>
              <a:rPr lang="en-US" dirty="0" smtClean="0"/>
              <a:t> DNA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dengannya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3010" name="Picture 2" descr="https://anekajuice.files.wordpress.com/2013/02/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600200"/>
            <a:ext cx="3810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 </a:t>
            </a:r>
            <a:r>
              <a:rPr lang="en-US" dirty="0" err="1" smtClean="0"/>
              <a:t>Desain</a:t>
            </a:r>
            <a:r>
              <a:rPr lang="en-US" dirty="0" smtClean="0"/>
              <a:t> Primer PCR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Image result for Desain Primer P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8763000" cy="576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Peta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Resriksi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5058" name="Picture 2" descr="Image result for desain peta enzim restrik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7660886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8.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/ Molecule docking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Image result for Interaksi Molekul / Molecule dock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611495" y="-554095"/>
            <a:ext cx="3962400" cy="796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Nutrigenomik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7106" name="Picture 2" descr="Image result for nutrigenom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199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Farmakogenomik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8130" name="Picture 2" descr="Image result for farmakogenom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524000"/>
            <a:ext cx="46482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korpusipb.com/wp-content/uploads/2013/03/bioinformatika-web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251463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Bioinformatika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Transformasi</a:t>
            </a:r>
            <a:r>
              <a:rPr lang="en-US" dirty="0" smtClean="0"/>
              <a:t> </a:t>
            </a:r>
            <a:r>
              <a:rPr lang="en-US" dirty="0" err="1" smtClean="0"/>
              <a:t>sekuen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Intinya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menjual</a:t>
            </a:r>
            <a:r>
              <a:rPr lang="en-US" dirty="0" smtClean="0"/>
              <a:t> data,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gen </a:t>
            </a:r>
            <a:r>
              <a:rPr lang="en-US" dirty="0" err="1" smtClean="0"/>
              <a:t>komplit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fragmen</a:t>
            </a:r>
            <a:r>
              <a:rPr lang="en-US" dirty="0" smtClean="0"/>
              <a:t>,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lain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gen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komoditas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menawarkan</a:t>
            </a:r>
            <a:r>
              <a:rPr lang="en-US" dirty="0" smtClean="0"/>
              <a:t> </a:t>
            </a:r>
            <a:r>
              <a:rPr lang="en-US" dirty="0" err="1" smtClean="0"/>
              <a:t>produknya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gen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gen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beragam</a:t>
            </a:r>
            <a:r>
              <a:rPr lang="en-US" dirty="0" smtClean="0"/>
              <a:t>,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gen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transgenik</a:t>
            </a:r>
            <a:r>
              <a:rPr lang="en-US" dirty="0" smtClean="0"/>
              <a:t>, </a:t>
            </a:r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rekayasa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pemanfaatan</a:t>
            </a:r>
            <a:r>
              <a:rPr lang="en-US" dirty="0" smtClean="0"/>
              <a:t> </a:t>
            </a:r>
            <a:r>
              <a:rPr lang="en-US" dirty="0" err="1" smtClean="0"/>
              <a:t>geneik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Beragamnya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data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Sulit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perbandingan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penyimpanan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analisis</a:t>
            </a:r>
            <a:r>
              <a:rPr lang="en-US" dirty="0" smtClean="0">
                <a:sym typeface="Wingdings" pitchFamily="2" charset="2"/>
              </a:rPr>
              <a:t> data </a:t>
            </a:r>
            <a:r>
              <a:rPr lang="en-US" dirty="0" err="1" smtClean="0">
                <a:sym typeface="Wingdings" pitchFamily="2" charset="2"/>
              </a:rPr>
              <a:t>dr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berbagai</a:t>
            </a:r>
            <a:r>
              <a:rPr lang="en-US" dirty="0" smtClean="0">
                <a:sym typeface="Wingdings" pitchFamily="2" charset="2"/>
              </a:rPr>
              <a:t> platform</a:t>
            </a:r>
          </a:p>
          <a:p>
            <a:r>
              <a:rPr lang="en-US" dirty="0" smtClean="0">
                <a:sym typeface="Wingdings" pitchFamily="2" charset="2"/>
              </a:rPr>
              <a:t>Usaha </a:t>
            </a:r>
            <a:r>
              <a:rPr lang="en-US" dirty="0" err="1" smtClean="0">
                <a:sym typeface="Wingdings" pitchFamily="2" charset="2"/>
              </a:rPr>
              <a:t>standarisasi</a:t>
            </a:r>
            <a:r>
              <a:rPr lang="en-US" dirty="0" smtClean="0">
                <a:sym typeface="Wingdings" pitchFamily="2" charset="2"/>
              </a:rPr>
              <a:t>:</a:t>
            </a:r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 </a:t>
            </a:r>
            <a:r>
              <a:rPr lang="en-US" dirty="0" err="1" smtClean="0"/>
              <a:t>BioStandard</a:t>
            </a:r>
            <a:r>
              <a:rPr lang="en-US" dirty="0" smtClean="0"/>
              <a:t> Project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European Bioinformatics Institute (Cambridge, UK).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didanai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European Bioinformatics Institute, The European Commission,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farmasi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pengolah</a:t>
            </a:r>
            <a:r>
              <a:rPr lang="en-US" dirty="0" smtClean="0"/>
              <a:t> data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Pengolahan</a:t>
            </a:r>
            <a:r>
              <a:rPr lang="en-US" dirty="0" smtClean="0"/>
              <a:t> data: </a:t>
            </a:r>
            <a:r>
              <a:rPr lang="en-US" dirty="0" err="1" smtClean="0"/>
              <a:t>butuh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Data </a:t>
            </a:r>
            <a:r>
              <a:rPr lang="en-US" dirty="0" err="1" smtClean="0"/>
              <a:t>dasar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data </a:t>
            </a:r>
            <a:r>
              <a:rPr lang="en-US" dirty="0" err="1" smtClean="0"/>
              <a:t>genomik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sekumpulan</a:t>
            </a:r>
            <a:r>
              <a:rPr lang="en-US" dirty="0" smtClean="0"/>
              <a:t> </a:t>
            </a:r>
            <a:r>
              <a:rPr lang="en-US" dirty="0" err="1" smtClean="0"/>
              <a:t>simbol</a:t>
            </a:r>
            <a:r>
              <a:rPr lang="en-US" dirty="0" smtClean="0"/>
              <a:t> A, G, T, </a:t>
            </a:r>
            <a:r>
              <a:rPr lang="en-US" dirty="0" err="1" smtClean="0"/>
              <a:t>dan</a:t>
            </a:r>
            <a:r>
              <a:rPr lang="en-US" dirty="0" smtClean="0"/>
              <a:t> C yang </a:t>
            </a:r>
            <a:r>
              <a:rPr lang="en-US" dirty="0" err="1" smtClean="0"/>
              <a:t>jumlahnya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milyaran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trilyunan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bioinformatika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Basis data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biologis</a:t>
            </a:r>
            <a:r>
              <a:rPr lang="en-US" dirty="0" smtClean="0"/>
              <a:t>, </a:t>
            </a:r>
            <a:r>
              <a:rPr lang="en-US" dirty="0" err="1" smtClean="0"/>
              <a:t>penyejajaran</a:t>
            </a:r>
            <a:r>
              <a:rPr lang="en-US" dirty="0" smtClean="0"/>
              <a:t> </a:t>
            </a:r>
            <a:r>
              <a:rPr lang="en-US" dirty="0" err="1" smtClean="0"/>
              <a:t>sekuens</a:t>
            </a:r>
            <a:r>
              <a:rPr lang="en-US" dirty="0" smtClean="0"/>
              <a:t> (sequence </a:t>
            </a:r>
            <a:r>
              <a:rPr lang="en-US" dirty="0" err="1" smtClean="0"/>
              <a:t>aligment</a:t>
            </a:r>
            <a:r>
              <a:rPr lang="en-US" dirty="0" smtClean="0"/>
              <a:t>), </a:t>
            </a:r>
            <a:r>
              <a:rPr lang="en-US" dirty="0" err="1" smtClean="0"/>
              <a:t>prediksi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meramalkan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protein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r>
              <a:rPr lang="en-US" dirty="0" smtClean="0"/>
              <a:t> RNA,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filogenetik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gen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Kesulitan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bagaimana merubah simbol tersebut menjadi -misalnya- gen penyakit asma. Proses menganalisis data genomik menjadi informasi yang dapat dimengerti biasa disebut Data Mining.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Data Mining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(Pattern Recognition Technology)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statistika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mengolah</a:t>
            </a:r>
            <a:r>
              <a:rPr lang="en-US" dirty="0" smtClean="0"/>
              <a:t> data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(</a:t>
            </a:r>
            <a:r>
              <a:rPr lang="en-US" dirty="0" err="1" smtClean="0"/>
              <a:t>Wedin</a:t>
            </a:r>
            <a:r>
              <a:rPr lang="en-US" dirty="0" smtClean="0"/>
              <a:t>, 1999).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Data mining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korelasi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pola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trend.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Permasalahan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disiplin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, </a:t>
            </a:r>
            <a:r>
              <a:rPr lang="en-US" dirty="0" err="1" smtClean="0"/>
              <a:t>bioinformatika</a:t>
            </a:r>
            <a:r>
              <a:rPr lang="en-US" dirty="0" smtClean="0"/>
              <a:t> </a:t>
            </a:r>
            <a:r>
              <a:rPr lang="en-US" dirty="0" err="1" smtClean="0"/>
              <a:t>kekurangan</a:t>
            </a:r>
            <a:r>
              <a:rPr lang="en-US" dirty="0" smtClean="0"/>
              <a:t> SDM yang </a:t>
            </a:r>
            <a:r>
              <a:rPr lang="en-US" dirty="0" err="1" smtClean="0"/>
              <a:t>kompeten</a:t>
            </a:r>
            <a:r>
              <a:rPr lang="en-US" dirty="0" smtClean="0"/>
              <a:t>. Hal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dijelaskan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Craig </a:t>
            </a:r>
            <a:r>
              <a:rPr lang="en-US" dirty="0" err="1" smtClean="0"/>
              <a:t>Benham</a:t>
            </a:r>
            <a:r>
              <a:rPr lang="en-US" dirty="0" smtClean="0"/>
              <a:t>,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kedokteran</a:t>
            </a:r>
            <a:r>
              <a:rPr lang="en-US" dirty="0" smtClean="0"/>
              <a:t> Mount Sinai </a:t>
            </a:r>
            <a:r>
              <a:rPr lang="en-US" dirty="0" err="1" smtClean="0"/>
              <a:t>di</a:t>
            </a:r>
            <a:r>
              <a:rPr lang="en-US" dirty="0" smtClean="0"/>
              <a:t> New York.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mengajar</a:t>
            </a:r>
            <a:r>
              <a:rPr lang="en-US" dirty="0" smtClean="0"/>
              <a:t> </a:t>
            </a:r>
            <a:r>
              <a:rPr lang="en-US" dirty="0" err="1" smtClean="0"/>
              <a:t>bioinformatika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dijelaskan</a:t>
            </a:r>
            <a:r>
              <a:rPr lang="en-US" dirty="0" smtClean="0"/>
              <a:t> </a:t>
            </a:r>
            <a:r>
              <a:rPr lang="en-US" dirty="0" err="1" smtClean="0"/>
              <a:t>Benham</a:t>
            </a:r>
            <a:r>
              <a:rPr lang="en-US" dirty="0" smtClean="0"/>
              <a:t>,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2000-2001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murid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program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sarjananya</a:t>
            </a:r>
            <a:r>
              <a:rPr lang="en-US" dirty="0" smtClean="0"/>
              <a:t>. </a:t>
            </a:r>
            <a:r>
              <a:rPr lang="en-US" dirty="0" err="1" smtClean="0"/>
              <a:t>Padahal</a:t>
            </a:r>
            <a:r>
              <a:rPr lang="en-US" dirty="0" smtClean="0"/>
              <a:t>, </a:t>
            </a:r>
            <a:r>
              <a:rPr lang="en-US" dirty="0" err="1" smtClean="0"/>
              <a:t>diprediksikan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20.000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terlatih</a:t>
            </a:r>
            <a:r>
              <a:rPr lang="en-US" dirty="0" smtClean="0"/>
              <a:t> yang </a:t>
            </a:r>
            <a:r>
              <a:rPr lang="en-US" dirty="0" err="1" smtClean="0"/>
              <a:t>kompeten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 </a:t>
            </a:r>
            <a:r>
              <a:rPr lang="en-US" dirty="0" err="1" smtClean="0"/>
              <a:t>sekaligus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mengekspresikan</a:t>
            </a:r>
            <a:r>
              <a:rPr lang="en-US" dirty="0" smtClean="0"/>
              <a:t> </a:t>
            </a:r>
            <a:r>
              <a:rPr lang="en-US" dirty="0" err="1" smtClean="0"/>
              <a:t>kemampuannya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Padahal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Mega Diversity Indonesia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peneliti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.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 </a:t>
            </a:r>
            <a:r>
              <a:rPr lang="en-US" dirty="0" err="1" smtClean="0"/>
              <a:t>perlombaan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paten </a:t>
            </a:r>
            <a:r>
              <a:rPr lang="en-US" dirty="0" err="1" smtClean="0"/>
              <a:t>terhadap</a:t>
            </a:r>
            <a:r>
              <a:rPr lang="en-US" dirty="0" smtClean="0"/>
              <a:t> data </a:t>
            </a:r>
            <a:r>
              <a:rPr lang="en-US" dirty="0" err="1" smtClean="0"/>
              <a:t>keanekaragaman</a:t>
            </a:r>
            <a:r>
              <a:rPr lang="en-US" dirty="0" smtClean="0"/>
              <a:t> gen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komersial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err="1" smtClean="0"/>
              <a:t>Terima</a:t>
            </a:r>
            <a:r>
              <a:rPr lang="en-US" sz="6600" dirty="0" smtClean="0"/>
              <a:t> </a:t>
            </a:r>
            <a:r>
              <a:rPr lang="en-US" sz="6600" dirty="0" err="1" smtClean="0"/>
              <a:t>kasih</a:t>
            </a:r>
            <a:endParaRPr lang="en-US" sz="6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Jadi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Bioinformatika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menangani</a:t>
            </a:r>
            <a:r>
              <a:rPr lang="en-US" dirty="0" smtClean="0"/>
              <a:t> </a:t>
            </a:r>
            <a:r>
              <a:rPr lang="en-US" dirty="0" err="1" smtClean="0"/>
              <a:t>informasi-informasi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Tp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sinonim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komputasi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(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menandai</a:t>
            </a:r>
            <a:r>
              <a:rPr lang="en-US" dirty="0" smtClean="0"/>
              <a:t> </a:t>
            </a:r>
            <a:r>
              <a:rPr lang="en-US" dirty="0" err="1" smtClean="0"/>
              <a:t>karakterisasi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komponen-komponen</a:t>
            </a:r>
            <a:r>
              <a:rPr lang="en-US" dirty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Lahirnya</a:t>
            </a:r>
            <a:r>
              <a:rPr lang="en-US" dirty="0" smtClean="0"/>
              <a:t> </a:t>
            </a:r>
            <a:r>
              <a:rPr lang="en-US" dirty="0" err="1" smtClean="0"/>
              <a:t>bioinformatika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 smtClean="0"/>
              <a:t>Th</a:t>
            </a:r>
            <a:r>
              <a:rPr lang="en-US" dirty="0" smtClean="0"/>
              <a:t> 1960-an: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basis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sekuens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pertengahan</a:t>
            </a:r>
            <a:r>
              <a:rPr lang="en-US" dirty="0" smtClean="0"/>
              <a:t> 1970-an : </a:t>
            </a:r>
            <a:r>
              <a:rPr lang="en-US" dirty="0" err="1" smtClean="0"/>
              <a:t>penemuan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sekuensing</a:t>
            </a:r>
            <a:r>
              <a:rPr lang="en-US" dirty="0" smtClean="0"/>
              <a:t> DNA </a:t>
            </a:r>
          </a:p>
          <a:p>
            <a:pPr>
              <a:buNone/>
            </a:pPr>
            <a:r>
              <a:rPr lang="en-US" dirty="0" err="1" smtClean="0"/>
              <a:t>Akhir</a:t>
            </a:r>
            <a:r>
              <a:rPr lang="en-US" dirty="0" smtClean="0"/>
              <a:t> 1970-an: </a:t>
            </a:r>
            <a:r>
              <a:rPr lang="en-US" dirty="0" err="1" smtClean="0"/>
              <a:t>dikembangkan</a:t>
            </a:r>
            <a:r>
              <a:rPr lang="en-US" dirty="0" smtClean="0"/>
              <a:t> basis data </a:t>
            </a:r>
            <a:r>
              <a:rPr lang="en-US" dirty="0" err="1" smtClean="0"/>
              <a:t>sekuens</a:t>
            </a:r>
            <a:r>
              <a:rPr lang="en-US" dirty="0" smtClean="0"/>
              <a:t> DNA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laboratorium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 </a:t>
            </a:r>
            <a:r>
              <a:rPr lang="en-US" dirty="0" err="1" smtClean="0"/>
              <a:t>Molekuler</a:t>
            </a:r>
            <a:r>
              <a:rPr lang="en-US" dirty="0" smtClean="0"/>
              <a:t> </a:t>
            </a:r>
            <a:r>
              <a:rPr lang="en-US" dirty="0" err="1" smtClean="0"/>
              <a:t>Eropa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Th</a:t>
            </a:r>
            <a:r>
              <a:rPr lang="en-US" dirty="0" smtClean="0"/>
              <a:t> 1980an -1990-an : </a:t>
            </a:r>
            <a:r>
              <a:rPr lang="en-US" dirty="0" err="1" smtClean="0"/>
              <a:t>penungkapan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,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sekuens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Bioinformatika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1980an </a:t>
            </a:r>
            <a:r>
              <a:rPr lang="en-US" dirty="0" err="1" smtClean="0"/>
              <a:t>awal</a:t>
            </a:r>
            <a:r>
              <a:rPr lang="en-US" dirty="0" smtClean="0"/>
              <a:t>: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data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puluhan</a:t>
            </a:r>
            <a:r>
              <a:rPr lang="en-US" dirty="0" smtClean="0"/>
              <a:t> byte </a:t>
            </a:r>
            <a:r>
              <a:rPr lang="en-US" dirty="0" err="1" smtClean="0"/>
              <a:t>dari</a:t>
            </a:r>
            <a:r>
              <a:rPr lang="en-US" dirty="0" smtClean="0"/>
              <a:t> 1 terabyte</a:t>
            </a:r>
          </a:p>
          <a:p>
            <a:r>
              <a:rPr lang="en-US" dirty="0" smtClean="0"/>
              <a:t>1985: PCR </a:t>
            </a:r>
            <a:r>
              <a:rPr lang="en-US" dirty="0" err="1" smtClean="0"/>
              <a:t>ditemukan</a:t>
            </a:r>
            <a:endParaRPr lang="en-US" dirty="0" smtClean="0"/>
          </a:p>
          <a:p>
            <a:r>
              <a:rPr lang="en-US" dirty="0" smtClean="0"/>
              <a:t>1987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sekuensing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semi-automatic sequencer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endParaRPr lang="en-US" dirty="0" smtClean="0"/>
          </a:p>
          <a:p>
            <a:r>
              <a:rPr lang="en-US" dirty="0" smtClean="0"/>
              <a:t>1990: </a:t>
            </a:r>
            <a:r>
              <a:rPr lang="en-US" dirty="0" err="1" smtClean="0"/>
              <a:t>Taq</a:t>
            </a:r>
            <a:r>
              <a:rPr lang="en-US" dirty="0" smtClean="0"/>
              <a:t> Cycle, </a:t>
            </a:r>
            <a:r>
              <a:rPr lang="en-US" dirty="0" err="1" smtClean="0"/>
              <a:t>pelabelan</a:t>
            </a:r>
            <a:r>
              <a:rPr lang="en-US" dirty="0" smtClean="0"/>
              <a:t> </a:t>
            </a:r>
            <a:r>
              <a:rPr lang="en-US" dirty="0" err="1" smtClean="0"/>
              <a:t>flourencen</a:t>
            </a:r>
            <a:r>
              <a:rPr lang="en-US" dirty="0" smtClean="0"/>
              <a:t> </a:t>
            </a:r>
            <a:r>
              <a:rPr lang="en-US" dirty="0" err="1" smtClean="0"/>
              <a:t>fragmen</a:t>
            </a:r>
            <a:r>
              <a:rPr lang="en-US" dirty="0" smtClean="0"/>
              <a:t> DNA </a:t>
            </a:r>
            <a:r>
              <a:rPr lang="en-US" dirty="0" err="1" smtClean="0"/>
              <a:t>dengan</a:t>
            </a:r>
            <a:r>
              <a:rPr lang="en-US" dirty="0" smtClean="0"/>
              <a:t> Sanger </a:t>
            </a:r>
            <a:r>
              <a:rPr lang="en-US" dirty="0" err="1" smtClean="0"/>
              <a:t>dideoxy</a:t>
            </a:r>
            <a:r>
              <a:rPr lang="en-US" dirty="0" smtClean="0"/>
              <a:t> Chain Termination Method (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sekuensing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Terakhir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bioinformatika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Internet.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e-mail, FTP, Telnet (1980-an), Gopher, WAIS,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ditemukannya</a:t>
            </a:r>
            <a:r>
              <a:rPr lang="en-US" dirty="0" smtClean="0"/>
              <a:t> World Wide Web </a:t>
            </a:r>
            <a:r>
              <a:rPr lang="en-US" dirty="0" err="1" smtClean="0"/>
              <a:t>oleh</a:t>
            </a:r>
            <a:r>
              <a:rPr lang="en-US" dirty="0" smtClean="0"/>
              <a:t> Tim Berners-Lee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1990,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kemudahan</a:t>
            </a:r>
            <a:r>
              <a:rPr lang="en-US" dirty="0" smtClean="0"/>
              <a:t> transfer data yang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400 database </a:t>
            </a:r>
            <a:r>
              <a:rPr lang="en-US" dirty="0" err="1" smtClean="0"/>
              <a:t>biologis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internet.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Capaian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Terselesainya</a:t>
            </a:r>
            <a:r>
              <a:rPr lang="en-US" dirty="0" smtClean="0"/>
              <a:t> </a:t>
            </a:r>
            <a:r>
              <a:rPr lang="en-US" dirty="0" err="1" smtClean="0"/>
              <a:t>pemetaan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(Human Genome Project)</a:t>
            </a:r>
          </a:p>
          <a:p>
            <a:pPr>
              <a:buNone/>
            </a:pPr>
            <a:r>
              <a:rPr lang="en-US" dirty="0" err="1" smtClean="0"/>
              <a:t>Kemudian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gen-gen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ttg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evolusi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Cabang-cabang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Bioinformatika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Biophysics</a:t>
            </a:r>
          </a:p>
          <a:p>
            <a:pPr marL="514350" indent="-514350">
              <a:buAutoNum type="arabicPeriod"/>
            </a:pPr>
            <a:r>
              <a:rPr lang="en-US" dirty="0" smtClean="0"/>
              <a:t>Computational Biology</a:t>
            </a:r>
          </a:p>
          <a:p>
            <a:pPr marL="514350" indent="-514350">
              <a:buAutoNum type="arabicPeriod"/>
            </a:pPr>
            <a:r>
              <a:rPr lang="en-US" dirty="0" smtClean="0"/>
              <a:t>Medical informatics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Cheminformatics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Mathematical biology</a:t>
            </a:r>
          </a:p>
          <a:p>
            <a:pPr marL="514350" indent="-514350">
              <a:buAutoNum type="arabicPeriod"/>
            </a:pPr>
            <a:r>
              <a:rPr lang="en-US" dirty="0" smtClean="0"/>
              <a:t>Proteomics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Pharmacogenomics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958</Words>
  <Application>Microsoft Office PowerPoint</Application>
  <PresentationFormat>On-screen Show (4:3)</PresentationFormat>
  <Paragraphs>111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BIOINFORMATIKA</vt:lpstr>
      <vt:lpstr>Pengertian</vt:lpstr>
      <vt:lpstr>Contoh topik utama bioinformatika</vt:lpstr>
      <vt:lpstr>Jadi:</vt:lpstr>
      <vt:lpstr>Lahirnya bioinformatika</vt:lpstr>
      <vt:lpstr>Perkembangan Bioinformatika</vt:lpstr>
      <vt:lpstr>Slide 7</vt:lpstr>
      <vt:lpstr>Capaian metode informatika</vt:lpstr>
      <vt:lpstr>Cabang-cabang dalam Bioinformatika</vt:lpstr>
      <vt:lpstr>3 elemen bioinformatika</vt:lpstr>
      <vt:lpstr>Elemen database</vt:lpstr>
      <vt:lpstr>Perkembangan Database</vt:lpstr>
      <vt:lpstr>Database disimpan</vt:lpstr>
      <vt:lpstr>Manfaat</vt:lpstr>
      <vt:lpstr>Pemanfaatan bioinformatika</vt:lpstr>
      <vt:lpstr>1. microarray</vt:lpstr>
      <vt:lpstr>2. DNA Barcoding</vt:lpstr>
      <vt:lpstr>3. Genetika forensik</vt:lpstr>
      <vt:lpstr>4. Filogenetika Molekuler </vt:lpstr>
      <vt:lpstr>5. Analisis Genom </vt:lpstr>
      <vt:lpstr>6. Desain Primer PCR </vt:lpstr>
      <vt:lpstr>7. Desain Peta Enzim Resriksi </vt:lpstr>
      <vt:lpstr>8. Interaksi Molekul / Molecule docking </vt:lpstr>
      <vt:lpstr>Nutrigenomik </vt:lpstr>
      <vt:lpstr>Farmakogenomik </vt:lpstr>
      <vt:lpstr>Slide 26</vt:lpstr>
      <vt:lpstr>Aplikasi Bioinformatika</vt:lpstr>
      <vt:lpstr>Permasalahan </vt:lpstr>
      <vt:lpstr>Permasalahan </vt:lpstr>
      <vt:lpstr>Kesulitan</vt:lpstr>
      <vt:lpstr>Permasalahan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BIOINFORMATIKA</dc:title>
  <dc:creator>Windows User</dc:creator>
  <cp:lastModifiedBy>Windows User</cp:lastModifiedBy>
  <cp:revision>27</cp:revision>
  <dcterms:created xsi:type="dcterms:W3CDTF">2019-03-18T03:17:01Z</dcterms:created>
  <dcterms:modified xsi:type="dcterms:W3CDTF">2019-03-21T15:49:51Z</dcterms:modified>
</cp:coreProperties>
</file>