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7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</p:sldIdLst>
  <p:sldSz type="screen4x3" cy="6858000" cx="9144000"/>
  <p:notesSz cx="6858000" cy="9144000"/>
  <p:defaultTextStyle>
    <a:defPPr>
      <a:defRPr lang="en-GB"/>
    </a:defPPr>
    <a:lvl1pPr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algn="l" fontAlgn="base" marL="4572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algn="l" fontAlgn="base" marL="9144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algn="l" fontAlgn="base" marL="13716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algn="l" fontAlgn="base" marL="18288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algn="l" defTabSz="914400" eaLnBrk="1" hangingPunct="1" latinLnBrk="0" marL="2286000" rtl="0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algn="l" defTabSz="914400" eaLnBrk="1" hangingPunct="1" latinLnBrk="0" marL="2743200" rtl="0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algn="l" defTabSz="914400" eaLnBrk="1" hangingPunct="1" latinLnBrk="0" marL="3200400" rtl="0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algn="l" defTabSz="914400" eaLnBrk="1" hangingPunct="1" latinLnBrk="0" marL="3657600" rtl="0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  <p:clrMru>
    <a:srgbClr val="00FFFF"/>
    <a:srgbClr val="FF0000"/>
    <a:srgbClr val="FFFF00"/>
    <a:srgbClr val="0000FF"/>
    <a:srgbClr val="F69E86"/>
    <a:srgbClr val="08080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20" autoAdjust="0"/>
    <p:restoredTop sz="94747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5" d="100"/>
        <a:sy n="65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0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487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487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7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487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20" compatLnSpc="1" lIns="91440" numCol="1" rIns="91440" tIns="45720" vert="horz" wrap="square">
            <a:prstTxWarp prst="textNoShape"/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048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20" compatLnSpc="1" lIns="91440" numCol="1" rIns="91440" tIns="45720" vert="horz" wrap="square">
            <a:prstTxWarp prst="textNoShape"/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6E8D049-5CF8-48E3-8AD1-ED9A70A8FB99}" type="slidenum">
              <a:rPr lang="en-GB"/>
            </a:fld>
            <a:endParaRPr lang="en-GB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eaLnBrk="0" fontAlgn="base" hangingPunct="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algn="l" eaLnBrk="0" fontAlgn="base" hangingPunct="0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algn="l" eaLnBrk="0" fontAlgn="base" hangingPunct="0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algn="l" eaLnBrk="0" fontAlgn="base" hangingPunct="0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algn="l" eaLnBrk="0" fontAlgn="base" hangingPunct="0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/>
          </a:p>
        </p:txBody>
      </p:sp>
      <p:grpSp>
        <p:nvGrpSpPr>
          <p:cNvPr id="34" name="Group 8"/>
          <p:cNvGrpSpPr/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04862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2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3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4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5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5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</p:grpSp>
      <p:sp>
        <p:nvSpPr>
          <p:cNvPr id="104865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/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/>
          </a:p>
        </p:txBody>
      </p:sp>
      <p:sp>
        <p:nvSpPr>
          <p:cNvPr id="104865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altLang="en-US" lang="en-US"/>
              <a:t>Click to edit Master title style</a:t>
            </a:r>
          </a:p>
        </p:txBody>
      </p:sp>
      <p:sp>
        <p:nvSpPr>
          <p:cNvPr id="104865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algn="r" indent="0" marL="0">
              <a:buFont typeface="Wingdings" pitchFamily="2" charset="2"/>
              <a:buNone/>
              <a:defRPr sz="3200"/>
            </a:lvl1pPr>
          </a:lstStyle>
          <a:p>
            <a:r>
              <a:rPr altLang="en-US" lang="en-US"/>
              <a:t>Click to edit Master subtitle style</a:t>
            </a:r>
          </a:p>
        </p:txBody>
      </p:sp>
      <p:sp>
        <p:nvSpPr>
          <p:cNvPr id="104865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65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65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C1F1F9E2-0ECD-49FB-8B8F-42A27E77428A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3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3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3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3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2726B26A-861F-45C3-9D6C-3BF9A41B6F21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1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1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1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1AB1588F-E879-4511-9E67-51979340AE5E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61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61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3C53B7FF-B633-4126-BEE3-6051BFECB046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2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2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2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2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317A6E87-FB4C-424E-B966-5A9A5960074A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9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9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69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69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ADEE3B0E-0456-40A8-BC3C-BE76A0CC8A01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0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0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0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0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0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8DE6B256-EAAA-4247-8D67-CF48620C1136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0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0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CE5C838F-1332-480C-83D5-48477604A0E1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1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1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30545AF6-7516-4AD7-B3E5-863F650FBCE3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5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36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3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1C6A99B5-D796-412A-9B10-B0173A67904B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20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104872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2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p>
            <a:endParaRPr altLang="en-US" lang="en-US"/>
          </a:p>
        </p:txBody>
      </p:sp>
      <p:sp>
        <p:nvSpPr>
          <p:cNvPr id="104872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p>
            <a:r>
              <a:rPr altLang="en-US" lang="en-US"/>
              <a:t>IF2151/Relasi dan Fungsi</a:t>
            </a:r>
          </a:p>
        </p:txBody>
      </p:sp>
      <p:sp>
        <p:nvSpPr>
          <p:cNvPr id="104872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p>
            <a:fld id="{B4DC7402-7920-4ACB-B0DC-8926D1DF0AB7}" type="slidenum">
              <a:rPr altLang="en-US" lang="en-US"/>
            </a:fld>
            <a:endParaRPr altLang="en-US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/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/>
          <a:noFill/>
          <a:ln>
            <a:noFill/>
          </a:ln>
        </p:spPr>
        <p:txBody>
          <a:bodyPr anchor="b" anchorCtr="0" bIns="45720" compatLnSpc="1" lIns="91440" numCol="1" rIns="91440" tIns="45720" vert="horz" wrap="square">
            <a:prstTxWarp prst="textNoShape"/>
          </a:bodyPr>
          <a:p>
            <a:pPr lvl="0"/>
            <a:r>
              <a:rPr altLang="en-US" lang="en-US" smtClean="0"/>
              <a:t>Click to edit Master title style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/>
          <a:noFill/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lvl="0"/>
            <a:r>
              <a:rPr altLang="en-US" lang="en-US" smtClean="0"/>
              <a:t>Click to edit Master text styles</a:t>
            </a:r>
          </a:p>
          <a:p>
            <a:pPr lvl="1"/>
            <a:r>
              <a:rPr altLang="en-US" lang="en-US" smtClean="0"/>
              <a:t>Second level</a:t>
            </a:r>
          </a:p>
          <a:p>
            <a:pPr lvl="2"/>
            <a:r>
              <a:rPr altLang="en-US" lang="en-US" smtClean="0"/>
              <a:t>Third level</a:t>
            </a:r>
          </a:p>
          <a:p>
            <a:pPr lvl="3"/>
            <a:r>
              <a:rPr altLang="en-US" lang="en-US" smtClean="0"/>
              <a:t>Fourth level</a:t>
            </a:r>
          </a:p>
          <a:p>
            <a:pPr lvl="4"/>
            <a:r>
              <a:rPr altLang="en-US" lang="en-US" smtClean="0"/>
              <a:t>Fifth level</a:t>
            </a:r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endParaRPr altLang="en-US" lang="en-US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r>
              <a:rPr altLang="en-US" lang="en-US"/>
              <a:t>IF2151/Relasi dan Fungsi</a:t>
            </a:r>
          </a:p>
        </p:txBody>
      </p:sp>
      <p:sp>
        <p:nvSpPr>
          <p:cNvPr id="104858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fld id="{3FFEC1DF-665C-4497-A5D1-C6E0C35DBDE6}" type="slidenum">
              <a:rPr altLang="en-US" lang="en-US"/>
            </a:fld>
            <a:endParaRPr altLang="en-US" lang="en-US"/>
          </a:p>
        </p:txBody>
      </p:sp>
      <p:grpSp>
        <p:nvGrpSpPr>
          <p:cNvPr id="13" name="Group 8"/>
          <p:cNvGrpSpPr/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48582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3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4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5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6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7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8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89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0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1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2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3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4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/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5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6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7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8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599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0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1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2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3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/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4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5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6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7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8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/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09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10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11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  <p:sp>
          <p:nvSpPr>
            <p:cNvPr id="1048612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/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anchor="ctr" wrap="none"/>
            <a:p>
              <a:endParaRPr lang="en-US"/>
            </a:p>
          </p:txBody>
        </p:sp>
      </p:grp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/>
  <p:hf dt="0" ftr="1" hdr="0" sldNum="1"/>
  <p:txStyles>
    <p:titleStyle>
      <a:lvl1pPr algn="l" eaLnBrk="0" fontAlgn="base" hangingPunct="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+mj-lt"/>
          <a:ea typeface="+mj-ea"/>
          <a:cs typeface="+mj-cs"/>
        </a:defRPr>
      </a:lvl1pPr>
      <a:lvl2pPr algn="l" eaLnBrk="0" fontAlgn="base" hangingPunct="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2pPr>
      <a:lvl3pPr algn="l" eaLnBrk="0" fontAlgn="base" hangingPunct="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3pPr>
      <a:lvl4pPr algn="l" eaLnBrk="0" fontAlgn="base" hangingPunct="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4pPr>
      <a:lvl5pPr algn="l" eaLnBrk="0" fontAlgn="base" hangingPunct="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5pPr>
      <a:lvl6pPr algn="l" fontAlgn="base" marL="45720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6pPr>
      <a:lvl7pPr algn="l" fontAlgn="base" marL="91440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7pPr>
      <a:lvl8pPr algn="l" fontAlgn="base" marL="137160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8pPr>
      <a:lvl9pPr algn="l" fontAlgn="base" marL="1828800" rtl="0">
        <a:spcBef>
          <a:spcPct val="0"/>
        </a:spcBef>
        <a:spcAft>
          <a:spcPct val="0"/>
        </a:spcAft>
        <a:defRPr b="1" sz="3900">
          <a:solidFill>
            <a:schemeClr val="tx2"/>
          </a:solidFill>
          <a:latin typeface="Arial" pitchFamily="34" charset="0"/>
        </a:defRPr>
      </a:lvl9pPr>
    </p:titleStyle>
    <p:bodyStyle>
      <a:lvl1pPr algn="l" eaLnBrk="0" fontAlgn="base" hangingPunct="0" indent="-342900" marL="342900" rtl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347663" marL="692150" rtl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algn="l" eaLnBrk="0" fontAlgn="base" hangingPunct="0" indent="-293688" marL="987425" rtl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algn="l" eaLnBrk="0" fontAlgn="base" hangingPunct="0" indent="-292100" marL="1281113" rtl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algn="l" eaLnBrk="0" fontAlgn="base" hangingPunct="0" indent="-315913" marL="1598613" rtl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algn="l" fontAlgn="base" indent="-315913" marL="2055813" rtl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algn="l" fontAlgn="base" indent="-315913" marL="2513013" rtl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algn="l" fontAlgn="base" indent="-315913" marL="2970213" rtl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algn="l" fontAlgn="base" indent="-315913" marL="3427413" rtl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1770272" y="246738"/>
            <a:ext cx="5786478" cy="1071546"/>
          </a:xfrm>
          <a:solidFill>
            <a:srgbClr val="FF0000"/>
          </a:solidFill>
        </p:spPr>
        <p:txBody>
          <a:bodyPr/>
          <a:p>
            <a:pPr algn="ctr"/>
            <a:r>
              <a:rPr dirty="0" sz="2200" lang="id-ID" smtClean="0">
                <a:solidFill>
                  <a:schemeClr val="bg1"/>
                </a:solidFill>
              </a:rPr>
              <a:t>Universitas Lampung </a:t>
            </a:r>
            <a:br>
              <a:rPr dirty="0" sz="2200" lang="id-ID" smtClean="0">
                <a:solidFill>
                  <a:schemeClr val="bg1"/>
                </a:solidFill>
              </a:rPr>
            </a:br>
            <a:r>
              <a:rPr dirty="0" sz="2200" lang="id-ID" smtClean="0">
                <a:solidFill>
                  <a:schemeClr val="bg1"/>
                </a:solidFill>
              </a:rPr>
              <a:t>Mata Kuliah Pancasila </a:t>
            </a:r>
            <a:br>
              <a:rPr dirty="0" sz="2200" lang="id-ID" smtClean="0">
                <a:solidFill>
                  <a:schemeClr val="bg1"/>
                </a:solidFill>
              </a:rPr>
            </a:br>
            <a:r>
              <a:rPr dirty="0" sz="2200" lang="id-ID" smtClean="0">
                <a:solidFill>
                  <a:schemeClr val="bg1"/>
                </a:solidFill>
              </a:rPr>
              <a:t>2020/2021</a:t>
            </a:r>
            <a:endParaRPr dirty="0" sz="22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52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13624"/>
            <a:ext cx="1126231" cy="961418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19" name="Rectangle 3"/>
          <p:cNvSpPr txBox="1">
            <a:spLocks noChangeArrowheads="1"/>
          </p:cNvSpPr>
          <p:nvPr/>
        </p:nvSpPr>
        <p:spPr bwMode="auto">
          <a:xfrm>
            <a:off x="949968" y="3068960"/>
            <a:ext cx="7286676" cy="2361436"/>
          </a:xfrm>
          <a:prstGeom prst="rect"/>
          <a:noFill/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algn="ctr" defTabSz="914400" eaLnBrk="0" fontAlgn="base" hangingPunct="0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r>
              <a:rPr b="1" dirty="0" sz="3600" kern="0" lang="id-ID" smtClean="0">
                <a:latin typeface="+mn-lt"/>
              </a:rPr>
              <a:t>DAYU RIKA PERDANA, M.Pd. </a:t>
            </a:r>
            <a:endParaRPr baseline="0" b="1" cap="none" dirty="0" sz="3600" i="0" kern="0" kumimoji="0" lang="en-U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 spd="slow">
    <p:wipe dir="d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(Hasil) Pembelajaran Pertemuan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2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83" name="Content Placeholder 2"/>
          <p:cNvSpPr>
            <a:spLocks noGrp="1"/>
          </p:cNvSpPr>
          <p:nvPr>
            <p:ph idx="1"/>
          </p:nvPr>
        </p:nvSpPr>
        <p:spPr>
          <a:xfrm>
            <a:off x="704362" y="2688058"/>
            <a:ext cx="7430684" cy="3556052"/>
          </a:xfrm>
        </p:spPr>
        <p:txBody>
          <a:bodyPr/>
          <a:p>
            <a:pPr>
              <a:buNone/>
            </a:pPr>
            <a:r>
              <a:rPr dirty="0" sz="3200" lang="id-ID" smtClean="0"/>
              <a:t>4.</a:t>
            </a:r>
            <a:r>
              <a:rPr dirty="0" sz="3200" lang="en-US" smtClean="0"/>
              <a:t> </a:t>
            </a:r>
            <a:r>
              <a:rPr dirty="0" sz="3200" lang="id-ID" smtClean="0"/>
              <a:t>Mahasiswa mampu memahami dan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menjelaskan Pancasila sebagai suatu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sistem filsafat dimana nilai-nilai yang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terkandung dalam sila-sila Pancasila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itu cocok untuk digunakan di kampus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maupun di luar kampus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7"/>
                                        <p:tgtEl>
                                          <p:spTgt spid="1048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2"/>
                                        <p:tgtEl>
                                          <p:spTgt spid="1048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(Hasil) Pembelajaran Pertemuan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3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85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4169942"/>
          </a:xfrm>
        </p:spPr>
        <p:txBody>
          <a:bodyPr/>
          <a:p>
            <a:pPr>
              <a:buNone/>
            </a:pPr>
            <a:r>
              <a:rPr dirty="0" sz="3200" lang="id-ID" smtClean="0"/>
              <a:t>5.</a:t>
            </a:r>
            <a:r>
              <a:rPr dirty="0" sz="3200" lang="en-US" smtClean="0"/>
              <a:t> </a:t>
            </a:r>
            <a:r>
              <a:rPr dirty="0" sz="3200" lang="id-ID" smtClean="0"/>
              <a:t>Mahasiswa mampu memahami dan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menjadikan pola hidup Pancasila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sebagai suatu sistem etika dalam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memecahkan masalah bangsa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seperti korupsi, kerusakan</a:t>
            </a:r>
            <a:r>
              <a:rPr dirty="0" sz="3200" lang="en-US" smtClean="0"/>
              <a:t> </a:t>
            </a:r>
            <a:r>
              <a:rPr dirty="0" sz="3200" lang="id-ID" smtClean="0"/>
              <a:t>lingkungan,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dekadensi moral, kekerasan terhadap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sesama, narkoba, terorisme, dll.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7"/>
                                        <p:tgtEl>
                                          <p:spTgt spid="1048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2"/>
                                        <p:tgtEl>
                                          <p:spTgt spid="10486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7"/>
                                        <p:tgtEl>
                                          <p:spTgt spid="10486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Title 1"/>
          <p:cNvSpPr>
            <a:spLocks noGrp="1"/>
          </p:cNvSpPr>
          <p:nvPr>
            <p:ph type="title"/>
          </p:nvPr>
        </p:nvSpPr>
        <p:spPr>
          <a:xfrm>
            <a:off x="1758022" y="213158"/>
            <a:ext cx="5786478" cy="1285884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Organisasi Materi/ Peta Mata Kuliah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4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226540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7165" name="Content Placeholder 5" descr="6  Peta Mata Kuliah~1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2787583" y="1617665"/>
            <a:ext cx="3911911" cy="5083868"/>
          </a:xfrm>
        </p:spPr>
      </p:pic>
    </p:spTree>
  </p:cSld>
  <p:clrMapOvr>
    <a:masterClrMapping/>
  </p:clrMapOvr>
  <p:transition spd="slow">
    <p:wipe dir="d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1756890" y="343784"/>
            <a:ext cx="5786478" cy="1214446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Strategi </a:t>
            </a:r>
            <a:r>
              <a:rPr dirty="0" sz="4000" lang="en-US" smtClean="0">
                <a:solidFill>
                  <a:schemeClr val="bg1"/>
                </a:solidFill>
              </a:rPr>
              <a:t/>
            </a:r>
            <a:br>
              <a:rPr dirty="0" sz="4000" lang="en-US" smtClean="0">
                <a:solidFill>
                  <a:schemeClr val="bg1"/>
                </a:solidFill>
              </a:rPr>
            </a:br>
            <a:r>
              <a:rPr dirty="0" sz="4000" lang="id-ID" smtClean="0">
                <a:solidFill>
                  <a:schemeClr val="bg1"/>
                </a:solidFill>
              </a:rPr>
              <a:t>Perkuliahan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6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8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1889610"/>
          </a:xfrm>
        </p:spPr>
        <p:txBody>
          <a:bodyPr/>
          <a:p>
            <a:pPr>
              <a:buNone/>
            </a:pPr>
            <a:r>
              <a:rPr dirty="0" sz="3200" lang="id-ID" smtClean="0"/>
              <a:t>Kuliah diberikan dalam bentuk ceramah,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diskusi, dan presentasi di ruang kuliah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dengan menggunakan komputer/laptop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Referensi Utama </a:t>
            </a:r>
            <a:r>
              <a:rPr dirty="0" sz="4000" lang="en-US" smtClean="0">
                <a:solidFill>
                  <a:schemeClr val="bg1"/>
                </a:solidFill>
              </a:rPr>
              <a:t/>
            </a:r>
            <a:br>
              <a:rPr dirty="0" sz="4000" lang="en-US" smtClean="0">
                <a:solidFill>
                  <a:schemeClr val="bg1"/>
                </a:solidFill>
              </a:rPr>
            </a:br>
            <a:r>
              <a:rPr dirty="0" sz="4000" lang="id-ID" smtClean="0">
                <a:solidFill>
                  <a:schemeClr val="bg1"/>
                </a:solidFill>
              </a:rPr>
              <a:t>dan Penunjang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7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9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290" y="1758042"/>
            <a:ext cx="7653337" cy="483209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 bIns="45720" compatLnSpc="1" lIns="91440" numCol="1" rIns="91440" tIns="45720" vert="horz" wrap="square">
            <a:prstTxWarp prst="textNoShape"/>
            <a:spAutoFit/>
          </a:bodyPr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Abdulgani, Roeslan, 1979.  </a:t>
            </a:r>
            <a:r>
              <a:rPr baseline="0" b="0" cap="none" dirty="0" sz="14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Pengembangan Pancasila di Indonesia</a:t>
            </a: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Yayasan </a:t>
            </a:r>
            <a:r>
              <a:rPr dirty="0" sz="1400" lang="en-US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Idayu, Jakarta 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Dodo, Surono dan Endah (ed.), 2010.  </a:t>
            </a:r>
            <a:r>
              <a:rPr baseline="0" b="0" cap="none" dirty="0" sz="14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Konsistensi Nilai-Nilai Pancasila dalam UUD 1945 dan </a:t>
            </a:r>
            <a:r>
              <a:rPr baseline="0" b="0" cap="none" dirty="0" sz="1400" i="1" kumimoji="0" lang="en-U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400" i="1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baseline="0" b="0" cap="none" dirty="0" sz="14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Implementasinya, </a:t>
            </a: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PSP-Press, Yogyakarta.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Hartono, 1992.  </a:t>
            </a:r>
            <a:r>
              <a:rPr baseline="0" b="0" cap="none" dirty="0" sz="14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 Ditinjau dari Segi Historis</a:t>
            </a: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Rineka Cipta, Jakarta.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Iriyanto, Ws, 2009.  </a:t>
            </a:r>
            <a:r>
              <a:rPr baseline="0" b="0" cap="none" dirty="0" sz="14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Bahan Kuliah Filsafat Ilmu</a:t>
            </a:r>
            <a:r>
              <a:rPr baseline="0" b="0" cap="none" dirty="0" sz="14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Pascasarjana, Semarang</a:t>
            </a:r>
            <a:r>
              <a:rPr baseline="0" b="0" cap="none" dirty="0" sz="1400" i="0" kumimoji="0" lang="fi-FI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es-E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es-ES" normalizeH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Kaelan</a:t>
            </a:r>
            <a:r>
              <a:rPr baseline="0" b="0" cap="none" dirty="0" sz="1400" i="0" kumimoji="0" lang="es-E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2000.  </a:t>
            </a:r>
            <a:r>
              <a:rPr baseline="0" b="0" cap="none" dirty="0" sz="1400" i="1" kumimoji="0" lang="es-ES" normalizeH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Pendidikan</a:t>
            </a:r>
            <a:r>
              <a:rPr baseline="0" b="0" cap="none" dirty="0" sz="1400" i="1" kumimoji="0" lang="es-E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baseline="0" b="0" cap="none" dirty="0" sz="1400" i="1" kumimoji="0" lang="es-ES" normalizeH="0" err="1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</a:t>
            </a:r>
            <a:r>
              <a:rPr baseline="0" b="0" cap="none" dirty="0" sz="1400" i="0" kumimoji="0" lang="es-E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Paradigma, Yogyakarta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sv-SE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Nurdin, Encep Syarief, 2002. 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Konsep-Konsep Dasar Ideologi: Perbandingan </a:t>
            </a:r>
            <a:r>
              <a:rPr dirty="0" sz="1400" lang="en-US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Ideologi Besar Dunia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400" lang="sv-SE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CV. Maulana, Bandung.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sv-SE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Oesman, Oetojo dan Alfian (Ed.), 1990. 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 Sebagai Ideologi dalam Berbagai Bidang  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400" i="1" lang="sv-SE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Kehidupan Bermasyarakat, Berbangsa dan Bernegara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BP-7 Pusat, Jakarta.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sv-SE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Poespowardojo, Soerjono, 1989. 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Filsafat Pancasila: Sebuah Pendekatan Sosio-Budaya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400" lang="sv-SE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PT. Gramedia, Jakarta.</a:t>
            </a:r>
            <a:endParaRPr baseline="0" b="0" cap="none" dirty="0" sz="14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400" i="0" kumimoji="0" lang="sv-SE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Roem, Muhammad dan Agus Salim, 1977. 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Ketuhanan Yang Maha Esa dan </a:t>
            </a:r>
            <a:r>
              <a:rPr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baseline="0" b="0" cap="none" dirty="0" sz="14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Lahirnya Pancasila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400" lang="sv-SE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baseline="0" b="0" cap="none" dirty="0" sz="14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Bulan Bintang, Jakarta.</a:t>
            </a:r>
            <a:r>
              <a:rPr baseline="0" b="0" cap="none" dirty="0" sz="1400" i="0" kumimoji="0" lang="en-U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Referensi Utama </a:t>
            </a:r>
            <a:r>
              <a:rPr dirty="0" sz="4000" lang="en-US" smtClean="0">
                <a:solidFill>
                  <a:schemeClr val="bg1"/>
                </a:solidFill>
              </a:rPr>
              <a:t/>
            </a:r>
            <a:br>
              <a:rPr dirty="0" sz="4000" lang="en-US" smtClean="0">
                <a:solidFill>
                  <a:schemeClr val="bg1"/>
                </a:solidFill>
              </a:rPr>
            </a:br>
            <a:r>
              <a:rPr dirty="0" sz="4000" lang="id-ID" smtClean="0">
                <a:solidFill>
                  <a:schemeClr val="bg1"/>
                </a:solidFill>
              </a:rPr>
              <a:t>dan Penunjang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8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9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075" y="1858961"/>
            <a:ext cx="7019949" cy="4524315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 bIns="45720" compatLnSpc="1" lIns="91440" numCol="1" rIns="91440" tIns="45720" vert="horz" wrap="square">
            <a:prstTxWarp prst="textNoShape"/>
            <a:spAutoFit/>
          </a:bodyPr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Rodee, Carlton Clymer dkk., 1995.  </a:t>
            </a:r>
            <a:r>
              <a:rPr baseline="0" b="0" cap="none" dirty="0" sz="1600" i="1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Pengantar Ilmu Politik</a:t>
            </a:r>
            <a:r>
              <a:rPr baseline="0" b="0" cap="none" dirty="0" sz="16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Raja Grafindo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lang="sv-SE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baseline="0" b="0" cap="none" dirty="0" sz="1600" i="0" kumimoji="0" lang="sv-SE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Persada, Jakarta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Sutardjo, 1992,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Problematika Perkembangan Ilmu Pengetahuan dan Teknologi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Tarsito, Bandung.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Thalib, Muhammad dan Irfan S Awwas, 1999.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Doktrin Zionisme dan Idiologi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i="1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Pancasila, Menguak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Tabir Pemikiran Politik Founding Fathers Republik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i="1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Indonesia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Wihdag Press, Yogyakarta.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T. Yacob, 1993.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Manusia, Ilmu dan Teknologi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Tiara Wacana, Yogyakarta.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 Dosen Filsafat Ilmu UGM, 1997.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Pengantar Filsafat Ilmu, Fakultas Filsafat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UGM, Yogyakarta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Wahyudi, Agus dkk. (ed.), 2009.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Proceeding: Kongres Pancasila, Pancasila </a:t>
            </a:r>
            <a:endParaRPr baseline="0" b="0" cap="none" dirty="0" sz="1600" i="0" kumimoji="0" lang="en-US" normalizeH="0" strike="noStrike" u="none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dirty="0" sz="1600" i="1" lang="en-US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baseline="0" b="0" cap="none" dirty="0" sz="1600" i="1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 Berbagai Perspektif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Sekretariat Jenderal dan Kepaniteraan </a:t>
            </a:r>
            <a:endParaRPr dirty="0" sz="1600" lang="en-US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b="0" cap="none" dirty="0" sz="1600" i="0" kumimoji="0" lang="en-U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baseline="0" b="0" cap="none" dirty="0" sz="1600" i="0" kumimoji="0" lang="id-ID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 Mahkamah Konstitusi, Jakarta.</a:t>
            </a:r>
            <a:r>
              <a:rPr baseline="0" b="0" cap="none" dirty="0" sz="1600" i="0" kumimoji="0" lang="en-US" normalizeH="0" strike="noStrike" u="none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C53B7FF-B633-4126-BEE3-6051BFECB046}" type="slidenum">
              <a:rPr altLang="en-US" lang="en-US" smtClean="0"/>
              <a:t>2</a:t>
            </a:fld>
            <a:endParaRPr altLang="en-US" lang="en-US"/>
          </a:p>
        </p:txBody>
      </p:sp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4500562" y="428604"/>
            <a:ext cx="3143272" cy="571504"/>
          </a:xfrm>
          <a:solidFill>
            <a:srgbClr val="FF0000"/>
          </a:solidFill>
        </p:spPr>
        <p:txBody>
          <a:bodyPr/>
          <a:p>
            <a:pPr algn="ctr"/>
            <a:r>
              <a:rPr dirty="0" sz="3200" lang="id-ID" smtClean="0">
                <a:solidFill>
                  <a:schemeClr val="bg1"/>
                </a:solidFill>
              </a:rPr>
              <a:t>PEN</a:t>
            </a:r>
            <a:r>
              <a:rPr dirty="0" sz="3200" lang="en-US" smtClean="0">
                <a:solidFill>
                  <a:schemeClr val="bg1"/>
                </a:solidFill>
              </a:rPr>
              <a:t>GANTAR</a:t>
            </a:r>
            <a:endParaRPr dirty="0" sz="3200" 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48664" name="Rectangle 10"/>
          <p:cNvSpPr/>
          <p:nvPr/>
        </p:nvSpPr>
        <p:spPr>
          <a:xfrm>
            <a:off x="500034" y="1214422"/>
            <a:ext cx="4572000" cy="2329142"/>
          </a:xfrm>
          <a:prstGeom prst="rect"/>
        </p:spPr>
        <p:txBody>
          <a:bodyPr>
            <a:spAutoFit/>
          </a:bodyPr>
          <a:p>
            <a:r>
              <a:rPr dirty="0" sz="2000" lang="en-US" spc="5" err="1" smtClean="0">
                <a:latin typeface="Arial"/>
                <a:cs typeface="Arial"/>
              </a:rPr>
              <a:t>Pendidikan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Pancasila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merupakan</a:t>
            </a:r>
            <a:r>
              <a:rPr dirty="0" sz="2000" lang="en-US" spc="10" smtClean="0">
                <a:latin typeface="Arial"/>
                <a:cs typeface="Arial"/>
              </a:rPr>
              <a:t>  </a:t>
            </a:r>
            <a:r>
              <a:rPr dirty="0" sz="2000" lang="en-US" spc="5" err="1" smtClean="0">
                <a:latin typeface="Arial"/>
                <a:cs typeface="Arial"/>
              </a:rPr>
              <a:t>pendidikan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smtClean="0">
                <a:latin typeface="Arial"/>
                <a:cs typeface="Arial"/>
              </a:rPr>
              <a:t>yang </a:t>
            </a:r>
            <a:r>
              <a:rPr dirty="0" sz="2000" lang="en-US" err="1" smtClean="0">
                <a:latin typeface="Arial"/>
                <a:cs typeface="Arial"/>
              </a:rPr>
              <a:t>wajib</a:t>
            </a:r>
            <a:r>
              <a:rPr dirty="0" sz="2000" lang="en-US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diberikan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di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semua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jenjang</a:t>
            </a:r>
            <a:r>
              <a:rPr dirty="0" sz="2000" lang="en-US" spc="5" smtClean="0">
                <a:latin typeface="Arial"/>
                <a:cs typeface="Arial"/>
              </a:rPr>
              <a:t>  </a:t>
            </a:r>
            <a:r>
              <a:rPr dirty="0" sz="2000" lang="en-US" spc="5" err="1" smtClean="0">
                <a:latin typeface="Arial"/>
                <a:cs typeface="Arial"/>
              </a:rPr>
              <a:t>pendidikan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termasuk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di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jenjang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perguruan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tinggi</a:t>
            </a:r>
            <a:r>
              <a:rPr dirty="0" sz="2000" lang="en-US" spc="5" smtClean="0">
                <a:latin typeface="Arial"/>
                <a:cs typeface="Arial"/>
              </a:rPr>
              <a:t>  </a:t>
            </a:r>
            <a:r>
              <a:rPr dirty="0" sz="2000" lang="en-US" spc="10" err="1" smtClean="0">
                <a:latin typeface="Arial"/>
                <a:cs typeface="Arial"/>
              </a:rPr>
              <a:t>sebagaimana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tertuang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dalam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15" smtClean="0">
                <a:latin typeface="Arial"/>
                <a:cs typeface="Arial"/>
              </a:rPr>
              <a:t>UU </a:t>
            </a:r>
            <a:r>
              <a:rPr dirty="0" sz="2000" lang="en-US" spc="10" smtClean="0">
                <a:latin typeface="Arial"/>
                <a:cs typeface="Arial"/>
              </a:rPr>
              <a:t>No.</a:t>
            </a:r>
            <a:r>
              <a:rPr dirty="0" sz="2000" lang="en-US" spc="-110" smtClean="0">
                <a:latin typeface="Arial"/>
                <a:cs typeface="Arial"/>
              </a:rPr>
              <a:t> 1</a:t>
            </a:r>
            <a:r>
              <a:rPr dirty="0" sz="2000" lang="en-US" spc="10" smtClean="0">
                <a:latin typeface="Arial"/>
                <a:cs typeface="Arial"/>
              </a:rPr>
              <a:t>2 </a:t>
            </a:r>
            <a:r>
              <a:rPr dirty="0" sz="2000" lang="en-US" spc="10" err="1" smtClean="0">
                <a:latin typeface="Arial"/>
                <a:cs typeface="Arial"/>
              </a:rPr>
              <a:t>Tahun</a:t>
            </a:r>
            <a:r>
              <a:rPr dirty="0" sz="2000" lang="en-US" spc="10" smtClean="0">
                <a:latin typeface="Arial"/>
                <a:cs typeface="Arial"/>
              </a:rPr>
              <a:t> 2012 </a:t>
            </a:r>
            <a:r>
              <a:rPr dirty="0" sz="2000" lang="en-US" spc="5" err="1" smtClean="0">
                <a:latin typeface="Arial"/>
                <a:cs typeface="Arial"/>
              </a:rPr>
              <a:t>tentang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Pendidikan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Tinggi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pada</a:t>
            </a:r>
            <a:r>
              <a:rPr dirty="0" sz="2000" lang="en-US" spc="10" smtClean="0">
                <a:latin typeface="Arial"/>
                <a:cs typeface="Arial"/>
              </a:rPr>
              <a:t> </a:t>
            </a:r>
            <a:r>
              <a:rPr dirty="0" sz="2000" lang="en-US" spc="10" err="1" smtClean="0">
                <a:latin typeface="Arial"/>
                <a:cs typeface="Arial"/>
              </a:rPr>
              <a:t>pasal</a:t>
            </a:r>
            <a:r>
              <a:rPr dirty="0" sz="2000" lang="en-US" spc="10" smtClean="0">
                <a:latin typeface="Arial"/>
                <a:cs typeface="Arial"/>
              </a:rPr>
              <a:t> 35 </a:t>
            </a:r>
            <a:r>
              <a:rPr dirty="0" sz="2000" lang="en-US" spc="10" err="1" smtClean="0">
                <a:latin typeface="Arial"/>
                <a:cs typeface="Arial"/>
              </a:rPr>
              <a:t>ayat</a:t>
            </a:r>
            <a:r>
              <a:rPr dirty="0" sz="2000" lang="en-US" spc="10" smtClean="0">
                <a:latin typeface="Arial"/>
                <a:cs typeface="Arial"/>
              </a:rPr>
              <a:t> 3</a:t>
            </a:r>
            <a:endParaRPr dirty="0" sz="2000" lang="en-US"/>
          </a:p>
        </p:txBody>
      </p:sp>
      <p:sp>
        <p:nvSpPr>
          <p:cNvPr id="1048665" name="Rectangle 11"/>
          <p:cNvSpPr/>
          <p:nvPr/>
        </p:nvSpPr>
        <p:spPr>
          <a:xfrm>
            <a:off x="3786182" y="3714752"/>
            <a:ext cx="4572000" cy="3024950"/>
          </a:xfrm>
          <a:prstGeom prst="rect"/>
        </p:spPr>
        <p:txBody>
          <a:bodyPr>
            <a:spAutoFit/>
          </a:bodyPr>
          <a:p>
            <a:r>
              <a:rPr dirty="0" sz="2000" lang="en-US" spc="5" err="1" smtClean="0">
                <a:latin typeface="Arial"/>
                <a:cs typeface="Arial"/>
              </a:rPr>
              <a:t>Bunyi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spc="5" err="1" smtClean="0">
                <a:latin typeface="Arial"/>
                <a:cs typeface="Arial"/>
              </a:rPr>
              <a:t>pasal</a:t>
            </a:r>
            <a:r>
              <a:rPr dirty="0" sz="2000" lang="en-US" spc="5" smtClean="0">
                <a:latin typeface="Arial"/>
                <a:cs typeface="Arial"/>
              </a:rPr>
              <a:t> 35 </a:t>
            </a:r>
            <a:r>
              <a:rPr dirty="0" sz="2000" lang="en-US" spc="5" err="1" smtClean="0">
                <a:latin typeface="Arial"/>
                <a:cs typeface="Arial"/>
              </a:rPr>
              <a:t>ayat</a:t>
            </a:r>
            <a:r>
              <a:rPr dirty="0" sz="2000" lang="en-US" spc="5" smtClean="0">
                <a:latin typeface="Arial"/>
                <a:cs typeface="Arial"/>
              </a:rPr>
              <a:t> 3 </a:t>
            </a:r>
            <a:r>
              <a:rPr dirty="0" sz="2000" lang="en-US" spc="10" err="1" smtClean="0">
                <a:latin typeface="Arial"/>
                <a:cs typeface="Arial"/>
              </a:rPr>
              <a:t>dalam</a:t>
            </a:r>
            <a:r>
              <a:rPr dirty="0" sz="2000" lang="en-US" spc="15" err="1" smtClean="0">
                <a:latin typeface="Arial"/>
                <a:cs typeface="Arial"/>
              </a:rPr>
              <a:t>UU</a:t>
            </a:r>
            <a:r>
              <a:rPr dirty="0" sz="2000" lang="en-US" spc="15" smtClean="0">
                <a:latin typeface="Arial"/>
                <a:cs typeface="Arial"/>
              </a:rPr>
              <a:t> </a:t>
            </a:r>
            <a:r>
              <a:rPr dirty="0" sz="2000" lang="en-US" spc="10" smtClean="0">
                <a:latin typeface="Arial"/>
                <a:cs typeface="Arial"/>
              </a:rPr>
              <a:t>No.</a:t>
            </a:r>
            <a:r>
              <a:rPr dirty="0" sz="2000" lang="en-US" spc="-110" smtClean="0">
                <a:latin typeface="Arial"/>
                <a:cs typeface="Arial"/>
              </a:rPr>
              <a:t> 1</a:t>
            </a:r>
            <a:r>
              <a:rPr dirty="0" sz="2000" lang="en-US" spc="10" smtClean="0">
                <a:latin typeface="Arial"/>
                <a:cs typeface="Arial"/>
              </a:rPr>
              <a:t>2 </a:t>
            </a:r>
            <a:r>
              <a:rPr dirty="0" sz="2000" lang="en-US" spc="10" err="1" smtClean="0">
                <a:latin typeface="Arial"/>
                <a:cs typeface="Arial"/>
              </a:rPr>
              <a:t>Tahun</a:t>
            </a:r>
            <a:r>
              <a:rPr dirty="0" sz="2000" lang="en-US" spc="10" smtClean="0">
                <a:latin typeface="Arial"/>
                <a:cs typeface="Arial"/>
              </a:rPr>
              <a:t> 2012 </a:t>
            </a:r>
            <a:r>
              <a:rPr dirty="0" sz="2000" lang="en-US" spc="5" err="1" smtClean="0">
                <a:latin typeface="Arial"/>
                <a:cs typeface="Arial"/>
              </a:rPr>
              <a:t>adalah</a:t>
            </a:r>
            <a:r>
              <a:rPr dirty="0" sz="2000" lang="en-US" spc="5" smtClean="0">
                <a:latin typeface="Arial"/>
                <a:cs typeface="Arial"/>
              </a:rPr>
              <a:t> </a:t>
            </a:r>
            <a:r>
              <a:rPr dirty="0" sz="2000" lang="en-US" err="1" smtClean="0"/>
              <a:t>Kurikulum</a:t>
            </a:r>
            <a:r>
              <a:rPr dirty="0" sz="2000" lang="en-US" smtClean="0"/>
              <a:t> </a:t>
            </a:r>
            <a:r>
              <a:rPr dirty="0" sz="2000" lang="en-US" err="1" smtClean="0"/>
              <a:t>Pendidikan</a:t>
            </a:r>
            <a:r>
              <a:rPr dirty="0" sz="2000" lang="en-US" smtClean="0"/>
              <a:t> </a:t>
            </a:r>
            <a:r>
              <a:rPr dirty="0" sz="2000" lang="en-US" err="1" smtClean="0"/>
              <a:t>Tinggi</a:t>
            </a:r>
            <a:r>
              <a:rPr dirty="0" sz="2000" lang="en-US" smtClean="0"/>
              <a:t> </a:t>
            </a:r>
            <a:r>
              <a:rPr dirty="0" sz="2000" lang="en-US" err="1" smtClean="0"/>
              <a:t>sebagaimana</a:t>
            </a:r>
            <a:r>
              <a:rPr dirty="0" sz="2000" lang="en-US" smtClean="0"/>
              <a:t> </a:t>
            </a:r>
            <a:r>
              <a:rPr dirty="0" sz="2000" lang="en-US" err="1" smtClean="0"/>
              <a:t>dimaksud</a:t>
            </a:r>
            <a:r>
              <a:rPr dirty="0" sz="2000" lang="en-US" smtClean="0"/>
              <a:t> </a:t>
            </a:r>
            <a:r>
              <a:rPr dirty="0" sz="2000" lang="en-US" err="1" smtClean="0"/>
              <a:t>pada</a:t>
            </a:r>
            <a:r>
              <a:rPr dirty="0" sz="2000" lang="en-US" smtClean="0"/>
              <a:t> </a:t>
            </a:r>
            <a:r>
              <a:rPr dirty="0" sz="2000" lang="en-US" err="1" smtClean="0"/>
              <a:t>ayat</a:t>
            </a:r>
            <a:r>
              <a:rPr dirty="0" sz="2000" lang="en-US" smtClean="0"/>
              <a:t> (1) </a:t>
            </a:r>
            <a:r>
              <a:rPr dirty="0" sz="2000" lang="en-US" err="1" smtClean="0"/>
              <a:t>wajib</a:t>
            </a:r>
            <a:r>
              <a:rPr dirty="0" sz="2000" lang="en-US" smtClean="0"/>
              <a:t> </a:t>
            </a:r>
            <a:r>
              <a:rPr dirty="0" sz="2000" lang="en-US" err="1" smtClean="0"/>
              <a:t>memuat</a:t>
            </a:r>
            <a:r>
              <a:rPr dirty="0" sz="2000" lang="en-US" smtClean="0"/>
              <a:t> </a:t>
            </a:r>
            <a:r>
              <a:rPr dirty="0" sz="2000" lang="en-US" err="1" smtClean="0"/>
              <a:t>mata</a:t>
            </a:r>
            <a:r>
              <a:rPr dirty="0" sz="2000" lang="en-US" smtClean="0"/>
              <a:t> </a:t>
            </a:r>
            <a:r>
              <a:rPr dirty="0" sz="2000" lang="en-US" err="1" smtClean="0"/>
              <a:t>kuliah</a:t>
            </a:r>
            <a:r>
              <a:rPr dirty="0" sz="2000" lang="en-US" smtClean="0"/>
              <a:t>:</a:t>
            </a:r>
          </a:p>
          <a:p>
            <a:r>
              <a:rPr dirty="0" sz="2000" lang="en-US" smtClean="0"/>
              <a:t>a. Agama;</a:t>
            </a:r>
          </a:p>
          <a:p>
            <a:r>
              <a:rPr dirty="0" sz="2000" lang="en-US" smtClean="0"/>
              <a:t>b. </a:t>
            </a:r>
            <a:r>
              <a:rPr dirty="0" sz="2000" lang="en-US" err="1" smtClean="0"/>
              <a:t>Pancasila</a:t>
            </a:r>
            <a:r>
              <a:rPr dirty="0" sz="2000" lang="en-US" smtClean="0"/>
              <a:t>;</a:t>
            </a:r>
          </a:p>
          <a:p>
            <a:r>
              <a:rPr dirty="0" sz="2000" lang="en-US" smtClean="0"/>
              <a:t>c. </a:t>
            </a:r>
            <a:r>
              <a:rPr dirty="0" sz="2000" lang="en-US" err="1" smtClean="0"/>
              <a:t>Kewarganegaraan</a:t>
            </a:r>
            <a:r>
              <a:rPr dirty="0" sz="2000" lang="en-US" smtClean="0"/>
              <a:t>; </a:t>
            </a:r>
            <a:r>
              <a:rPr dirty="0" sz="2000" lang="en-US" err="1" smtClean="0"/>
              <a:t>dan</a:t>
            </a:r>
            <a:endParaRPr dirty="0" sz="2000" lang="en-US" smtClean="0"/>
          </a:p>
          <a:p>
            <a:r>
              <a:rPr dirty="0" sz="2000" lang="en-US" smtClean="0"/>
              <a:t>d. </a:t>
            </a:r>
            <a:r>
              <a:rPr dirty="0" sz="2000" lang="en-US" err="1" smtClean="0"/>
              <a:t>Bahasa</a:t>
            </a:r>
            <a:r>
              <a:rPr dirty="0" sz="2000" lang="en-US" smtClean="0"/>
              <a:t> Indonesia.</a:t>
            </a:r>
            <a:endParaRPr dirty="0" sz="2000" lang="en-US" spc="10" smtClean="0">
              <a:latin typeface="Arial"/>
              <a:cs typeface="Arial"/>
            </a:endParaRPr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C53B7FF-B633-4126-BEE3-6051BFECB046}" type="slidenum">
              <a:rPr altLang="en-US" lang="en-US" smtClean="0"/>
              <a:t>3</a:t>
            </a:fld>
            <a:endParaRPr altLang="en-US" lang="en-US"/>
          </a:p>
        </p:txBody>
      </p:sp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5143504" y="428604"/>
            <a:ext cx="2500330" cy="571504"/>
          </a:xfrm>
          <a:solidFill>
            <a:srgbClr val="FF0000"/>
          </a:solidFill>
        </p:spPr>
        <p:txBody>
          <a:bodyPr/>
          <a:p>
            <a:pPr algn="ctr"/>
            <a:r>
              <a:rPr dirty="0" sz="3200" lang="en-US" smtClean="0">
                <a:solidFill>
                  <a:schemeClr val="bg1"/>
                </a:solidFill>
              </a:rPr>
              <a:t>TUJUAN</a:t>
            </a:r>
            <a:endParaRPr dirty="0" sz="3200" 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48668" name="Rectangle 10"/>
          <p:cNvSpPr/>
          <p:nvPr/>
        </p:nvSpPr>
        <p:spPr>
          <a:xfrm>
            <a:off x="500034" y="1417618"/>
            <a:ext cx="5429288" cy="2014042"/>
          </a:xfrm>
          <a:prstGeom prst="rect"/>
        </p:spPr>
        <p:txBody>
          <a:bodyPr wrap="square">
            <a:spAutoFit/>
          </a:bodyPr>
          <a:p>
            <a:r>
              <a:rPr dirty="0" sz="2400" lang="en-US" err="1" smtClean="0"/>
              <a:t>Pendidikan</a:t>
            </a:r>
            <a:r>
              <a:rPr dirty="0" sz="2400" lang="en-US" smtClean="0"/>
              <a:t> </a:t>
            </a:r>
            <a:r>
              <a:rPr dirty="0" sz="2400" lang="en-US" err="1" smtClean="0"/>
              <a:t>Pancasila</a:t>
            </a:r>
            <a:r>
              <a:rPr dirty="0" sz="2400" lang="en-US" smtClean="0"/>
              <a:t> </a:t>
            </a:r>
            <a:r>
              <a:rPr dirty="0" sz="2400" lang="en-US" err="1" smtClean="0"/>
              <a:t>diharapkan</a:t>
            </a:r>
            <a:r>
              <a:rPr dirty="0" sz="2400" lang="en-US" smtClean="0"/>
              <a:t> </a:t>
            </a:r>
            <a:r>
              <a:rPr dirty="0" sz="2400" lang="en-US" err="1" smtClean="0"/>
              <a:t>menjadi</a:t>
            </a:r>
            <a:r>
              <a:rPr dirty="0" sz="2400" lang="en-US" smtClean="0"/>
              <a:t> </a:t>
            </a:r>
            <a:r>
              <a:rPr dirty="0" sz="2400" lang="en-US" err="1" smtClean="0"/>
              <a:t>ruh</a:t>
            </a:r>
            <a:r>
              <a:rPr dirty="0" sz="2400" lang="en-US" smtClean="0"/>
              <a:t> </a:t>
            </a:r>
            <a:r>
              <a:rPr dirty="0" sz="2400" lang="en-US" err="1" smtClean="0"/>
              <a:t>dalam</a:t>
            </a:r>
            <a:r>
              <a:rPr dirty="0" sz="2400" lang="en-US" smtClean="0"/>
              <a:t> </a:t>
            </a:r>
            <a:r>
              <a:rPr dirty="0" sz="2400" lang="en-US" err="1" smtClean="0"/>
              <a:t>membentuk</a:t>
            </a:r>
            <a:r>
              <a:rPr dirty="0" sz="2400" lang="en-US" smtClean="0"/>
              <a:t> </a:t>
            </a:r>
            <a:r>
              <a:rPr dirty="0" sz="2400" lang="en-US" err="1" smtClean="0"/>
              <a:t>jati</a:t>
            </a:r>
            <a:r>
              <a:rPr dirty="0" sz="2400" lang="en-US" smtClean="0"/>
              <a:t> </a:t>
            </a:r>
            <a:r>
              <a:rPr dirty="0" sz="2400" lang="en-US" err="1" smtClean="0"/>
              <a:t>diri</a:t>
            </a:r>
            <a:r>
              <a:rPr dirty="0" sz="2400" lang="en-US" smtClean="0"/>
              <a:t> </a:t>
            </a:r>
            <a:r>
              <a:rPr dirty="0" sz="2400" lang="en-US" err="1" smtClean="0"/>
              <a:t>mahasiswa</a:t>
            </a:r>
            <a:r>
              <a:rPr dirty="0" sz="2400" lang="en-US" smtClean="0"/>
              <a:t> </a:t>
            </a:r>
            <a:r>
              <a:rPr dirty="0" sz="2400" lang="en-US" err="1" smtClean="0"/>
              <a:t>dalam</a:t>
            </a:r>
            <a:r>
              <a:rPr dirty="0" sz="2400" lang="en-US" smtClean="0"/>
              <a:t> </a:t>
            </a:r>
            <a:r>
              <a:rPr dirty="0" sz="2400" lang="en-US" err="1" smtClean="0"/>
              <a:t>mengembangkan</a:t>
            </a:r>
            <a:r>
              <a:rPr dirty="0" sz="2400" lang="en-US" smtClean="0"/>
              <a:t> </a:t>
            </a:r>
            <a:r>
              <a:rPr dirty="0" sz="2400" lang="en-US" err="1" smtClean="0"/>
              <a:t>jiwa</a:t>
            </a:r>
            <a:r>
              <a:rPr dirty="0" sz="2400" lang="en-US" smtClean="0"/>
              <a:t> </a:t>
            </a:r>
            <a:r>
              <a:rPr dirty="0" sz="2400" lang="en-US" err="1" smtClean="0"/>
              <a:t>profesionalitas</a:t>
            </a:r>
            <a:r>
              <a:rPr dirty="0" sz="2400" lang="en-US" smtClean="0"/>
              <a:t> </a:t>
            </a:r>
            <a:r>
              <a:rPr dirty="0" sz="2400" lang="en-US" err="1" smtClean="0"/>
              <a:t>mereka</a:t>
            </a:r>
            <a:r>
              <a:rPr dirty="0" sz="2400" lang="en-US" smtClean="0"/>
              <a:t> </a:t>
            </a:r>
            <a:r>
              <a:rPr dirty="0" sz="2400" lang="en-US" err="1" smtClean="0"/>
              <a:t>sesuai</a:t>
            </a:r>
            <a:r>
              <a:rPr dirty="0" sz="2400" lang="en-US" smtClean="0"/>
              <a:t> </a:t>
            </a:r>
            <a:r>
              <a:rPr dirty="0" sz="2400" lang="en-US" err="1" smtClean="0"/>
              <a:t>dengan</a:t>
            </a:r>
            <a:r>
              <a:rPr dirty="0" sz="2400" lang="en-US" smtClean="0"/>
              <a:t> </a:t>
            </a:r>
            <a:r>
              <a:rPr dirty="0" sz="2400" lang="en-US" err="1" smtClean="0"/>
              <a:t>bidang</a:t>
            </a:r>
            <a:r>
              <a:rPr dirty="0" sz="2400" lang="en-US" smtClean="0"/>
              <a:t> </a:t>
            </a:r>
            <a:r>
              <a:rPr dirty="0" sz="2400" lang="en-US" err="1" smtClean="0"/>
              <a:t>studi</a:t>
            </a:r>
            <a:r>
              <a:rPr dirty="0" sz="2400" lang="en-US" smtClean="0"/>
              <a:t> </a:t>
            </a:r>
            <a:r>
              <a:rPr dirty="0" sz="2400" lang="en-US" err="1" smtClean="0"/>
              <a:t>masing-masing</a:t>
            </a:r>
            <a:endParaRPr dirty="0" sz="2400" lang="en-US"/>
          </a:p>
        </p:txBody>
      </p:sp>
      <p:sp>
        <p:nvSpPr>
          <p:cNvPr id="1048669" name="Rectangle 11"/>
          <p:cNvSpPr/>
          <p:nvPr/>
        </p:nvSpPr>
        <p:spPr>
          <a:xfrm>
            <a:off x="3786182" y="4048574"/>
            <a:ext cx="4572000" cy="2014042"/>
          </a:xfrm>
          <a:prstGeom prst="rect"/>
        </p:spPr>
        <p:txBody>
          <a:bodyPr>
            <a:spAutoFit/>
          </a:bodyPr>
          <a:p>
            <a:r>
              <a:rPr dirty="0" sz="2400" lang="en-US" err="1" smtClean="0"/>
              <a:t>Mahasiswa</a:t>
            </a:r>
            <a:r>
              <a:rPr dirty="0" sz="2400" lang="en-US" smtClean="0"/>
              <a:t> </a:t>
            </a:r>
            <a:r>
              <a:rPr dirty="0" sz="2400" lang="en-US" err="1" smtClean="0"/>
              <a:t>diharapkan</a:t>
            </a:r>
            <a:r>
              <a:rPr dirty="0" sz="2400" lang="en-US" smtClean="0"/>
              <a:t> </a:t>
            </a:r>
            <a:r>
              <a:rPr dirty="0" sz="2400" lang="en-US" err="1" smtClean="0"/>
              <a:t>dapat</a:t>
            </a:r>
            <a:r>
              <a:rPr dirty="0" sz="2400" lang="en-US" smtClean="0"/>
              <a:t> </a:t>
            </a:r>
            <a:r>
              <a:rPr dirty="0" sz="2400" lang="en-US" err="1" smtClean="0"/>
              <a:t>menguasai</a:t>
            </a:r>
            <a:r>
              <a:rPr dirty="0" sz="2400" lang="en-US" smtClean="0"/>
              <a:t> </a:t>
            </a:r>
            <a:r>
              <a:rPr dirty="0" sz="2400" lang="en-US" err="1" smtClean="0"/>
              <a:t>kompetensi</a:t>
            </a:r>
            <a:r>
              <a:rPr dirty="0" sz="2400" lang="en-US" smtClean="0"/>
              <a:t>: </a:t>
            </a:r>
            <a:r>
              <a:rPr dirty="0" sz="2400" lang="en-US" err="1" smtClean="0"/>
              <a:t>bersyukur</a:t>
            </a:r>
            <a:r>
              <a:rPr dirty="0" sz="2400" lang="en-US" smtClean="0"/>
              <a:t> </a:t>
            </a:r>
            <a:r>
              <a:rPr dirty="0" sz="2400" lang="en-US" err="1" smtClean="0"/>
              <a:t>atas</a:t>
            </a:r>
            <a:r>
              <a:rPr dirty="0" sz="2400" lang="en-US" smtClean="0"/>
              <a:t> </a:t>
            </a:r>
            <a:r>
              <a:rPr dirty="0" sz="2400" lang="en-US" err="1" smtClean="0"/>
              <a:t>karunia</a:t>
            </a:r>
            <a:r>
              <a:rPr dirty="0" sz="2400" lang="en-US" smtClean="0"/>
              <a:t> </a:t>
            </a:r>
            <a:r>
              <a:rPr dirty="0" sz="2400" lang="en-US" err="1" smtClean="0"/>
              <a:t>kemerdekaan</a:t>
            </a:r>
            <a:r>
              <a:rPr dirty="0" sz="2400" lang="en-US" smtClean="0"/>
              <a:t> </a:t>
            </a:r>
            <a:r>
              <a:rPr dirty="0" sz="2400" lang="en-US" err="1" smtClean="0"/>
              <a:t>dan</a:t>
            </a:r>
            <a:r>
              <a:rPr dirty="0" sz="2400" lang="en-US" smtClean="0"/>
              <a:t> </a:t>
            </a:r>
            <a:r>
              <a:rPr dirty="0" sz="2400" lang="en-US" err="1" smtClean="0"/>
              <a:t>Pancasila</a:t>
            </a:r>
            <a:r>
              <a:rPr dirty="0" sz="2400" lang="en-US" smtClean="0"/>
              <a:t> </a:t>
            </a:r>
            <a:r>
              <a:rPr dirty="0" sz="2400" lang="en-US" err="1" smtClean="0"/>
              <a:t>sebagai</a:t>
            </a:r>
            <a:r>
              <a:rPr dirty="0" sz="2400" lang="en-US" smtClean="0"/>
              <a:t> </a:t>
            </a:r>
            <a:r>
              <a:rPr dirty="0" sz="2400" lang="en-US" err="1" smtClean="0"/>
              <a:t>dasar</a:t>
            </a:r>
            <a:r>
              <a:rPr dirty="0" sz="2400" lang="en-US" smtClean="0"/>
              <a:t> </a:t>
            </a:r>
            <a:r>
              <a:rPr dirty="0" sz="2400" lang="en-US" err="1" smtClean="0"/>
              <a:t>negara</a:t>
            </a:r>
            <a:r>
              <a:rPr dirty="0" sz="2400" lang="en-US" smtClean="0"/>
              <a:t> Indonesia</a:t>
            </a:r>
            <a:endParaRPr dirty="0" sz="2400" lang="en-US" spc="10" smtClean="0">
              <a:latin typeface="Arial"/>
              <a:cs typeface="Arial"/>
            </a:endParaRPr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1770272" y="398444"/>
            <a:ext cx="5786478" cy="642942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Manfaat Mata Kuliah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56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3429024"/>
          </a:xfrm>
        </p:spPr>
        <p:txBody>
          <a:bodyPr/>
          <a:p>
            <a:pPr>
              <a:buNone/>
            </a:pPr>
            <a:r>
              <a:rPr dirty="0" sz="3600" lang="id-ID" smtClean="0"/>
              <a:t>Setelah mengikuti kuliah ini,</a:t>
            </a:r>
            <a:r>
              <a:rPr dirty="0" sz="3600" lang="en-US" smtClean="0"/>
              <a:t> </a:t>
            </a:r>
            <a:r>
              <a:rPr dirty="0" sz="3600" lang="id-ID" smtClean="0"/>
              <a:t>mahasiswa</a:t>
            </a:r>
            <a:endParaRPr dirty="0" sz="3600" lang="en-US" smtClean="0"/>
          </a:p>
          <a:p>
            <a:pPr>
              <a:buNone/>
            </a:pPr>
            <a:r>
              <a:rPr dirty="0" sz="3600" lang="id-ID" smtClean="0"/>
              <a:t>diharapkan dapat memahami dan</a:t>
            </a:r>
            <a:endParaRPr dirty="0" sz="3600" lang="en-US" smtClean="0"/>
          </a:p>
          <a:p>
            <a:pPr>
              <a:buNone/>
            </a:pPr>
            <a:r>
              <a:rPr dirty="0" sz="3600" lang="en-US" smtClean="0"/>
              <a:t>m</a:t>
            </a:r>
            <a:r>
              <a:rPr dirty="0" sz="3600" lang="id-ID" smtClean="0"/>
              <a:t>enerapkan</a:t>
            </a:r>
            <a:r>
              <a:rPr dirty="0" sz="3600" lang="en-US" smtClean="0"/>
              <a:t> </a:t>
            </a:r>
            <a:r>
              <a:rPr dirty="0" sz="3600" lang="id-ID" smtClean="0"/>
              <a:t>nilai-nilai luhur yang ada</a:t>
            </a:r>
            <a:endParaRPr dirty="0" sz="3600" lang="en-US" smtClean="0"/>
          </a:p>
          <a:p>
            <a:pPr>
              <a:buNone/>
            </a:pPr>
            <a:r>
              <a:rPr dirty="0" sz="3600" lang="id-ID" smtClean="0"/>
              <a:t>dalam butir-butir</a:t>
            </a:r>
            <a:r>
              <a:rPr dirty="0" sz="3600" lang="en-US" smtClean="0"/>
              <a:t> </a:t>
            </a:r>
            <a:r>
              <a:rPr dirty="0" sz="3600" lang="id-ID" smtClean="0"/>
              <a:t>Pancasila di kampus</a:t>
            </a:r>
            <a:endParaRPr dirty="0" sz="3600" lang="en-US" smtClean="0"/>
          </a:p>
          <a:p>
            <a:pPr>
              <a:buNone/>
            </a:pPr>
            <a:r>
              <a:rPr dirty="0" sz="3600" lang="id-ID" smtClean="0"/>
              <a:t>maupun di luar kampus</a:t>
            </a:r>
            <a:endParaRPr dirty="0" sz="3600" lang="en-US" smtClean="0"/>
          </a:p>
          <a:p>
            <a:pPr indent="0" marL="274638">
              <a:buNone/>
            </a:pPr>
            <a:endParaRPr dirty="0" sz="3600" lang="id-ID" smtClean="0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7"/>
                                        <p:tgtEl>
                                          <p:spTgt spid="1048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714380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Deskripsi Perkuliahan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57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73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4123230"/>
          </a:xfrm>
        </p:spPr>
        <p:txBody>
          <a:bodyPr/>
          <a:p>
            <a:pPr>
              <a:buNone/>
            </a:pPr>
            <a:r>
              <a:rPr dirty="0" sz="3200" lang="id-ID" smtClean="0"/>
              <a:t>Mata kuliah ini mempelajari Pancasila dalam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kajian sejarah bangsa Indonesia, Pancasila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sebagai dasar negara, Pancasila sebagai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ideologi negara, Pancasila</a:t>
            </a:r>
            <a:r>
              <a:rPr dirty="0" sz="3200" lang="en-US" smtClean="0"/>
              <a:t> </a:t>
            </a:r>
            <a:r>
              <a:rPr dirty="0" sz="3200" lang="id-ID" smtClean="0"/>
              <a:t>sebagai sistem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filsafat, Pancasila sebagai sistem etika, dan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Pancasila sebagai dasar nilai pengembangan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ilmu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7"/>
                                        <p:tgtEl>
                                          <p:spTgt spid="104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2"/>
                                        <p:tgtEl>
                                          <p:spTgt spid="104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7"/>
                                        <p:tgtEl>
                                          <p:spTgt spid="104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1357322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Pembelajaran Mata Kuliah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58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75" name="Content Placeholder 2"/>
          <p:cNvSpPr>
            <a:spLocks noGrp="1"/>
          </p:cNvSpPr>
          <p:nvPr>
            <p:ph idx="1"/>
          </p:nvPr>
        </p:nvSpPr>
        <p:spPr>
          <a:xfrm>
            <a:off x="326998" y="2223610"/>
            <a:ext cx="8429684" cy="2408718"/>
          </a:xfrm>
        </p:spPr>
        <p:txBody>
          <a:bodyPr/>
          <a:p>
            <a:pPr>
              <a:buNone/>
            </a:pPr>
            <a:r>
              <a:rPr dirty="0" sz="3200" lang="id-ID" smtClean="0"/>
              <a:t>Mahasiswa mampu memahami dan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menerapkan nilai-nilai luhur yang ada dalam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butir-butir Pancasila di kampus maupun di </a:t>
            </a:r>
            <a:endParaRPr dirty="0" sz="3200" lang="en-US" smtClean="0"/>
          </a:p>
          <a:p>
            <a:pPr>
              <a:buNone/>
            </a:pPr>
            <a:r>
              <a:rPr dirty="0" sz="3200" lang="id-ID" smtClean="0"/>
              <a:t>luar kampus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(Hasil) Pembelajaran Pertemuan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59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77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08718"/>
          </a:xfrm>
        </p:spPr>
        <p:txBody>
          <a:bodyPr/>
          <a:p>
            <a:pPr indent="-514350" marL="514350">
              <a:buAutoNum type="arabicPeriod"/>
            </a:pPr>
            <a:r>
              <a:rPr dirty="0" sz="3200" lang="id-ID" smtClean="0"/>
              <a:t>Mahasiswa mampu menjelaskan dan </a:t>
            </a:r>
            <a:endParaRPr dirty="0" sz="3200" lang="en-US" smtClean="0"/>
          </a:p>
          <a:p>
            <a:pPr indent="-514350" marL="514350">
              <a:buNone/>
            </a:pPr>
            <a:r>
              <a:rPr dirty="0" sz="3200" lang="en-US" smtClean="0"/>
              <a:t>     </a:t>
            </a:r>
            <a:r>
              <a:rPr dirty="0" sz="3200" lang="id-ID" smtClean="0"/>
              <a:t>memahami sejarah bangsa Indonesia </a:t>
            </a:r>
            <a:endParaRPr dirty="0" sz="3200" lang="en-US" smtClean="0"/>
          </a:p>
          <a:p>
            <a:pPr indent="-514350" marL="514350">
              <a:buNone/>
            </a:pPr>
            <a:r>
              <a:rPr dirty="0" sz="3200" lang="en-US" smtClean="0"/>
              <a:t>     </a:t>
            </a:r>
            <a:r>
              <a:rPr dirty="0" sz="3200" lang="id-ID" smtClean="0"/>
              <a:t>mulai dari pra kemerdekaan sampai</a:t>
            </a:r>
            <a:endParaRPr dirty="0" sz="3200" lang="en-US" smtClean="0"/>
          </a:p>
          <a:p>
            <a:pPr indent="-514350" marL="514350">
              <a:buNone/>
            </a:pPr>
            <a:r>
              <a:rPr dirty="0" sz="3200" lang="en-US" smtClean="0"/>
              <a:t>     </a:t>
            </a:r>
            <a:r>
              <a:rPr dirty="0" sz="3200" lang="id-ID" smtClean="0"/>
              <a:t>dengan era reformasi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(Hasil) Pembelajaran Pertemuan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0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79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3556052"/>
          </a:xfrm>
        </p:spPr>
        <p:txBody>
          <a:bodyPr/>
          <a:p>
            <a:pPr>
              <a:buNone/>
            </a:pPr>
            <a:r>
              <a:rPr dirty="0" sz="3200" lang="en-US" smtClean="0"/>
              <a:t>2. </a:t>
            </a:r>
            <a:r>
              <a:rPr dirty="0" sz="3200" lang="id-ID" smtClean="0"/>
              <a:t>Mahasiswa mampu menganalisis dan </a:t>
            </a:r>
            <a:r>
              <a:rPr dirty="0" sz="3200" lang="en-US" smtClean="0"/>
              <a:t> </a:t>
            </a:r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mengevaluasi Pancasila sebagai dasar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negara yang tercantum dalam UUD 1945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mulai dari pembukaan, batang tubuh, </a:t>
            </a:r>
            <a:r>
              <a:rPr dirty="0" sz="3200" lang="en-US" smtClean="0"/>
              <a:t> </a:t>
            </a:r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hingga implementasinya di bidang politik,</a:t>
            </a:r>
            <a:r>
              <a:rPr dirty="0" sz="3200" lang="en-US" smtClean="0"/>
              <a:t>     </a:t>
            </a:r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ekonomi, sosial budaya, dan hankam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7"/>
                                        <p:tgtEl>
                                          <p:spTgt spid="1048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32"/>
                                        <p:tgtEl>
                                          <p:spTgt spid="1048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p>
            <a:pPr algn="ctr"/>
            <a:r>
              <a:rPr dirty="0" sz="4000" lang="id-ID" smtClean="0">
                <a:solidFill>
                  <a:schemeClr val="bg1"/>
                </a:solidFill>
              </a:rPr>
              <a:t>Capaian (Hasil) Pembelajaran Pertemuan</a:t>
            </a:r>
            <a:endParaRPr dirty="0" sz="4000" lang="en-US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97161" name="Picture 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81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13044"/>
          </a:xfrm>
        </p:spPr>
        <p:txBody>
          <a:bodyPr/>
          <a:p>
            <a:pPr>
              <a:buNone/>
            </a:pPr>
            <a:r>
              <a:rPr dirty="0" sz="3200" lang="id-ID" smtClean="0"/>
              <a:t>3. Mahasiswa mampu menganalisis dan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membandingkan Pancasila sebagai 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ideologi negara Indonesia yang berbeda</a:t>
            </a:r>
            <a:endParaRPr dirty="0" sz="3200" lang="en-US" smtClean="0"/>
          </a:p>
          <a:p>
            <a:pPr>
              <a:buNone/>
            </a:pPr>
            <a:r>
              <a:rPr dirty="0" sz="3200" lang="en-US" smtClean="0"/>
              <a:t>    </a:t>
            </a:r>
            <a:r>
              <a:rPr dirty="0" sz="3200" lang="id-ID" smtClean="0"/>
              <a:t>dengan ideologi negara lain</a:t>
            </a:r>
            <a:endParaRPr dirty="0" sz="320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7"/>
                                        <p:tgtEl>
                                          <p:spTgt spid="104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2"/>
                                        <p:tgtEl>
                                          <p:spTgt spid="1048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7"/>
                                        <p:tgtEl>
                                          <p:spTgt spid="1048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22"/>
                                        <p:tgtEl>
                                          <p:spTgt spid="1048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ah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anchor="t" anchorCtr="0" bIns="45720" compatLnSpc="1" lIns="91440" numCol="1" rIns="91440" tIns="45720" vert="horz" wrap="none">
        <a:prstTxWarp prst="textNoShape"/>
      </a:bodyPr>
      <a:lstStyle>
        <a:defPPr algn="l" defTabSz="914400" eaLnBrk="1" fontAlgn="base" hangingPunct="1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baseline="0" b="0" cap="none" sz="1800" i="0" kumimoji="0" lang="en-GB" normalizeH="0" strike="noStrike" u="none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ah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anchor="t" anchorCtr="0" bIns="45720" compatLnSpc="1" lIns="91440" numCol="1" rIns="91440" tIns="45720" vert="horz" wrap="none">
        <a:prstTxWarp prst="textNoShape"/>
      </a:bodyPr>
      <a:lstStyle>
        <a:defPPr algn="l" defTabSz="914400" eaLnBrk="1" fontAlgn="base" hangingPunct="1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baseline="0" b="0" cap="none" sz="1800" i="0" kumimoji="0" lang="en-GB" normalizeH="0" strike="noStrike" u="none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Institut Teknologi Bandung</Company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IF-User</dc:creator>
  <cp:lastModifiedBy>Personal</cp:lastModifiedBy>
  <dcterms:created xsi:type="dcterms:W3CDTF">2005-09-05T13:38:54Z</dcterms:created>
  <dcterms:modified xsi:type="dcterms:W3CDTF">2020-09-26T23:06:11Z</dcterms:modified>
</cp:coreProperties>
</file>