
<file path=[Content_Types].xml><?xml version="1.0" encoding="utf-8"?>
<Types xmlns="http://schemas.openxmlformats.org/package/2006/content-types">
  <Default ContentType="image/jpeg" Extension="jpg"/>
  <Default ContentType="application/vnd.openxmlformats-officedocument.vmlDrawing" Extension="vml"/>
  <Default ContentType="application/xml" Extension="xml"/>
  <Default ContentType="image/png" Extension="png"/>
  <Default ContentType="application/vnd.ms-excel" Extension="xls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ms-excel" PartName="/ppt/embeddings/Microsoft_Excel_Sheet1.xls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9" roundtripDataSignature="AMtx7mhg/DKUriDJOZVWabToawDArk9lQ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customschemas.google.com/relationships/presentationmetadata" Target="meta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drawings/_rels/vmlDrawing1.v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4" name="Google Shape;84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7" name="Google Shape;157;p3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3" name="Google Shape;163;p3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2" name="Google Shape;172;p3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9" name="Google Shape;179;p3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4" name="Google Shape;104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0" name="Google Shape;110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6" name="Google Shape;116;p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3" name="Google Shape;123;p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0" name="Google Shape;130;p3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7" name="Google Shape;137;p3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3" name="Google Shape;143;p3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0" name="Google Shape;150;p3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0"/>
          <p:cNvSpPr txBox="1"/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0"/>
          <p:cNvSpPr txBox="1"/>
          <p:nvPr>
            <p:ph idx="1" type="body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6" name="Google Shape;16;p40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7" name="Google Shape;17;p40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40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48"/>
          <p:cNvSpPr txBox="1"/>
          <p:nvPr>
            <p:ph type="title"/>
          </p:nvPr>
        </p:nvSpPr>
        <p:spPr>
          <a:xfrm>
            <a:off x="722313" y="5486400"/>
            <a:ext cx="7659687" cy="116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sz="36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48"/>
          <p:cNvSpPr txBox="1"/>
          <p:nvPr>
            <p:ph idx="1" type="body"/>
          </p:nvPr>
        </p:nvSpPr>
        <p:spPr>
          <a:xfrm>
            <a:off x="722313" y="3852863"/>
            <a:ext cx="6135687" cy="16335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C8B8A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C8B8A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C8B8A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B8A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B8A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B8A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B8A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B8A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C8B8A"/>
                </a:solidFill>
              </a:defRPr>
            </a:lvl9pPr>
          </a:lstStyle>
          <a:p/>
        </p:txBody>
      </p:sp>
      <p:sp>
        <p:nvSpPr>
          <p:cNvPr id="73" name="Google Shape;73;p48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4" name="Google Shape;74;p48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48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9"/>
          <p:cNvSpPr txBox="1"/>
          <p:nvPr>
            <p:ph type="ctrTitle"/>
          </p:nvPr>
        </p:nvSpPr>
        <p:spPr>
          <a:xfrm>
            <a:off x="685800" y="1905000"/>
            <a:ext cx="7543800" cy="25939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49"/>
          <p:cNvSpPr txBox="1"/>
          <p:nvPr>
            <p:ph idx="1" type="subTitle"/>
          </p:nvPr>
        </p:nvSpPr>
        <p:spPr>
          <a:xfrm>
            <a:off x="685800" y="4572000"/>
            <a:ext cx="646176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C8B8A"/>
                </a:solidFill>
              </a:defRPr>
            </a:lvl1pPr>
            <a:lvl2pPr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>
                <a:solidFill>
                  <a:srgbClr val="8C8B8A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>
                <a:solidFill>
                  <a:srgbClr val="8C8B8A"/>
                </a:solidFill>
              </a:defRPr>
            </a:lvl3pPr>
            <a:lvl4pPr lvl="3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C8B8A"/>
                </a:solidFill>
              </a:defRPr>
            </a:lvl4pPr>
            <a:lvl5pPr lvl="4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C8B8A"/>
                </a:solidFill>
              </a:defRPr>
            </a:lvl5pPr>
            <a:lvl6pPr lvl="5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C8B8A"/>
                </a:solidFill>
              </a:defRPr>
            </a:lvl6pPr>
            <a:lvl7pPr lvl="6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C8B8A"/>
                </a:solidFill>
              </a:defRPr>
            </a:lvl7pPr>
            <a:lvl8pPr lvl="7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C8B8A"/>
                </a:solidFill>
              </a:defRPr>
            </a:lvl8pPr>
            <a:lvl9pPr lvl="8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C8B8A"/>
                </a:solidFill>
              </a:defRPr>
            </a:lvl9pPr>
          </a:lstStyle>
          <a:p/>
        </p:txBody>
      </p:sp>
      <p:sp>
        <p:nvSpPr>
          <p:cNvPr id="79" name="Google Shape;79;p49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0" name="Google Shape;80;p49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49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1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1" name="Google Shape;21;p41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1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9"/>
          <p:cNvSpPr txBox="1"/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9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6" name="Google Shape;26;p39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9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2"/>
          <p:cNvSpPr txBox="1"/>
          <p:nvPr>
            <p:ph type="title"/>
          </p:nvPr>
        </p:nvSpPr>
        <p:spPr>
          <a:xfrm rot="5400000">
            <a:off x="4579937" y="2324100"/>
            <a:ext cx="5851525" cy="17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42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2" name="Google Shape;32;p42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2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3"/>
          <p:cNvSpPr txBox="1"/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43"/>
          <p:cNvSpPr txBox="1"/>
          <p:nvPr>
            <p:ph idx="1" type="body"/>
          </p:nvPr>
        </p:nvSpPr>
        <p:spPr>
          <a:xfrm rot="5400000">
            <a:off x="1866900" y="190500"/>
            <a:ext cx="4800600" cy="76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43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8" name="Google Shape;38;p43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43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4"/>
          <p:cNvSpPr txBox="1"/>
          <p:nvPr>
            <p:ph type="title"/>
          </p:nvPr>
        </p:nvSpPr>
        <p:spPr>
          <a:xfrm>
            <a:off x="301752" y="5495278"/>
            <a:ext cx="7772400" cy="59462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2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44"/>
          <p:cNvSpPr/>
          <p:nvPr>
            <p:ph idx="2" type="pic"/>
          </p:nvPr>
        </p:nvSpPr>
        <p:spPr>
          <a:xfrm>
            <a:off x="0" y="0"/>
            <a:ext cx="84582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D2CB6C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5A39D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C89F5D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44"/>
          <p:cNvSpPr txBox="1"/>
          <p:nvPr>
            <p:ph idx="1" type="body"/>
          </p:nvPr>
        </p:nvSpPr>
        <p:spPr>
          <a:xfrm>
            <a:off x="301752" y="6096000"/>
            <a:ext cx="7772400" cy="612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44" name="Google Shape;44;p44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5" name="Google Shape;45;p44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44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45"/>
          <p:cNvSpPr txBox="1"/>
          <p:nvPr>
            <p:ph type="title"/>
          </p:nvPr>
        </p:nvSpPr>
        <p:spPr>
          <a:xfrm>
            <a:off x="304801" y="5495544"/>
            <a:ext cx="7772400" cy="5943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5"/>
          <p:cNvSpPr txBox="1"/>
          <p:nvPr>
            <p:ph idx="1" type="body"/>
          </p:nvPr>
        </p:nvSpPr>
        <p:spPr>
          <a:xfrm>
            <a:off x="304799" y="6096000"/>
            <a:ext cx="7772401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50" name="Google Shape;50;p45"/>
          <p:cNvSpPr txBox="1"/>
          <p:nvPr>
            <p:ph idx="2" type="body"/>
          </p:nvPr>
        </p:nvSpPr>
        <p:spPr>
          <a:xfrm>
            <a:off x="304800" y="381000"/>
            <a:ext cx="7772400" cy="4942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45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2" name="Google Shape;52;p45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45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6"/>
          <p:cNvSpPr txBox="1"/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6"/>
          <p:cNvSpPr txBox="1"/>
          <p:nvPr>
            <p:ph idx="1" type="body"/>
          </p:nvPr>
        </p:nvSpPr>
        <p:spPr>
          <a:xfrm>
            <a:off x="457200" y="1535113"/>
            <a:ext cx="365760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7" name="Google Shape;57;p46"/>
          <p:cNvSpPr txBox="1"/>
          <p:nvPr>
            <p:ph idx="2" type="body"/>
          </p:nvPr>
        </p:nvSpPr>
        <p:spPr>
          <a:xfrm>
            <a:off x="457200" y="2174875"/>
            <a:ext cx="3657600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8" name="Google Shape;58;p46"/>
          <p:cNvSpPr txBox="1"/>
          <p:nvPr>
            <p:ph idx="3" type="body"/>
          </p:nvPr>
        </p:nvSpPr>
        <p:spPr>
          <a:xfrm>
            <a:off x="4419600" y="1535113"/>
            <a:ext cx="365760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9" name="Google Shape;59;p46"/>
          <p:cNvSpPr txBox="1"/>
          <p:nvPr>
            <p:ph idx="4" type="body"/>
          </p:nvPr>
        </p:nvSpPr>
        <p:spPr>
          <a:xfrm>
            <a:off x="4419600" y="2174875"/>
            <a:ext cx="3657600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60" name="Google Shape;60;p46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1" name="Google Shape;61;p46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46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47"/>
          <p:cNvSpPr txBox="1"/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47"/>
          <p:cNvSpPr txBox="1"/>
          <p:nvPr>
            <p:ph idx="1" type="body"/>
          </p:nvPr>
        </p:nvSpPr>
        <p:spPr>
          <a:xfrm>
            <a:off x="457200" y="1536192"/>
            <a:ext cx="3657600" cy="4590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66" name="Google Shape;66;p47"/>
          <p:cNvSpPr txBox="1"/>
          <p:nvPr>
            <p:ph idx="2" type="body"/>
          </p:nvPr>
        </p:nvSpPr>
        <p:spPr>
          <a:xfrm>
            <a:off x="4419600" y="1536192"/>
            <a:ext cx="3657600" cy="4590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67" name="Google Shape;67;p47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8" name="Google Shape;68;p47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47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8"/>
          <p:cNvSpPr txBox="1"/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/>
        </p:txBody>
      </p:sp>
      <p:sp>
        <p:nvSpPr>
          <p:cNvPr id="7" name="Google Shape;7;p38"/>
          <p:cNvSpPr txBox="1"/>
          <p:nvPr>
            <p:ph idx="1" type="body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8300" lvl="0" marL="4572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D2CB6C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5A39D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C89F5D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8"/>
          <p:cNvSpPr txBox="1"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;p38"/>
          <p:cNvSpPr txBox="1"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38"/>
          <p:cNvSpPr/>
          <p:nvPr>
            <p:ph idx="12" type="sldNum"/>
          </p:nvPr>
        </p:nvSpPr>
        <p:spPr>
          <a:xfrm>
            <a:off x="8531225" y="5648325"/>
            <a:ext cx="549275" cy="396875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  <p:sp>
        <p:nvSpPr>
          <p:cNvPr id="11" name="Google Shape;11;p38"/>
          <p:cNvSpPr txBox="1"/>
          <p:nvPr>
            <p:ph idx="11" type="ftr"/>
          </p:nvPr>
        </p:nvSpPr>
        <p:spPr>
          <a:xfrm rot="-5400000">
            <a:off x="7587456" y="4048918"/>
            <a:ext cx="23669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38"/>
          <p:cNvSpPr txBox="1"/>
          <p:nvPr>
            <p:ph idx="10" type="dt"/>
          </p:nvPr>
        </p:nvSpPr>
        <p:spPr>
          <a:xfrm rot="-5400000">
            <a:off x="7551737" y="1646237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vmlDrawing" Target="../drawings/vmlDrawing1.vml"/><Relationship Id="rId4" Type="http://schemas.openxmlformats.org/officeDocument/2006/relationships/oleObject" Target="../embeddings/Microsoft_Excel_Sheet1.xls"/><Relationship Id="rId5" Type="http://schemas.openxmlformats.org/officeDocument/2006/relationships/oleObject" Target="../embeddings/Microsoft_Excel_Sheet1.xls"/><Relationship Id="rId6" Type="http://schemas.openxmlformats.org/officeDocument/2006/relationships/image" Target="../media/image1.png"/><Relationship Id="rId7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5"/>
          <p:cNvSpPr txBox="1"/>
          <p:nvPr>
            <p:ph type="title"/>
          </p:nvPr>
        </p:nvSpPr>
        <p:spPr>
          <a:xfrm>
            <a:off x="914400" y="274637"/>
            <a:ext cx="7772400" cy="725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mbria"/>
              <a:buNone/>
            </a:pPr>
            <a:r>
              <a:rPr b="1" i="0" lang="en-US" sz="28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SKEMA TINDAKAN HUKUM PEMERINTAHAN</a:t>
            </a:r>
            <a:endParaRPr/>
          </a:p>
        </p:txBody>
      </p:sp>
      <p:sp>
        <p:nvSpPr>
          <p:cNvPr id="87" name="Google Shape;87;p25"/>
          <p:cNvSpPr txBox="1"/>
          <p:nvPr>
            <p:ph idx="1" type="body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88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None/>
            </a:pPr>
            <a:r>
              <a:t/>
            </a:r>
            <a:endParaRPr b="0" i="0" sz="22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8900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None/>
            </a:pPr>
            <a:r>
              <a:t/>
            </a:r>
            <a:endParaRPr b="0" i="0" sz="22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25"/>
          <p:cNvSpPr/>
          <p:nvPr/>
        </p:nvSpPr>
        <p:spPr>
          <a:xfrm>
            <a:off x="214312" y="2214562"/>
            <a:ext cx="2057400" cy="612775"/>
          </a:xfrm>
          <a:prstGeom prst="flowChartProcess">
            <a:avLst/>
          </a:prstGeom>
          <a:solidFill>
            <a:schemeClr val="accent1"/>
          </a:solidFill>
          <a:ln cap="flat" cmpd="sng" w="25400">
            <a:solidFill>
              <a:srgbClr val="7B785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TINDAKAN NYATA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25"/>
          <p:cNvSpPr/>
          <p:nvPr/>
        </p:nvSpPr>
        <p:spPr>
          <a:xfrm>
            <a:off x="3143250" y="2214562"/>
            <a:ext cx="2357437" cy="612775"/>
          </a:xfrm>
          <a:prstGeom prst="flowChartProcess">
            <a:avLst/>
          </a:prstGeom>
          <a:solidFill>
            <a:schemeClr val="accent1"/>
          </a:solidFill>
          <a:ln cap="flat" cmpd="sng" w="25400">
            <a:solidFill>
              <a:srgbClr val="7B785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TINDAKAN HUKUM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25"/>
          <p:cNvSpPr/>
          <p:nvPr/>
        </p:nvSpPr>
        <p:spPr>
          <a:xfrm>
            <a:off x="1928812" y="3429000"/>
            <a:ext cx="2143125" cy="612775"/>
          </a:xfrm>
          <a:prstGeom prst="flowChartProcess">
            <a:avLst/>
          </a:prstGeom>
          <a:solidFill>
            <a:schemeClr val="accent1"/>
          </a:solidFill>
          <a:ln cap="flat" cmpd="sng" w="25400">
            <a:solidFill>
              <a:srgbClr val="7B785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TINDAKAN PERDATA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25"/>
          <p:cNvSpPr/>
          <p:nvPr/>
        </p:nvSpPr>
        <p:spPr>
          <a:xfrm>
            <a:off x="4429125" y="3429000"/>
            <a:ext cx="2714625" cy="612775"/>
          </a:xfrm>
          <a:prstGeom prst="flowChartProcess">
            <a:avLst/>
          </a:prstGeom>
          <a:solidFill>
            <a:schemeClr val="accent1"/>
          </a:solidFill>
          <a:ln cap="flat" cmpd="sng" w="25400">
            <a:solidFill>
              <a:srgbClr val="7B785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TINDAKAN HUKUM PUBLIK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25"/>
          <p:cNvSpPr/>
          <p:nvPr/>
        </p:nvSpPr>
        <p:spPr>
          <a:xfrm>
            <a:off x="2357437" y="4714875"/>
            <a:ext cx="2986087" cy="785812"/>
          </a:xfrm>
          <a:prstGeom prst="flowChartProcess">
            <a:avLst/>
          </a:prstGeom>
          <a:solidFill>
            <a:schemeClr val="accent1"/>
          </a:solidFill>
          <a:ln cap="flat" cmpd="sng" w="25400">
            <a:solidFill>
              <a:srgbClr val="7B785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TINDAKAN HUKUM PUBLIK BBERAPA PIHAK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25"/>
          <p:cNvSpPr/>
          <p:nvPr/>
        </p:nvSpPr>
        <p:spPr>
          <a:xfrm>
            <a:off x="5715000" y="4714875"/>
            <a:ext cx="2714625" cy="785812"/>
          </a:xfrm>
          <a:prstGeom prst="flowChartProcess">
            <a:avLst/>
          </a:prstGeom>
          <a:solidFill>
            <a:schemeClr val="accent1"/>
          </a:solidFill>
          <a:ln cap="flat" cmpd="sng" w="25400">
            <a:solidFill>
              <a:srgbClr val="7B785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TINDAKAN HUKUM PUBLIK SEPIHAK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25"/>
          <p:cNvSpPr/>
          <p:nvPr/>
        </p:nvSpPr>
        <p:spPr>
          <a:xfrm>
            <a:off x="3857625" y="5715000"/>
            <a:ext cx="2200275" cy="928687"/>
          </a:xfrm>
          <a:prstGeom prst="flowChartProcess">
            <a:avLst/>
          </a:prstGeom>
          <a:solidFill>
            <a:schemeClr val="accent1"/>
          </a:solidFill>
          <a:ln cap="flat" cmpd="sng" w="25400">
            <a:solidFill>
              <a:srgbClr val="7B785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KEPUTUSAN DITUJUKAN UNTUK UMUM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25"/>
          <p:cNvSpPr/>
          <p:nvPr/>
        </p:nvSpPr>
        <p:spPr>
          <a:xfrm>
            <a:off x="6643687" y="5643562"/>
            <a:ext cx="2214562" cy="1000125"/>
          </a:xfrm>
          <a:prstGeom prst="flowChartProcess">
            <a:avLst/>
          </a:prstGeom>
          <a:solidFill>
            <a:schemeClr val="accent1"/>
          </a:solidFill>
          <a:ln cap="flat" cmpd="sng" w="25400">
            <a:solidFill>
              <a:srgbClr val="7B785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 EPUTUSAN BERSIFAT KONKRET DAN INDIVIDUAL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25"/>
          <p:cNvSpPr/>
          <p:nvPr/>
        </p:nvSpPr>
        <p:spPr>
          <a:xfrm>
            <a:off x="1714500" y="1143000"/>
            <a:ext cx="2428875" cy="612775"/>
          </a:xfrm>
          <a:prstGeom prst="flowChartProcess">
            <a:avLst/>
          </a:prstGeom>
          <a:solidFill>
            <a:schemeClr val="accent1"/>
          </a:solidFill>
          <a:ln cap="flat" cmpd="sng" w="25400">
            <a:solidFill>
              <a:srgbClr val="7B785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TINDAKAN PEMERINTAH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25"/>
          <p:cNvSpPr/>
          <p:nvPr/>
        </p:nvSpPr>
        <p:spPr>
          <a:xfrm>
            <a:off x="2071687" y="1714500"/>
            <a:ext cx="1216025" cy="993775"/>
          </a:xfrm>
          <a:custGeom>
            <a:rect b="b" l="l" r="r" t="t"/>
            <a:pathLst>
              <a:path extrusionOk="0" h="993775" w="1216025">
                <a:moveTo>
                  <a:pt x="0" y="745331"/>
                </a:moveTo>
                <a:lnTo>
                  <a:pt x="248444" y="496888"/>
                </a:lnTo>
                <a:lnTo>
                  <a:pt x="248444" y="621109"/>
                </a:lnTo>
                <a:lnTo>
                  <a:pt x="483791" y="621109"/>
                </a:lnTo>
                <a:lnTo>
                  <a:pt x="483791" y="248444"/>
                </a:lnTo>
                <a:lnTo>
                  <a:pt x="359569" y="248444"/>
                </a:lnTo>
                <a:lnTo>
                  <a:pt x="608013" y="0"/>
                </a:lnTo>
                <a:lnTo>
                  <a:pt x="856456" y="248444"/>
                </a:lnTo>
                <a:lnTo>
                  <a:pt x="732234" y="248444"/>
                </a:lnTo>
                <a:lnTo>
                  <a:pt x="732234" y="621109"/>
                </a:lnTo>
                <a:lnTo>
                  <a:pt x="967581" y="621109"/>
                </a:lnTo>
                <a:lnTo>
                  <a:pt x="967581" y="496888"/>
                </a:lnTo>
                <a:lnTo>
                  <a:pt x="1216025" y="745331"/>
                </a:lnTo>
                <a:lnTo>
                  <a:pt x="967581" y="993775"/>
                </a:lnTo>
                <a:lnTo>
                  <a:pt x="967581" y="869553"/>
                </a:lnTo>
                <a:lnTo>
                  <a:pt x="248444" y="869553"/>
                </a:lnTo>
                <a:lnTo>
                  <a:pt x="248444" y="993775"/>
                </a:lnTo>
                <a:close/>
              </a:path>
            </a:pathLst>
          </a:custGeom>
          <a:solidFill>
            <a:srgbClr val="00B0F0"/>
          </a:solidFill>
          <a:ln cap="flat" cmpd="sng" w="25400">
            <a:solidFill>
              <a:srgbClr val="7B785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25"/>
          <p:cNvSpPr/>
          <p:nvPr/>
        </p:nvSpPr>
        <p:spPr>
          <a:xfrm>
            <a:off x="3643312" y="2857500"/>
            <a:ext cx="1216025" cy="1136650"/>
          </a:xfrm>
          <a:custGeom>
            <a:rect b="b" l="l" r="r" t="t"/>
            <a:pathLst>
              <a:path extrusionOk="0" h="1136650" w="1216025">
                <a:moveTo>
                  <a:pt x="0" y="852488"/>
                </a:moveTo>
                <a:lnTo>
                  <a:pt x="284163" y="568325"/>
                </a:lnTo>
                <a:lnTo>
                  <a:pt x="284163" y="710406"/>
                </a:lnTo>
                <a:lnTo>
                  <a:pt x="465931" y="710406"/>
                </a:lnTo>
                <a:lnTo>
                  <a:pt x="465931" y="284163"/>
                </a:lnTo>
                <a:lnTo>
                  <a:pt x="323850" y="284163"/>
                </a:lnTo>
                <a:lnTo>
                  <a:pt x="608013" y="0"/>
                </a:lnTo>
                <a:lnTo>
                  <a:pt x="892175" y="284163"/>
                </a:lnTo>
                <a:lnTo>
                  <a:pt x="750094" y="284163"/>
                </a:lnTo>
                <a:lnTo>
                  <a:pt x="750094" y="710406"/>
                </a:lnTo>
                <a:lnTo>
                  <a:pt x="931863" y="710406"/>
                </a:lnTo>
                <a:lnTo>
                  <a:pt x="931863" y="568325"/>
                </a:lnTo>
                <a:lnTo>
                  <a:pt x="1216025" y="852488"/>
                </a:lnTo>
                <a:lnTo>
                  <a:pt x="931863" y="1136650"/>
                </a:lnTo>
                <a:lnTo>
                  <a:pt x="931863" y="994569"/>
                </a:lnTo>
                <a:lnTo>
                  <a:pt x="284163" y="994569"/>
                </a:lnTo>
                <a:lnTo>
                  <a:pt x="284163" y="1136650"/>
                </a:lnTo>
                <a:close/>
              </a:path>
            </a:pathLst>
          </a:custGeom>
          <a:solidFill>
            <a:srgbClr val="00B0F0"/>
          </a:solidFill>
          <a:ln cap="flat" cmpd="sng" w="25400">
            <a:solidFill>
              <a:srgbClr val="7B785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25"/>
          <p:cNvSpPr/>
          <p:nvPr/>
        </p:nvSpPr>
        <p:spPr>
          <a:xfrm>
            <a:off x="4857750" y="4000500"/>
            <a:ext cx="1216025" cy="1136650"/>
          </a:xfrm>
          <a:custGeom>
            <a:rect b="b" l="l" r="r" t="t"/>
            <a:pathLst>
              <a:path extrusionOk="0" h="1136650" w="1216025">
                <a:moveTo>
                  <a:pt x="0" y="852488"/>
                </a:moveTo>
                <a:lnTo>
                  <a:pt x="284163" y="568325"/>
                </a:lnTo>
                <a:lnTo>
                  <a:pt x="284163" y="710406"/>
                </a:lnTo>
                <a:lnTo>
                  <a:pt x="465931" y="710406"/>
                </a:lnTo>
                <a:lnTo>
                  <a:pt x="465931" y="284163"/>
                </a:lnTo>
                <a:lnTo>
                  <a:pt x="323850" y="284163"/>
                </a:lnTo>
                <a:lnTo>
                  <a:pt x="608013" y="0"/>
                </a:lnTo>
                <a:lnTo>
                  <a:pt x="892175" y="284163"/>
                </a:lnTo>
                <a:lnTo>
                  <a:pt x="750094" y="284163"/>
                </a:lnTo>
                <a:lnTo>
                  <a:pt x="750094" y="710406"/>
                </a:lnTo>
                <a:lnTo>
                  <a:pt x="931863" y="710406"/>
                </a:lnTo>
                <a:lnTo>
                  <a:pt x="931863" y="568325"/>
                </a:lnTo>
                <a:lnTo>
                  <a:pt x="1216025" y="852488"/>
                </a:lnTo>
                <a:lnTo>
                  <a:pt x="931863" y="1136650"/>
                </a:lnTo>
                <a:lnTo>
                  <a:pt x="931863" y="994569"/>
                </a:lnTo>
                <a:lnTo>
                  <a:pt x="284163" y="994569"/>
                </a:lnTo>
                <a:lnTo>
                  <a:pt x="284163" y="1136650"/>
                </a:lnTo>
                <a:close/>
              </a:path>
            </a:pathLst>
          </a:custGeom>
          <a:solidFill>
            <a:srgbClr val="00B0F0"/>
          </a:solidFill>
          <a:ln cap="flat" cmpd="sng" w="25400">
            <a:solidFill>
              <a:srgbClr val="7B785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5"/>
          <p:cNvSpPr/>
          <p:nvPr/>
        </p:nvSpPr>
        <p:spPr>
          <a:xfrm>
            <a:off x="5715000" y="5357812"/>
            <a:ext cx="1216025" cy="1136650"/>
          </a:xfrm>
          <a:custGeom>
            <a:rect b="b" l="l" r="r" t="t"/>
            <a:pathLst>
              <a:path extrusionOk="0" h="1136650" w="1216025">
                <a:moveTo>
                  <a:pt x="0" y="852488"/>
                </a:moveTo>
                <a:lnTo>
                  <a:pt x="284163" y="568325"/>
                </a:lnTo>
                <a:lnTo>
                  <a:pt x="284163" y="710406"/>
                </a:lnTo>
                <a:lnTo>
                  <a:pt x="465931" y="710406"/>
                </a:lnTo>
                <a:lnTo>
                  <a:pt x="465931" y="284163"/>
                </a:lnTo>
                <a:lnTo>
                  <a:pt x="323850" y="284163"/>
                </a:lnTo>
                <a:lnTo>
                  <a:pt x="608013" y="0"/>
                </a:lnTo>
                <a:lnTo>
                  <a:pt x="892175" y="284163"/>
                </a:lnTo>
                <a:lnTo>
                  <a:pt x="750094" y="284163"/>
                </a:lnTo>
                <a:lnTo>
                  <a:pt x="750094" y="710406"/>
                </a:lnTo>
                <a:lnTo>
                  <a:pt x="931863" y="710406"/>
                </a:lnTo>
                <a:lnTo>
                  <a:pt x="931863" y="568325"/>
                </a:lnTo>
                <a:lnTo>
                  <a:pt x="1216025" y="852488"/>
                </a:lnTo>
                <a:lnTo>
                  <a:pt x="931863" y="1136650"/>
                </a:lnTo>
                <a:lnTo>
                  <a:pt x="931863" y="994569"/>
                </a:lnTo>
                <a:lnTo>
                  <a:pt x="284163" y="994569"/>
                </a:lnTo>
                <a:lnTo>
                  <a:pt x="284163" y="1136650"/>
                </a:lnTo>
                <a:close/>
              </a:path>
            </a:pathLst>
          </a:custGeom>
          <a:solidFill>
            <a:srgbClr val="00B0F0"/>
          </a:solidFill>
          <a:ln cap="flat" cmpd="sng" w="25400">
            <a:solidFill>
              <a:srgbClr val="7B785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25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4"/>
          <p:cNvSpPr txBox="1"/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  <a:buFont typeface="Cambria"/>
              <a:buNone/>
            </a:pPr>
            <a:r>
              <a:rPr b="0" i="0" lang="en-US" sz="4600" u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Tindakan hukum bersegi satu</a:t>
            </a:r>
            <a:endParaRPr/>
          </a:p>
        </p:txBody>
      </p:sp>
      <p:sp>
        <p:nvSpPr>
          <p:cNvPr id="160" name="Google Shape;160;p34"/>
          <p:cNvSpPr txBox="1"/>
          <p:nvPr>
            <p:ph idx="1" type="body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</a:pPr>
            <a:r>
              <a:rPr b="0" i="0" lang="en-US" sz="2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Hukum publik itu lebih merupakan kehendak satu pihak saja (pemerintah)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</a:pPr>
            <a:r>
              <a:rPr b="0" i="0" lang="en-US" sz="2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Perbuatan hukum bersegi satu diadakan oleh alat2 pemerintah menurut wewenang istimewa yang dituangkan dalam bentuk keputusan, yang terdiri dari:</a:t>
            </a:r>
            <a:endParaRPr/>
          </a:p>
          <a:p>
            <a:pPr indent="-51435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AutoNum type="arabi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Keputusan yang ditujukan untuk umum (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besluit van algemene strekking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-51435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AutoNum type="arabi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Keputusan/KTUN (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beschikking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-1016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5"/>
          <p:cNvSpPr txBox="1"/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Cambria"/>
              <a:buNone/>
            </a:pPr>
            <a:r>
              <a:rPr b="0" i="0" lang="en-US" sz="46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TINDAKAN HUKUM PUBLIK</a:t>
            </a:r>
            <a:endParaRPr/>
          </a:p>
        </p:txBody>
      </p:sp>
      <p:sp>
        <p:nvSpPr>
          <p:cNvPr id="166" name="Google Shape;166;p35"/>
          <p:cNvSpPr txBox="1"/>
          <p:nvPr>
            <p:ph idx="1" type="body"/>
          </p:nvPr>
        </p:nvSpPr>
        <p:spPr>
          <a:xfrm>
            <a:off x="500062" y="2000250"/>
            <a:ext cx="8186737" cy="4019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None/>
            </a:pPr>
            <a:r>
              <a:t/>
            </a:r>
            <a:endParaRPr b="0" i="0" sz="22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8900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None/>
            </a:pPr>
            <a:r>
              <a:t/>
            </a:r>
            <a:endParaRPr b="0" i="0" sz="22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67" name="Google Shape;167;p35"/>
          <p:cNvGraphicFramePr/>
          <p:nvPr/>
        </p:nvGraphicFramePr>
        <p:xfrm>
          <a:off x="1428750" y="1357312"/>
          <a:ext cx="6096000" cy="4064000"/>
        </p:xfrm>
        <a:graphic>
          <a:graphicData uri="http://schemas.openxmlformats.org/presentationml/2006/ole">
            <mc:AlternateContent>
              <mc:Choice Requires="v">
                <p:oleObj r:id="rId4" imgH="4064000" imgW="6096000" progId="Excel.Chart.8" spid="_x0000_s1">
                  <p:embed/>
                </p:oleObj>
              </mc:Choice>
              <mc:Fallback>
                <p:oleObj r:id="rId5" imgH="4064000" imgW="6096000" progId="Excel.Chart.8">
                  <p:embed/>
                  <p:pic>
                    <p:nvPicPr>
                      <p:cNvPr id="167" name="Google Shape;167;p35"/>
                      <p:cNvPicPr preferRelativeResize="0"/>
                      <p:nvPr/>
                    </p:nvPicPr>
                    <p:blipFill rotWithShape="1">
                      <a:blip r:embed="rId6">
                        <a:alphaModFix/>
                      </a:blip>
                      <a:srcRect b="0" l="0" r="0" t="0"/>
                      <a:stretch/>
                    </p:blipFill>
                    <p:spPr>
                      <a:xfrm>
                        <a:off x="1428750" y="1357312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8" name="Google Shape;168;p3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706562" y="1695450"/>
            <a:ext cx="6357937" cy="4851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35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6"/>
          <p:cNvSpPr txBox="1"/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  <a:buFont typeface="Cambria"/>
              <a:buNone/>
            </a:pPr>
            <a:r>
              <a:rPr b="0" i="0" lang="en-US" sz="4600" u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Tindakan hukum bersegi dua</a:t>
            </a:r>
            <a:endParaRPr/>
          </a:p>
        </p:txBody>
      </p:sp>
      <p:sp>
        <p:nvSpPr>
          <p:cNvPr id="175" name="Google Shape;175;p36"/>
          <p:cNvSpPr txBox="1"/>
          <p:nvPr>
            <p:ph idx="1" type="body"/>
          </p:nvPr>
        </p:nvSpPr>
        <p:spPr>
          <a:xfrm>
            <a:off x="457200" y="1357312"/>
            <a:ext cx="8229600" cy="4768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</a:pPr>
            <a:r>
              <a:rPr b="0" i="0" lang="en-US" sz="2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Sebagian ahli berpendapat bahwa tidak ada tindakan hukum bersegi dua, krn tidak ada perjanjian yang diatur oleh hukum publik.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</a:pPr>
            <a:r>
              <a:rPr b="0" i="0" lang="en-US" sz="2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Perjanjian menurut hukum publik itu tidak ada, krn perjanjian itu semestinya diadakan oleh kesesuaian dua kehendak yang ditentukan dgn sukarela/bebas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</a:pPr>
            <a:r>
              <a:rPr b="0" i="0" lang="en-US" sz="2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Hub dalam hukum publik hanya satu pihak saja yang sukarela menentukan kehendak, yakni pemerintah</a:t>
            </a:r>
            <a:endParaRPr/>
          </a:p>
        </p:txBody>
      </p:sp>
      <p:sp>
        <p:nvSpPr>
          <p:cNvPr id="176" name="Google Shape;176;p36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7"/>
          <p:cNvSpPr txBox="1"/>
          <p:nvPr>
            <p:ph idx="1" type="body"/>
          </p:nvPr>
        </p:nvSpPr>
        <p:spPr>
          <a:xfrm>
            <a:off x="457200" y="500062"/>
            <a:ext cx="8229600" cy="5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Char char="•"/>
            </a:pPr>
            <a:r>
              <a:rPr b="1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Van der Pot, Kranenburg-Vegting, Donner </a:t>
            </a: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🡪 ada perbuatan hukum publik bersegi dua (perjanjian menurut hukum publik)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Contoh:</a:t>
            </a:r>
            <a:endParaRPr/>
          </a:p>
          <a:p>
            <a:pPr indent="-51435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Arial"/>
              <a:buAutoNum type="arabicPeriod"/>
            </a:pPr>
            <a:r>
              <a:rPr b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Perjanjian kerja jangka pendek (kontrak) seorang tenaga kerja kontrak</a:t>
            </a:r>
            <a:endParaRPr/>
          </a:p>
          <a:p>
            <a:pPr indent="-51435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Arial"/>
              <a:buAutoNum type="arabicPeriod"/>
            </a:pPr>
            <a:r>
              <a:rPr b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Konsesi, seperti: kontrak antara maskapai minyak asing &amp; pemerintah yang pernah dilakukan bdsrkn UU No 1/1967 tentang Penanaman Modal Asing</a:t>
            </a:r>
            <a:endParaRPr/>
          </a:p>
          <a:p>
            <a:pPr indent="-51435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Arial"/>
              <a:buAutoNum type="arabicPeriod"/>
            </a:pPr>
            <a:r>
              <a:rPr b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Dsb.</a:t>
            </a:r>
            <a:endParaRPr/>
          </a:p>
        </p:txBody>
      </p:sp>
      <p:sp>
        <p:nvSpPr>
          <p:cNvPr id="182" name="Google Shape;182;p37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6"/>
          <p:cNvSpPr txBox="1"/>
          <p:nvPr>
            <p:ph idx="1" type="body"/>
          </p:nvPr>
        </p:nvSpPr>
        <p:spPr>
          <a:xfrm>
            <a:off x="457200" y="500062"/>
            <a:ext cx="8229600" cy="5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Agar dapat menjalankan tugasnya, administrasi negara melakukan bermacam perbuatan yang digolongkan menjadi:</a:t>
            </a:r>
            <a:endParaRPr/>
          </a:p>
          <a:p>
            <a:pPr indent="-51435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Arial"/>
              <a:buAutoNum type="arabicPeriod"/>
            </a:pPr>
            <a:r>
              <a:rPr b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Tindakan nyata/perbuatan bukan hukum (</a:t>
            </a:r>
            <a:r>
              <a:rPr b="0" i="1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feitelijkehandelingen</a:t>
            </a:r>
            <a:r>
              <a:rPr b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🡪 tidak menimbulkan akibat hukum</a:t>
            </a:r>
            <a:endParaRPr/>
          </a:p>
          <a:p>
            <a:pPr indent="-51435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contoh : - Tindakan menutup suatu jalan </a:t>
            </a:r>
            <a:br>
              <a:rPr b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Peresmian suatu bangunan</a:t>
            </a:r>
            <a:br>
              <a:rPr b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Pemasangan papan nama suatu tempat</a:t>
            </a:r>
            <a:endParaRPr/>
          </a:p>
          <a:p>
            <a:pPr indent="-51435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- Pengukuran tanah, dsb.</a:t>
            </a:r>
            <a:br>
              <a:rPr b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107" name="Google Shape;107;p26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7"/>
          <p:cNvSpPr txBox="1"/>
          <p:nvPr>
            <p:ph idx="1" type="body"/>
          </p:nvPr>
        </p:nvSpPr>
        <p:spPr>
          <a:xfrm>
            <a:off x="457200" y="428625"/>
            <a:ext cx="8229600" cy="6072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143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Arial"/>
              <a:buAutoNum type="arabicPeriod" startAt="2"/>
            </a:pPr>
            <a:r>
              <a:rPr b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Perbuatan hukum (</a:t>
            </a:r>
            <a:r>
              <a:rPr b="0" i="1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rechtshandelingen</a:t>
            </a:r>
            <a:r>
              <a:rPr b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🡪dimaksudkan menimbulkan akibat hukum (mencipt. hak &amp; kewajiban):</a:t>
            </a:r>
            <a:endParaRPr/>
          </a:p>
          <a:p>
            <a:pPr indent="-514350" lvl="2" marL="13144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2CB6C"/>
              </a:buClr>
              <a:buSzPts val="3000"/>
              <a:buFont typeface="Arial"/>
              <a:buAutoNum type="alphaLcPeriod"/>
            </a:pPr>
            <a:r>
              <a:rPr b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Perbuatan menurut hukum privat (</a:t>
            </a:r>
            <a:r>
              <a:rPr b="0" i="1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privaatrechtelijke rechtshandelingen</a:t>
            </a:r>
            <a:r>
              <a:rPr b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-514350" lvl="2" marL="13144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2CB6C"/>
              </a:buClr>
              <a:buSzPts val="3000"/>
              <a:buFont typeface="Arial"/>
              <a:buAutoNum type="alphaLcPeriod"/>
            </a:pPr>
            <a:r>
              <a:rPr b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Perbuatan menurut hukum publik (</a:t>
            </a:r>
            <a:r>
              <a:rPr b="0" i="1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publiekrechtelijke rechtshandelingen</a:t>
            </a:r>
            <a:r>
              <a:rPr b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Tindakan hukum pemerintahan 🡪 pernyataan kehendak sepihak dari organ pemerintahan yang menimbulkan akibat hukum yang tidak boleh mengandung cacat yaitu khilaf (</a:t>
            </a:r>
            <a:r>
              <a:rPr b="0" i="1" lang="en-US" sz="30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dwaling</a:t>
            </a: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), penipuan (</a:t>
            </a:r>
            <a:r>
              <a:rPr b="0" i="1" lang="en-US" sz="30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bedrog</a:t>
            </a:r>
            <a:r>
              <a:rPr b="0" i="0" lang="en-US" sz="30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paksaan (</a:t>
            </a:r>
            <a:r>
              <a:rPr b="0" i="1" lang="en-US" sz="30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dwang</a:t>
            </a: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), dsb.</a:t>
            </a:r>
            <a:endParaRPr/>
          </a:p>
          <a:p>
            <a:pPr indent="-381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t/>
            </a:r>
            <a:endParaRPr b="0" i="0" sz="30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27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8"/>
          <p:cNvSpPr txBox="1"/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Cambria"/>
              <a:buNone/>
            </a:pPr>
            <a:r>
              <a:rPr b="1" i="0" lang="en-US" sz="46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UNSUR </a:t>
            </a:r>
            <a:r>
              <a:rPr b="1" i="1" lang="en-US" sz="46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Rechtshandelingen</a:t>
            </a:r>
            <a:endParaRPr/>
          </a:p>
        </p:txBody>
      </p:sp>
      <p:sp>
        <p:nvSpPr>
          <p:cNvPr id="119" name="Google Shape;119;p28"/>
          <p:cNvSpPr txBox="1"/>
          <p:nvPr>
            <p:ph idx="1" type="body"/>
          </p:nvPr>
        </p:nvSpPr>
        <p:spPr>
          <a:xfrm>
            <a:off x="500062" y="1285875"/>
            <a:ext cx="8229600" cy="5000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14350" lvl="0" marL="5143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AutoNum type="arabicPeriod"/>
            </a:pPr>
            <a:r>
              <a:rPr b="0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Perbuatan itu dilakukan oleh aparat pemerintah dalam kedudukannya sebagai penguasa maupun sebagai alat perlengkapan pemerintahan (</a:t>
            </a:r>
            <a:r>
              <a:rPr b="0" i="1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bestuursorganen</a:t>
            </a:r>
            <a:r>
              <a:rPr b="0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dengan prakarsa dan tanggungjawab sendiri.</a:t>
            </a:r>
            <a:endParaRPr/>
          </a:p>
          <a:p>
            <a:pPr indent="-514350" lvl="0" marL="514350" marR="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AutoNum type="arabicPeriod"/>
            </a:pPr>
            <a:r>
              <a:rPr b="0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Perbuatan tersebut dilaksanakan dalam rangka menjalankan fungsi pemerintahan</a:t>
            </a:r>
            <a:endParaRPr/>
          </a:p>
          <a:p>
            <a:pPr indent="-514350" lvl="0" marL="514350" marR="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AutoNum type="arabicPeriod"/>
            </a:pPr>
            <a:r>
              <a:rPr b="0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Perbuatan tersebut dimaksudkan sebagai sarana untuk menimbulkan akibat hukum di bidang hukum administrasi</a:t>
            </a:r>
            <a:endParaRPr/>
          </a:p>
          <a:p>
            <a:pPr indent="-514350" lvl="0" marL="514350" marR="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AutoNum type="arabicPeriod"/>
            </a:pPr>
            <a:r>
              <a:rPr b="0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Perbuatan yang bersangkutan dilakukan dalam rangka pelaksanaan kepentingan negara dan rakyat</a:t>
            </a:r>
            <a:endParaRPr/>
          </a:p>
          <a:p>
            <a:pPr indent="-514350" lvl="0" marL="514350" marR="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AutoNum type="arabicPeriod"/>
            </a:pPr>
            <a:r>
              <a:rPr b="0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Perbuatan itu didasarkan pada peraturan per-UU-an</a:t>
            </a:r>
            <a:endParaRPr/>
          </a:p>
        </p:txBody>
      </p:sp>
      <p:sp>
        <p:nvSpPr>
          <p:cNvPr id="120" name="Google Shape;120;p28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9"/>
          <p:cNvSpPr txBox="1"/>
          <p:nvPr>
            <p:ph type="title"/>
          </p:nvPr>
        </p:nvSpPr>
        <p:spPr>
          <a:xfrm>
            <a:off x="500062" y="42862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Cambria"/>
              <a:buNone/>
            </a:pPr>
            <a:r>
              <a:rPr b="1" i="0" lang="en-US" sz="4100" u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AKIBAT HUKUM TINDAKAN PEMERINTAH</a:t>
            </a:r>
            <a:endParaRPr/>
          </a:p>
        </p:txBody>
      </p:sp>
      <p:sp>
        <p:nvSpPr>
          <p:cNvPr id="126" name="Google Shape;126;p29"/>
          <p:cNvSpPr txBox="1"/>
          <p:nvPr>
            <p:ph idx="1" type="body"/>
          </p:nvPr>
        </p:nvSpPr>
        <p:spPr>
          <a:xfrm>
            <a:off x="914400" y="1785937"/>
            <a:ext cx="7772400" cy="4233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Menimbulkan beberapa perubahan hak, kewajiban atau kewenangan yang ada</a:t>
            </a:r>
            <a:endParaRPr/>
          </a:p>
          <a:p>
            <a:pPr indent="-228600" lvl="0" marL="34290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Menimbulkan perubahan kedudukan hukum bagi seseorang atau obyek yang ada</a:t>
            </a:r>
            <a:endParaRPr/>
          </a:p>
          <a:p>
            <a:pPr indent="-228600" lvl="0" marL="34290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Terdapat hak2, kewajiban, kewenangan ataupun status tertentu yang ditetapkan.</a:t>
            </a:r>
            <a:endParaRPr/>
          </a:p>
        </p:txBody>
      </p:sp>
      <p:sp>
        <p:nvSpPr>
          <p:cNvPr id="127" name="Google Shape;127;p29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0"/>
          <p:cNvSpPr txBox="1"/>
          <p:nvPr>
            <p:ph type="title"/>
          </p:nvPr>
        </p:nvSpPr>
        <p:spPr>
          <a:xfrm>
            <a:off x="457200" y="274637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  <a:buFont typeface="Cambria"/>
              <a:buNone/>
            </a:pPr>
            <a:r>
              <a:rPr b="1" i="0" lang="en-US" sz="4600" u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cara pelaksanaan perbuatan pemerintahan</a:t>
            </a:r>
            <a:endParaRPr/>
          </a:p>
        </p:txBody>
      </p:sp>
      <p:sp>
        <p:nvSpPr>
          <p:cNvPr id="133" name="Google Shape;133;p30"/>
          <p:cNvSpPr txBox="1"/>
          <p:nvPr>
            <p:ph idx="1" type="body"/>
          </p:nvPr>
        </p:nvSpPr>
        <p:spPr>
          <a:xfrm>
            <a:off x="457200" y="1600200"/>
            <a:ext cx="8229600" cy="49006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900"/>
              <a:buFont typeface="Arial"/>
              <a:buNone/>
            </a:pPr>
            <a:r>
              <a:rPr b="0" i="0" lang="en-US" sz="29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menurut E. Utrech: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900"/>
              <a:buFont typeface="Arial"/>
              <a:buChar char="•"/>
            </a:pPr>
            <a:r>
              <a:rPr b="0" i="0" lang="en-US" sz="29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yang bertindak ialah administrasi Negara sendiri.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900"/>
              <a:buFont typeface="Arial"/>
              <a:buChar char="•"/>
            </a:pPr>
            <a:r>
              <a:rPr b="0" i="0" lang="en-US" sz="29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yang bertindak ialah subyek hukum (BH) lain yang tidak termasuk administrasi Negara &amp; yang mempunyai hub dgn pemerintah.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900"/>
              <a:buFont typeface="Arial"/>
              <a:buChar char="•"/>
            </a:pPr>
            <a:r>
              <a:rPr b="0" i="0" lang="en-US" sz="29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yang bertindak ialah subyek hukum lain yang tidak termasuk administrasi Negara &amp; menjalani pekerjaannya bdsrkn suatu konsesi/bdsrkn izin yang diberikan pemerintah.</a:t>
            </a:r>
            <a:endParaRPr/>
          </a:p>
          <a:p>
            <a:pPr indent="-88900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None/>
            </a:pPr>
            <a:r>
              <a:t/>
            </a:r>
            <a:endParaRPr b="0" i="0" sz="22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8900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None/>
            </a:pPr>
            <a:r>
              <a:t/>
            </a:r>
            <a:endParaRPr b="0" i="0" sz="22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30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1"/>
          <p:cNvSpPr txBox="1"/>
          <p:nvPr>
            <p:ph idx="1" type="body"/>
          </p:nvPr>
        </p:nvSpPr>
        <p:spPr>
          <a:xfrm>
            <a:off x="428625" y="428625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900"/>
              <a:buFont typeface="Arial"/>
              <a:buChar char="•"/>
            </a:pPr>
            <a:r>
              <a:rPr b="0" i="0" lang="en-US" sz="29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yang bertindak ialah subyek hukum lain yang tidak masuk administrasi Negara &amp; yang diberi subsidi pemerintah.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900"/>
              <a:buFont typeface="Arial"/>
              <a:buChar char="•"/>
            </a:pPr>
            <a:r>
              <a:rPr b="0" i="0" lang="en-US" sz="29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yang bertindak ialah pemerintah bersama2 subyek hukum lain yang bukan administrasi negara &amp; kedua pihak itu bergabung dalam bentuk kerjasama yang diatur oleh hukum privat.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900"/>
              <a:buFont typeface="Arial"/>
              <a:buChar char="•"/>
            </a:pPr>
            <a:r>
              <a:rPr b="0" i="0" lang="en-US" sz="29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yang bertindak ialah yayasan yang didirikan/diawasi pemerintah.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ts val="2900"/>
              <a:buFont typeface="Arial"/>
              <a:buChar char="•"/>
            </a:pPr>
            <a:r>
              <a:rPr b="0" i="0" lang="en-US" sz="29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yang bertindak ialah subyek hukum lain yang bukan administrasi Negara tapi diberi suatu kekuasaan memerintah (delegasi per-UU-an</a:t>
            </a:r>
            <a:endParaRPr/>
          </a:p>
        </p:txBody>
      </p:sp>
      <p:sp>
        <p:nvSpPr>
          <p:cNvPr id="140" name="Google Shape;140;p31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2"/>
          <p:cNvSpPr txBox="1"/>
          <p:nvPr>
            <p:ph type="title"/>
          </p:nvPr>
        </p:nvSpPr>
        <p:spPr>
          <a:xfrm>
            <a:off x="214312" y="274637"/>
            <a:ext cx="8643937" cy="151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  <a:buFont typeface="Cambria"/>
              <a:buNone/>
            </a:pPr>
            <a:r>
              <a:rPr b="0" i="1" lang="en-US" sz="4600" u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Privaatrechtelijke Rechtshandelingen</a:t>
            </a:r>
            <a:endParaRPr/>
          </a:p>
        </p:txBody>
      </p:sp>
      <p:sp>
        <p:nvSpPr>
          <p:cNvPr id="146" name="Google Shape;146;p32"/>
          <p:cNvSpPr txBox="1"/>
          <p:nvPr>
            <p:ph idx="1" type="body"/>
          </p:nvPr>
        </p:nvSpPr>
        <p:spPr>
          <a:xfrm>
            <a:off x="457200" y="2000250"/>
            <a:ext cx="8229600" cy="41259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</a:pPr>
            <a:r>
              <a:rPr b="0" i="0" lang="en-US" sz="2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Administrasi Negara sering mengadakan hub hukum dgn subyek hukum lain bdsrkn hukum privat, contoh:</a:t>
            </a:r>
            <a:endParaRPr/>
          </a:p>
          <a:p>
            <a:pPr indent="-228599" lvl="1" marL="639762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Pasal 1548 KUHPdt 🡪 sewa-menyewa</a:t>
            </a:r>
            <a:endParaRPr/>
          </a:p>
          <a:p>
            <a:pPr indent="-228599" lvl="1" marL="639762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Pasal 1547 KUHPdt 🡪 jual-beli tanah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</a:pPr>
            <a:r>
              <a:rPr b="0" i="0" lang="en-US" sz="2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Pelajari kembali hub hukum dalam hukum perdata!</a:t>
            </a:r>
            <a:endParaRPr/>
          </a:p>
        </p:txBody>
      </p:sp>
      <p:sp>
        <p:nvSpPr>
          <p:cNvPr id="147" name="Google Shape;147;p32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3"/>
          <p:cNvSpPr txBox="1"/>
          <p:nvPr>
            <p:ph type="title"/>
          </p:nvPr>
        </p:nvSpPr>
        <p:spPr>
          <a:xfrm>
            <a:off x="500062" y="50006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  <a:buFont typeface="Cambria"/>
              <a:buNone/>
            </a:pPr>
            <a:r>
              <a:rPr b="0" i="1" lang="en-US" sz="4600" u="non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Publiekrechtelijke Rechtshandelingen</a:t>
            </a:r>
            <a:endParaRPr/>
          </a:p>
        </p:txBody>
      </p:sp>
      <p:sp>
        <p:nvSpPr>
          <p:cNvPr id="153" name="Google Shape;153;p33"/>
          <p:cNvSpPr txBox="1"/>
          <p:nvPr>
            <p:ph idx="1" type="body"/>
          </p:nvPr>
        </p:nvSpPr>
        <p:spPr>
          <a:xfrm>
            <a:off x="457200" y="2071687"/>
            <a:ext cx="8229600" cy="405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None/>
            </a:pPr>
            <a:r>
              <a:rPr b="0" i="0" lang="en-US" sz="2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Terbagi menjadi: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AutoNum type="arabicPeriod"/>
            </a:pPr>
            <a:r>
              <a:rPr b="0" i="0" lang="en-US" sz="2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Tindakan hukum bersegi satu/sepihak (</a:t>
            </a:r>
            <a:r>
              <a:rPr b="0" i="1" lang="en-US" sz="2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eenzijdige publiekrechtelijke rechtshandelingen</a:t>
            </a:r>
            <a:r>
              <a:rPr b="0" i="0" lang="en-US" sz="2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-228600" lvl="0" marL="3429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AutoNum type="arabicPeriod"/>
            </a:pPr>
            <a:r>
              <a:rPr b="0" i="0" lang="en-US" sz="2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Tindakan hukum bersegi dua/bbrp pihak (</a:t>
            </a:r>
            <a:r>
              <a:rPr b="0" i="1" lang="en-US" sz="2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meerzijdige publiekrechts rechtshandelingen</a:t>
            </a:r>
            <a:r>
              <a:rPr b="0" i="0" lang="en-US" sz="2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  <p:sp>
        <p:nvSpPr>
          <p:cNvPr id="154" name="Google Shape;154;p33"/>
          <p:cNvSpPr txBox="1"/>
          <p:nvPr/>
        </p:nvSpPr>
        <p:spPr>
          <a:xfrm>
            <a:off x="7500937" y="0"/>
            <a:ext cx="1643062" cy="285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2010-05-23T14:28:12Z</dcterms:created>
  <dc:creator>Mariajose</dc:creator>
</cp:coreProperties>
</file>