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1" r:id="rId4"/>
    <p:sldId id="276" r:id="rId5"/>
    <p:sldId id="274" r:id="rId6"/>
    <p:sldId id="272" r:id="rId7"/>
    <p:sldId id="258" r:id="rId8"/>
    <p:sldId id="261" r:id="rId9"/>
    <p:sldId id="262" r:id="rId10"/>
    <p:sldId id="263" r:id="rId11"/>
    <p:sldId id="264" r:id="rId12"/>
    <p:sldId id="277" r:id="rId13"/>
    <p:sldId id="278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418D625-BC51-46E1-939C-FB8A400ADBF3}" type="datetimeFigureOut">
              <a:rPr lang="id-ID" smtClean="0"/>
              <a:pPr/>
              <a:t>04/03/2022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F904647-2076-4DA1-B5B1-7DD30E2071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8D625-BC51-46E1-939C-FB8A400ADBF3}" type="datetimeFigureOut">
              <a:rPr lang="id-ID" smtClean="0"/>
              <a:pPr/>
              <a:t>04/03/2022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04647-2076-4DA1-B5B1-7DD30E2071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418D625-BC51-46E1-939C-FB8A400ADBF3}" type="datetimeFigureOut">
              <a:rPr lang="id-ID" smtClean="0"/>
              <a:pPr/>
              <a:t>04/03/2022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F904647-2076-4DA1-B5B1-7DD30E2071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8D625-BC51-46E1-939C-FB8A400ADBF3}" type="datetimeFigureOut">
              <a:rPr lang="id-ID" smtClean="0"/>
              <a:pPr/>
              <a:t>04/03/2022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F904647-2076-4DA1-B5B1-7DD30E20718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8D625-BC51-46E1-939C-FB8A400ADBF3}" type="datetimeFigureOut">
              <a:rPr lang="id-ID" smtClean="0"/>
              <a:pPr/>
              <a:t>04/03/2022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F904647-2076-4DA1-B5B1-7DD30E20718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18D625-BC51-46E1-939C-FB8A400ADBF3}" type="datetimeFigureOut">
              <a:rPr lang="id-ID" smtClean="0"/>
              <a:pPr/>
              <a:t>04/03/2022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F904647-2076-4DA1-B5B1-7DD30E20718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18D625-BC51-46E1-939C-FB8A400ADBF3}" type="datetimeFigureOut">
              <a:rPr lang="id-ID" smtClean="0"/>
              <a:pPr/>
              <a:t>04/03/2022</a:t>
            </a:fld>
            <a:endParaRPr lang="id-ID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F904647-2076-4DA1-B5B1-7DD30E20718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8D625-BC51-46E1-939C-FB8A400ADBF3}" type="datetimeFigureOut">
              <a:rPr lang="id-ID" smtClean="0"/>
              <a:pPr/>
              <a:t>04/03/2022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F904647-2076-4DA1-B5B1-7DD30E2071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8D625-BC51-46E1-939C-FB8A400ADBF3}" type="datetimeFigureOut">
              <a:rPr lang="id-ID" smtClean="0"/>
              <a:pPr/>
              <a:t>04/03/2022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F904647-2076-4DA1-B5B1-7DD30E2071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8D625-BC51-46E1-939C-FB8A400ADBF3}" type="datetimeFigureOut">
              <a:rPr lang="id-ID" smtClean="0"/>
              <a:pPr/>
              <a:t>04/03/2022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F904647-2076-4DA1-B5B1-7DD30E20718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418D625-BC51-46E1-939C-FB8A400ADBF3}" type="datetimeFigureOut">
              <a:rPr lang="id-ID" smtClean="0"/>
              <a:pPr/>
              <a:t>04/03/2022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F904647-2076-4DA1-B5B1-7DD30E20718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18D625-BC51-46E1-939C-FB8A400ADBF3}" type="datetimeFigureOut">
              <a:rPr lang="id-ID" smtClean="0"/>
              <a:pPr/>
              <a:t>04/03/2022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F904647-2076-4DA1-B5B1-7DD30E20718F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t&amp;rct=j&amp;q=perilaku%20organisasi%20menurut%20hugo%20munsterberg&amp;source=web&amp;cd=1&amp;cad=rja&amp;ved=0CCgQ6QUoADAA&amp;url=http://studimanajemen.blogspot.com/search/label/Pemikiran%20Manajemen&amp;ei=5aY2UqniL8e_rgeXrICwCQ&amp;usg=AFQjCNHxjaGe3J1uMS7oQVS8AWiJAgfutg&amp;bvm=bv.52164340,d.bmk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1635093"/>
          </a:xfrm>
        </p:spPr>
        <p:txBody>
          <a:bodyPr>
            <a:normAutofit/>
          </a:bodyPr>
          <a:lstStyle/>
          <a:p>
            <a:r>
              <a:rPr lang="en-US" dirty="0" smtClean="0"/>
              <a:t>PENDEKATAN PERILAKU ORGANISASI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4546" y="2285992"/>
            <a:ext cx="6245886" cy="5357850"/>
          </a:xfrm>
        </p:spPr>
        <p:txBody>
          <a:bodyPr>
            <a:normAutofit/>
          </a:bodyPr>
          <a:lstStyle/>
          <a:p>
            <a:r>
              <a:rPr lang="en-US" dirty="0" smtClean="0"/>
              <a:t>SMTR </a:t>
            </a:r>
            <a:r>
              <a:rPr lang="en-US" dirty="0" smtClean="0"/>
              <a:t>GENAP 2021/2022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r>
              <a:rPr lang="id-ID" sz="3900" dirty="0" smtClean="0"/>
              <a:t>Hugo Munsterbeg menciptakan bidang psikologi industri kajian ilmiah terhadap para individu yang bekerja untuk mencapai produktivitas yang maksimal. </a:t>
            </a:r>
            <a:endParaRPr lang="id-ID" sz="3900" dirty="0"/>
          </a:p>
          <a:p>
            <a:endParaRPr lang="id-ID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 </a:t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85794"/>
            <a:ext cx="8229600" cy="5643602"/>
          </a:xfrm>
        </p:spPr>
        <p:txBody>
          <a:bodyPr/>
          <a:lstStyle/>
          <a:p>
            <a:r>
              <a:rPr lang="id-ID" sz="3600" dirty="0" smtClean="0"/>
              <a:t> teori belajar dalam mengembangkan metode pelatihan, dan kajian atas perilaku manusia untuk memahami teknik yang paling efektif dalam memotivasi para pekerja.</a:t>
            </a:r>
            <a:endParaRPr lang="en-US" sz="3600" dirty="0" smtClean="0"/>
          </a:p>
          <a:p>
            <a:endParaRPr lang="id-ID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>
            <a:normAutofit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Maka dari itu prilaku organisasi</a:t>
            </a:r>
            <a:br>
              <a:rPr lang="id-ID" dirty="0" smtClean="0">
                <a:solidFill>
                  <a:schemeClr val="tx1"/>
                </a:solidFill>
              </a:rPr>
            </a:br>
            <a:r>
              <a:rPr lang="id-ID" dirty="0" smtClean="0">
                <a:solidFill>
                  <a:schemeClr val="tx1"/>
                </a:solidFill>
              </a:rPr>
              <a:t>merupakan pendekatan yang penting dilakukan dalam suatu kegiatan manajemen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err="1" smtClean="0">
                <a:solidFill>
                  <a:schemeClr val="tx1"/>
                </a:solidFill>
              </a:rPr>
              <a:t>sumber</a:t>
            </a:r>
            <a:r>
              <a:rPr lang="en-US" dirty="0" smtClean="0">
                <a:solidFill>
                  <a:schemeClr val="tx1"/>
                </a:solidFill>
              </a:rPr>
              <a:t> : </a:t>
            </a:r>
            <a:r>
              <a:rPr lang="en-US" sz="2800" dirty="0" smtClean="0"/>
              <a:t>studimanajemen.blogspot.com › </a:t>
            </a:r>
            <a:r>
              <a:rPr lang="en-US" sz="2800" u="sng" dirty="0" err="1" smtClean="0">
                <a:hlinkClick r:id="rId3"/>
              </a:rPr>
              <a:t>Pemikiran</a:t>
            </a:r>
            <a:r>
              <a:rPr lang="en-US" sz="2800" u="sng" dirty="0" smtClean="0">
                <a:hlinkClick r:id="rId3"/>
              </a:rPr>
              <a:t> </a:t>
            </a:r>
            <a:r>
              <a:rPr lang="en-US" sz="2800" u="sng" dirty="0" err="1" smtClean="0">
                <a:hlinkClick r:id="rId3"/>
              </a:rPr>
              <a:t>Manajemen</a:t>
            </a:r>
            <a:r>
              <a:rPr lang="en-US" sz="2800" dirty="0" smtClean="0"/>
              <a:t>‎</a:t>
            </a:r>
            <a:br>
              <a:rPr lang="en-US" sz="2800" dirty="0" smtClean="0"/>
            </a:br>
            <a:endParaRPr lang="id-ID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 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571473" y="1785926"/>
            <a:ext cx="813541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8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TERIMAKASIH</a:t>
            </a:r>
            <a:endParaRPr lang="en-US" sz="8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7200" b="1" dirty="0" smtClean="0">
                <a:solidFill>
                  <a:srgbClr val="FF0000"/>
                </a:solidFill>
              </a:rPr>
              <a:t>APA ITU  </a:t>
            </a:r>
            <a:endParaRPr lang="id-ID" sz="7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d-ID" sz="6600" b="1" dirty="0" smtClean="0"/>
              <a:t>Prilaku organisasi ???</a:t>
            </a:r>
            <a:endParaRPr lang="id-ID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832648"/>
          </a:xfrm>
        </p:spPr>
        <p:txBody>
          <a:bodyPr>
            <a:noAutofit/>
          </a:bodyPr>
          <a:lstStyle/>
          <a:p>
            <a:r>
              <a:rPr lang="id-ID" sz="4000" dirty="0" smtClean="0"/>
              <a:t>Prilaku organisasi adalah tindakan-tindakan atau prilaku manusia baik individu ataupun kelompok dalam suatu organisasi.</a:t>
            </a:r>
          </a:p>
          <a:p>
            <a:r>
              <a:rPr lang="id-ID" sz="4000" dirty="0" smtClean="0"/>
              <a:t>Didalam manajemen prilaku organisasi berkaitan dengan segala tingkah laku atau kegiatan-kegiatan yang dilakukuan dalam organisasi pekerjaan maupun kegiatan yang lainya.</a:t>
            </a:r>
            <a:endParaRPr lang="id-ID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0"/>
          </a:xfrm>
        </p:spPr>
        <p:txBody>
          <a:bodyPr>
            <a:noAutofit/>
          </a:bodyPr>
          <a:lstStyle/>
          <a:p>
            <a:pPr algn="l"/>
            <a:r>
              <a:rPr lang="id-ID" sz="2800" dirty="0" smtClean="0">
                <a:solidFill>
                  <a:schemeClr val="tx1"/>
                </a:solidFill>
              </a:rPr>
              <a:t>Para manajer dalam usaha merampungkan segala pekerjaanya dilakukan dengan kerja sama, ini menjelaskan mengapa beberapa penulis dan peneliti telah memilih untuk melihat manajemen dengan memusatkan perhatian pada sumber-sumber daya manusia organisasi tersebut. Bidang kajian yang berkaitan dengan tindakan (perilaku) manusia ditempat kerja itu, disebut perilaku organisasi (OB = </a:t>
            </a:r>
            <a:r>
              <a:rPr lang="id-ID" sz="2800" i="1" dirty="0" smtClean="0">
                <a:solidFill>
                  <a:schemeClr val="tx1"/>
                </a:solidFill>
              </a:rPr>
              <a:t>organizational behaviour</a:t>
            </a:r>
            <a:r>
              <a:rPr lang="id-ID" sz="2800" dirty="0" smtClean="0">
                <a:solidFill>
                  <a:schemeClr val="tx1"/>
                </a:solidFill>
              </a:rPr>
              <a:t>). Sebagian besar sekarang ini merupakan bidang manajemen (personalia) sumber daya manusia, dan pandangan kontemporer mengenai motivasi, kepemimpinan, kerja kelompok, dan pengelolaan konflik telah muncul dari perilaku organisasi</a:t>
            </a:r>
            <a:endParaRPr lang="id-ID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/>
              <a:t>Pendukung  teori pendekatan organisasi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/>
          </a:bodyPr>
          <a:lstStyle/>
          <a:p>
            <a:pPr>
              <a:buNone/>
            </a:pPr>
            <a:endParaRPr lang="id-ID" sz="4800" dirty="0" smtClean="0"/>
          </a:p>
          <a:p>
            <a:r>
              <a:rPr lang="id-ID" sz="4800" b="1" dirty="0" smtClean="0">
                <a:solidFill>
                  <a:srgbClr val="00B050"/>
                </a:solidFill>
              </a:rPr>
              <a:t> Robert Owen</a:t>
            </a:r>
          </a:p>
          <a:p>
            <a:r>
              <a:rPr lang="id-ID" sz="4800" b="1" dirty="0" smtClean="0">
                <a:solidFill>
                  <a:srgbClr val="00B050"/>
                </a:solidFill>
              </a:rPr>
              <a:t> Hugo Munsterberg</a:t>
            </a:r>
          </a:p>
          <a:p>
            <a:r>
              <a:rPr lang="id-ID" sz="4800" b="1" dirty="0" smtClean="0">
                <a:solidFill>
                  <a:srgbClr val="00B050"/>
                </a:solidFill>
              </a:rPr>
              <a:t> Mary Parker Follett</a:t>
            </a:r>
          </a:p>
          <a:p>
            <a:r>
              <a:rPr lang="id-ID" sz="4800" b="1" dirty="0" smtClean="0">
                <a:solidFill>
                  <a:srgbClr val="00B050"/>
                </a:solidFill>
              </a:rPr>
              <a:t> Chester Barnard</a:t>
            </a:r>
          </a:p>
          <a:p>
            <a:pPr>
              <a:buNone/>
            </a:pPr>
            <a:endParaRPr lang="id-ID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Percobaan</a:t>
            </a:r>
            <a:r>
              <a:rPr lang="en-US" b="1" dirty="0" smtClean="0"/>
              <a:t> </a:t>
            </a:r>
            <a:r>
              <a:rPr lang="en-US" b="1" dirty="0" err="1" smtClean="0"/>
              <a:t>Hawthone</a:t>
            </a:r>
            <a:r>
              <a:rPr lang="en-US" dirty="0" smtClean="0"/>
              <a:t/>
            </a:r>
            <a:br>
              <a:rPr lang="en-US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229600" cy="535785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 </a:t>
            </a:r>
            <a:r>
              <a:rPr lang="en-US" sz="3000" b="1" dirty="0" err="1" smtClean="0"/>
              <a:t>Percobaan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Hawthone</a:t>
            </a:r>
            <a:r>
              <a:rPr lang="en-US" sz="3000" b="1" dirty="0" smtClean="0"/>
              <a:t> </a:t>
            </a:r>
            <a:r>
              <a:rPr lang="en-US" sz="3000" i="1" dirty="0" err="1" smtClean="0"/>
              <a:t>dimulai</a:t>
            </a:r>
            <a:r>
              <a:rPr lang="en-US" sz="3000" i="1" dirty="0" smtClean="0"/>
              <a:t> </a:t>
            </a:r>
            <a:r>
              <a:rPr lang="en-US" sz="3000" i="1" dirty="0" err="1" smtClean="0"/>
              <a:t>tahun</a:t>
            </a:r>
            <a:r>
              <a:rPr lang="en-US" sz="3000" i="1" dirty="0" smtClean="0"/>
              <a:t> 1924 </a:t>
            </a:r>
            <a:r>
              <a:rPr lang="en-US" sz="3000" i="1" dirty="0" err="1" smtClean="0"/>
              <a:t>di</a:t>
            </a:r>
            <a:r>
              <a:rPr lang="en-US" sz="3000" i="1" dirty="0" smtClean="0"/>
              <a:t> </a:t>
            </a:r>
            <a:r>
              <a:rPr lang="en-US" sz="3000" i="1" dirty="0" err="1" smtClean="0"/>
              <a:t>pabrik</a:t>
            </a:r>
            <a:r>
              <a:rPr lang="en-US" sz="3000" i="1" dirty="0" smtClean="0"/>
              <a:t> Hawthorne </a:t>
            </a:r>
            <a:r>
              <a:rPr lang="en-US" sz="3000" i="1" dirty="0" err="1" smtClean="0"/>
              <a:t>milik</a:t>
            </a:r>
            <a:r>
              <a:rPr lang="en-US" sz="3000" i="1" dirty="0" smtClean="0"/>
              <a:t> </a:t>
            </a:r>
            <a:r>
              <a:rPr lang="en-US" sz="3000" i="1" dirty="0" err="1" smtClean="0"/>
              <a:t>perusahaan</a:t>
            </a:r>
            <a:r>
              <a:rPr lang="en-US" sz="3000" i="1" dirty="0" smtClean="0"/>
              <a:t> Western Electric</a:t>
            </a:r>
            <a:r>
              <a:rPr lang="id-ID" sz="3000" i="1" dirty="0" smtClean="0"/>
              <a:t> </a:t>
            </a:r>
            <a:r>
              <a:rPr lang="en-US" sz="3000" i="1" dirty="0" err="1" smtClean="0"/>
              <a:t>dan</a:t>
            </a:r>
            <a:r>
              <a:rPr lang="en-US" sz="3000" i="1" dirty="0" smtClean="0"/>
              <a:t> </a:t>
            </a:r>
            <a:r>
              <a:rPr lang="en-US" sz="3000" i="1" dirty="0" err="1" smtClean="0"/>
              <a:t>disponsori</a:t>
            </a:r>
            <a:r>
              <a:rPr lang="en-US" sz="3000" i="1" dirty="0" smtClean="0"/>
              <a:t> </a:t>
            </a:r>
            <a:r>
              <a:rPr lang="en-US" sz="3000" i="1" dirty="0" err="1" smtClean="0"/>
              <a:t>oleh</a:t>
            </a:r>
            <a:r>
              <a:rPr lang="en-US" sz="3000" i="1" dirty="0" smtClean="0"/>
              <a:t> National Research Council (</a:t>
            </a:r>
            <a:r>
              <a:rPr lang="en-US" sz="3000" i="1" dirty="0" err="1" smtClean="0"/>
              <a:t>Lembaga</a:t>
            </a:r>
            <a:r>
              <a:rPr lang="en-US" sz="3000" i="1" dirty="0" smtClean="0"/>
              <a:t> </a:t>
            </a:r>
            <a:r>
              <a:rPr lang="en-US" sz="3000" i="1" dirty="0" err="1" smtClean="0"/>
              <a:t>riset</a:t>
            </a:r>
            <a:r>
              <a:rPr lang="en-US" sz="3000" i="1" dirty="0" smtClean="0"/>
              <a:t> </a:t>
            </a:r>
            <a:r>
              <a:rPr lang="en-US" sz="3000" i="1" dirty="0" err="1" smtClean="0"/>
              <a:t>Nasinal</a:t>
            </a:r>
            <a:r>
              <a:rPr lang="en-US" sz="3000" i="1" dirty="0" smtClean="0"/>
              <a:t>).</a:t>
            </a:r>
            <a:r>
              <a:rPr lang="en-US" sz="3000" dirty="0" smtClean="0"/>
              <a:t> </a:t>
            </a:r>
            <a:r>
              <a:rPr lang="en-US" sz="3000" dirty="0" err="1" smtClean="0"/>
              <a:t>Studi</a:t>
            </a:r>
            <a:r>
              <a:rPr lang="en-US" sz="3000" dirty="0" smtClean="0"/>
              <a:t> Hawthorne </a:t>
            </a:r>
            <a:r>
              <a:rPr lang="en-US" sz="3000" dirty="0" err="1" smtClean="0"/>
              <a:t>memperkenalkan</a:t>
            </a:r>
            <a:r>
              <a:rPr lang="en-US" sz="3000" dirty="0" smtClean="0"/>
              <a:t> </a:t>
            </a:r>
            <a:r>
              <a:rPr lang="en-US" sz="3000" dirty="0" err="1" smtClean="0"/>
              <a:t>gagasan</a:t>
            </a:r>
            <a:r>
              <a:rPr lang="en-US" sz="3000" dirty="0" smtClean="0"/>
              <a:t> </a:t>
            </a:r>
            <a:r>
              <a:rPr lang="en-US" sz="3000" dirty="0" err="1" smtClean="0"/>
              <a:t>bahwa</a:t>
            </a:r>
            <a:r>
              <a:rPr lang="en-US" sz="3000" dirty="0" smtClean="0"/>
              <a:t> </a:t>
            </a:r>
            <a:r>
              <a:rPr lang="en-US" sz="3000" dirty="0" err="1" smtClean="0"/>
              <a:t>organisasi</a:t>
            </a:r>
            <a:r>
              <a:rPr lang="en-US" sz="3000" dirty="0" smtClean="0"/>
              <a:t> </a:t>
            </a:r>
            <a:r>
              <a:rPr lang="en-US" sz="3000" dirty="0" err="1" smtClean="0"/>
              <a:t>adalah</a:t>
            </a:r>
            <a:r>
              <a:rPr lang="en-US" sz="3000" dirty="0" smtClean="0"/>
              <a:t> </a:t>
            </a:r>
            <a:r>
              <a:rPr lang="en-US" sz="3000" dirty="0" err="1" smtClean="0"/>
              <a:t>suatu</a:t>
            </a:r>
            <a:r>
              <a:rPr lang="en-US" sz="3000" dirty="0" smtClean="0"/>
              <a:t> system </a:t>
            </a:r>
            <a:r>
              <a:rPr lang="en-US" sz="3000" dirty="0" err="1" smtClean="0"/>
              <a:t>terbuka</a:t>
            </a:r>
            <a:r>
              <a:rPr lang="en-US" sz="3000" dirty="0" smtClean="0"/>
              <a:t> </a:t>
            </a:r>
            <a:r>
              <a:rPr lang="en-US" sz="3000" dirty="0" err="1" smtClean="0"/>
              <a:t>dimana</a:t>
            </a:r>
            <a:r>
              <a:rPr lang="en-US" sz="3000" dirty="0" smtClean="0"/>
              <a:t> </a:t>
            </a:r>
            <a:r>
              <a:rPr lang="en-US" sz="3000" dirty="0" err="1" smtClean="0"/>
              <a:t>segmen-segmen</a:t>
            </a:r>
            <a:r>
              <a:rPr lang="en-US" sz="3000" dirty="0" smtClean="0"/>
              <a:t> </a:t>
            </a:r>
            <a:r>
              <a:rPr lang="en-US" sz="3000" dirty="0" err="1" smtClean="0"/>
              <a:t>teknis</a:t>
            </a:r>
            <a:r>
              <a:rPr lang="en-US" sz="3000" dirty="0" smtClean="0"/>
              <a:t> </a:t>
            </a:r>
            <a:r>
              <a:rPr lang="en-US" sz="3000" dirty="0" err="1" smtClean="0"/>
              <a:t>dan</a:t>
            </a:r>
            <a:r>
              <a:rPr lang="en-US" sz="3000" dirty="0" smtClean="0"/>
              <a:t> </a:t>
            </a:r>
            <a:r>
              <a:rPr lang="en-US" sz="3000" dirty="0" err="1" smtClean="0"/>
              <a:t>manusiawi</a:t>
            </a:r>
            <a:r>
              <a:rPr lang="en-US" sz="3000" dirty="0" smtClean="0"/>
              <a:t> </a:t>
            </a:r>
            <a:r>
              <a:rPr lang="en-US" sz="3000" dirty="0" err="1" smtClean="0"/>
              <a:t>saling</a:t>
            </a:r>
            <a:r>
              <a:rPr lang="en-US" sz="3000" dirty="0" smtClean="0"/>
              <a:t> </a:t>
            </a:r>
            <a:r>
              <a:rPr lang="en-US" sz="3000" dirty="0" err="1" smtClean="0"/>
              <a:t>berkaitan</a:t>
            </a:r>
            <a:r>
              <a:rPr lang="en-US" sz="3000" dirty="0" smtClean="0"/>
              <a:t> </a:t>
            </a:r>
            <a:r>
              <a:rPr lang="en-US" sz="3000" dirty="0" err="1" smtClean="0"/>
              <a:t>erat</a:t>
            </a:r>
            <a:r>
              <a:rPr lang="en-US" sz="3000" dirty="0" smtClean="0"/>
              <a:t> . </a:t>
            </a:r>
            <a:r>
              <a:rPr lang="en-US" sz="3000" dirty="0" err="1" smtClean="0"/>
              <a:t>Studi</a:t>
            </a:r>
            <a:r>
              <a:rPr lang="en-US" sz="3000" dirty="0" smtClean="0"/>
              <a:t> </a:t>
            </a:r>
            <a:r>
              <a:rPr lang="en-US" sz="3000" dirty="0" err="1" smtClean="0"/>
              <a:t>tersebut</a:t>
            </a:r>
            <a:r>
              <a:rPr lang="en-US" sz="3000" dirty="0" smtClean="0"/>
              <a:t> </a:t>
            </a:r>
            <a:r>
              <a:rPr lang="en-US" sz="3000" dirty="0" err="1" smtClean="0"/>
              <a:t>juga</a:t>
            </a:r>
            <a:r>
              <a:rPr lang="en-US" sz="3000" dirty="0" smtClean="0"/>
              <a:t> </a:t>
            </a:r>
            <a:r>
              <a:rPr lang="en-US" sz="3000" dirty="0" err="1" smtClean="0"/>
              <a:t>menekankan</a:t>
            </a:r>
            <a:r>
              <a:rPr lang="en-US" sz="3000" dirty="0" smtClean="0"/>
              <a:t> </a:t>
            </a:r>
            <a:r>
              <a:rPr lang="en-US" sz="3000" dirty="0" err="1" smtClean="0"/>
              <a:t>pentingnya</a:t>
            </a:r>
            <a:r>
              <a:rPr lang="en-US" sz="3000" dirty="0" smtClean="0"/>
              <a:t> </a:t>
            </a:r>
            <a:r>
              <a:rPr lang="en-US" sz="3000" dirty="0" err="1" smtClean="0"/>
              <a:t>sikap</a:t>
            </a:r>
            <a:r>
              <a:rPr lang="en-US" sz="3000" dirty="0" smtClean="0"/>
              <a:t> </a:t>
            </a:r>
            <a:r>
              <a:rPr lang="en-US" sz="3000" dirty="0" err="1" smtClean="0"/>
              <a:t>karyawan</a:t>
            </a:r>
            <a:r>
              <a:rPr lang="en-US" sz="3000" dirty="0" smtClean="0"/>
              <a:t> </a:t>
            </a:r>
            <a:r>
              <a:rPr lang="en-US" sz="3000" dirty="0" err="1" smtClean="0"/>
              <a:t>dalam</a:t>
            </a:r>
            <a:r>
              <a:rPr lang="en-US" sz="3000" dirty="0" smtClean="0"/>
              <a:t> era </a:t>
            </a:r>
            <a:r>
              <a:rPr lang="en-US" sz="3000" dirty="0" err="1" smtClean="0"/>
              <a:t>dimana</a:t>
            </a:r>
            <a:r>
              <a:rPr lang="en-US" sz="3000" dirty="0" smtClean="0"/>
              <a:t> </a:t>
            </a:r>
            <a:r>
              <a:rPr lang="en-US" sz="3000" dirty="0" err="1" smtClean="0"/>
              <a:t>insentif</a:t>
            </a:r>
            <a:r>
              <a:rPr lang="en-US" sz="3000" dirty="0" smtClean="0"/>
              <a:t> </a:t>
            </a:r>
            <a:r>
              <a:rPr lang="en-US" sz="3000" dirty="0" err="1" smtClean="0"/>
              <a:t>upah</a:t>
            </a:r>
            <a:r>
              <a:rPr lang="en-US" sz="3000" dirty="0" smtClean="0"/>
              <a:t> </a:t>
            </a:r>
            <a:r>
              <a:rPr lang="en-US" sz="3000" dirty="0" err="1" smtClean="0"/>
              <a:t>dan</a:t>
            </a:r>
            <a:r>
              <a:rPr lang="en-US" sz="3000" dirty="0" smtClean="0"/>
              <a:t> </a:t>
            </a:r>
            <a:r>
              <a:rPr lang="en-US" sz="3000" dirty="0" err="1" smtClean="0"/>
              <a:t>kondisi</a:t>
            </a:r>
            <a:r>
              <a:rPr lang="en-US" sz="3000" dirty="0" smtClean="0"/>
              <a:t> </a:t>
            </a:r>
            <a:r>
              <a:rPr lang="en-US" sz="3000" dirty="0" err="1" smtClean="0"/>
              <a:t>kerja</a:t>
            </a:r>
            <a:r>
              <a:rPr lang="en-US" sz="3000" dirty="0" smtClean="0"/>
              <a:t> </a:t>
            </a:r>
            <a:r>
              <a:rPr lang="en-US" sz="3000" dirty="0" err="1" smtClean="0"/>
              <a:t>phisik</a:t>
            </a:r>
            <a:r>
              <a:rPr lang="en-US" sz="3000" dirty="0" smtClean="0"/>
              <a:t> </a:t>
            </a:r>
            <a:r>
              <a:rPr lang="en-US" sz="3000" dirty="0" err="1" smtClean="0"/>
              <a:t>sering</a:t>
            </a:r>
            <a:r>
              <a:rPr lang="en-US" sz="3000" dirty="0" smtClean="0"/>
              <a:t> </a:t>
            </a:r>
            <a:r>
              <a:rPr lang="en-US" sz="3000" dirty="0" err="1" smtClean="0"/>
              <a:t>dipandang</a:t>
            </a:r>
            <a:r>
              <a:rPr lang="en-US" sz="3000" dirty="0" smtClean="0"/>
              <a:t> </a:t>
            </a:r>
            <a:r>
              <a:rPr lang="en-US" sz="3000" dirty="0" err="1" smtClean="0"/>
              <a:t>sebagai</a:t>
            </a:r>
            <a:r>
              <a:rPr lang="en-US" sz="3000" dirty="0" smtClean="0"/>
              <a:t> </a:t>
            </a:r>
            <a:r>
              <a:rPr lang="en-US" sz="3000" dirty="0" err="1" smtClean="0"/>
              <a:t>satu-satunya</a:t>
            </a:r>
            <a:r>
              <a:rPr lang="en-US" sz="3000" dirty="0" smtClean="0"/>
              <a:t> factor yang </a:t>
            </a:r>
            <a:r>
              <a:rPr lang="en-US" sz="3000" dirty="0" err="1" smtClean="0"/>
              <a:t>menetukan</a:t>
            </a:r>
            <a:r>
              <a:rPr lang="en-US" sz="3000" dirty="0" smtClean="0"/>
              <a:t> </a:t>
            </a:r>
            <a:r>
              <a:rPr lang="en-US" sz="3000" dirty="0" err="1" smtClean="0"/>
              <a:t>produktivitas</a:t>
            </a:r>
            <a:r>
              <a:rPr lang="en-US" sz="3000" dirty="0" smtClean="0"/>
              <a:t>. </a:t>
            </a:r>
            <a:r>
              <a:rPr lang="en-US" sz="3000" dirty="0" err="1" smtClean="0"/>
              <a:t>Akhirnya</a:t>
            </a:r>
            <a:r>
              <a:rPr lang="en-US" sz="3000" dirty="0" smtClean="0"/>
              <a:t> </a:t>
            </a:r>
            <a:r>
              <a:rPr lang="en-US" sz="3000" dirty="0" err="1" smtClean="0"/>
              <a:t>percobaan</a:t>
            </a:r>
            <a:r>
              <a:rPr lang="en-US" sz="3000" dirty="0" smtClean="0"/>
              <a:t> Hawthorne </a:t>
            </a:r>
            <a:r>
              <a:rPr lang="en-US" sz="3000" dirty="0" err="1" smtClean="0"/>
              <a:t>menunjukan</a:t>
            </a:r>
            <a:r>
              <a:rPr lang="en-US" sz="3000" dirty="0" smtClean="0"/>
              <a:t> </a:t>
            </a:r>
            <a:r>
              <a:rPr lang="en-US" sz="3000" dirty="0" err="1" smtClean="0"/>
              <a:t>bagaimana</a:t>
            </a:r>
            <a:r>
              <a:rPr lang="en-US" sz="3000" dirty="0" smtClean="0"/>
              <a:t> </a:t>
            </a:r>
            <a:r>
              <a:rPr lang="en-US" sz="3000" dirty="0" err="1" smtClean="0"/>
              <a:t>kegiatan</a:t>
            </a:r>
            <a:r>
              <a:rPr lang="en-US" sz="3000" dirty="0" smtClean="0"/>
              <a:t> </a:t>
            </a:r>
            <a:r>
              <a:rPr lang="en-US" sz="3000" dirty="0" err="1" smtClean="0"/>
              <a:t>kelompok-kelopmpok</a:t>
            </a:r>
            <a:r>
              <a:rPr lang="en-US" sz="3000" dirty="0" smtClean="0"/>
              <a:t> </a:t>
            </a:r>
            <a:r>
              <a:rPr lang="en-US" sz="3000" dirty="0" err="1" smtClean="0"/>
              <a:t>kerja</a:t>
            </a:r>
            <a:r>
              <a:rPr lang="en-US" sz="3000" dirty="0" smtClean="0"/>
              <a:t> </a:t>
            </a:r>
            <a:r>
              <a:rPr lang="en-US" sz="3000" dirty="0" err="1" smtClean="0"/>
              <a:t>kohesif</a:t>
            </a:r>
            <a:r>
              <a:rPr lang="en-US" sz="3000" dirty="0" smtClean="0"/>
              <a:t> </a:t>
            </a:r>
            <a:r>
              <a:rPr lang="en-US" sz="3000" dirty="0" err="1" smtClean="0"/>
              <a:t>sangat</a:t>
            </a:r>
            <a:r>
              <a:rPr lang="en-US" sz="3000" dirty="0" smtClean="0"/>
              <a:t> </a:t>
            </a:r>
            <a:r>
              <a:rPr lang="en-US" sz="3000" dirty="0" err="1" smtClean="0"/>
              <a:t>berpengaruh</a:t>
            </a:r>
            <a:r>
              <a:rPr lang="en-US" sz="3000" dirty="0" smtClean="0"/>
              <a:t> </a:t>
            </a:r>
            <a:r>
              <a:rPr lang="en-US" sz="3000" dirty="0" err="1" smtClean="0"/>
              <a:t>pada</a:t>
            </a:r>
            <a:r>
              <a:rPr lang="en-US" sz="3000" dirty="0" smtClean="0"/>
              <a:t> </a:t>
            </a:r>
            <a:r>
              <a:rPr lang="en-US" sz="3000" dirty="0" err="1" smtClean="0"/>
              <a:t>operasi</a:t>
            </a:r>
            <a:r>
              <a:rPr lang="en-US" sz="3000" dirty="0" smtClean="0"/>
              <a:t> </a:t>
            </a:r>
            <a:r>
              <a:rPr lang="en-US" sz="3000" dirty="0" err="1" smtClean="0"/>
              <a:t>organisasi</a:t>
            </a:r>
            <a:r>
              <a:rPr lang="en-US" sz="3000" dirty="0" smtClean="0"/>
              <a:t>.</a:t>
            </a:r>
          </a:p>
          <a:p>
            <a:pPr>
              <a:lnSpc>
                <a:spcPct val="120000"/>
              </a:lnSpc>
            </a:pPr>
            <a:endParaRPr lang="id-ID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 descr="Hugo_Munsterberg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-357214"/>
            <a:ext cx="9144000" cy="7215214"/>
          </a:xfrm>
        </p:spPr>
      </p:pic>
      <p:sp>
        <p:nvSpPr>
          <p:cNvPr id="8" name="Rectangle 7"/>
          <p:cNvSpPr/>
          <p:nvPr/>
        </p:nvSpPr>
        <p:spPr>
          <a:xfrm>
            <a:off x="1" y="4071942"/>
            <a:ext cx="914399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Teori manajemen menurut</a:t>
            </a:r>
          </a:p>
          <a:p>
            <a:pPr algn="ctr"/>
            <a:r>
              <a:rPr lang="id-ID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Hugo munsterberg</a:t>
            </a:r>
            <a:endParaRPr lang="en-US" sz="6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en-US" sz="3600" b="1" dirty="0" err="1" smtClean="0"/>
              <a:t>Teori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Manajemen</a:t>
            </a:r>
            <a:r>
              <a:rPr lang="en-US" sz="3600" b="1" dirty="0" smtClean="0"/>
              <a:t> Hugo Munsterberg (</a:t>
            </a:r>
            <a:r>
              <a:rPr lang="en-US" sz="3600" b="1" dirty="0" err="1" smtClean="0"/>
              <a:t>Aliran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Perilaku</a:t>
            </a:r>
            <a:r>
              <a:rPr lang="en-US" sz="3600" b="1" dirty="0" smtClean="0"/>
              <a:t>)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8596" y="1000108"/>
            <a:ext cx="8229600" cy="5857892"/>
          </a:xfrm>
        </p:spPr>
        <p:txBody>
          <a:bodyPr>
            <a:normAutofit lnSpcReduction="10000"/>
          </a:bodyPr>
          <a:lstStyle/>
          <a:p>
            <a:pPr fontAlgn="base">
              <a:buNone/>
            </a:pPr>
            <a:r>
              <a:rPr lang="en-US" dirty="0" smtClean="0"/>
              <a:t>Hugo Munsterberg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kontribusi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psikologi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produktivitas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yang </a:t>
            </a:r>
            <a:r>
              <a:rPr lang="en-US" dirty="0" err="1" smtClean="0"/>
              <a:t>dicari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 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utamanya</a:t>
            </a:r>
            <a:r>
              <a:rPr lang="en-US" dirty="0" smtClean="0"/>
              <a:t>, </a:t>
            </a:r>
            <a:r>
              <a:rPr lang="en-US" i="1" dirty="0" smtClean="0"/>
              <a:t>Psychology and Industrial Efficiency (</a:t>
            </a:r>
            <a:r>
              <a:rPr lang="en-US" i="1" dirty="0" err="1" smtClean="0"/>
              <a:t>Psikologi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Efisiensi</a:t>
            </a:r>
            <a:r>
              <a:rPr lang="en-US" i="1" dirty="0" smtClean="0"/>
              <a:t> </a:t>
            </a:r>
            <a:r>
              <a:rPr lang="en-US" i="1" dirty="0" err="1" smtClean="0"/>
              <a:t>Industri</a:t>
            </a:r>
            <a:r>
              <a:rPr lang="en-US" i="1" dirty="0" smtClean="0"/>
              <a:t>)</a:t>
            </a:r>
            <a:r>
              <a:rPr lang="en-US" dirty="0" smtClean="0"/>
              <a:t> 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menyarankan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produktivitas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ditingkatkan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:</a:t>
            </a:r>
          </a:p>
          <a:p>
            <a:pPr lvl="0" fontAlgn="base"/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menemukan</a:t>
            </a:r>
            <a:r>
              <a:rPr lang="en-US" b="1" dirty="0" smtClean="0"/>
              <a:t> </a:t>
            </a:r>
            <a:r>
              <a:rPr lang="en-US" b="1" dirty="0" err="1" smtClean="0"/>
              <a:t>orang</a:t>
            </a:r>
            <a:r>
              <a:rPr lang="en-US" b="1" dirty="0" smtClean="0"/>
              <a:t> yang </a:t>
            </a:r>
            <a:r>
              <a:rPr lang="en-US" b="1" dirty="0" err="1" smtClean="0"/>
              <a:t>terbaik</a:t>
            </a:r>
            <a:r>
              <a:rPr lang="en-US" b="1" dirty="0" smtClean="0"/>
              <a:t>.</a:t>
            </a:r>
          </a:p>
          <a:p>
            <a:pPr lvl="0" fontAlgn="base"/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menciptakan</a:t>
            </a:r>
            <a:r>
              <a:rPr lang="en-US" b="1" dirty="0" smtClean="0"/>
              <a:t> </a:t>
            </a:r>
            <a:r>
              <a:rPr lang="en-US" b="1" dirty="0" err="1" smtClean="0"/>
              <a:t>pekerjaan</a:t>
            </a:r>
            <a:r>
              <a:rPr lang="en-US" b="1" dirty="0" smtClean="0"/>
              <a:t> yang </a:t>
            </a:r>
            <a:r>
              <a:rPr lang="en-US" b="1" dirty="0" err="1" smtClean="0"/>
              <a:t>terbaik</a:t>
            </a:r>
            <a:r>
              <a:rPr lang="en-US" b="1" dirty="0" smtClean="0"/>
              <a:t>.</a:t>
            </a:r>
          </a:p>
          <a:p>
            <a:pPr lvl="0" fontAlgn="base"/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menggunakan</a:t>
            </a:r>
            <a:r>
              <a:rPr lang="en-US" b="1" dirty="0" smtClean="0"/>
              <a:t> </a:t>
            </a:r>
            <a:r>
              <a:rPr lang="en-US" b="1" dirty="0" err="1" smtClean="0"/>
              <a:t>pengaruh</a:t>
            </a:r>
            <a:r>
              <a:rPr lang="en-US" b="1" dirty="0" smtClean="0"/>
              <a:t> </a:t>
            </a:r>
            <a:r>
              <a:rPr lang="en-US" b="1" dirty="0" err="1" smtClean="0"/>
              <a:t>psikologis</a:t>
            </a:r>
            <a:r>
              <a:rPr lang="en-US" b="1" dirty="0" smtClean="0"/>
              <a:t>, yang </a:t>
            </a:r>
            <a:r>
              <a:rPr lang="en-US" b="1" dirty="0" err="1" smtClean="0"/>
              <a:t>disebut</a:t>
            </a:r>
            <a:r>
              <a:rPr lang="en-US" b="1" dirty="0" smtClean="0"/>
              <a:t> Munsterberg </a:t>
            </a:r>
            <a:r>
              <a:rPr lang="en-US" b="1" dirty="0" err="1" smtClean="0"/>
              <a:t>pengaruh</a:t>
            </a:r>
            <a:r>
              <a:rPr lang="en-US" b="1" dirty="0" smtClean="0"/>
              <a:t> yang </a:t>
            </a:r>
            <a:r>
              <a:rPr lang="en-US" b="1" dirty="0" err="1" smtClean="0"/>
              <a:t>mungkin</a:t>
            </a:r>
            <a:r>
              <a:rPr lang="en-US" b="1" dirty="0" smtClean="0"/>
              <a:t> (possible effect),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mendorong</a:t>
            </a:r>
            <a:r>
              <a:rPr lang="en-US" b="1" dirty="0" smtClean="0"/>
              <a:t> </a:t>
            </a:r>
            <a:r>
              <a:rPr lang="en-US" b="1" dirty="0" err="1" smtClean="0"/>
              <a:t>karyawan</a:t>
            </a:r>
            <a:r>
              <a:rPr lang="en-US" b="1" dirty="0" smtClean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Bidang psikologi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385048" cy="502920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Dalam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tiap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bidang</a:t>
            </a:r>
            <a:r>
              <a:rPr lang="en-US" dirty="0" smtClean="0">
                <a:solidFill>
                  <a:srgbClr val="FF0000"/>
                </a:solidFill>
              </a:rPr>
              <a:t>, Munsterberg </a:t>
            </a:r>
            <a:r>
              <a:rPr lang="en-US" dirty="0" err="1" smtClean="0">
                <a:solidFill>
                  <a:srgbClr val="FF0000"/>
                </a:solidFill>
              </a:rPr>
              <a:t>menyarankan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penggunaan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teknik-teknik</a:t>
            </a:r>
            <a:r>
              <a:rPr lang="en-US" dirty="0" smtClean="0">
                <a:solidFill>
                  <a:srgbClr val="FF0000"/>
                </a:solidFill>
              </a:rPr>
              <a:t> yang </a:t>
            </a:r>
            <a:r>
              <a:rPr lang="en-US" dirty="0" err="1" smtClean="0">
                <a:solidFill>
                  <a:srgbClr val="FF0000"/>
                </a:solidFill>
              </a:rPr>
              <a:t>diambil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dari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psikologi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eksperimen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Sebagai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pengujian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psikologi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dapat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digunakan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untuk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membantu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dalam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memilih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karyawan</a:t>
            </a:r>
            <a:r>
              <a:rPr lang="en-US" dirty="0" smtClean="0">
                <a:solidFill>
                  <a:srgbClr val="FF0000"/>
                </a:solidFill>
              </a:rPr>
              <a:t> yang </a:t>
            </a:r>
            <a:r>
              <a:rPr lang="en-US" dirty="0" err="1" smtClean="0">
                <a:solidFill>
                  <a:srgbClr val="FF0000"/>
                </a:solidFill>
              </a:rPr>
              <a:t>memenuhi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syarat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Penelitian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cara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belajar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dapat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membantu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dalam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memperbaiki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cara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latihan</a:t>
            </a:r>
            <a:r>
              <a:rPr lang="en-US" dirty="0" smtClean="0">
                <a:solidFill>
                  <a:srgbClr val="FF0000"/>
                </a:solidFill>
              </a:rPr>
              <a:t>. Dan </a:t>
            </a:r>
            <a:r>
              <a:rPr lang="en-US" dirty="0" err="1" smtClean="0">
                <a:solidFill>
                  <a:srgbClr val="FF0000"/>
                </a:solidFill>
              </a:rPr>
              <a:t>penelitian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tentang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tingkah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laku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manusia</a:t>
            </a:r>
            <a:r>
              <a:rPr lang="en-US" dirty="0" smtClean="0">
                <a:solidFill>
                  <a:srgbClr val="FF0000"/>
                </a:solidFill>
              </a:rPr>
              <a:t>  </a:t>
            </a:r>
            <a:r>
              <a:rPr lang="en-US" dirty="0" err="1" smtClean="0">
                <a:solidFill>
                  <a:srgbClr val="FF0000"/>
                </a:solidFill>
              </a:rPr>
              <a:t>dapat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merumuskan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teknik-teknik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bimbingan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kejuruan</a:t>
            </a:r>
            <a:r>
              <a:rPr lang="en-US" dirty="0" smtClean="0">
                <a:solidFill>
                  <a:srgbClr val="FF0000"/>
                </a:solidFill>
              </a:rPr>
              <a:t> modern </a:t>
            </a:r>
            <a:r>
              <a:rPr lang="en-US" dirty="0" err="1" smtClean="0">
                <a:solidFill>
                  <a:srgbClr val="FF0000"/>
                </a:solidFill>
              </a:rPr>
              <a:t>untuk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menentukan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ketrampilan</a:t>
            </a:r>
            <a:r>
              <a:rPr lang="en-US" dirty="0" smtClean="0">
                <a:solidFill>
                  <a:srgbClr val="FF0000"/>
                </a:solidFill>
              </a:rPr>
              <a:t> yang </a:t>
            </a:r>
            <a:r>
              <a:rPr lang="en-US" dirty="0" err="1" smtClean="0">
                <a:solidFill>
                  <a:srgbClr val="FF0000"/>
                </a:solidFill>
              </a:rPr>
              <a:t>dibutuhkan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untuk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suatu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pekerjaan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untuk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mengukur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ketrampilan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calon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pekerja</a:t>
            </a:r>
            <a:r>
              <a:rPr lang="id-ID" dirty="0" smtClean="0">
                <a:solidFill>
                  <a:srgbClr val="FF0000"/>
                </a:solidFill>
              </a:rPr>
              <a:t>.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103</TotalTime>
  <Words>199</Words>
  <Application>Microsoft Office PowerPoint</Application>
  <PresentationFormat>On-screen Show (4:3)</PresentationFormat>
  <Paragraphs>32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Median</vt:lpstr>
      <vt:lpstr>PENDEKATAN PERILAKU ORGANISASI</vt:lpstr>
      <vt:lpstr>APA ITU  </vt:lpstr>
      <vt:lpstr>.</vt:lpstr>
      <vt:lpstr>Para manajer dalam usaha merampungkan segala pekerjaanya dilakukan dengan kerja sama, ini menjelaskan mengapa beberapa penulis dan peneliti telah memilih untuk melihat manajemen dengan memusatkan perhatian pada sumber-sumber daya manusia organisasi tersebut. Bidang kajian yang berkaitan dengan tindakan (perilaku) manusia ditempat kerja itu, disebut perilaku organisasi (OB = organizational behaviour). Sebagian besar sekarang ini merupakan bidang manajemen (personalia) sumber daya manusia, dan pandangan kontemporer mengenai motivasi, kepemimpinan, kerja kelompok, dan pengelolaan konflik telah muncul dari perilaku organisasi</vt:lpstr>
      <vt:lpstr>Pendukung  teori pendekatan organisasi</vt:lpstr>
      <vt:lpstr>Percobaan Hawthone </vt:lpstr>
      <vt:lpstr>PowerPoint Presentation</vt:lpstr>
      <vt:lpstr>Teori Manajemen Hugo Munsterberg (Aliran Perilaku) </vt:lpstr>
      <vt:lpstr>Bidang psikologi</vt:lpstr>
      <vt:lpstr> </vt:lpstr>
      <vt:lpstr>  </vt:lpstr>
      <vt:lpstr>Maka dari itu prilaku organisasi merupakan pendekatan yang penting dilakukan dalam suatu kegiatan manajemen  sumber : studimanajemen.blogspot.com › Pemikiran Manajemen‎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TUGAS KELOMPOK</dc:title>
  <dc:creator>User</dc:creator>
  <cp:lastModifiedBy>user</cp:lastModifiedBy>
  <cp:revision>15</cp:revision>
  <dcterms:created xsi:type="dcterms:W3CDTF">2013-09-15T08:37:47Z</dcterms:created>
  <dcterms:modified xsi:type="dcterms:W3CDTF">2022-03-04T06:53:33Z</dcterms:modified>
</cp:coreProperties>
</file>