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6" r:id="rId2"/>
    <p:sldId id="259" r:id="rId3"/>
    <p:sldId id="260" r:id="rId4"/>
    <p:sldId id="261" r:id="rId5"/>
    <p:sldId id="263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DCDC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7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9B840C-513A-4E00-9BC4-BD77EEE1541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7775D5D-2596-4A86-BFE8-941CE040A32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6C8335-D355-44AF-BDBC-3AF26CF171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2E90E-4762-41C2-8342-F791F2482079}" type="datetimeFigureOut">
              <a:rPr lang="en-ID" smtClean="0"/>
              <a:t>03/04/2021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3C3F55C-E42C-44A0-8966-7E31BDF143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9D73D4A-C2BC-4532-9E63-FAA3D7D220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13F7F8-4906-438A-99D4-5377AB4D0D1E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4839662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627638-A317-41A4-B76F-058C9EF39C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369917C-D03D-48C8-B339-8A85E45A0A5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5C8377-5A5F-4F34-9B48-8B48F63704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2E90E-4762-41C2-8342-F791F2482079}" type="datetimeFigureOut">
              <a:rPr lang="en-ID" smtClean="0"/>
              <a:t>03/04/2021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9528C1D-981A-434B-96D3-7773C2D24E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B03CBDB-5F22-4F91-89A2-325F628F9C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13F7F8-4906-438A-99D4-5377AB4D0D1E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7992418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BA13B56-12C8-489D-B877-E8A8AE9D14A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18E3BB4-A072-4346-97D5-6AF549C4C54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BD2F6CC-10BD-485D-B2CE-E9E9FCFA47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2E90E-4762-41C2-8342-F791F2482079}" type="datetimeFigureOut">
              <a:rPr lang="en-ID" smtClean="0"/>
              <a:t>03/04/2021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0CBCCFF-B4D7-41F3-A521-FD83DEABA5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A9F43D1-44B3-4EE1-8579-D18593E0FF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13F7F8-4906-438A-99D4-5377AB4D0D1E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40526992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ECCA66-7F78-4EA7-BDC1-00C71463E6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3A8AB8-AFEA-4A7C-A0FC-C7DD46FAA4C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2EA5E68-13F1-4D4E-98AE-E4D7462742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2E90E-4762-41C2-8342-F791F2482079}" type="datetimeFigureOut">
              <a:rPr lang="en-ID" smtClean="0"/>
              <a:t>03/04/2021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273AB25-3EBB-4716-BDDA-467FE33C71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93E7D84-69A7-4792-A202-C7DCD405F6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13F7F8-4906-438A-99D4-5377AB4D0D1E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7505477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7259E0-1FBE-454D-9ACA-2330D657B8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10DAB41-D3C6-44FE-A4F4-B920EEC03DA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7D473C2-B133-4429-B7FB-F4A147969B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2E90E-4762-41C2-8342-F791F2482079}" type="datetimeFigureOut">
              <a:rPr lang="en-ID" smtClean="0"/>
              <a:t>03/04/2021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C18AD0E-B793-4348-8D95-A26947D888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519DDA-22D3-42C8-8A1D-BBEA9BD6A9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13F7F8-4906-438A-99D4-5377AB4D0D1E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5209301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E03308-B955-4522-AE41-60C3A010E4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F55543-A69B-4D0B-8469-C304A017013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7AA80F1-58CC-4AE3-907F-6207D6B640C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9254CB1-D08A-4877-99C8-209C751EA8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2E90E-4762-41C2-8342-F791F2482079}" type="datetimeFigureOut">
              <a:rPr lang="en-ID" smtClean="0"/>
              <a:t>03/04/2021</a:t>
            </a:fld>
            <a:endParaRPr lang="en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1DCE911-8D20-4063-8323-1E8727C1CF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981523D-92D5-4826-AFEF-EE0B143D3E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13F7F8-4906-438A-99D4-5377AB4D0D1E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0613286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B67229-445F-45FB-A652-18C6C99715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FCCC28B-EAF2-4940-8E9F-3BC1024E1F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172261F-2F57-4EB9-B849-A3F554F8096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A115C31-F102-48E1-AC69-FF7A9DB0C31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618A52E-D67B-4C53-BE83-774640AC88C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86DA9B3-22D3-488A-8FD1-50CFAC50F5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2E90E-4762-41C2-8342-F791F2482079}" type="datetimeFigureOut">
              <a:rPr lang="en-ID" smtClean="0"/>
              <a:t>03/04/2021</a:t>
            </a:fld>
            <a:endParaRPr lang="en-ID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8037A83-6DEA-4B6F-A19C-D8D19B2865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6B3A790-5C65-43ED-8387-889315ACD5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13F7F8-4906-438A-99D4-5377AB4D0D1E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514949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0939BB-F6D5-43A0-A2F5-7D5680FEA4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A3482C3-970B-4F9C-8FCA-12E9D19CBD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2E90E-4762-41C2-8342-F791F2482079}" type="datetimeFigureOut">
              <a:rPr lang="en-ID" smtClean="0"/>
              <a:t>03/04/2021</a:t>
            </a:fld>
            <a:endParaRPr lang="en-ID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5D0F412-897B-49B3-88B5-25CF59AEA1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3826D08-32D7-42F1-BABD-2D38D07C7F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13F7F8-4906-438A-99D4-5377AB4D0D1E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960344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D7FAFE7-BE51-444A-BE0E-E23D1970B3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2E90E-4762-41C2-8342-F791F2482079}" type="datetimeFigureOut">
              <a:rPr lang="en-ID" smtClean="0"/>
              <a:t>03/04/2021</a:t>
            </a:fld>
            <a:endParaRPr lang="en-ID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70B4950-54F1-4FC0-8372-77753C184F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2F119B9-E546-4ADD-A4D3-5C732C507A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13F7F8-4906-438A-99D4-5377AB4D0D1E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5049550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9295DF-7AC0-4D61-9D90-2743075F1E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481D38-F63D-414F-AC2C-EE03181634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2A1B3A2-7720-48AE-AF94-DEBEEA2D11E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E1211B0-DA26-4429-B2C7-7D176EDEE0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2E90E-4762-41C2-8342-F791F2482079}" type="datetimeFigureOut">
              <a:rPr lang="en-ID" smtClean="0"/>
              <a:t>03/04/2021</a:t>
            </a:fld>
            <a:endParaRPr lang="en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3D0A5D9-9A6B-4DF5-8E77-D7E150CC86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CB148A4-27B2-4CE9-ADF8-5435AF90A1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13F7F8-4906-438A-99D4-5377AB4D0D1E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9009764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02DAD5-EDFB-4619-BCB1-1C789C691B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D5BBE65-3E88-40AA-A162-88AF494B923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D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E5A7433-65E9-45CC-8AB5-D41C82A8AE2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81B600B-B08B-4005-B7AF-6D041EB7C1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2E90E-4762-41C2-8342-F791F2482079}" type="datetimeFigureOut">
              <a:rPr lang="en-ID" smtClean="0"/>
              <a:t>03/04/2021</a:t>
            </a:fld>
            <a:endParaRPr lang="en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D31310A-B9F1-4C86-9B4E-12FEE6B316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A90EA1E-CACD-4EE7-9785-CD19615E3B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13F7F8-4906-438A-99D4-5377AB4D0D1E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42584133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40000"/>
            <a:lumOff val="60000"/>
            <a:alpha val="4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081ED9B-3284-4F95-AD73-09FC969AB1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17FD93D-6A02-4207-B2BB-76E91A6E64D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F17FAC7-4E53-4208-AC47-82ED881449D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02E90E-4762-41C2-8342-F791F2482079}" type="datetimeFigureOut">
              <a:rPr lang="en-ID" smtClean="0"/>
              <a:t>03/04/2021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C70C047-5013-409A-A29D-E88D4295F20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DD87E78-6DED-41ED-B46F-1A93A221065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13F7F8-4906-438A-99D4-5377AB4D0D1E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7868480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8500645B-F41A-4584-980F-DF177D04CCA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51200" y="482600"/>
            <a:ext cx="8839200" cy="5892800"/>
          </a:xfrm>
          <a:prstGeom prst="ellipse">
            <a:avLst/>
          </a:prstGeom>
          <a:ln w="190500" cap="rnd">
            <a:solidFill>
              <a:srgbClr val="C8C6BD"/>
            </a:solidFill>
            <a:prstDash val="solid"/>
          </a:ln>
          <a:effectLst>
            <a:outerShdw blurRad="127000" algn="bl" rotWithShape="0">
              <a:srgbClr val="000000"/>
            </a:outerShdw>
          </a:effectLst>
          <a:scene3d>
            <a:camera prst="perspectiveFront" fov="5400000"/>
            <a:lightRig rig="threePt" dir="t">
              <a:rot lat="0" lon="0" rev="192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4D75BE94-FA82-409E-9CEC-A1A07B9D0A80}"/>
              </a:ext>
            </a:extLst>
          </p:cNvPr>
          <p:cNvSpPr txBox="1"/>
          <p:nvPr/>
        </p:nvSpPr>
        <p:spPr>
          <a:xfrm>
            <a:off x="110845" y="1726973"/>
            <a:ext cx="5016500" cy="3240157"/>
          </a:xfrm>
          <a:prstGeom prst="rect">
            <a:avLst/>
          </a:prstGeom>
          <a:noFill/>
        </p:spPr>
        <p:txBody>
          <a:bodyPr wrap="none" rtlCol="0">
            <a:prstTxWarp prst="textCurveUp">
              <a:avLst/>
            </a:prstTxWarp>
            <a:spAutoFit/>
          </a:bodyPr>
          <a:lstStyle/>
          <a:p>
            <a:pPr algn="ctr"/>
            <a:r>
              <a:rPr lang="en-US" sz="48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Adobe Caslon Pro Bold" panose="0205070206050A020403" pitchFamily="18" charset="0"/>
                <a:cs typeface="Aharoni" panose="02010803020104030203" pitchFamily="2" charset="-79"/>
              </a:rPr>
              <a:t>KONSEP DASAR</a:t>
            </a:r>
          </a:p>
          <a:p>
            <a:pPr algn="ctr"/>
            <a:r>
              <a:rPr lang="en-US" sz="48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Adobe Caslon Pro Bold" panose="0205070206050A020403" pitchFamily="18" charset="0"/>
                <a:cs typeface="Aharoni" panose="02010803020104030203" pitchFamily="2" charset="-79"/>
              </a:rPr>
              <a:t>SUPERVISI PENDIDIKAN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541DCBE-C7F4-4CD9-A45D-4B796062989D}"/>
              </a:ext>
            </a:extLst>
          </p:cNvPr>
          <p:cNvSpPr txBox="1"/>
          <p:nvPr/>
        </p:nvSpPr>
        <p:spPr>
          <a:xfrm>
            <a:off x="38100" y="5740400"/>
            <a:ext cx="5161991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d-ID" sz="2400" b="1" dirty="0">
                <a:latin typeface="Adobe Heiti Std R" panose="020B0400000000000000" pitchFamily="34" charset="-128"/>
                <a:ea typeface="Adobe Heiti Std R" panose="020B0400000000000000" pitchFamily="34" charset="-128"/>
              </a:rPr>
              <a:t>Prof. Dr. H. Bujang Rahman, M.Si</a:t>
            </a:r>
          </a:p>
          <a:p>
            <a:pPr algn="ctr"/>
            <a:r>
              <a:rPr lang="en-US" b="1" dirty="0">
                <a:latin typeface="Centaur" panose="02030504050205020304" pitchFamily="18" charset="0"/>
                <a:ea typeface="Adobe Heiti Std R" panose="020B0400000000000000" pitchFamily="34" charset="-128"/>
                <a:cs typeface="Angsana New" panose="02020603050405020304" pitchFamily="18" charset="-34"/>
              </a:rPr>
              <a:t>Guru </a:t>
            </a:r>
            <a:r>
              <a:rPr lang="en-US" b="1" dirty="0" err="1">
                <a:latin typeface="Centaur" panose="02030504050205020304" pitchFamily="18" charset="0"/>
                <a:ea typeface="Adobe Heiti Std R" panose="020B0400000000000000" pitchFamily="34" charset="-128"/>
                <a:cs typeface="Angsana New" panose="02020603050405020304" pitchFamily="18" charset="-34"/>
              </a:rPr>
              <a:t>Besar</a:t>
            </a:r>
            <a:r>
              <a:rPr lang="en-US" b="1" dirty="0">
                <a:latin typeface="Centaur" panose="02030504050205020304" pitchFamily="18" charset="0"/>
                <a:ea typeface="Adobe Heiti Std R" panose="020B0400000000000000" pitchFamily="34" charset="-128"/>
                <a:cs typeface="Angsana New" panose="02020603050405020304" pitchFamily="18" charset="-34"/>
              </a:rPr>
              <a:t> </a:t>
            </a:r>
            <a:r>
              <a:rPr lang="en-US" b="1" dirty="0" err="1">
                <a:latin typeface="Centaur" panose="02030504050205020304" pitchFamily="18" charset="0"/>
                <a:ea typeface="Adobe Heiti Std R" panose="020B0400000000000000" pitchFamily="34" charset="-128"/>
                <a:cs typeface="Angsana New" panose="02020603050405020304" pitchFamily="18" charset="-34"/>
              </a:rPr>
              <a:t>Administrasi</a:t>
            </a:r>
            <a:r>
              <a:rPr lang="en-US" b="1" dirty="0">
                <a:latin typeface="Centaur" panose="02030504050205020304" pitchFamily="18" charset="0"/>
                <a:ea typeface="Adobe Heiti Std R" panose="020B0400000000000000" pitchFamily="34" charset="-128"/>
                <a:cs typeface="Angsana New" panose="02020603050405020304" pitchFamily="18" charset="-34"/>
              </a:rPr>
              <a:t> Pendidikan FKIP</a:t>
            </a:r>
            <a:r>
              <a:rPr lang="id-ID" b="1" dirty="0">
                <a:latin typeface="Centaur" panose="02030504050205020304" pitchFamily="18" charset="0"/>
                <a:ea typeface="Adobe Heiti Std R" panose="020B0400000000000000" pitchFamily="34" charset="-128"/>
                <a:cs typeface="Angsana New" panose="02020603050405020304" pitchFamily="18" charset="-34"/>
              </a:rPr>
              <a:t> Unila</a:t>
            </a:r>
            <a:endParaRPr lang="id-ID" sz="1400" b="1" dirty="0">
              <a:latin typeface="Centaur" panose="02030504050205020304" pitchFamily="18" charset="0"/>
              <a:ea typeface="Adobe Heiti Std R" panose="020B0400000000000000" pitchFamily="34" charset="-128"/>
              <a:cs typeface="Angsana New" panose="02020603050405020304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9545769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FAF9A58D-1932-4C40-920B-882D4269F872}"/>
              </a:ext>
            </a:extLst>
          </p:cNvPr>
          <p:cNvSpPr txBox="1"/>
          <p:nvPr/>
        </p:nvSpPr>
        <p:spPr>
          <a:xfrm>
            <a:off x="2113382" y="992282"/>
            <a:ext cx="8514184" cy="2576572"/>
          </a:xfrm>
          <a:prstGeom prst="horizontalScroll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000" b="1" dirty="0">
                <a:latin typeface="Aharoni" panose="02010803020104030203" pitchFamily="2" charset="-79"/>
                <a:cs typeface="Aharoni" panose="02010803020104030203" pitchFamily="2" charset="-79"/>
              </a:rPr>
              <a:t>INTI SUPERVISE DALAM PENDIDIKAN ADALAH SEPERANGKAT AKTIVITAS YANG DIRANCANG UNTUK MENINGKATKAN (</a:t>
            </a:r>
            <a:r>
              <a:rPr lang="en-US" sz="2000" b="1" i="1" dirty="0">
                <a:latin typeface="Aharoni" panose="02010803020104030203" pitchFamily="2" charset="-79"/>
                <a:cs typeface="Aharoni" panose="02010803020104030203" pitchFamily="2" charset="-79"/>
              </a:rPr>
              <a:t>TO IMOPROVE</a:t>
            </a:r>
            <a:r>
              <a:rPr lang="en-US" sz="2000" b="1" dirty="0">
                <a:latin typeface="Aharoni" panose="02010803020104030203" pitchFamily="2" charset="-79"/>
                <a:cs typeface="Aharoni" panose="02010803020104030203" pitchFamily="2" charset="-79"/>
              </a:rPr>
              <a:t>)  KUALITAS PROSES PEMBELAJARAN (BELAJAR – MENGAJAR) (</a:t>
            </a:r>
            <a:r>
              <a:rPr lang="en-US" sz="2000" b="1" i="1" dirty="0">
                <a:latin typeface="Aharoni" panose="02010803020104030203" pitchFamily="2" charset="-79"/>
                <a:cs typeface="Aharoni" panose="02010803020104030203" pitchFamily="2" charset="-79"/>
              </a:rPr>
              <a:t>INSTRUCTIONAL IMPROVEMENT</a:t>
            </a:r>
            <a:r>
              <a:rPr lang="en-US" sz="2000" b="1" dirty="0">
                <a:latin typeface="Aharoni" panose="02010803020104030203" pitchFamily="2" charset="-79"/>
                <a:cs typeface="Aharoni" panose="02010803020104030203" pitchFamily="2" charset="-79"/>
              </a:rPr>
              <a:t>), BUKAN UNTUK MENGHAKIMI GURU, MELAINKAN UNTUK BEKERJASAMA DENGAN GURU.</a:t>
            </a:r>
            <a:endParaRPr lang="en-ID" sz="2000" b="1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CB62CF4-18C0-44A5-A111-70030ACFF497}"/>
              </a:ext>
            </a:extLst>
          </p:cNvPr>
          <p:cNvSpPr txBox="1"/>
          <p:nvPr/>
        </p:nvSpPr>
        <p:spPr>
          <a:xfrm>
            <a:off x="2216022" y="200608"/>
            <a:ext cx="7973008" cy="858857"/>
          </a:xfrm>
          <a:prstGeom prst="bevel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3600" b="1" dirty="0"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</a:rPr>
              <a:t>KONSEP DASAR SUPERVISI PENDIDIKAN</a:t>
            </a:r>
            <a:endParaRPr lang="en-ID" sz="3600" b="1" dirty="0">
              <a:effectLst>
                <a:outerShdw blurRad="63500" sx="102000" sy="102000" algn="ctr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6" name="Flowchart: Document 5">
            <a:extLst>
              <a:ext uri="{FF2B5EF4-FFF2-40B4-BE49-F238E27FC236}">
                <a16:creationId xmlns:a16="http://schemas.microsoft.com/office/drawing/2014/main" id="{F78DCC08-96DA-43E8-936F-75CA497848EE}"/>
              </a:ext>
            </a:extLst>
          </p:cNvPr>
          <p:cNvSpPr/>
          <p:nvPr/>
        </p:nvSpPr>
        <p:spPr>
          <a:xfrm>
            <a:off x="1264297" y="3635579"/>
            <a:ext cx="10324322" cy="3325058"/>
          </a:xfrm>
          <a:prstGeom prst="flowChartDocument">
            <a:avLst/>
          </a:prstGeom>
          <a:ln w="76200" cmpd="tri">
            <a:solidFill>
              <a:srgbClr val="CDCDCD"/>
            </a:solidFill>
          </a:ln>
        </p:spPr>
        <p:txBody>
          <a:bodyPr wrap="square">
            <a:spAutoFit/>
          </a:bodyPr>
          <a:lstStyle/>
          <a:p>
            <a:r>
              <a:rPr lang="en-US" sz="2400" b="1" i="1" dirty="0">
                <a:latin typeface="Arial Rounded MT Bold" panose="020F0704030504030204" pitchFamily="34" charset="0"/>
                <a:cs typeface="Aharoni" panose="02010803020104030203" pitchFamily="2" charset="-79"/>
              </a:rPr>
              <a:t>INSTRUCTIONAL IMPROVEMENT </a:t>
            </a:r>
            <a:r>
              <a:rPr lang="ar-SA" sz="2400" b="1" i="1" dirty="0">
                <a:latin typeface="Arial Rounded MT Bold" panose="020F0704030504030204" pitchFamily="34" charset="0"/>
                <a:cs typeface="Aharoni" panose="02010803020104030203" pitchFamily="2" charset="-79"/>
              </a:rPr>
              <a:t> </a:t>
            </a:r>
            <a:r>
              <a:rPr lang="en-US" sz="2400" b="1" i="1" dirty="0">
                <a:latin typeface="Arial Rounded MT Bold" panose="020F0704030504030204" pitchFamily="34" charset="0"/>
                <a:cs typeface="Aharoni" panose="02010803020104030203" pitchFamily="2" charset="-79"/>
              </a:rPr>
              <a:t>PIRINCIPLES:</a:t>
            </a:r>
          </a:p>
          <a:p>
            <a:pPr marL="342900" indent="-342900">
              <a:buAutoNum type="arabicPeriod"/>
            </a:pPr>
            <a:r>
              <a:rPr lang="en-US" sz="2400" b="1" dirty="0">
                <a:latin typeface="Arial Rounded MT Bold" panose="020F0704030504030204" pitchFamily="34" charset="0"/>
                <a:cs typeface="Aharoni" panose="02010803020104030203" pitchFamily="2" charset="-79"/>
              </a:rPr>
              <a:t>Guru </a:t>
            </a:r>
            <a:r>
              <a:rPr lang="en-US" sz="2400" b="1" dirty="0" err="1">
                <a:latin typeface="Arial Rounded MT Bold" panose="020F0704030504030204" pitchFamily="34" charset="0"/>
                <a:cs typeface="Aharoni" panose="02010803020104030203" pitchFamily="2" charset="-79"/>
              </a:rPr>
              <a:t>sendiri</a:t>
            </a:r>
            <a:r>
              <a:rPr lang="en-US" sz="2400" b="1" dirty="0">
                <a:latin typeface="Arial Rounded MT Bold" panose="020F0704030504030204" pitchFamily="34" charset="0"/>
                <a:cs typeface="Aharoni" panose="02010803020104030203" pitchFamily="2" charset="-79"/>
              </a:rPr>
              <a:t> yang </a:t>
            </a:r>
            <a:r>
              <a:rPr lang="en-US" sz="2400" b="1" dirty="0" err="1">
                <a:latin typeface="Arial Rounded MT Bold" panose="020F0704030504030204" pitchFamily="34" charset="0"/>
                <a:cs typeface="Aharoni" panose="02010803020104030203" pitchFamily="2" charset="-79"/>
              </a:rPr>
              <a:t>meningkatkan</a:t>
            </a:r>
            <a:r>
              <a:rPr lang="en-US" sz="2400" b="1" dirty="0">
                <a:latin typeface="Arial Rounded MT Bold" panose="020F0704030504030204" pitchFamily="34" charset="0"/>
                <a:cs typeface="Aharoni" panose="02010803020104030203" pitchFamily="2" charset="-79"/>
              </a:rPr>
              <a:t> </a:t>
            </a:r>
            <a:r>
              <a:rPr lang="en-US" sz="2400" b="1" dirty="0" err="1">
                <a:latin typeface="Arial Rounded MT Bold" panose="020F0704030504030204" pitchFamily="34" charset="0"/>
                <a:cs typeface="Aharoni" panose="02010803020104030203" pitchFamily="2" charset="-79"/>
              </a:rPr>
              <a:t>kapasitasnya</a:t>
            </a:r>
            <a:endParaRPr lang="en-US" sz="2400" b="1" dirty="0">
              <a:latin typeface="Arial Rounded MT Bold" panose="020F0704030504030204" pitchFamily="34" charset="0"/>
              <a:cs typeface="Aharoni" panose="02010803020104030203" pitchFamily="2" charset="-79"/>
            </a:endParaRPr>
          </a:p>
          <a:p>
            <a:pPr marL="342900" indent="-342900">
              <a:buAutoNum type="arabicPeriod"/>
            </a:pPr>
            <a:r>
              <a:rPr lang="en-US" sz="2400" b="1" dirty="0">
                <a:latin typeface="Arial Rounded MT Bold" panose="020F0704030504030204" pitchFamily="34" charset="0"/>
                <a:cs typeface="Aharoni" panose="02010803020104030203" pitchFamily="2" charset="-79"/>
              </a:rPr>
              <a:t>Guru </a:t>
            </a:r>
            <a:r>
              <a:rPr lang="en-US" sz="2400" b="1" dirty="0" err="1">
                <a:latin typeface="Arial Rounded MT Bold" panose="020F0704030504030204" pitchFamily="34" charset="0"/>
                <a:cs typeface="Aharoni" panose="02010803020104030203" pitchFamily="2" charset="-79"/>
              </a:rPr>
              <a:t>diberi</a:t>
            </a:r>
            <a:r>
              <a:rPr lang="en-US" sz="2400" b="1" dirty="0">
                <a:latin typeface="Arial Rounded MT Bold" panose="020F0704030504030204" pitchFamily="34" charset="0"/>
                <a:cs typeface="Aharoni" panose="02010803020104030203" pitchFamily="2" charset="-79"/>
              </a:rPr>
              <a:t> </a:t>
            </a:r>
            <a:r>
              <a:rPr lang="en-US" sz="2400" b="1" dirty="0" err="1">
                <a:latin typeface="Arial Rounded MT Bold" panose="020F0704030504030204" pitchFamily="34" charset="0"/>
                <a:cs typeface="Aharoni" panose="02010803020104030203" pitchFamily="2" charset="-79"/>
              </a:rPr>
              <a:t>kebebasan</a:t>
            </a:r>
            <a:r>
              <a:rPr lang="en-US" sz="2400" b="1" dirty="0">
                <a:latin typeface="Arial Rounded MT Bold" panose="020F0704030504030204" pitchFamily="34" charset="0"/>
                <a:cs typeface="Aharoni" panose="02010803020104030203" pitchFamily="2" charset="-79"/>
              </a:rPr>
              <a:t> </a:t>
            </a:r>
            <a:r>
              <a:rPr lang="en-US" sz="2400" b="1" dirty="0" err="1">
                <a:latin typeface="Arial Rounded MT Bold" panose="020F0704030504030204" pitchFamily="34" charset="0"/>
                <a:cs typeface="Aharoni" panose="02010803020104030203" pitchFamily="2" charset="-79"/>
              </a:rPr>
              <a:t>untuk</a:t>
            </a:r>
            <a:r>
              <a:rPr lang="en-US" sz="2400" b="1" dirty="0">
                <a:latin typeface="Arial Rounded MT Bold" panose="020F0704030504030204" pitchFamily="34" charset="0"/>
                <a:cs typeface="Aharoni" panose="02010803020104030203" pitchFamily="2" charset="-79"/>
              </a:rPr>
              <a:t> </a:t>
            </a:r>
            <a:r>
              <a:rPr lang="en-US" sz="2400" b="1" dirty="0" err="1">
                <a:latin typeface="Arial Rounded MT Bold" panose="020F0704030504030204" pitchFamily="34" charset="0"/>
                <a:cs typeface="Aharoni" panose="02010803020104030203" pitchFamily="2" charset="-79"/>
              </a:rPr>
              <a:t>mengembangkan</a:t>
            </a:r>
            <a:r>
              <a:rPr lang="en-US" sz="2400" b="1" dirty="0">
                <a:latin typeface="Arial Rounded MT Bold" panose="020F0704030504030204" pitchFamily="34" charset="0"/>
                <a:cs typeface="Aharoni" panose="02010803020104030203" pitchFamily="2" charset="-79"/>
              </a:rPr>
              <a:t> </a:t>
            </a:r>
            <a:r>
              <a:rPr lang="en-US" sz="2400" b="1" dirty="0" err="1">
                <a:latin typeface="Arial Rounded MT Bold" panose="020F0704030504030204" pitchFamily="34" charset="0"/>
                <a:cs typeface="Aharoni" panose="02010803020104030203" pitchFamily="2" charset="-79"/>
              </a:rPr>
              <a:t>gaya</a:t>
            </a:r>
            <a:r>
              <a:rPr lang="en-US" sz="2400" b="1" dirty="0">
                <a:latin typeface="Arial Rounded MT Bold" panose="020F0704030504030204" pitchFamily="34" charset="0"/>
                <a:cs typeface="Aharoni" panose="02010803020104030203" pitchFamily="2" charset="-79"/>
              </a:rPr>
              <a:t> </a:t>
            </a:r>
            <a:r>
              <a:rPr lang="en-US" sz="2400" b="1" dirty="0" err="1">
                <a:latin typeface="Arial Rounded MT Bold" panose="020F0704030504030204" pitchFamily="34" charset="0"/>
                <a:cs typeface="Aharoni" panose="02010803020104030203" pitchFamily="2" charset="-79"/>
              </a:rPr>
              <a:t>mengajarnya</a:t>
            </a:r>
            <a:endParaRPr lang="en-US" sz="2400" b="1" dirty="0">
              <a:latin typeface="Arial Rounded MT Bold" panose="020F0704030504030204" pitchFamily="34" charset="0"/>
              <a:cs typeface="Aharoni" panose="02010803020104030203" pitchFamily="2" charset="-79"/>
            </a:endParaRPr>
          </a:p>
          <a:p>
            <a:pPr marL="342900" indent="-342900">
              <a:buAutoNum type="arabicPeriod"/>
            </a:pPr>
            <a:r>
              <a:rPr lang="en-US" sz="2400" b="1" dirty="0" err="1">
                <a:latin typeface="Arial Rounded MT Bold" panose="020F0704030504030204" pitchFamily="34" charset="0"/>
                <a:cs typeface="Aharoni" panose="02010803020104030203" pitchFamily="2" charset="-79"/>
              </a:rPr>
              <a:t>Memberikan</a:t>
            </a:r>
            <a:r>
              <a:rPr lang="en-US" sz="2400" b="1" dirty="0">
                <a:latin typeface="Arial Rounded MT Bold" panose="020F0704030504030204" pitchFamily="34" charset="0"/>
                <a:cs typeface="Aharoni" panose="02010803020104030203" pitchFamily="2" charset="-79"/>
              </a:rPr>
              <a:t> </a:t>
            </a:r>
            <a:r>
              <a:rPr lang="en-US" sz="2400" b="1" dirty="0" err="1">
                <a:latin typeface="Arial Rounded MT Bold" panose="020F0704030504030204" pitchFamily="34" charset="0"/>
                <a:cs typeface="Aharoni" panose="02010803020104030203" pitchFamily="2" charset="-79"/>
              </a:rPr>
              <a:t>dukungan</a:t>
            </a:r>
            <a:r>
              <a:rPr lang="en-US" sz="2400" b="1" dirty="0">
                <a:latin typeface="Arial Rounded MT Bold" panose="020F0704030504030204" pitchFamily="34" charset="0"/>
                <a:cs typeface="Aharoni" panose="02010803020104030203" pitchFamily="2" charset="-79"/>
              </a:rPr>
              <a:t> pada guru agar </a:t>
            </a:r>
            <a:r>
              <a:rPr lang="en-US" sz="2400" b="1" dirty="0" err="1">
                <a:latin typeface="Arial Rounded MT Bold" panose="020F0704030504030204" pitchFamily="34" charset="0"/>
                <a:cs typeface="Aharoni" panose="02010803020104030203" pitchFamily="2" charset="-79"/>
              </a:rPr>
              <a:t>meningkatkan</a:t>
            </a:r>
            <a:r>
              <a:rPr lang="en-US" sz="2400" b="1" dirty="0">
                <a:latin typeface="Arial Rounded MT Bold" panose="020F0704030504030204" pitchFamily="34" charset="0"/>
                <a:cs typeface="Aharoni" panose="02010803020104030203" pitchFamily="2" charset="-79"/>
              </a:rPr>
              <a:t> </a:t>
            </a:r>
            <a:r>
              <a:rPr lang="en-US" sz="2400" b="1" dirty="0" err="1">
                <a:latin typeface="Arial Rounded MT Bold" panose="020F0704030504030204" pitchFamily="34" charset="0"/>
                <a:cs typeface="Aharoni" panose="02010803020104030203" pitchFamily="2" charset="-79"/>
              </a:rPr>
              <a:t>kemampuan</a:t>
            </a:r>
            <a:r>
              <a:rPr lang="en-US" sz="2400" b="1" dirty="0">
                <a:latin typeface="Arial Rounded MT Bold" panose="020F0704030504030204" pitchFamily="34" charset="0"/>
                <a:cs typeface="Aharoni" panose="02010803020104030203" pitchFamily="2" charset="-79"/>
              </a:rPr>
              <a:t> professional dan </a:t>
            </a:r>
            <a:r>
              <a:rPr lang="en-US" sz="2400" b="1" dirty="0" err="1">
                <a:latin typeface="Arial Rounded MT Bold" panose="020F0704030504030204" pitchFamily="34" charset="0"/>
                <a:cs typeface="Aharoni" panose="02010803020104030203" pitchFamily="2" charset="-79"/>
              </a:rPr>
              <a:t>intelektualnya</a:t>
            </a:r>
            <a:endParaRPr lang="en-US" sz="2400" b="1" dirty="0">
              <a:latin typeface="Arial Rounded MT Bold" panose="020F0704030504030204" pitchFamily="34" charset="0"/>
              <a:cs typeface="Aharoni" panose="02010803020104030203" pitchFamily="2" charset="-79"/>
            </a:endParaRPr>
          </a:p>
          <a:p>
            <a:pPr marL="342900" indent="-342900">
              <a:buAutoNum type="arabicPeriod"/>
            </a:pPr>
            <a:r>
              <a:rPr lang="en-US" sz="2400" b="1" dirty="0">
                <a:latin typeface="Arial Rounded MT Bold" panose="020F0704030504030204" pitchFamily="34" charset="0"/>
                <a:cs typeface="Aharoni" panose="02010803020104030203" pitchFamily="2" charset="-79"/>
              </a:rPr>
              <a:t>Pola </a:t>
            </a:r>
            <a:r>
              <a:rPr lang="en-US" sz="2400" b="1" dirty="0" err="1">
                <a:latin typeface="Arial Rounded MT Bold" panose="020F0704030504030204" pitchFamily="34" charset="0"/>
                <a:cs typeface="Aharoni" panose="02010803020104030203" pitchFamily="2" charset="-79"/>
              </a:rPr>
              <a:t>supervisi</a:t>
            </a:r>
            <a:r>
              <a:rPr lang="en-US" sz="2400" b="1" dirty="0">
                <a:latin typeface="Arial Rounded MT Bold" panose="020F0704030504030204" pitchFamily="34" charset="0"/>
                <a:cs typeface="Aharoni" panose="02010803020104030203" pitchFamily="2" charset="-79"/>
              </a:rPr>
              <a:t> yang </a:t>
            </a:r>
            <a:r>
              <a:rPr lang="en-US" sz="2400" b="1" dirty="0" err="1">
                <a:latin typeface="Arial Rounded MT Bold" panose="020F0704030504030204" pitchFamily="34" charset="0"/>
                <a:cs typeface="Aharoni" panose="02010803020104030203" pitchFamily="2" charset="-79"/>
              </a:rPr>
              <a:t>tertutup</a:t>
            </a:r>
            <a:r>
              <a:rPr lang="en-US" sz="2400" b="1" dirty="0">
                <a:latin typeface="Arial Rounded MT Bold" panose="020F0704030504030204" pitchFamily="34" charset="0"/>
                <a:cs typeface="Aharoni" panose="02010803020104030203" pitchFamily="2" charset="-79"/>
              </a:rPr>
              <a:t> dan </a:t>
            </a:r>
            <a:r>
              <a:rPr lang="en-US" sz="2400" b="1" dirty="0" err="1">
                <a:latin typeface="Arial Rounded MT Bold" panose="020F0704030504030204" pitchFamily="34" charset="0"/>
                <a:cs typeface="Aharoni" panose="02010803020104030203" pitchFamily="2" charset="-79"/>
              </a:rPr>
              <a:t>paksaan</a:t>
            </a:r>
            <a:r>
              <a:rPr lang="en-US" sz="2400" b="1" dirty="0">
                <a:latin typeface="Arial Rounded MT Bold" panose="020F0704030504030204" pitchFamily="34" charset="0"/>
                <a:cs typeface="Aharoni" panose="02010803020104030203" pitchFamily="2" charset="-79"/>
              </a:rPr>
              <a:t> </a:t>
            </a:r>
            <a:r>
              <a:rPr lang="en-US" sz="2400" b="1" dirty="0" err="1">
                <a:latin typeface="Arial Rounded MT Bold" panose="020F0704030504030204" pitchFamily="34" charset="0"/>
                <a:cs typeface="Aharoni" panose="02010803020104030203" pitchFamily="2" charset="-79"/>
              </a:rPr>
              <a:t>tidak</a:t>
            </a:r>
            <a:r>
              <a:rPr lang="en-US" sz="2400" b="1" dirty="0">
                <a:latin typeface="Arial Rounded MT Bold" panose="020F0704030504030204" pitchFamily="34" charset="0"/>
                <a:cs typeface="Aharoni" panose="02010803020104030203" pitchFamily="2" charset="-79"/>
              </a:rPr>
              <a:t> </a:t>
            </a:r>
            <a:r>
              <a:rPr lang="en-US" sz="2400" b="1" dirty="0" err="1">
                <a:latin typeface="Arial Rounded MT Bold" panose="020F0704030504030204" pitchFamily="34" charset="0"/>
                <a:cs typeface="Aharoni" panose="02010803020104030203" pitchFamily="2" charset="-79"/>
              </a:rPr>
              <a:t>akan</a:t>
            </a:r>
            <a:r>
              <a:rPr lang="en-US" sz="2400" b="1" dirty="0">
                <a:latin typeface="Arial Rounded MT Bold" panose="020F0704030504030204" pitchFamily="34" charset="0"/>
                <a:cs typeface="Aharoni" panose="02010803020104030203" pitchFamily="2" charset="-79"/>
              </a:rPr>
              <a:t> </a:t>
            </a:r>
            <a:r>
              <a:rPr lang="en-US" sz="2400" b="1" dirty="0" err="1">
                <a:latin typeface="Arial Rounded MT Bold" panose="020F0704030504030204" pitchFamily="34" charset="0"/>
                <a:cs typeface="Aharoni" panose="02010803020104030203" pitchFamily="2" charset="-79"/>
              </a:rPr>
              <a:t>mendatangkan</a:t>
            </a:r>
            <a:r>
              <a:rPr lang="en-US" sz="2400" b="1" dirty="0">
                <a:latin typeface="Arial Rounded MT Bold" panose="020F0704030504030204" pitchFamily="34" charset="0"/>
                <a:cs typeface="Aharoni" panose="02010803020104030203" pitchFamily="2" charset="-79"/>
              </a:rPr>
              <a:t> </a:t>
            </a:r>
            <a:r>
              <a:rPr lang="en-US" sz="2400" b="1" dirty="0" err="1">
                <a:latin typeface="Arial Rounded MT Bold" panose="020F0704030504030204" pitchFamily="34" charset="0"/>
                <a:cs typeface="Aharoni" panose="02010803020104030203" pitchFamily="2" charset="-79"/>
              </a:rPr>
              <a:t>hasil</a:t>
            </a:r>
            <a:r>
              <a:rPr lang="en-US" sz="2400" b="1" dirty="0">
                <a:latin typeface="Arial Rounded MT Bold" panose="020F0704030504030204" pitchFamily="34" charset="0"/>
                <a:cs typeface="Aharoni" panose="02010803020104030203" pitchFamily="2" charset="-79"/>
              </a:rPr>
              <a:t> </a:t>
            </a:r>
            <a:r>
              <a:rPr lang="en-US" sz="2400" b="1" dirty="0" err="1">
                <a:latin typeface="Arial Rounded MT Bold" panose="020F0704030504030204" pitchFamily="34" charset="0"/>
                <a:cs typeface="Aharoni" panose="02010803020104030203" pitchFamily="2" charset="-79"/>
              </a:rPr>
              <a:t>dalam</a:t>
            </a:r>
            <a:r>
              <a:rPr lang="en-US" sz="2400" b="1" dirty="0">
                <a:latin typeface="Arial Rounded MT Bold" panose="020F0704030504030204" pitchFamily="34" charset="0"/>
                <a:cs typeface="Aharoni" panose="02010803020104030203" pitchFamily="2" charset="-79"/>
              </a:rPr>
              <a:t> </a:t>
            </a:r>
            <a:r>
              <a:rPr lang="en-US" sz="2400" b="1" dirty="0" err="1">
                <a:latin typeface="Arial Rounded MT Bold" panose="020F0704030504030204" pitchFamily="34" charset="0"/>
                <a:cs typeface="Aharoni" panose="02010803020104030203" pitchFamily="2" charset="-79"/>
              </a:rPr>
              <a:t>menkingkatkan</a:t>
            </a:r>
            <a:r>
              <a:rPr lang="en-US" sz="2400" b="1" dirty="0">
                <a:latin typeface="Arial Rounded MT Bold" panose="020F0704030504030204" pitchFamily="34" charset="0"/>
                <a:cs typeface="Aharoni" panose="02010803020104030203" pitchFamily="2" charset="-79"/>
              </a:rPr>
              <a:t> </a:t>
            </a:r>
            <a:r>
              <a:rPr lang="en-US" sz="2400" b="1" dirty="0" err="1">
                <a:latin typeface="Arial Rounded MT Bold" panose="020F0704030504030204" pitchFamily="34" charset="0"/>
                <a:cs typeface="Aharoni" panose="02010803020104030203" pitchFamily="2" charset="-79"/>
              </a:rPr>
              <a:t>mutu</a:t>
            </a:r>
            <a:r>
              <a:rPr lang="en-US" sz="2400" b="1" dirty="0">
                <a:latin typeface="Arial Rounded MT Bold" panose="020F0704030504030204" pitchFamily="34" charset="0"/>
                <a:cs typeface="Aharoni" panose="02010803020104030203" pitchFamily="2" charset="-79"/>
              </a:rPr>
              <a:t> </a:t>
            </a:r>
            <a:r>
              <a:rPr lang="en-US" sz="2400" b="1" dirty="0" err="1">
                <a:latin typeface="Arial Rounded MT Bold" panose="020F0704030504030204" pitchFamily="34" charset="0"/>
                <a:cs typeface="Aharoni" panose="02010803020104030203" pitchFamily="2" charset="-79"/>
              </a:rPr>
              <a:t>pembelajaran</a:t>
            </a:r>
            <a:r>
              <a:rPr lang="en-US" b="1" dirty="0">
                <a:latin typeface="Aharoni" panose="02010803020104030203" pitchFamily="2" charset="-79"/>
                <a:cs typeface="Aharoni" panose="02010803020104030203" pitchFamily="2" charset="-79"/>
              </a:rPr>
              <a:t>. </a:t>
            </a:r>
            <a:endParaRPr lang="en-ID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FFC3F1B2-ABC3-4699-BBC7-0AD80A9F035A}"/>
              </a:ext>
            </a:extLst>
          </p:cNvPr>
          <p:cNvSpPr txBox="1"/>
          <p:nvPr/>
        </p:nvSpPr>
        <p:spPr>
          <a:xfrm flipH="1">
            <a:off x="9415677" y="6400800"/>
            <a:ext cx="30240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Hoy &amp; </a:t>
            </a:r>
            <a:r>
              <a:rPr lang="en-US" dirty="0" err="1"/>
              <a:t>Foursyth</a:t>
            </a:r>
            <a:r>
              <a:rPr lang="en-US" dirty="0"/>
              <a:t>, 1986: 3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10771268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ylinder 1">
            <a:extLst>
              <a:ext uri="{FF2B5EF4-FFF2-40B4-BE49-F238E27FC236}">
                <a16:creationId xmlns:a16="http://schemas.microsoft.com/office/drawing/2014/main" id="{B47B4887-9EFC-4059-9FC3-7CC74C9309EF}"/>
              </a:ext>
            </a:extLst>
          </p:cNvPr>
          <p:cNvSpPr/>
          <p:nvPr/>
        </p:nvSpPr>
        <p:spPr>
          <a:xfrm>
            <a:off x="4399384" y="648477"/>
            <a:ext cx="3065106" cy="5561045"/>
          </a:xfrm>
          <a:prstGeom prst="can">
            <a:avLst/>
          </a:prstGeom>
          <a:solidFill>
            <a:srgbClr val="7030A0"/>
          </a:solidFill>
          <a:ln w="762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/>
              <a:t>STANDAR MINIMAL</a:t>
            </a:r>
            <a:endParaRPr lang="en-ID" sz="3200" b="1" dirty="0"/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C51325E7-B6D5-427F-B7F1-D11C236DD97E}"/>
              </a:ext>
            </a:extLst>
          </p:cNvPr>
          <p:cNvCxnSpPr/>
          <p:nvPr/>
        </p:nvCxnSpPr>
        <p:spPr>
          <a:xfrm>
            <a:off x="4478694" y="2803849"/>
            <a:ext cx="2985796" cy="46653"/>
          </a:xfrm>
          <a:prstGeom prst="line">
            <a:avLst/>
          </a:prstGeom>
          <a:ln w="76200" cmpd="tri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>
            <a:extLst>
              <a:ext uri="{FF2B5EF4-FFF2-40B4-BE49-F238E27FC236}">
                <a16:creationId xmlns:a16="http://schemas.microsoft.com/office/drawing/2014/main" id="{197FE854-2228-4624-97E3-FDC7A7CC1BB3}"/>
              </a:ext>
            </a:extLst>
          </p:cNvPr>
          <p:cNvSpPr txBox="1"/>
          <p:nvPr/>
        </p:nvSpPr>
        <p:spPr>
          <a:xfrm>
            <a:off x="4788937" y="648477"/>
            <a:ext cx="236531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>
                <a:solidFill>
                  <a:srgbClr val="FFFF00"/>
                </a:solidFill>
                <a:latin typeface="Arial Black" panose="020B0A04020102020204" pitchFamily="34" charset="0"/>
              </a:rPr>
              <a:t>HIGH PERFORMANCE</a:t>
            </a:r>
            <a:endParaRPr lang="en-ID" sz="2000" b="1" dirty="0">
              <a:solidFill>
                <a:srgbClr val="FFFF00"/>
              </a:solidFill>
              <a:latin typeface="Arial Black" panose="020B0A04020102020204" pitchFamily="34" charset="0"/>
            </a:endParaRPr>
          </a:p>
        </p:txBody>
      </p:sp>
      <p:sp>
        <p:nvSpPr>
          <p:cNvPr id="6" name="Left Brace 5">
            <a:extLst>
              <a:ext uri="{FF2B5EF4-FFF2-40B4-BE49-F238E27FC236}">
                <a16:creationId xmlns:a16="http://schemas.microsoft.com/office/drawing/2014/main" id="{B9BEA09D-996B-4940-B315-85477201F164}"/>
              </a:ext>
            </a:extLst>
          </p:cNvPr>
          <p:cNvSpPr/>
          <p:nvPr/>
        </p:nvSpPr>
        <p:spPr>
          <a:xfrm>
            <a:off x="5248469" y="2850502"/>
            <a:ext cx="155448" cy="914400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7" name="Left Brace 6">
            <a:extLst>
              <a:ext uri="{FF2B5EF4-FFF2-40B4-BE49-F238E27FC236}">
                <a16:creationId xmlns:a16="http://schemas.microsoft.com/office/drawing/2014/main" id="{0720215F-76D1-450B-9E65-5F4287E0337C}"/>
              </a:ext>
            </a:extLst>
          </p:cNvPr>
          <p:cNvSpPr/>
          <p:nvPr/>
        </p:nvSpPr>
        <p:spPr>
          <a:xfrm>
            <a:off x="3444724" y="2945191"/>
            <a:ext cx="760444" cy="2855167"/>
          </a:xfrm>
          <a:prstGeom prst="leftBrac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CBFED0F-DB68-42C3-8A87-08EE8A5FCA49}"/>
              </a:ext>
            </a:extLst>
          </p:cNvPr>
          <p:cNvSpPr txBox="1"/>
          <p:nvPr/>
        </p:nvSpPr>
        <p:spPr>
          <a:xfrm>
            <a:off x="832153" y="4131733"/>
            <a:ext cx="222978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PENGAWASAN</a:t>
            </a:r>
            <a:endParaRPr lang="en-ID" sz="2400" b="1" dirty="0"/>
          </a:p>
        </p:txBody>
      </p:sp>
      <p:sp>
        <p:nvSpPr>
          <p:cNvPr id="9" name="Right Brace 8">
            <a:extLst>
              <a:ext uri="{FF2B5EF4-FFF2-40B4-BE49-F238E27FC236}">
                <a16:creationId xmlns:a16="http://schemas.microsoft.com/office/drawing/2014/main" id="{AD657063-E83F-4FC2-A63B-6D6C475F59A7}"/>
              </a:ext>
            </a:extLst>
          </p:cNvPr>
          <p:cNvSpPr/>
          <p:nvPr/>
        </p:nvSpPr>
        <p:spPr>
          <a:xfrm>
            <a:off x="7748887" y="1065929"/>
            <a:ext cx="930075" cy="4843708"/>
          </a:xfrm>
          <a:prstGeom prst="rightBrac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2D837C0-D8E6-41E3-9D0B-9782BD799BFE}"/>
              </a:ext>
            </a:extLst>
          </p:cNvPr>
          <p:cNvSpPr txBox="1"/>
          <p:nvPr/>
        </p:nvSpPr>
        <p:spPr>
          <a:xfrm>
            <a:off x="9206702" y="3180127"/>
            <a:ext cx="204303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/>
              <a:t>SUPERVISI</a:t>
            </a:r>
            <a:endParaRPr lang="en-ID" b="1" dirty="0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02F745C9-7D9B-4084-B6A1-0E5F40867B3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9616357" flipH="1">
            <a:off x="2640246" y="946397"/>
            <a:ext cx="1095298" cy="2200275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073382F7-7F84-4166-85FB-F24921F1757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4833006">
            <a:off x="8670667" y="710416"/>
            <a:ext cx="1742294" cy="2200275"/>
          </a:xfrm>
          <a:prstGeom prst="rect">
            <a:avLst/>
          </a:prstGeom>
        </p:spPr>
      </p:pic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C1B3DB39-6DEB-4F4A-8B41-A9F7989AAB7C}"/>
              </a:ext>
            </a:extLst>
          </p:cNvPr>
          <p:cNvCxnSpPr/>
          <p:nvPr/>
        </p:nvCxnSpPr>
        <p:spPr>
          <a:xfrm flipV="1">
            <a:off x="5931937" y="1708622"/>
            <a:ext cx="0" cy="856923"/>
          </a:xfrm>
          <a:prstGeom prst="straightConnector1">
            <a:avLst/>
          </a:prstGeom>
          <a:ln w="57150"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800028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Bloom's Taxonomy of Learning Objectives">
            <a:extLst>
              <a:ext uri="{FF2B5EF4-FFF2-40B4-BE49-F238E27FC236}">
                <a16:creationId xmlns:a16="http://schemas.microsoft.com/office/drawing/2014/main" id="{68F2021B-B25E-4866-A164-94E7407A3C7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5131" y="-92475"/>
            <a:ext cx="10851502" cy="70108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979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2793F9AA-92CB-4559-82B9-0D6BA4170151}"/>
              </a:ext>
            </a:extLst>
          </p:cNvPr>
          <p:cNvSpPr txBox="1"/>
          <p:nvPr/>
        </p:nvSpPr>
        <p:spPr>
          <a:xfrm>
            <a:off x="-453391" y="418458"/>
            <a:ext cx="12851131" cy="7035641"/>
          </a:xfrm>
          <a:prstGeom prst="verticalScroll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en-US" sz="2800" b="1" dirty="0" err="1"/>
              <a:t>Fokus</a:t>
            </a:r>
            <a:r>
              <a:rPr lang="en-US" sz="2800" b="1" dirty="0"/>
              <a:t> pada </a:t>
            </a:r>
            <a:r>
              <a:rPr lang="en-US" sz="2800" b="1" dirty="0" err="1"/>
              <a:t>hasil</a:t>
            </a:r>
            <a:r>
              <a:rPr lang="en-US" sz="2800" b="1" dirty="0"/>
              <a:t> </a:t>
            </a:r>
            <a:r>
              <a:rPr lang="en-US" sz="2800" b="1" dirty="0" err="1"/>
              <a:t>bukan</a:t>
            </a:r>
            <a:r>
              <a:rPr lang="en-US" sz="2800" b="1" dirty="0"/>
              <a:t> pada proses</a:t>
            </a:r>
          </a:p>
          <a:p>
            <a:pPr marL="342900" indent="-342900">
              <a:buAutoNum type="arabicPeriod"/>
            </a:pPr>
            <a:r>
              <a:rPr lang="en-US" sz="2800" b="1" dirty="0" err="1"/>
              <a:t>Penekanan</a:t>
            </a:r>
            <a:r>
              <a:rPr lang="en-US" sz="2800" b="1" dirty="0"/>
              <a:t> pada </a:t>
            </a:r>
            <a:r>
              <a:rPr lang="en-US" sz="2800" b="1" dirty="0" err="1"/>
              <a:t>tujuan-tujuan</a:t>
            </a:r>
            <a:r>
              <a:rPr lang="en-US" sz="2800" b="1" dirty="0"/>
              <a:t> professional </a:t>
            </a:r>
            <a:r>
              <a:rPr lang="en-US" sz="2800" b="1" dirty="0" err="1"/>
              <a:t>yaitu</a:t>
            </a:r>
            <a:r>
              <a:rPr lang="en-US" sz="2800" b="1" dirty="0"/>
              <a:t> </a:t>
            </a:r>
            <a:r>
              <a:rPr lang="en-US" sz="2800" b="1" dirty="0" err="1"/>
              <a:t>mengembangkan</a:t>
            </a:r>
            <a:r>
              <a:rPr lang="en-US" sz="2800" b="1" dirty="0"/>
              <a:t> </a:t>
            </a:r>
            <a:r>
              <a:rPr lang="en-US" sz="2800" b="1" dirty="0" err="1"/>
              <a:t>capaian</a:t>
            </a:r>
            <a:r>
              <a:rPr lang="en-US" sz="2800" b="1" dirty="0"/>
              <a:t> </a:t>
            </a:r>
            <a:r>
              <a:rPr lang="en-US" sz="2800" b="1" dirty="0" err="1"/>
              <a:t>belajar</a:t>
            </a:r>
            <a:r>
              <a:rPr lang="en-US" sz="2800" b="1" dirty="0"/>
              <a:t> </a:t>
            </a:r>
            <a:r>
              <a:rPr lang="en-US" sz="2800" b="1" dirty="0" err="1"/>
              <a:t>siswa</a:t>
            </a:r>
            <a:endParaRPr lang="en-US" sz="2800" b="1" dirty="0"/>
          </a:p>
          <a:p>
            <a:pPr marL="342900" indent="-342900">
              <a:buAutoNum type="arabicPeriod"/>
            </a:pPr>
            <a:r>
              <a:rPr lang="en-US" sz="2800" b="1" dirty="0" err="1"/>
              <a:t>Penugasan</a:t>
            </a:r>
            <a:r>
              <a:rPr lang="en-US" sz="2800" b="1" dirty="0"/>
              <a:t>:</a:t>
            </a:r>
          </a:p>
          <a:p>
            <a:r>
              <a:rPr lang="en-US" sz="2800" b="1" dirty="0"/>
              <a:t>	a. </a:t>
            </a:r>
            <a:r>
              <a:rPr lang="en-US" sz="2800" b="1" dirty="0" err="1"/>
              <a:t>Menganalisis</a:t>
            </a:r>
            <a:r>
              <a:rPr lang="en-US" sz="2800" b="1" dirty="0"/>
              <a:t> </a:t>
            </a:r>
            <a:r>
              <a:rPr lang="en-US" sz="2800" b="1" dirty="0" err="1"/>
              <a:t>pekerjaan</a:t>
            </a:r>
            <a:r>
              <a:rPr lang="en-US" sz="2800" b="1" dirty="0"/>
              <a:t> </a:t>
            </a:r>
            <a:r>
              <a:rPr lang="en-US" sz="2800" b="1" dirty="0" err="1"/>
              <a:t>siswa</a:t>
            </a:r>
            <a:endParaRPr lang="en-US" sz="2800" b="1" dirty="0"/>
          </a:p>
          <a:p>
            <a:r>
              <a:rPr lang="en-US" sz="2800" b="1" dirty="0"/>
              <a:t>	b. </a:t>
            </a:r>
            <a:r>
              <a:rPr lang="en-US" sz="2800" b="1" dirty="0" err="1"/>
              <a:t>Penguatan</a:t>
            </a:r>
            <a:r>
              <a:rPr lang="en-US" sz="2800" b="1" dirty="0"/>
              <a:t> dan </a:t>
            </a:r>
            <a:r>
              <a:rPr lang="en-US" sz="2800" b="1" dirty="0" err="1"/>
              <a:t>pengembangan</a:t>
            </a:r>
            <a:r>
              <a:rPr lang="en-US" sz="2800" b="1" dirty="0"/>
              <a:t> proses </a:t>
            </a:r>
            <a:r>
              <a:rPr lang="en-US" sz="2800" b="1" dirty="0" err="1"/>
              <a:t>belajar</a:t>
            </a:r>
            <a:r>
              <a:rPr lang="en-US" sz="2800" b="1" dirty="0"/>
              <a:t> </a:t>
            </a:r>
            <a:r>
              <a:rPr lang="en-US" sz="2800" b="1" dirty="0" err="1"/>
              <a:t>siswa</a:t>
            </a:r>
            <a:endParaRPr lang="en-US" sz="2800" b="1" dirty="0"/>
          </a:p>
          <a:p>
            <a:r>
              <a:rPr lang="en-US" sz="2800" b="1" dirty="0"/>
              <a:t>	c. </a:t>
            </a:r>
            <a:r>
              <a:rPr lang="en-US" sz="2800" b="1" dirty="0" err="1"/>
              <a:t>Meningkatkan</a:t>
            </a:r>
            <a:r>
              <a:rPr lang="en-US" sz="2800" b="1" dirty="0"/>
              <a:t> </a:t>
            </a:r>
            <a:r>
              <a:rPr lang="en-US" sz="2800" b="1" dirty="0" err="1"/>
              <a:t>prestasi</a:t>
            </a:r>
            <a:r>
              <a:rPr lang="en-US" sz="2800" b="1" dirty="0"/>
              <a:t> </a:t>
            </a:r>
            <a:r>
              <a:rPr lang="en-US" sz="2800" b="1" dirty="0" err="1"/>
              <a:t>siswa</a:t>
            </a:r>
            <a:endParaRPr lang="en-US" sz="2800" b="1" dirty="0"/>
          </a:p>
          <a:p>
            <a:r>
              <a:rPr lang="en-US" sz="2800" b="1" dirty="0"/>
              <a:t>	d. </a:t>
            </a:r>
            <a:r>
              <a:rPr lang="en-US" sz="2800" b="1" dirty="0" err="1"/>
              <a:t>Meminta</a:t>
            </a:r>
            <a:r>
              <a:rPr lang="en-US" sz="2800" b="1" dirty="0"/>
              <a:t> </a:t>
            </a:r>
            <a:r>
              <a:rPr lang="en-US" sz="2800" b="1" dirty="0" err="1"/>
              <a:t>siswa</a:t>
            </a:r>
            <a:r>
              <a:rPr lang="en-US" sz="2800" b="1" dirty="0"/>
              <a:t> </a:t>
            </a:r>
            <a:r>
              <a:rPr lang="en-US" sz="2800" b="1" dirty="0" err="1"/>
              <a:t>mendemosntrasikan</a:t>
            </a:r>
            <a:r>
              <a:rPr lang="en-US" sz="2800" b="1" dirty="0"/>
              <a:t> </a:t>
            </a:r>
            <a:r>
              <a:rPr lang="en-US" sz="2800" b="1" dirty="0" err="1"/>
              <a:t>hasil</a:t>
            </a:r>
            <a:r>
              <a:rPr lang="en-US" sz="2800" b="1" dirty="0"/>
              <a:t> </a:t>
            </a:r>
            <a:r>
              <a:rPr lang="en-US" sz="2800" b="1" dirty="0" err="1"/>
              <a:t>belajar</a:t>
            </a:r>
            <a:endParaRPr lang="en-US" sz="2800" b="1" dirty="0"/>
          </a:p>
          <a:p>
            <a:pPr marL="358775" indent="-358775"/>
            <a:r>
              <a:rPr lang="en-US" sz="2800" b="1" dirty="0"/>
              <a:t>4. </a:t>
            </a:r>
            <a:r>
              <a:rPr lang="en-US" sz="2800" b="1" dirty="0" err="1"/>
              <a:t>Membangun</a:t>
            </a:r>
            <a:r>
              <a:rPr lang="en-US" sz="2800" b="1" dirty="0"/>
              <a:t> </a:t>
            </a:r>
            <a:r>
              <a:rPr lang="en-US" sz="2800" b="1" dirty="0" err="1"/>
              <a:t>kerjasama</a:t>
            </a:r>
            <a:r>
              <a:rPr lang="en-US" sz="2800" b="1" dirty="0"/>
              <a:t> yang </a:t>
            </a:r>
            <a:r>
              <a:rPr lang="en-US" sz="2800" b="1" dirty="0" err="1"/>
              <a:t>saling</a:t>
            </a:r>
            <a:r>
              <a:rPr lang="en-US" sz="2800" b="1" dirty="0"/>
              <a:t> </a:t>
            </a:r>
            <a:r>
              <a:rPr lang="en-US" sz="2800" b="1" dirty="0" err="1"/>
              <a:t>mendukung</a:t>
            </a:r>
            <a:r>
              <a:rPr lang="en-US" sz="2800" b="1" dirty="0"/>
              <a:t> </a:t>
            </a:r>
            <a:r>
              <a:rPr lang="en-US" sz="2800" b="1" dirty="0" err="1"/>
              <a:t>antara</a:t>
            </a:r>
            <a:r>
              <a:rPr lang="en-US" sz="2800" b="1" dirty="0"/>
              <a:t> supervisor, guru dan pada </a:t>
            </a:r>
            <a:r>
              <a:rPr lang="en-US" sz="2800" b="1" dirty="0" err="1"/>
              <a:t>ahli</a:t>
            </a:r>
            <a:r>
              <a:rPr lang="en-US" sz="2800" b="1" dirty="0"/>
              <a:t>.</a:t>
            </a:r>
          </a:p>
          <a:p>
            <a:r>
              <a:rPr lang="en-US" sz="2800" b="1" dirty="0"/>
              <a:t>5. </a:t>
            </a:r>
            <a:r>
              <a:rPr lang="en-US" sz="2800" b="1" dirty="0" err="1"/>
              <a:t>Mengaitkan</a:t>
            </a:r>
            <a:r>
              <a:rPr lang="en-US" sz="2800" b="1" dirty="0"/>
              <a:t> </a:t>
            </a:r>
            <a:r>
              <a:rPr lang="en-US" sz="2800" b="1" dirty="0" err="1"/>
              <a:t>kegiatan</a:t>
            </a:r>
            <a:r>
              <a:rPr lang="en-US" sz="2800" b="1" dirty="0"/>
              <a:t> di </a:t>
            </a:r>
            <a:r>
              <a:rPr lang="en-US" sz="2800" b="1" dirty="0" err="1"/>
              <a:t>kelas</a:t>
            </a:r>
            <a:r>
              <a:rPr lang="en-US" sz="2800" b="1" dirty="0"/>
              <a:t> </a:t>
            </a:r>
            <a:r>
              <a:rPr lang="en-US" sz="2800" b="1" dirty="0" err="1"/>
              <a:t>dengan</a:t>
            </a:r>
            <a:r>
              <a:rPr lang="en-US" sz="2800" b="1" dirty="0"/>
              <a:t> </a:t>
            </a:r>
            <a:r>
              <a:rPr lang="en-US" sz="2800" b="1" dirty="0" err="1"/>
              <a:t>rencana</a:t>
            </a:r>
            <a:r>
              <a:rPr lang="en-US" sz="2800" b="1" dirty="0"/>
              <a:t> </a:t>
            </a:r>
            <a:r>
              <a:rPr lang="en-US" sz="2800" b="1" dirty="0" err="1"/>
              <a:t>pengembangan</a:t>
            </a:r>
            <a:r>
              <a:rPr lang="en-US" sz="2800" b="1" dirty="0"/>
              <a:t> </a:t>
            </a:r>
            <a:r>
              <a:rPr lang="en-US" sz="2800" b="1" dirty="0" err="1"/>
              <a:t>sekolah</a:t>
            </a:r>
            <a:endParaRPr lang="en-US" sz="2800" b="1" dirty="0"/>
          </a:p>
          <a:p>
            <a:endParaRPr lang="en-US" sz="2000" b="1" i="1" dirty="0"/>
          </a:p>
          <a:p>
            <a:r>
              <a:rPr lang="en-US" sz="2000" b="1" i="1" dirty="0" err="1"/>
              <a:t>Aseltine</a:t>
            </a:r>
            <a:r>
              <a:rPr lang="en-US" sz="2000" b="1" i="1" dirty="0"/>
              <a:t>, </a:t>
            </a:r>
            <a:r>
              <a:rPr lang="en-US" sz="2000" b="1" i="1" dirty="0" err="1"/>
              <a:t>Faryniarz</a:t>
            </a:r>
            <a:r>
              <a:rPr lang="en-US" sz="2000" b="1" i="1" dirty="0"/>
              <a:t>, </a:t>
            </a:r>
            <a:r>
              <a:rPr lang="en-US" sz="2000" b="1" i="1" dirty="0" err="1"/>
              <a:t>Rigaio</a:t>
            </a:r>
            <a:r>
              <a:rPr lang="en-US" sz="2000" b="1" i="1" dirty="0"/>
              <a:t> </a:t>
            </a:r>
            <a:r>
              <a:rPr lang="en-US" sz="2000" b="1" i="1" dirty="0" err="1"/>
              <a:t>DiGiLo</a:t>
            </a:r>
            <a:r>
              <a:rPr lang="en-US" sz="2000" b="1" i="1" dirty="0"/>
              <a:t>, 2006: 14-15</a:t>
            </a:r>
          </a:p>
          <a:p>
            <a:endParaRPr lang="en-ID" sz="20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002CD7F-5D62-4BD2-B81F-3E18E19CEF6E}"/>
              </a:ext>
            </a:extLst>
          </p:cNvPr>
          <p:cNvSpPr txBox="1"/>
          <p:nvPr/>
        </p:nvSpPr>
        <p:spPr>
          <a:xfrm>
            <a:off x="3494313" y="156376"/>
            <a:ext cx="5355772" cy="1080135"/>
          </a:xfrm>
          <a:prstGeom prst="plaque">
            <a:avLst/>
          </a:prstGeom>
          <a:solidFill>
            <a:schemeClr val="accent4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latin typeface="Arial Black" panose="020B0A04020102020204" pitchFamily="34" charset="0"/>
              </a:rPr>
              <a:t>SASARAN PENGEMBANGAN PROFESIONAL GURU</a:t>
            </a:r>
            <a:endParaRPr lang="en-ID" sz="2400" b="1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385782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451</TotalTime>
  <Words>203</Words>
  <Application>Microsoft Office PowerPoint</Application>
  <PresentationFormat>Widescreen</PresentationFormat>
  <Paragraphs>28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5" baseType="lpstr">
      <vt:lpstr>Adobe Caslon Pro Bold</vt:lpstr>
      <vt:lpstr>Adobe Heiti Std R</vt:lpstr>
      <vt:lpstr>Aharoni</vt:lpstr>
      <vt:lpstr>Arial</vt:lpstr>
      <vt:lpstr>Arial Black</vt:lpstr>
      <vt:lpstr>Arial Rounded MT Bold</vt:lpstr>
      <vt:lpstr>Calibri</vt:lpstr>
      <vt:lpstr>Calibri Light</vt:lpstr>
      <vt:lpstr>Centaur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HP</dc:creator>
  <cp:lastModifiedBy>Acer</cp:lastModifiedBy>
  <cp:revision>26</cp:revision>
  <dcterms:created xsi:type="dcterms:W3CDTF">2021-03-31T13:52:17Z</dcterms:created>
  <dcterms:modified xsi:type="dcterms:W3CDTF">2021-04-03T02:16:10Z</dcterms:modified>
</cp:coreProperties>
</file>