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6" r:id="rId2"/>
    <p:sldId id="27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4FB07520-79F7-4295-9927-264508B1375E}">
          <p14:sldIdLst>
            <p14:sldId id="256"/>
            <p14:sldId id="276"/>
            <p14:sldId id="257"/>
          </p14:sldIdLst>
        </p14:section>
        <p14:section name="Untitled Section" id="{C33C2C9A-8206-4D69-9A47-74918EEB0C12}">
          <p14:sldIdLst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  <p14:sldId id="269"/>
            <p14:sldId id="270"/>
            <p14:sldId id="271"/>
            <p14:sldId id="272"/>
            <p14:sldId id="273"/>
            <p14:sldId id="274"/>
            <p14:sldId id="275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t>10/19/2020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t>10/19/2020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t>10/19/2020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10/19/2020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t>10/19/2020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t>10/19/2020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t>10/19/2020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t>10/19/2020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t>10/19/2020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t>10/19/2020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t>10/19/2020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t>10/19/2020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 smtClean="0"/>
              <a:t>PERBANDINGAN HUKUM PIDANA INGGRIS INDONESIA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EMILIA SUSANTI, SH.,MH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6913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666206"/>
            <a:ext cx="10058400" cy="536883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v-SE" sz="1600" dirty="0"/>
              <a:t>Unsur keadaan ini dapat berupa keadaan yang menentukan, memperingan atau memperberat pidana yang dijatuhkan. </a:t>
            </a:r>
          </a:p>
          <a:p>
            <a:pPr marL="342900" indent="-342900">
              <a:buFont typeface="+mj-lt"/>
              <a:buAutoNum type="arabicParenR"/>
            </a:pPr>
            <a:r>
              <a:rPr lang="en-US" sz="1600" dirty="0" smtClean="0"/>
              <a:t> </a:t>
            </a:r>
            <a:r>
              <a:rPr lang="en-US" sz="1600" dirty="0" err="1"/>
              <a:t>Unsur</a:t>
            </a:r>
            <a:r>
              <a:rPr lang="en-US" sz="1600" dirty="0"/>
              <a:t> </a:t>
            </a:r>
            <a:r>
              <a:rPr lang="en-US" sz="1600" dirty="0" err="1"/>
              <a:t>keadaan</a:t>
            </a:r>
            <a:r>
              <a:rPr lang="en-US" sz="1600" dirty="0"/>
              <a:t> yang </a:t>
            </a:r>
            <a:r>
              <a:rPr lang="en-US" sz="1600" dirty="0" err="1"/>
              <a:t>menentukan</a:t>
            </a:r>
            <a:r>
              <a:rPr lang="en-US" sz="1600" dirty="0"/>
              <a:t> </a:t>
            </a:r>
            <a:r>
              <a:rPr lang="en-US" sz="1600" dirty="0" err="1"/>
              <a:t>misalnya</a:t>
            </a:r>
            <a:r>
              <a:rPr lang="en-US" sz="1600" dirty="0"/>
              <a:t>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pasal</a:t>
            </a:r>
            <a:r>
              <a:rPr lang="en-US" sz="1600" dirty="0"/>
              <a:t> 164, 165, 531 KUHP </a:t>
            </a:r>
            <a:r>
              <a:rPr lang="en-US" sz="1600" dirty="0" smtClean="0"/>
              <a:t> </a:t>
            </a:r>
          </a:p>
          <a:p>
            <a:pPr marL="0" indent="0">
              <a:buNone/>
            </a:pPr>
            <a:r>
              <a:rPr lang="en-US" sz="1600" dirty="0" err="1" smtClean="0"/>
              <a:t>Pasal</a:t>
            </a:r>
            <a:r>
              <a:rPr lang="en-US" sz="1600" dirty="0" smtClean="0"/>
              <a:t> 164 KUHP : ”</a:t>
            </a:r>
            <a:r>
              <a:rPr lang="en-US" sz="1600" i="1" dirty="0" err="1" smtClean="0"/>
              <a:t>barang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siapa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mengetahui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permufakatan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jahat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untuk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melakukan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kejahatan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tersebut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pasal</a:t>
            </a:r>
            <a:r>
              <a:rPr lang="en-US" sz="1600" i="1" dirty="0" smtClean="0"/>
              <a:t> 104, 106, 107, 108, 113, 115, 124, 187 </a:t>
            </a:r>
            <a:r>
              <a:rPr lang="en-US" sz="1600" i="1" dirty="0" err="1" smtClean="0"/>
              <a:t>dan</a:t>
            </a:r>
            <a:r>
              <a:rPr lang="en-US" sz="1600" i="1" dirty="0" smtClean="0"/>
              <a:t> 187 </a:t>
            </a:r>
            <a:r>
              <a:rPr lang="en-US" sz="1600" i="1" dirty="0" err="1" smtClean="0"/>
              <a:t>bis</a:t>
            </a:r>
            <a:r>
              <a:rPr lang="en-US" sz="1600" i="1" dirty="0" smtClean="0"/>
              <a:t>, </a:t>
            </a:r>
            <a:r>
              <a:rPr lang="en-US" sz="1600" i="1" dirty="0" err="1" smtClean="0"/>
              <a:t>dan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pada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saat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kejahatan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masih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bisa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dicegah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dengan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sengaja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tidak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memberitahukannya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kepada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pejabat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kehakiman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atau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kepolisian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atau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kepada</a:t>
            </a:r>
            <a:r>
              <a:rPr lang="en-US" sz="1600" i="1" dirty="0" smtClean="0"/>
              <a:t> yang </a:t>
            </a:r>
            <a:r>
              <a:rPr lang="en-US" sz="1600" i="1" dirty="0" err="1" smtClean="0"/>
              <a:t>terancam</a:t>
            </a:r>
            <a:r>
              <a:rPr lang="en-US" sz="1600" i="1" dirty="0" smtClean="0"/>
              <a:t>, </a:t>
            </a:r>
            <a:r>
              <a:rPr lang="en-US" sz="1600" i="1" dirty="0" err="1" smtClean="0"/>
              <a:t>diancam</a:t>
            </a:r>
            <a:r>
              <a:rPr lang="en-US" sz="1600" i="1" dirty="0" smtClean="0"/>
              <a:t>, </a:t>
            </a:r>
            <a:r>
              <a:rPr lang="en-US" sz="1600" i="1" dirty="0" err="1" smtClean="0"/>
              <a:t>apabila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kejahatan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jadi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dilakukan</a:t>
            </a:r>
            <a:r>
              <a:rPr lang="en-US" sz="1600" i="1" dirty="0" smtClean="0"/>
              <a:t>, </a:t>
            </a:r>
            <a:r>
              <a:rPr lang="en-US" sz="1600" i="1" dirty="0" err="1" smtClean="0"/>
              <a:t>dengan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pidana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penjara</a:t>
            </a:r>
            <a:r>
              <a:rPr lang="en-US" sz="1600" i="1" dirty="0" smtClean="0"/>
              <a:t> paling lama </a:t>
            </a:r>
            <a:r>
              <a:rPr lang="en-US" sz="1600" i="1" dirty="0" err="1" smtClean="0"/>
              <a:t>satu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tahun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empat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bulan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atau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denda</a:t>
            </a:r>
            <a:r>
              <a:rPr lang="en-US" sz="1600" i="1" dirty="0" smtClean="0"/>
              <a:t> paling </a:t>
            </a:r>
            <a:r>
              <a:rPr lang="en-US" sz="1600" i="1" dirty="0" err="1" smtClean="0"/>
              <a:t>banyak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tiga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ratus</a:t>
            </a:r>
            <a:r>
              <a:rPr lang="en-US" sz="1600" i="1" dirty="0" smtClean="0"/>
              <a:t> rupiah.” </a:t>
            </a:r>
            <a:endParaRPr lang="en-US" sz="1600" dirty="0" smtClean="0"/>
          </a:p>
          <a:p>
            <a:pPr marL="0" indent="0">
              <a:buNone/>
            </a:pPr>
            <a:r>
              <a:rPr lang="fi-FI" sz="1600" dirty="0" smtClean="0"/>
              <a:t>2) Keadaan </a:t>
            </a:r>
            <a:r>
              <a:rPr lang="fi-FI" sz="1600" dirty="0"/>
              <a:t>tambahan yang memberatkan pidana </a:t>
            </a:r>
          </a:p>
          <a:p>
            <a:pPr marL="0" indent="0">
              <a:buNone/>
            </a:pPr>
            <a:r>
              <a:rPr lang="en-US" sz="1600" dirty="0" err="1" smtClean="0"/>
              <a:t>Misalnya</a:t>
            </a:r>
            <a:r>
              <a:rPr lang="en-US" sz="1600" dirty="0" smtClean="0"/>
              <a:t> </a:t>
            </a:r>
            <a:r>
              <a:rPr lang="en-US" sz="1600" dirty="0" err="1"/>
              <a:t>penganiayaan</a:t>
            </a:r>
            <a:r>
              <a:rPr lang="en-US" sz="1600" dirty="0"/>
              <a:t> </a:t>
            </a:r>
            <a:r>
              <a:rPr lang="en-US" sz="1600" dirty="0" err="1"/>
              <a:t>biasa</a:t>
            </a:r>
            <a:r>
              <a:rPr lang="en-US" sz="1600" dirty="0"/>
              <a:t> </a:t>
            </a:r>
            <a:r>
              <a:rPr lang="en-US" sz="1600" dirty="0" err="1"/>
              <a:t>pasal</a:t>
            </a:r>
            <a:r>
              <a:rPr lang="en-US" sz="1600" dirty="0"/>
              <a:t> 351 </a:t>
            </a:r>
            <a:r>
              <a:rPr lang="en-US" sz="1600" dirty="0" err="1"/>
              <a:t>ayat</a:t>
            </a:r>
            <a:r>
              <a:rPr lang="en-US" sz="1600" dirty="0"/>
              <a:t> (1) KUHP </a:t>
            </a:r>
            <a:r>
              <a:rPr lang="en-US" sz="1600" dirty="0" err="1"/>
              <a:t>diancam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pidana</a:t>
            </a:r>
            <a:r>
              <a:rPr lang="en-US" sz="1600" dirty="0"/>
              <a:t> </a:t>
            </a:r>
            <a:r>
              <a:rPr lang="en-US" sz="1600" dirty="0" err="1"/>
              <a:t>penjara</a:t>
            </a:r>
            <a:r>
              <a:rPr lang="en-US" sz="1600" dirty="0"/>
              <a:t> paling lama 2 </a:t>
            </a:r>
            <a:r>
              <a:rPr lang="en-US" sz="1600" dirty="0" err="1"/>
              <a:t>tahun</a:t>
            </a:r>
            <a:r>
              <a:rPr lang="en-US" sz="1600" dirty="0"/>
              <a:t> 8 </a:t>
            </a:r>
            <a:r>
              <a:rPr lang="en-US" sz="1600" dirty="0" err="1"/>
              <a:t>bulan</a:t>
            </a:r>
            <a:r>
              <a:rPr lang="en-US" sz="1600" dirty="0"/>
              <a:t>. </a:t>
            </a:r>
            <a:r>
              <a:rPr lang="en-US" sz="1600" dirty="0" err="1"/>
              <a:t>Apabila</a:t>
            </a:r>
            <a:r>
              <a:rPr lang="en-US" sz="1600" dirty="0"/>
              <a:t> </a:t>
            </a:r>
            <a:r>
              <a:rPr lang="en-US" sz="1600" dirty="0" err="1"/>
              <a:t>penganiayaan</a:t>
            </a:r>
            <a:r>
              <a:rPr lang="en-US" sz="1600" dirty="0"/>
              <a:t> </a:t>
            </a:r>
            <a:r>
              <a:rPr lang="en-US" sz="1600" dirty="0" err="1"/>
              <a:t>tersebut</a:t>
            </a:r>
            <a:r>
              <a:rPr lang="en-US" sz="1600" dirty="0"/>
              <a:t> </a:t>
            </a:r>
            <a:r>
              <a:rPr lang="en-US" sz="1600" dirty="0" err="1"/>
              <a:t>menimbulkan</a:t>
            </a:r>
            <a:r>
              <a:rPr lang="en-US" sz="1600" dirty="0"/>
              <a:t> </a:t>
            </a:r>
            <a:r>
              <a:rPr lang="en-US" sz="1600" dirty="0" err="1"/>
              <a:t>luka</a:t>
            </a:r>
            <a:r>
              <a:rPr lang="en-US" sz="1600" dirty="0"/>
              <a:t> </a:t>
            </a:r>
            <a:r>
              <a:rPr lang="en-US" sz="1600" dirty="0" err="1"/>
              <a:t>berat</a:t>
            </a:r>
            <a:r>
              <a:rPr lang="en-US" sz="1600" dirty="0"/>
              <a:t>; </a:t>
            </a:r>
            <a:r>
              <a:rPr lang="en-US" sz="1600" dirty="0" err="1"/>
              <a:t>ancaman</a:t>
            </a:r>
            <a:r>
              <a:rPr lang="en-US" sz="1600" dirty="0"/>
              <a:t> </a:t>
            </a:r>
            <a:r>
              <a:rPr lang="en-US" sz="1600" dirty="0" err="1"/>
              <a:t>pidana</a:t>
            </a:r>
            <a:r>
              <a:rPr lang="en-US" sz="1600" dirty="0"/>
              <a:t> </a:t>
            </a:r>
            <a:r>
              <a:rPr lang="en-US" sz="1600" dirty="0" err="1"/>
              <a:t>diperberat</a:t>
            </a:r>
            <a:r>
              <a:rPr lang="en-US" sz="1600" dirty="0"/>
              <a:t> </a:t>
            </a:r>
            <a:r>
              <a:rPr lang="en-US" sz="1600" dirty="0" err="1"/>
              <a:t>menjadi</a:t>
            </a:r>
            <a:r>
              <a:rPr lang="en-US" sz="1600" dirty="0"/>
              <a:t> 5 </a:t>
            </a:r>
            <a:r>
              <a:rPr lang="en-US" sz="1600" dirty="0" err="1"/>
              <a:t>tahun</a:t>
            </a:r>
            <a:r>
              <a:rPr lang="en-US" sz="1600" dirty="0"/>
              <a:t> (</a:t>
            </a:r>
            <a:r>
              <a:rPr lang="en-US" sz="1600" dirty="0" err="1"/>
              <a:t>pasal</a:t>
            </a:r>
            <a:r>
              <a:rPr lang="en-US" sz="1600" dirty="0"/>
              <a:t> 351 </a:t>
            </a:r>
            <a:r>
              <a:rPr lang="en-US" sz="1600" dirty="0" err="1"/>
              <a:t>ayat</a:t>
            </a:r>
            <a:r>
              <a:rPr lang="en-US" sz="1600" dirty="0"/>
              <a:t> 2 KUHP),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jika</a:t>
            </a:r>
            <a:r>
              <a:rPr lang="en-US" sz="1600" dirty="0"/>
              <a:t> </a:t>
            </a:r>
            <a:r>
              <a:rPr lang="en-US" sz="1600" dirty="0" err="1"/>
              <a:t>mengakibatkan</a:t>
            </a:r>
            <a:r>
              <a:rPr lang="en-US" sz="1600" dirty="0"/>
              <a:t> </a:t>
            </a:r>
            <a:r>
              <a:rPr lang="en-US" sz="1600" dirty="0" err="1"/>
              <a:t>mati</a:t>
            </a:r>
            <a:r>
              <a:rPr lang="en-US" sz="1600" dirty="0"/>
              <a:t> </a:t>
            </a:r>
            <a:r>
              <a:rPr lang="en-US" sz="1600" dirty="0" err="1"/>
              <a:t>ancaman</a:t>
            </a:r>
            <a:r>
              <a:rPr lang="en-US" sz="1600" dirty="0"/>
              <a:t> </a:t>
            </a:r>
            <a:r>
              <a:rPr lang="en-US" sz="1600" dirty="0" err="1"/>
              <a:t>pidana</a:t>
            </a:r>
            <a:r>
              <a:rPr lang="en-US" sz="1600" dirty="0"/>
              <a:t> </a:t>
            </a:r>
            <a:r>
              <a:rPr lang="en-US" sz="1600" dirty="0" err="1"/>
              <a:t>menjad</a:t>
            </a:r>
            <a:r>
              <a:rPr lang="en-US" sz="1600" dirty="0"/>
              <a:t> 7 </a:t>
            </a:r>
            <a:r>
              <a:rPr lang="en-US" sz="1600" dirty="0" err="1"/>
              <a:t>tahun</a:t>
            </a:r>
            <a:r>
              <a:rPr lang="en-US" sz="1600" dirty="0"/>
              <a:t> (</a:t>
            </a:r>
            <a:r>
              <a:rPr lang="en-US" sz="1600" dirty="0" err="1"/>
              <a:t>pasal</a:t>
            </a:r>
            <a:r>
              <a:rPr lang="en-US" sz="1600" dirty="0"/>
              <a:t> 351 </a:t>
            </a:r>
            <a:r>
              <a:rPr lang="en-US" sz="1600" dirty="0" err="1"/>
              <a:t>ayat</a:t>
            </a:r>
            <a:r>
              <a:rPr lang="en-US" sz="1600" dirty="0"/>
              <a:t> 3 KUHP). Luka </a:t>
            </a:r>
            <a:r>
              <a:rPr lang="en-US" sz="1600" dirty="0" err="1"/>
              <a:t>berat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mati</a:t>
            </a:r>
            <a:r>
              <a:rPr lang="en-US" sz="1600" dirty="0"/>
              <a:t> </a:t>
            </a:r>
            <a:r>
              <a:rPr lang="en-US" sz="1600" dirty="0" err="1"/>
              <a:t>adalah</a:t>
            </a:r>
            <a:r>
              <a:rPr lang="en-US" sz="1600" dirty="0"/>
              <a:t> </a:t>
            </a:r>
            <a:r>
              <a:rPr lang="en-US" sz="1600" dirty="0" err="1"/>
              <a:t>merupakan</a:t>
            </a:r>
            <a:r>
              <a:rPr lang="en-US" sz="1600" dirty="0"/>
              <a:t> </a:t>
            </a:r>
            <a:r>
              <a:rPr lang="en-US" sz="1600" dirty="0" err="1"/>
              <a:t>keadaan</a:t>
            </a:r>
            <a:r>
              <a:rPr lang="en-US" sz="1600" dirty="0"/>
              <a:t> </a:t>
            </a:r>
            <a:r>
              <a:rPr lang="en-US" sz="1600" dirty="0" err="1"/>
              <a:t>tambahan</a:t>
            </a:r>
            <a:r>
              <a:rPr lang="en-US" sz="1600" dirty="0"/>
              <a:t> yang </a:t>
            </a:r>
            <a:r>
              <a:rPr lang="en-US" sz="1600" dirty="0" err="1"/>
              <a:t>memberatkan</a:t>
            </a:r>
            <a:r>
              <a:rPr lang="en-US" sz="1600" dirty="0"/>
              <a:t> </a:t>
            </a:r>
            <a:r>
              <a:rPr lang="en-US" sz="1600" dirty="0" err="1"/>
              <a:t>pidana</a:t>
            </a:r>
            <a:r>
              <a:rPr lang="en-US" sz="1600" dirty="0"/>
              <a:t> </a:t>
            </a:r>
          </a:p>
          <a:p>
            <a:pPr marL="0" indent="0">
              <a:buNone/>
            </a:pPr>
            <a:r>
              <a:rPr lang="en-US" sz="1600" dirty="0"/>
              <a:t>3) </a:t>
            </a:r>
            <a:r>
              <a:rPr lang="en-US" sz="1600" dirty="0" err="1"/>
              <a:t>Unsur</a:t>
            </a:r>
            <a:r>
              <a:rPr lang="en-US" sz="1600" dirty="0"/>
              <a:t> </a:t>
            </a:r>
            <a:r>
              <a:rPr lang="en-US" sz="1600" dirty="0" err="1"/>
              <a:t>melawan</a:t>
            </a:r>
            <a:r>
              <a:rPr lang="en-US" sz="1600" dirty="0"/>
              <a:t> </a:t>
            </a:r>
            <a:r>
              <a:rPr lang="en-US" sz="1600" dirty="0" err="1"/>
              <a:t>hukum</a:t>
            </a:r>
            <a:r>
              <a:rPr lang="en-US" sz="1600" dirty="0"/>
              <a:t> </a:t>
            </a:r>
          </a:p>
          <a:p>
            <a:pPr marL="0" indent="0">
              <a:buNone/>
            </a:pP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perumusan</a:t>
            </a:r>
            <a:r>
              <a:rPr lang="en-US" sz="1600" dirty="0"/>
              <a:t> </a:t>
            </a:r>
            <a:r>
              <a:rPr lang="en-US" sz="1600" dirty="0" err="1"/>
              <a:t>delik</a:t>
            </a:r>
            <a:r>
              <a:rPr lang="en-US" sz="1600" dirty="0"/>
              <a:t> </a:t>
            </a:r>
            <a:r>
              <a:rPr lang="en-US" sz="1600" dirty="0" err="1"/>
              <a:t>unsur</a:t>
            </a:r>
            <a:r>
              <a:rPr lang="en-US" sz="1600" dirty="0"/>
              <a:t> </a:t>
            </a:r>
            <a:r>
              <a:rPr lang="en-US" sz="1600" dirty="0" err="1"/>
              <a:t>ini</a:t>
            </a:r>
            <a:r>
              <a:rPr lang="en-US" sz="1600" dirty="0"/>
              <a:t> </a:t>
            </a:r>
            <a:r>
              <a:rPr lang="en-US" sz="1600" dirty="0" err="1"/>
              <a:t>tidak</a:t>
            </a:r>
            <a:r>
              <a:rPr lang="en-US" sz="1600" dirty="0"/>
              <a:t> </a:t>
            </a:r>
            <a:r>
              <a:rPr lang="en-US" sz="1600" dirty="0" err="1"/>
              <a:t>selalu</a:t>
            </a:r>
            <a:r>
              <a:rPr lang="en-US" sz="1600" dirty="0"/>
              <a:t> </a:t>
            </a:r>
            <a:r>
              <a:rPr lang="en-US" sz="1600" dirty="0" err="1"/>
              <a:t>dinyatakan</a:t>
            </a:r>
            <a:r>
              <a:rPr lang="en-US" sz="1600" dirty="0"/>
              <a:t> </a:t>
            </a:r>
            <a:r>
              <a:rPr lang="en-US" sz="1600" dirty="0" err="1"/>
              <a:t>sebagai</a:t>
            </a:r>
            <a:r>
              <a:rPr lang="en-US" sz="1600" dirty="0"/>
              <a:t> </a:t>
            </a:r>
            <a:r>
              <a:rPr lang="en-US" sz="1600" dirty="0" err="1"/>
              <a:t>unsur</a:t>
            </a:r>
            <a:r>
              <a:rPr lang="en-US" sz="1600" dirty="0"/>
              <a:t> </a:t>
            </a:r>
            <a:r>
              <a:rPr lang="en-US" sz="1600" dirty="0" err="1"/>
              <a:t>tertulis</a:t>
            </a:r>
            <a:r>
              <a:rPr lang="en-US" sz="1600" dirty="0"/>
              <a:t>. </a:t>
            </a:r>
            <a:r>
              <a:rPr lang="en-US" sz="1600" dirty="0" err="1"/>
              <a:t>Adakalanya</a:t>
            </a:r>
            <a:r>
              <a:rPr lang="en-US" sz="1600" dirty="0"/>
              <a:t> </a:t>
            </a:r>
            <a:r>
              <a:rPr lang="en-US" sz="1600" dirty="0" err="1"/>
              <a:t>unsur</a:t>
            </a:r>
            <a:r>
              <a:rPr lang="en-US" sz="1600" dirty="0"/>
              <a:t> </a:t>
            </a:r>
            <a:r>
              <a:rPr lang="en-US" sz="1600" dirty="0" err="1"/>
              <a:t>ini</a:t>
            </a:r>
            <a:r>
              <a:rPr lang="en-US" sz="1600" dirty="0"/>
              <a:t> </a:t>
            </a:r>
            <a:r>
              <a:rPr lang="en-US" sz="1600" dirty="0" err="1"/>
              <a:t>tidak</a:t>
            </a:r>
            <a:r>
              <a:rPr lang="en-US" sz="1600" dirty="0"/>
              <a:t> </a:t>
            </a:r>
            <a:r>
              <a:rPr lang="en-US" sz="1600" dirty="0" err="1"/>
              <a:t>dirumuskan</a:t>
            </a:r>
            <a:r>
              <a:rPr lang="en-US" sz="1600" dirty="0"/>
              <a:t> </a:t>
            </a:r>
            <a:r>
              <a:rPr lang="en-US" sz="1600" dirty="0" err="1"/>
              <a:t>secara</a:t>
            </a:r>
            <a:r>
              <a:rPr lang="en-US" sz="1600" dirty="0"/>
              <a:t> </a:t>
            </a:r>
            <a:r>
              <a:rPr lang="en-US" sz="1600" dirty="0" err="1"/>
              <a:t>tertulis</a:t>
            </a:r>
            <a:r>
              <a:rPr lang="en-US" sz="1600" dirty="0"/>
              <a:t> </a:t>
            </a:r>
            <a:r>
              <a:rPr lang="en-US" sz="1600" dirty="0" err="1"/>
              <a:t>rumusan</a:t>
            </a:r>
            <a:r>
              <a:rPr lang="en-US" sz="1600" dirty="0"/>
              <a:t> </a:t>
            </a:r>
            <a:r>
              <a:rPr lang="en-US" sz="1600" dirty="0" err="1"/>
              <a:t>pasal</a:t>
            </a:r>
            <a:r>
              <a:rPr lang="en-US" sz="1600" dirty="0"/>
              <a:t>, </a:t>
            </a:r>
            <a:r>
              <a:rPr lang="en-US" sz="1600" dirty="0" err="1"/>
              <a:t>sebab</a:t>
            </a:r>
            <a:r>
              <a:rPr lang="en-US" sz="1600" dirty="0"/>
              <a:t> </a:t>
            </a:r>
            <a:r>
              <a:rPr lang="en-US" sz="1600" dirty="0" err="1"/>
              <a:t>sifat</a:t>
            </a:r>
            <a:r>
              <a:rPr lang="en-US" sz="1600" dirty="0"/>
              <a:t> </a:t>
            </a:r>
            <a:r>
              <a:rPr lang="en-US" sz="1600" dirty="0" err="1"/>
              <a:t>melawan</a:t>
            </a:r>
            <a:r>
              <a:rPr lang="en-US" sz="1600" dirty="0"/>
              <a:t> </a:t>
            </a:r>
            <a:r>
              <a:rPr lang="en-US" sz="1600" dirty="0" err="1"/>
              <a:t>hukum</a:t>
            </a:r>
            <a:r>
              <a:rPr lang="en-US" sz="1600" dirty="0"/>
              <a:t> </a:t>
            </a:r>
            <a:r>
              <a:rPr lang="en-US" sz="1600" dirty="0" err="1"/>
              <a:t>atau</a:t>
            </a:r>
            <a:r>
              <a:rPr lang="en-US" sz="1600" dirty="0"/>
              <a:t> </a:t>
            </a:r>
            <a:r>
              <a:rPr lang="en-US" sz="1600" dirty="0" err="1"/>
              <a:t>sifat</a:t>
            </a:r>
            <a:r>
              <a:rPr lang="en-US" sz="1600" dirty="0"/>
              <a:t> </a:t>
            </a:r>
            <a:r>
              <a:rPr lang="en-US" sz="1600" dirty="0" err="1"/>
              <a:t>pantang</a:t>
            </a:r>
            <a:r>
              <a:rPr lang="en-US" sz="1600" dirty="0"/>
              <a:t> </a:t>
            </a:r>
            <a:r>
              <a:rPr lang="en-US" sz="1600" dirty="0" err="1"/>
              <a:t>dilakukan</a:t>
            </a:r>
            <a:r>
              <a:rPr lang="en-US" sz="1600" dirty="0"/>
              <a:t> </a:t>
            </a:r>
            <a:r>
              <a:rPr lang="en-US" sz="1600" dirty="0" err="1"/>
              <a:t>perbuatan</a:t>
            </a:r>
            <a:r>
              <a:rPr lang="en-US" sz="1600" dirty="0"/>
              <a:t> </a:t>
            </a:r>
            <a:r>
              <a:rPr lang="en-US" sz="1600" dirty="0" err="1"/>
              <a:t>sudah</a:t>
            </a:r>
            <a:r>
              <a:rPr lang="en-US" sz="1600" dirty="0"/>
              <a:t> </a:t>
            </a:r>
            <a:r>
              <a:rPr lang="en-US" sz="1600" dirty="0" err="1"/>
              <a:t>jelas</a:t>
            </a:r>
            <a:r>
              <a:rPr lang="en-US" sz="1600" dirty="0"/>
              <a:t> </a:t>
            </a:r>
            <a:r>
              <a:rPr lang="en-US" sz="1600" dirty="0" err="1"/>
              <a:t>dari</a:t>
            </a:r>
            <a:r>
              <a:rPr lang="en-US" sz="1600" dirty="0"/>
              <a:t> </a:t>
            </a:r>
            <a:r>
              <a:rPr lang="en-US" sz="1600" dirty="0" err="1"/>
              <a:t>istilah</a:t>
            </a:r>
            <a:r>
              <a:rPr lang="en-US" sz="1600" dirty="0"/>
              <a:t> </a:t>
            </a:r>
            <a:r>
              <a:rPr lang="en-US" sz="1600" dirty="0" err="1"/>
              <a:t>atau</a:t>
            </a:r>
            <a:r>
              <a:rPr lang="en-US" sz="1600" dirty="0"/>
              <a:t> </a:t>
            </a:r>
            <a:r>
              <a:rPr lang="en-US" sz="1600" dirty="0" err="1"/>
              <a:t>rumusan</a:t>
            </a:r>
            <a:r>
              <a:rPr lang="en-US" sz="1600" dirty="0"/>
              <a:t> kata yang </a:t>
            </a:r>
            <a:r>
              <a:rPr lang="en-US" sz="1600" dirty="0" err="1"/>
              <a:t>disebut</a:t>
            </a:r>
            <a:r>
              <a:rPr lang="en-US" sz="1600" dirty="0"/>
              <a:t>. </a:t>
            </a:r>
            <a:r>
              <a:rPr lang="en-US" sz="1600" dirty="0" err="1"/>
              <a:t>Misalnya</a:t>
            </a:r>
            <a:r>
              <a:rPr lang="en-US" sz="1600" dirty="0"/>
              <a:t> </a:t>
            </a:r>
            <a:r>
              <a:rPr lang="en-US" sz="1600" dirty="0" err="1"/>
              <a:t>pasal</a:t>
            </a:r>
            <a:r>
              <a:rPr lang="en-US" sz="1600" dirty="0"/>
              <a:t> 285 KUHP : “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kekerasan</a:t>
            </a:r>
            <a:r>
              <a:rPr lang="en-US" sz="1600" dirty="0"/>
              <a:t> </a:t>
            </a:r>
            <a:r>
              <a:rPr lang="en-US" sz="1600" dirty="0" err="1"/>
              <a:t>atau</a:t>
            </a:r>
            <a:r>
              <a:rPr lang="en-US" sz="1600" dirty="0"/>
              <a:t> </a:t>
            </a:r>
            <a:r>
              <a:rPr lang="en-US" sz="1600" dirty="0" err="1"/>
              <a:t>ancaman</a:t>
            </a:r>
            <a:r>
              <a:rPr lang="en-US" sz="1600" dirty="0"/>
              <a:t> </a:t>
            </a:r>
            <a:r>
              <a:rPr lang="en-US" sz="1600" dirty="0" err="1"/>
              <a:t>kekerasan</a:t>
            </a:r>
            <a:r>
              <a:rPr lang="en-US" sz="1600" dirty="0"/>
              <a:t> </a:t>
            </a:r>
            <a:r>
              <a:rPr lang="en-US" sz="1600" dirty="0" err="1"/>
              <a:t>memaksa</a:t>
            </a:r>
            <a:r>
              <a:rPr lang="en-US" sz="1600" dirty="0"/>
              <a:t> </a:t>
            </a:r>
            <a:r>
              <a:rPr lang="en-US" sz="1600" dirty="0" err="1"/>
              <a:t>seorang</a:t>
            </a:r>
            <a:r>
              <a:rPr lang="en-US" sz="1600" dirty="0"/>
              <a:t> </a:t>
            </a:r>
            <a:r>
              <a:rPr lang="en-US" sz="1600" dirty="0" err="1"/>
              <a:t>wanita</a:t>
            </a:r>
            <a:r>
              <a:rPr lang="en-US" sz="1600" dirty="0"/>
              <a:t> </a:t>
            </a:r>
            <a:r>
              <a:rPr lang="en-US" sz="1600" dirty="0" err="1"/>
              <a:t>bersetubuh</a:t>
            </a:r>
            <a:r>
              <a:rPr lang="en-US" sz="1600" dirty="0"/>
              <a:t> di </a:t>
            </a:r>
            <a:r>
              <a:rPr lang="en-US" sz="1600" dirty="0" err="1"/>
              <a:t>luar</a:t>
            </a:r>
            <a:r>
              <a:rPr lang="en-US" sz="1600" dirty="0"/>
              <a:t> </a:t>
            </a:r>
            <a:r>
              <a:rPr lang="en-US" sz="1600" dirty="0" err="1"/>
              <a:t>perkawinan</a:t>
            </a:r>
            <a:r>
              <a:rPr lang="en-US" sz="1600" dirty="0"/>
              <a:t>”. </a:t>
            </a:r>
            <a:r>
              <a:rPr lang="en-US" sz="1600" dirty="0" err="1"/>
              <a:t>Tanpa</a:t>
            </a:r>
            <a:r>
              <a:rPr lang="en-US" sz="1600" dirty="0"/>
              <a:t> </a:t>
            </a:r>
            <a:r>
              <a:rPr lang="en-US" sz="1600" dirty="0" err="1"/>
              <a:t>ditambahkan</a:t>
            </a:r>
            <a:r>
              <a:rPr lang="en-US" sz="1600" dirty="0"/>
              <a:t> kata </a:t>
            </a:r>
            <a:r>
              <a:rPr lang="en-US" sz="1600" dirty="0" err="1"/>
              <a:t>melawan</a:t>
            </a:r>
            <a:r>
              <a:rPr lang="en-US" sz="1600" dirty="0"/>
              <a:t> </a:t>
            </a:r>
            <a:r>
              <a:rPr lang="en-US" sz="1600" dirty="0" err="1"/>
              <a:t>hukum</a:t>
            </a:r>
            <a:r>
              <a:rPr lang="en-US" sz="1600" dirty="0"/>
              <a:t> </a:t>
            </a:r>
            <a:r>
              <a:rPr lang="en-US" sz="1600" dirty="0" err="1"/>
              <a:t>setiap</a:t>
            </a:r>
            <a:r>
              <a:rPr lang="en-US" sz="1600" dirty="0"/>
              <a:t> orang </a:t>
            </a:r>
            <a:r>
              <a:rPr lang="en-US" sz="1600" dirty="0" err="1"/>
              <a:t>mengerti</a:t>
            </a:r>
            <a:r>
              <a:rPr lang="en-US" sz="1600" dirty="0"/>
              <a:t> </a:t>
            </a:r>
            <a:r>
              <a:rPr lang="en-US" sz="1600" dirty="0" err="1"/>
              <a:t>bahwa</a:t>
            </a:r>
            <a:r>
              <a:rPr lang="en-US" sz="1600" dirty="0"/>
              <a:t> </a:t>
            </a:r>
            <a:r>
              <a:rPr lang="en-US" sz="1600" dirty="0" err="1"/>
              <a:t>memaksa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kekerasan</a:t>
            </a:r>
            <a:r>
              <a:rPr lang="en-US" sz="1600" dirty="0"/>
              <a:t> </a:t>
            </a:r>
            <a:r>
              <a:rPr lang="en-US" sz="1600" dirty="0" err="1"/>
              <a:t>atau</a:t>
            </a:r>
            <a:r>
              <a:rPr lang="en-US" sz="1600" dirty="0"/>
              <a:t> </a:t>
            </a:r>
            <a:r>
              <a:rPr lang="en-US" sz="1600" dirty="0" err="1"/>
              <a:t>ancaman</a:t>
            </a:r>
            <a:r>
              <a:rPr lang="en-US" sz="1600" dirty="0"/>
              <a:t> </a:t>
            </a:r>
            <a:r>
              <a:rPr lang="en-US" sz="1600" dirty="0" err="1"/>
              <a:t>kekerasan</a:t>
            </a:r>
            <a:r>
              <a:rPr lang="en-US" sz="1600" dirty="0"/>
              <a:t> </a:t>
            </a:r>
            <a:r>
              <a:rPr lang="en-US" sz="1600" dirty="0" err="1"/>
              <a:t>adalah</a:t>
            </a:r>
            <a:r>
              <a:rPr lang="en-US" sz="1600" dirty="0"/>
              <a:t> </a:t>
            </a:r>
            <a:r>
              <a:rPr lang="en-US" sz="1600" dirty="0" err="1"/>
              <a:t>pantang</a:t>
            </a:r>
            <a:r>
              <a:rPr lang="en-US" sz="1600" dirty="0"/>
              <a:t> </a:t>
            </a:r>
            <a:r>
              <a:rPr lang="en-US" sz="1600" dirty="0" err="1"/>
              <a:t>dilakukan</a:t>
            </a:r>
            <a:r>
              <a:rPr lang="en-US" sz="1600" dirty="0"/>
              <a:t> </a:t>
            </a:r>
            <a:r>
              <a:rPr lang="en-US" sz="1600" dirty="0" err="1"/>
              <a:t>atau</a:t>
            </a:r>
            <a:r>
              <a:rPr lang="en-US" sz="1600" dirty="0"/>
              <a:t> </a:t>
            </a:r>
            <a:r>
              <a:rPr lang="en-US" dirty="0" err="1"/>
              <a:t>sudah</a:t>
            </a:r>
            <a:r>
              <a:rPr lang="en-US" dirty="0"/>
              <a:t> 55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33810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Pertanggungjawaban</a:t>
            </a:r>
            <a:r>
              <a:rPr lang="en-US" dirty="0"/>
              <a:t> </a:t>
            </a:r>
            <a:r>
              <a:rPr lang="en-US" dirty="0" err="1"/>
              <a:t>Pidana</a:t>
            </a:r>
            <a:r>
              <a:rPr lang="en-US" dirty="0"/>
              <a:t>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err="1" smtClean="0"/>
              <a:t>Unsur-unsur</a:t>
            </a:r>
            <a:r>
              <a:rPr lang="en-US" sz="2800" dirty="0" smtClean="0"/>
              <a:t> </a:t>
            </a:r>
            <a:r>
              <a:rPr lang="en-US" sz="2800" dirty="0" err="1"/>
              <a:t>pertanggungjawaban</a:t>
            </a:r>
            <a:r>
              <a:rPr lang="en-US" sz="2800" dirty="0"/>
              <a:t> </a:t>
            </a:r>
            <a:r>
              <a:rPr lang="en-US" sz="2800" dirty="0" err="1"/>
              <a:t>pidana</a:t>
            </a:r>
            <a:r>
              <a:rPr lang="en-US" sz="2800" dirty="0"/>
              <a:t> yang </a:t>
            </a:r>
            <a:r>
              <a:rPr lang="en-US" sz="2800" dirty="0" err="1"/>
              <a:t>menyangkut</a:t>
            </a:r>
            <a:r>
              <a:rPr lang="en-US" sz="2800" dirty="0"/>
              <a:t> </a:t>
            </a:r>
            <a:r>
              <a:rPr lang="en-US" sz="2800" dirty="0" err="1"/>
              <a:t>pembuat</a:t>
            </a:r>
            <a:r>
              <a:rPr lang="en-US" sz="2800" dirty="0"/>
              <a:t> </a:t>
            </a:r>
            <a:r>
              <a:rPr lang="en-US" sz="2800" dirty="0" err="1"/>
              <a:t>delik</a:t>
            </a:r>
            <a:r>
              <a:rPr lang="en-US" sz="2800" dirty="0"/>
              <a:t> yang </a:t>
            </a:r>
            <a:r>
              <a:rPr lang="en-US" sz="2800" dirty="0" err="1"/>
              <a:t>meliputi</a:t>
            </a:r>
            <a:r>
              <a:rPr lang="en-US" sz="2800" dirty="0"/>
              <a:t> : </a:t>
            </a:r>
          </a:p>
          <a:p>
            <a:pPr marL="0" indent="0">
              <a:buNone/>
            </a:pPr>
            <a:r>
              <a:rPr lang="en-US" sz="2800" dirty="0"/>
              <a:t>a. </a:t>
            </a:r>
            <a:r>
              <a:rPr lang="en-US" sz="2800" dirty="0" err="1"/>
              <a:t>Kemempuan</a:t>
            </a:r>
            <a:r>
              <a:rPr lang="en-US" sz="2800" dirty="0"/>
              <a:t> </a:t>
            </a:r>
            <a:r>
              <a:rPr lang="en-US" sz="2800" dirty="0" err="1"/>
              <a:t>bertanggung</a:t>
            </a:r>
            <a:r>
              <a:rPr lang="en-US" sz="2800" dirty="0"/>
              <a:t> </a:t>
            </a:r>
            <a:r>
              <a:rPr lang="en-US" sz="2800" dirty="0" err="1"/>
              <a:t>jawab</a:t>
            </a:r>
            <a:r>
              <a:rPr lang="en-US" sz="2800" dirty="0"/>
              <a:t> </a:t>
            </a:r>
          </a:p>
          <a:p>
            <a:pPr marL="0" indent="0">
              <a:buNone/>
            </a:pPr>
            <a:r>
              <a:rPr lang="en-US" sz="2800" dirty="0"/>
              <a:t>b. </a:t>
            </a:r>
            <a:r>
              <a:rPr lang="en-US" sz="2800" dirty="0" err="1"/>
              <a:t>Kesalahan</a:t>
            </a:r>
            <a:r>
              <a:rPr lang="en-US" sz="2800" dirty="0"/>
              <a:t> </a:t>
            </a:r>
            <a:r>
              <a:rPr lang="en-US" sz="2800" dirty="0" err="1"/>
              <a:t>dlam</a:t>
            </a:r>
            <a:r>
              <a:rPr lang="en-US" sz="2800" dirty="0"/>
              <a:t> </a:t>
            </a:r>
            <a:r>
              <a:rPr lang="en-US" sz="2800" dirty="0" err="1"/>
              <a:t>arti</a:t>
            </a:r>
            <a:r>
              <a:rPr lang="en-US" sz="2800" dirty="0"/>
              <a:t> </a:t>
            </a:r>
            <a:r>
              <a:rPr lang="en-US" sz="2800" dirty="0" err="1"/>
              <a:t>luas</a:t>
            </a:r>
            <a:r>
              <a:rPr lang="en-US" sz="2800" dirty="0"/>
              <a:t>: </a:t>
            </a:r>
            <a:r>
              <a:rPr lang="en-US" sz="2800" dirty="0" err="1"/>
              <a:t>sengaja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/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kealpaan</a:t>
            </a:r>
            <a:r>
              <a:rPr lang="en-US" sz="2800" dirty="0"/>
              <a:t>; </a:t>
            </a:r>
          </a:p>
          <a:p>
            <a:pPr marL="0" indent="0">
              <a:buNone/>
            </a:pPr>
            <a:r>
              <a:rPr lang="en-US" sz="2800" dirty="0"/>
              <a:t>c. </a:t>
            </a: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ada</a:t>
            </a:r>
            <a:r>
              <a:rPr lang="en-US" sz="2800" dirty="0"/>
              <a:t> </a:t>
            </a:r>
            <a:r>
              <a:rPr lang="en-US" sz="2800" dirty="0" err="1" smtClean="0"/>
              <a:t>alasan</a:t>
            </a:r>
            <a:r>
              <a:rPr lang="en-US" sz="2800" dirty="0" smtClean="0"/>
              <a:t> </a:t>
            </a:r>
            <a:r>
              <a:rPr lang="en-US" sz="2800" dirty="0" err="1"/>
              <a:t>pemaaf</a:t>
            </a:r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627337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err="1" smtClean="0"/>
              <a:t>Pertanggungjawaban</a:t>
            </a:r>
            <a:r>
              <a:rPr lang="en-US" dirty="0" smtClean="0"/>
              <a:t> </a:t>
            </a:r>
            <a:r>
              <a:rPr lang="en-US" dirty="0" err="1" smtClean="0"/>
              <a:t>Pidana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/>
              <a:t>Hukum Inggris</a:t>
            </a:r>
            <a:r>
              <a:rPr lang="en-US" dirty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3200" dirty="0" err="1"/>
              <a:t>Hukum</a:t>
            </a:r>
            <a:r>
              <a:rPr lang="en-US" sz="3200" dirty="0"/>
              <a:t> </a:t>
            </a:r>
            <a:r>
              <a:rPr lang="en-US" sz="3200" dirty="0" err="1"/>
              <a:t>Pidana</a:t>
            </a:r>
            <a:r>
              <a:rPr lang="en-US" sz="3200" dirty="0"/>
              <a:t> </a:t>
            </a:r>
            <a:r>
              <a:rPr lang="en-US" sz="3200" dirty="0" err="1"/>
              <a:t>Inggris</a:t>
            </a:r>
            <a:r>
              <a:rPr lang="en-US" sz="3200" dirty="0"/>
              <a:t> </a:t>
            </a:r>
            <a:r>
              <a:rPr lang="en-US" sz="3200" dirty="0" err="1"/>
              <a:t>menysaratkan</a:t>
            </a:r>
            <a:r>
              <a:rPr lang="en-US" sz="3200" dirty="0"/>
              <a:t> </a:t>
            </a:r>
            <a:r>
              <a:rPr lang="en-US" sz="3200" dirty="0" err="1"/>
              <a:t>bahwa</a:t>
            </a:r>
            <a:r>
              <a:rPr lang="en-US" sz="3200" dirty="0"/>
              <a:t> </a:t>
            </a:r>
            <a:r>
              <a:rPr lang="en-US" sz="3200" dirty="0" err="1"/>
              <a:t>pada</a:t>
            </a:r>
            <a:r>
              <a:rPr lang="en-US" sz="3200" dirty="0"/>
              <a:t> </a:t>
            </a:r>
            <a:r>
              <a:rPr lang="en-US" sz="3200" dirty="0" err="1"/>
              <a:t>prinsipnya</a:t>
            </a:r>
            <a:r>
              <a:rPr lang="en-US" sz="3200" dirty="0"/>
              <a:t> </a:t>
            </a:r>
            <a:r>
              <a:rPr lang="en-US" sz="3200" dirty="0" err="1"/>
              <a:t>setiap</a:t>
            </a:r>
            <a:r>
              <a:rPr lang="en-US" sz="3200" dirty="0"/>
              <a:t> orang yang </a:t>
            </a:r>
            <a:r>
              <a:rPr lang="en-US" sz="3200" dirty="0" err="1"/>
              <a:t>melakukan</a:t>
            </a:r>
            <a:r>
              <a:rPr lang="en-US" sz="3200" dirty="0"/>
              <a:t> </a:t>
            </a:r>
            <a:r>
              <a:rPr lang="en-US" sz="3200" dirty="0" err="1"/>
              <a:t>kejahatan</a:t>
            </a:r>
            <a:r>
              <a:rPr lang="en-US" sz="3200" dirty="0"/>
              <a:t> </a:t>
            </a:r>
            <a:r>
              <a:rPr lang="en-US" sz="3200" dirty="0" err="1"/>
              <a:t>dapat</a:t>
            </a:r>
            <a:r>
              <a:rPr lang="en-US" sz="3200" dirty="0"/>
              <a:t> </a:t>
            </a:r>
            <a:r>
              <a:rPr lang="en-US" sz="3200" dirty="0" err="1"/>
              <a:t>dipertangungjawabkan</a:t>
            </a:r>
            <a:r>
              <a:rPr lang="en-US" sz="3200" dirty="0"/>
              <a:t> </a:t>
            </a:r>
            <a:r>
              <a:rPr lang="en-US" sz="3200" dirty="0" err="1"/>
              <a:t>atas</a:t>
            </a:r>
            <a:r>
              <a:rPr lang="en-US" sz="3200" dirty="0"/>
              <a:t> </a:t>
            </a:r>
            <a:r>
              <a:rPr lang="en-US" sz="3200" dirty="0" err="1"/>
              <a:t>perbuatannya</a:t>
            </a:r>
            <a:r>
              <a:rPr lang="en-US" sz="3200" dirty="0"/>
              <a:t>, </a:t>
            </a:r>
            <a:r>
              <a:rPr lang="en-US" sz="3200" dirty="0" err="1"/>
              <a:t>kecuali</a:t>
            </a:r>
            <a:r>
              <a:rPr lang="en-US" sz="3200" dirty="0"/>
              <a:t> </a:t>
            </a:r>
            <a:r>
              <a:rPr lang="en-US" sz="3200" dirty="0" err="1"/>
              <a:t>ada</a:t>
            </a:r>
            <a:r>
              <a:rPr lang="en-US" sz="3200" dirty="0"/>
              <a:t> </a:t>
            </a:r>
            <a:r>
              <a:rPr lang="en-US" sz="3200" dirty="0" err="1"/>
              <a:t>sebab</a:t>
            </a:r>
            <a:r>
              <a:rPr lang="en-US" sz="3200" dirty="0"/>
              <a:t> – </a:t>
            </a:r>
            <a:r>
              <a:rPr lang="en-US" sz="3200" dirty="0" err="1"/>
              <a:t>sebab</a:t>
            </a:r>
            <a:r>
              <a:rPr lang="en-US" sz="3200" dirty="0"/>
              <a:t> yang </a:t>
            </a:r>
            <a:r>
              <a:rPr lang="en-US" sz="3200" dirty="0" err="1"/>
              <a:t>meniadakan</a:t>
            </a:r>
            <a:r>
              <a:rPr lang="en-US" sz="3200" dirty="0"/>
              <a:t> </a:t>
            </a:r>
            <a:r>
              <a:rPr lang="en-US" sz="3200" dirty="0" err="1"/>
              <a:t>penghapusan</a:t>
            </a:r>
            <a:r>
              <a:rPr lang="en-US" sz="3200" dirty="0"/>
              <a:t> </a:t>
            </a:r>
            <a:r>
              <a:rPr lang="en-US" sz="3200" dirty="0" err="1"/>
              <a:t>pertanggungjawaban</a:t>
            </a:r>
            <a:r>
              <a:rPr lang="en-US" sz="3200" dirty="0"/>
              <a:t> yang </a:t>
            </a:r>
            <a:r>
              <a:rPr lang="en-US" sz="3200" dirty="0" err="1"/>
              <a:t>bersangkutan</a:t>
            </a:r>
            <a:r>
              <a:rPr lang="en-US" sz="3200" dirty="0"/>
              <a:t> </a:t>
            </a:r>
            <a:r>
              <a:rPr lang="en-US" sz="3200" dirty="0" err="1"/>
              <a:t>atau</a:t>
            </a:r>
            <a:r>
              <a:rPr lang="en-US" sz="3200" dirty="0"/>
              <a:t> “</a:t>
            </a:r>
            <a:r>
              <a:rPr lang="en-US" sz="3200" i="1" dirty="0"/>
              <a:t>exemptions from liability</a:t>
            </a:r>
            <a:r>
              <a:rPr lang="en-US" dirty="0"/>
              <a:t>.”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25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188720"/>
            <a:ext cx="10058400" cy="48463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err="1"/>
              <a:t>Pertanggungjawaban</a:t>
            </a:r>
            <a:r>
              <a:rPr lang="en-US" sz="3600" dirty="0"/>
              <a:t> </a:t>
            </a:r>
            <a:r>
              <a:rPr lang="en-US" sz="3600" dirty="0" err="1"/>
              <a:t>pidana</a:t>
            </a:r>
            <a:r>
              <a:rPr lang="en-US" sz="3600" dirty="0"/>
              <a:t> di </a:t>
            </a:r>
            <a:r>
              <a:rPr lang="en-US" sz="3600" dirty="0" err="1"/>
              <a:t>Inggris</a:t>
            </a:r>
            <a:r>
              <a:rPr lang="en-US" sz="3600" dirty="0"/>
              <a:t> </a:t>
            </a:r>
            <a:r>
              <a:rPr lang="en-US" sz="3600" dirty="0" err="1"/>
              <a:t>berdasarkan</a:t>
            </a:r>
            <a:r>
              <a:rPr lang="en-US" sz="3600" dirty="0"/>
              <a:t> </a:t>
            </a:r>
            <a:r>
              <a:rPr lang="en-US" sz="3600" dirty="0" err="1"/>
              <a:t>pada</a:t>
            </a:r>
            <a:r>
              <a:rPr lang="en-US" sz="3600" dirty="0"/>
              <a:t> </a:t>
            </a:r>
            <a:r>
              <a:rPr lang="en-US" sz="3600" dirty="0" err="1"/>
              <a:t>kesalahan</a:t>
            </a:r>
            <a:r>
              <a:rPr lang="en-US" sz="3600" dirty="0"/>
              <a:t>, </a:t>
            </a:r>
            <a:r>
              <a:rPr lang="en-US" sz="3600" dirty="0" err="1"/>
              <a:t>yaitu</a:t>
            </a:r>
            <a:r>
              <a:rPr lang="en-US" sz="3600" dirty="0"/>
              <a:t>: </a:t>
            </a:r>
          </a:p>
          <a:p>
            <a:pPr marL="742950" indent="-742950">
              <a:buFont typeface="+mj-lt"/>
              <a:buAutoNum type="alphaLcParenR"/>
            </a:pPr>
            <a:r>
              <a:rPr lang="en-US" sz="3600" dirty="0" smtClean="0"/>
              <a:t>Intent </a:t>
            </a:r>
            <a:r>
              <a:rPr lang="en-US" sz="3600" dirty="0"/>
              <a:t>(</a:t>
            </a:r>
            <a:r>
              <a:rPr lang="en-US" sz="3600" dirty="0" err="1"/>
              <a:t>Kesengajaan</a:t>
            </a:r>
            <a:r>
              <a:rPr lang="en-US" sz="3600" dirty="0"/>
              <a:t>) </a:t>
            </a:r>
            <a:endParaRPr lang="en-US" sz="3600" dirty="0" smtClean="0"/>
          </a:p>
          <a:p>
            <a:pPr marL="742950" indent="-742950">
              <a:buFont typeface="+mj-lt"/>
              <a:buAutoNum type="alphaLcParenR"/>
            </a:pPr>
            <a:r>
              <a:rPr lang="en-US" sz="3600" dirty="0" err="1" smtClean="0"/>
              <a:t>Recklesness</a:t>
            </a:r>
            <a:r>
              <a:rPr lang="en-US" sz="3600" dirty="0" smtClean="0"/>
              <a:t> </a:t>
            </a:r>
            <a:r>
              <a:rPr lang="en-US" sz="3600" dirty="0"/>
              <a:t>(</a:t>
            </a:r>
            <a:r>
              <a:rPr lang="en-US" sz="3600" dirty="0" err="1"/>
              <a:t>Kesembronoan</a:t>
            </a:r>
            <a:r>
              <a:rPr lang="en-US" sz="3600" dirty="0"/>
              <a:t>) </a:t>
            </a:r>
            <a:endParaRPr lang="en-US" sz="3600" dirty="0" smtClean="0"/>
          </a:p>
          <a:p>
            <a:pPr marL="742950" indent="-742950">
              <a:buFont typeface="+mj-lt"/>
              <a:buAutoNum type="alphaLcParenR"/>
            </a:pPr>
            <a:r>
              <a:rPr lang="en-US" sz="3600" dirty="0" smtClean="0"/>
              <a:t>Negligence </a:t>
            </a:r>
            <a:r>
              <a:rPr lang="en-US" sz="3600" dirty="0"/>
              <a:t>(</a:t>
            </a:r>
            <a:r>
              <a:rPr lang="en-US" sz="3600" dirty="0" err="1"/>
              <a:t>Kealpaan</a:t>
            </a:r>
            <a:r>
              <a:rPr lang="en-US" sz="3600" dirty="0"/>
              <a:t>)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779171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809897"/>
            <a:ext cx="10058400" cy="52251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Seseorang</a:t>
            </a:r>
            <a:r>
              <a:rPr lang="en-US" dirty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/>
              <a:t>dipertanggungjawabkan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tindak</a:t>
            </a:r>
            <a:r>
              <a:rPr lang="en-US" dirty="0"/>
              <a:t> </a:t>
            </a:r>
            <a:r>
              <a:rPr lang="en-US" dirty="0" err="1"/>
              <a:t>pidana</a:t>
            </a:r>
            <a:r>
              <a:rPr lang="en-US" dirty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: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err="1" smtClean="0"/>
              <a:t>Ia</a:t>
            </a:r>
            <a:r>
              <a:rPr lang="en-US" dirty="0"/>
              <a:t> </a:t>
            </a:r>
            <a:r>
              <a:rPr lang="en-US" dirty="0" err="1" smtClean="0"/>
              <a:t>memperoleh</a:t>
            </a:r>
            <a:r>
              <a:rPr lang="en-US" dirty="0" smtClean="0"/>
              <a:t> </a:t>
            </a:r>
            <a:r>
              <a:rPr lang="en-US" dirty="0" err="1"/>
              <a:t>tekanan</a:t>
            </a:r>
            <a:r>
              <a:rPr lang="en-US" dirty="0"/>
              <a:t> (</a:t>
            </a:r>
            <a:r>
              <a:rPr lang="en-US" dirty="0" err="1"/>
              <a:t>fisik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psikologi</a:t>
            </a:r>
            <a:r>
              <a:rPr lang="en-US" dirty="0"/>
              <a:t>) </a:t>
            </a:r>
            <a:r>
              <a:rPr lang="en-US" dirty="0" err="1"/>
              <a:t>sedemikian</a:t>
            </a:r>
            <a:r>
              <a:rPr lang="en-US" dirty="0"/>
              <a:t> </a:t>
            </a:r>
            <a:r>
              <a:rPr lang="en-US" dirty="0" err="1"/>
              <a:t>rupa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mengurangi</a:t>
            </a:r>
            <a:r>
              <a:rPr lang="en-US" dirty="0"/>
              <a:t> </a:t>
            </a:r>
            <a:r>
              <a:rPr lang="en-US" dirty="0" err="1"/>
              <a:t>pengendalian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yang </a:t>
            </a:r>
            <a:r>
              <a:rPr lang="en-US" dirty="0" err="1"/>
              <a:t>bersangkutan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membatasi</a:t>
            </a:r>
            <a:r>
              <a:rPr lang="en-US" dirty="0"/>
              <a:t> </a:t>
            </a:r>
            <a:r>
              <a:rPr lang="en-US" dirty="0" err="1"/>
              <a:t>kebebasan</a:t>
            </a:r>
            <a:r>
              <a:rPr lang="en-US" dirty="0"/>
              <a:t> </a:t>
            </a:r>
            <a:r>
              <a:rPr lang="en-US" dirty="0" err="1"/>
              <a:t>pribadinya</a:t>
            </a:r>
            <a:r>
              <a:rPr lang="en-US" dirty="0"/>
              <a:t>. </a:t>
            </a:r>
            <a:r>
              <a:rPr lang="en-US" dirty="0" err="1"/>
              <a:t>Seperti</a:t>
            </a:r>
            <a:r>
              <a:rPr lang="en-US" dirty="0"/>
              <a:t>: </a:t>
            </a:r>
            <a:r>
              <a:rPr lang="en-US" dirty="0" err="1"/>
              <a:t>gila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paksa</a:t>
            </a:r>
            <a:r>
              <a:rPr lang="en-US" dirty="0"/>
              <a:t>; </a:t>
            </a:r>
            <a:r>
              <a:rPr lang="en-US" dirty="0"/>
              <a:t> 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penghapusan</a:t>
            </a:r>
            <a:r>
              <a:rPr lang="en-US" dirty="0"/>
              <a:t> </a:t>
            </a:r>
            <a:r>
              <a:rPr lang="en-US" dirty="0" err="1"/>
              <a:t>pertanggungjawaban</a:t>
            </a:r>
            <a:r>
              <a:rPr lang="en-US" dirty="0"/>
              <a:t> </a:t>
            </a:r>
            <a:r>
              <a:rPr lang="en-US" dirty="0" err="1"/>
              <a:t>pidana</a:t>
            </a:r>
            <a:r>
              <a:rPr lang="en-US" dirty="0"/>
              <a:t> di </a:t>
            </a:r>
            <a:r>
              <a:rPr lang="en-US" dirty="0" err="1"/>
              <a:t>atas</a:t>
            </a:r>
            <a:r>
              <a:rPr lang="en-US" dirty="0"/>
              <a:t>: </a:t>
            </a:r>
          </a:p>
          <a:p>
            <a:pPr marL="342900" indent="-342900">
              <a:buFont typeface="+mj-lt"/>
              <a:buAutoNum type="arabicParenR"/>
            </a:pPr>
            <a:r>
              <a:rPr lang="fi-FI" dirty="0" smtClean="0"/>
              <a:t> </a:t>
            </a:r>
            <a:r>
              <a:rPr lang="fi-FI" i="1" dirty="0"/>
              <a:t>Insanity </a:t>
            </a:r>
            <a:r>
              <a:rPr lang="fi-FI" dirty="0"/>
              <a:t>atau gila / sakit jiwa </a:t>
            </a:r>
            <a:r>
              <a:rPr lang="fi-FI" dirty="0" smtClean="0"/>
              <a:t>,i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i="1" dirty="0"/>
              <a:t>Insanity / </a:t>
            </a:r>
            <a:r>
              <a:rPr lang="en-US" dirty="0" err="1"/>
              <a:t>gila</a:t>
            </a:r>
            <a:r>
              <a:rPr lang="en-US" dirty="0"/>
              <a:t> (</a:t>
            </a:r>
            <a:r>
              <a:rPr lang="en-US" i="1" dirty="0"/>
              <a:t>M’ </a:t>
            </a:r>
            <a:r>
              <a:rPr lang="en-US" i="1" dirty="0" err="1"/>
              <a:t>naghten</a:t>
            </a:r>
            <a:r>
              <a:rPr lang="en-US" i="1" dirty="0"/>
              <a:t> Rule</a:t>
            </a:r>
            <a:r>
              <a:rPr lang="en-US" dirty="0"/>
              <a:t>) </a:t>
            </a:r>
            <a:r>
              <a:rPr lang="en-US" dirty="0" err="1"/>
              <a:t>mengandung</a:t>
            </a:r>
            <a:r>
              <a:rPr lang="en-US" dirty="0"/>
              <a:t> </a:t>
            </a:r>
            <a:r>
              <a:rPr lang="en-US" dirty="0" err="1"/>
              <a:t>makna</a:t>
            </a:r>
            <a:r>
              <a:rPr lang="en-US" dirty="0"/>
              <a:t> 3 (</a:t>
            </a:r>
            <a:r>
              <a:rPr lang="en-US" dirty="0" err="1"/>
              <a:t>tiga</a:t>
            </a:r>
            <a:r>
              <a:rPr lang="en-US" dirty="0"/>
              <a:t>)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sebahai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: </a:t>
            </a:r>
          </a:p>
          <a:p>
            <a:pPr marL="342900" indent="-342900">
              <a:buFont typeface="+mj-lt"/>
              <a:buAutoNum type="alphaLcParenR"/>
            </a:pP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/>
              <a:t>orang </a:t>
            </a:r>
            <a:r>
              <a:rPr lang="en-US" dirty="0" err="1"/>
              <a:t>dianggap</a:t>
            </a:r>
            <a:r>
              <a:rPr lang="en-US" dirty="0"/>
              <a:t> </a:t>
            </a:r>
            <a:r>
              <a:rPr lang="en-US" dirty="0" err="1"/>
              <a:t>sehat</a:t>
            </a:r>
            <a:r>
              <a:rPr lang="en-US" dirty="0"/>
              <a:t> </a:t>
            </a:r>
            <a:r>
              <a:rPr lang="en-US" dirty="0" err="1"/>
              <a:t>jiwanya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beban</a:t>
            </a:r>
            <a:r>
              <a:rPr lang="en-US" dirty="0"/>
              <a:t> </a:t>
            </a:r>
            <a:r>
              <a:rPr lang="en-US" dirty="0" err="1"/>
              <a:t>pembuktian</a:t>
            </a:r>
            <a:r>
              <a:rPr lang="en-US" dirty="0"/>
              <a:t> </a:t>
            </a:r>
            <a:r>
              <a:rPr lang="en-US" dirty="0" err="1"/>
              <a:t>terletak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tertuduh</a:t>
            </a:r>
            <a:r>
              <a:rPr lang="en-US" dirty="0"/>
              <a:t> </a:t>
            </a:r>
            <a:endParaRPr lang="en-US" dirty="0" smtClean="0"/>
          </a:p>
          <a:p>
            <a:pPr marL="342900" indent="-342900">
              <a:buFont typeface="+mj-lt"/>
              <a:buAutoNum type="alphaLcParenR"/>
            </a:pPr>
            <a:r>
              <a:rPr lang="en-US" dirty="0" err="1" smtClean="0"/>
              <a:t>Kebodohan</a:t>
            </a:r>
            <a:r>
              <a:rPr lang="en-US" dirty="0" smtClean="0"/>
              <a:t> </a:t>
            </a:r>
            <a:r>
              <a:rPr lang="en-US" dirty="0" err="1"/>
              <a:t>semata</a:t>
            </a:r>
            <a:r>
              <a:rPr lang="en-US" dirty="0"/>
              <a:t> – </a:t>
            </a:r>
            <a:r>
              <a:rPr lang="en-US" dirty="0" err="1"/>
              <a:t>mata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pembelaan</a:t>
            </a:r>
            <a:r>
              <a:rPr lang="en-US" dirty="0"/>
              <a:t> yang </a:t>
            </a:r>
            <a:r>
              <a:rPr lang="en-US" dirty="0" err="1"/>
              <a:t>cukup</a:t>
            </a:r>
            <a:r>
              <a:rPr lang="en-US" dirty="0"/>
              <a:t>;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disebut</a:t>
            </a:r>
            <a:r>
              <a:rPr lang="en-US" dirty="0"/>
              <a:t> “</a:t>
            </a:r>
            <a:r>
              <a:rPr lang="en-US" i="1" dirty="0"/>
              <a:t>some disease of mind</a:t>
            </a:r>
            <a:r>
              <a:rPr lang="en-US" dirty="0"/>
              <a:t>” </a:t>
            </a:r>
            <a:endParaRPr lang="en-US" dirty="0" smtClean="0"/>
          </a:p>
          <a:p>
            <a:pPr marL="342900" indent="-342900">
              <a:buFont typeface="+mj-lt"/>
              <a:buAutoNum type="alphaLcParenR"/>
            </a:pPr>
            <a:r>
              <a:rPr lang="en-US" dirty="0" smtClean="0"/>
              <a:t>“</a:t>
            </a:r>
            <a:r>
              <a:rPr lang="en-US" i="1" dirty="0" smtClean="0"/>
              <a:t>irresistible </a:t>
            </a:r>
            <a:r>
              <a:rPr lang="en-US" i="1" dirty="0"/>
              <a:t>impulse</a:t>
            </a:r>
            <a:r>
              <a:rPr lang="en-US" dirty="0"/>
              <a:t>”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pembelaan</a:t>
            </a:r>
            <a:r>
              <a:rPr lang="en-US" dirty="0"/>
              <a:t>,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pembelaan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membuktikan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tertuduh</a:t>
            </a:r>
            <a:r>
              <a:rPr lang="en-US" dirty="0"/>
              <a:t> </a:t>
            </a:r>
            <a:r>
              <a:rPr lang="en-US" dirty="0" err="1"/>
              <a:t>menderita</a:t>
            </a:r>
            <a:r>
              <a:rPr lang="en-US" dirty="0"/>
              <a:t> </a:t>
            </a:r>
            <a:r>
              <a:rPr lang="en-US" i="1" dirty="0" err="1"/>
              <a:t>abnormalitas</a:t>
            </a:r>
            <a:r>
              <a:rPr lang="en-US" i="1" dirty="0"/>
              <a:t> </a:t>
            </a:r>
            <a:r>
              <a:rPr lang="en-US" dirty="0" err="1"/>
              <a:t>pikiran</a:t>
            </a:r>
            <a:r>
              <a:rPr lang="en-US" dirty="0"/>
              <a:t> yang </a:t>
            </a:r>
            <a:r>
              <a:rPr lang="en-US" dirty="0" err="1"/>
              <a:t>mengakibatkan</a:t>
            </a:r>
            <a:r>
              <a:rPr lang="en-US" dirty="0"/>
              <a:t> “</a:t>
            </a:r>
            <a:r>
              <a:rPr lang="en-US" i="1" dirty="0"/>
              <a:t>diminished responsibility</a:t>
            </a:r>
            <a:r>
              <a:rPr lang="en-US" dirty="0"/>
              <a:t>”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hanyalah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faktor</a:t>
            </a:r>
            <a:r>
              <a:rPr lang="en-US" dirty="0"/>
              <a:t> yang </a:t>
            </a:r>
            <a:r>
              <a:rPr lang="en-US" dirty="0" err="1"/>
              <a:t>meringankan</a:t>
            </a:r>
            <a:r>
              <a:rPr lang="en-US" dirty="0"/>
              <a:t> </a:t>
            </a:r>
            <a:r>
              <a:rPr lang="en-US" dirty="0" err="1"/>
              <a:t>hukuman</a:t>
            </a:r>
            <a:r>
              <a:rPr lang="en-US" dirty="0"/>
              <a:t>. </a:t>
            </a:r>
            <a:endParaRPr lang="en-US" dirty="0" smtClean="0"/>
          </a:p>
          <a:p>
            <a:pPr>
              <a:buFont typeface="Wingdings" panose="05000000000000000000" pitchFamily="2" charset="2"/>
              <a:buChar char="q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34219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796834"/>
            <a:ext cx="10058400" cy="5238206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i="1" dirty="0"/>
              <a:t>Automatism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gerak</a:t>
            </a:r>
            <a:r>
              <a:rPr lang="en-US" dirty="0"/>
              <a:t> </a:t>
            </a:r>
            <a:r>
              <a:rPr lang="en-US" dirty="0" err="1"/>
              <a:t>refleks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kasus</a:t>
            </a:r>
            <a:r>
              <a:rPr lang="en-US" dirty="0"/>
              <a:t> </a:t>
            </a:r>
            <a:r>
              <a:rPr lang="en-US" dirty="0" err="1"/>
              <a:t>gerak</a:t>
            </a:r>
            <a:r>
              <a:rPr lang="en-US" dirty="0"/>
              <a:t> </a:t>
            </a:r>
            <a:r>
              <a:rPr lang="en-US" dirty="0" err="1"/>
              <a:t>refleks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justru</a:t>
            </a:r>
            <a:r>
              <a:rPr lang="en-US" dirty="0"/>
              <a:t> </a:t>
            </a:r>
            <a:r>
              <a:rPr lang="en-US" dirty="0" err="1"/>
              <a:t>perbuatan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dipidana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sengaja</a:t>
            </a:r>
            <a:r>
              <a:rPr lang="en-US" dirty="0"/>
              <a:t>.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contoh</a:t>
            </a:r>
            <a:r>
              <a:rPr lang="en-US" dirty="0"/>
              <a:t>, </a:t>
            </a: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sopir</a:t>
            </a:r>
            <a:r>
              <a:rPr lang="en-US" dirty="0"/>
              <a:t> yang </a:t>
            </a:r>
            <a:r>
              <a:rPr lang="en-US" dirty="0" err="1"/>
              <a:t>dituntut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menjalankan</a:t>
            </a:r>
            <a:r>
              <a:rPr lang="en-US" dirty="0"/>
              <a:t> </a:t>
            </a:r>
            <a:r>
              <a:rPr lang="en-US" dirty="0" err="1"/>
              <a:t>kendaraan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keadaan</a:t>
            </a:r>
            <a:r>
              <a:rPr lang="en-US" dirty="0"/>
              <a:t> </a:t>
            </a:r>
            <a:r>
              <a:rPr lang="en-US" dirty="0" err="1"/>
              <a:t>mengantuk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mengakibatkan</a:t>
            </a:r>
            <a:r>
              <a:rPr lang="en-US" dirty="0"/>
              <a:t> </a:t>
            </a: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pejalan</a:t>
            </a:r>
            <a:r>
              <a:rPr lang="en-US" dirty="0"/>
              <a:t> kaki </a:t>
            </a:r>
            <a:r>
              <a:rPr lang="en-US" dirty="0" err="1"/>
              <a:t>mati</a:t>
            </a:r>
            <a:r>
              <a:rPr lang="en-US" dirty="0"/>
              <a:t>;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membela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ia</a:t>
            </a:r>
            <a:r>
              <a:rPr lang="en-US" dirty="0"/>
              <a:t> </a:t>
            </a:r>
            <a:r>
              <a:rPr lang="en-US" dirty="0" err="1"/>
              <a:t>tertidur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gerak</a:t>
            </a:r>
            <a:r>
              <a:rPr lang="en-US" dirty="0"/>
              <a:t> </a:t>
            </a:r>
            <a:r>
              <a:rPr lang="en-US" dirty="0" err="1"/>
              <a:t>refleks</a:t>
            </a:r>
            <a:r>
              <a:rPr lang="en-US" dirty="0"/>
              <a:t>, </a:t>
            </a:r>
            <a:r>
              <a:rPr lang="en-US" dirty="0" err="1"/>
              <a:t>sebab</a:t>
            </a:r>
            <a:r>
              <a:rPr lang="en-US" dirty="0"/>
              <a:t> </a:t>
            </a:r>
            <a:r>
              <a:rPr lang="en-US" dirty="0" err="1"/>
              <a:t>ia</a:t>
            </a:r>
            <a:r>
              <a:rPr lang="en-US" dirty="0"/>
              <a:t> </a:t>
            </a:r>
            <a:r>
              <a:rPr lang="en-US" dirty="0" err="1"/>
              <a:t>seharusnya</a:t>
            </a:r>
            <a:r>
              <a:rPr lang="en-US" dirty="0"/>
              <a:t> </a:t>
            </a:r>
            <a:r>
              <a:rPr lang="en-US" dirty="0" err="1"/>
              <a:t>berhenti</a:t>
            </a:r>
            <a:r>
              <a:rPr lang="en-US" dirty="0"/>
              <a:t> </a:t>
            </a:r>
            <a:r>
              <a:rPr lang="en-US" dirty="0" err="1"/>
              <a:t>memegang</a:t>
            </a:r>
            <a:r>
              <a:rPr lang="en-US" dirty="0"/>
              <a:t> </a:t>
            </a:r>
            <a:r>
              <a:rPr lang="en-US" dirty="0" err="1"/>
              <a:t>kemudi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ia</a:t>
            </a:r>
            <a:r>
              <a:rPr lang="en-US" dirty="0"/>
              <a:t> </a:t>
            </a:r>
            <a:r>
              <a:rPr lang="en-US" dirty="0" err="1"/>
              <a:t>mengantuk</a:t>
            </a:r>
            <a:r>
              <a:rPr lang="en-US" dirty="0"/>
              <a:t>. </a:t>
            </a:r>
            <a:endParaRPr lang="en-US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 </a:t>
            </a:r>
            <a:r>
              <a:rPr lang="en-US" i="1" dirty="0"/>
              <a:t>Drunkenness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mabuk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 err="1"/>
              <a:t>Alasan</a:t>
            </a:r>
            <a:r>
              <a:rPr lang="en-US" dirty="0"/>
              <a:t> </a:t>
            </a:r>
            <a:r>
              <a:rPr lang="en-US" dirty="0" err="1"/>
              <a:t>mabuk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pidana</a:t>
            </a:r>
            <a:r>
              <a:rPr lang="en-US" dirty="0"/>
              <a:t> </a:t>
            </a:r>
            <a:r>
              <a:rPr lang="en-US" dirty="0" err="1"/>
              <a:t>Inggris</a:t>
            </a:r>
            <a:r>
              <a:rPr lang="en-US" dirty="0"/>
              <a:t> </a:t>
            </a:r>
            <a:r>
              <a:rPr lang="en-US" dirty="0" err="1"/>
              <a:t>dibedakan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2 (</a:t>
            </a:r>
            <a:r>
              <a:rPr lang="en-US" dirty="0" err="1"/>
              <a:t>dua</a:t>
            </a:r>
            <a:r>
              <a:rPr lang="en-US" dirty="0"/>
              <a:t>) </a:t>
            </a:r>
            <a:r>
              <a:rPr lang="en-US" dirty="0" err="1"/>
              <a:t>macam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: </a:t>
            </a:r>
          </a:p>
          <a:p>
            <a:pPr marL="342900" indent="-342900">
              <a:buFont typeface="+mj-lt"/>
              <a:buAutoNum type="alphaLcParenR"/>
            </a:pPr>
            <a:r>
              <a:rPr lang="en-US" dirty="0" smtClean="0"/>
              <a:t>“</a:t>
            </a:r>
            <a:r>
              <a:rPr lang="en-US" i="1" dirty="0" smtClean="0"/>
              <a:t>involuntary </a:t>
            </a:r>
            <a:r>
              <a:rPr lang="en-US" i="1" dirty="0"/>
              <a:t>drunkenness</a:t>
            </a:r>
            <a:r>
              <a:rPr lang="en-US" dirty="0"/>
              <a:t>”, </a:t>
            </a:r>
            <a:r>
              <a:rPr lang="en-US" dirty="0" err="1"/>
              <a:t>yatiu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 </a:t>
            </a:r>
            <a:r>
              <a:rPr lang="en-US" dirty="0" err="1"/>
              <a:t>mabuk</a:t>
            </a:r>
            <a:r>
              <a:rPr lang="en-US" dirty="0"/>
              <a:t> </a:t>
            </a:r>
            <a:r>
              <a:rPr lang="en-US" dirty="0" err="1"/>
              <a:t>disebabkan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perbuatan</a:t>
            </a:r>
            <a:r>
              <a:rPr lang="en-US" dirty="0"/>
              <a:t> orang lain.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dibuktikan</a:t>
            </a:r>
            <a:r>
              <a:rPr lang="en-US" dirty="0"/>
              <a:t>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alasan</a:t>
            </a:r>
            <a:r>
              <a:rPr lang="en-US" dirty="0"/>
              <a:t> </a:t>
            </a:r>
            <a:r>
              <a:rPr lang="en-US" dirty="0" err="1"/>
              <a:t>mabuk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“</a:t>
            </a:r>
            <a:r>
              <a:rPr lang="en-US" dirty="0" err="1"/>
              <a:t>pembelaan</a:t>
            </a:r>
            <a:r>
              <a:rPr lang="en-US" dirty="0"/>
              <a:t> yang </a:t>
            </a:r>
            <a:r>
              <a:rPr lang="en-US" dirty="0" err="1"/>
              <a:t>mutlak</a:t>
            </a:r>
            <a:r>
              <a:rPr lang="en-US" dirty="0"/>
              <a:t>” (</a:t>
            </a:r>
            <a:r>
              <a:rPr lang="en-US" i="1" dirty="0"/>
              <a:t>a complete defense</a:t>
            </a:r>
            <a:r>
              <a:rPr lang="en-US" dirty="0"/>
              <a:t>) </a:t>
            </a:r>
            <a:endParaRPr lang="en-US" dirty="0" smtClean="0"/>
          </a:p>
          <a:p>
            <a:pPr marL="342900" indent="-342900">
              <a:buFont typeface="+mj-lt"/>
              <a:buAutoNum type="alphaLcParenR"/>
            </a:pPr>
            <a:r>
              <a:rPr lang="en-US" dirty="0" smtClean="0"/>
              <a:t>“</a:t>
            </a:r>
            <a:r>
              <a:rPr lang="en-US" i="1" dirty="0" smtClean="0"/>
              <a:t>voluntary </a:t>
            </a:r>
            <a:r>
              <a:rPr lang="en-US" i="1" dirty="0"/>
              <a:t>drunkenness</a:t>
            </a:r>
            <a:r>
              <a:rPr lang="en-US" dirty="0"/>
              <a:t>”.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umumnya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diakui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pembelaan</a:t>
            </a:r>
            <a:r>
              <a:rPr lang="en-US" dirty="0"/>
              <a:t> yang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mutlak</a:t>
            </a:r>
            <a:r>
              <a:rPr lang="en-US" dirty="0"/>
              <a:t>; </a:t>
            </a:r>
            <a:r>
              <a:rPr lang="en-US" dirty="0" err="1"/>
              <a:t>kecuali</a:t>
            </a:r>
            <a:r>
              <a:rPr lang="en-US" dirty="0"/>
              <a:t> </a:t>
            </a:r>
            <a:r>
              <a:rPr lang="en-US" dirty="0" err="1"/>
              <a:t>mabuknya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mengakibatkna</a:t>
            </a:r>
            <a:r>
              <a:rPr lang="en-US" dirty="0"/>
              <a:t> “</a:t>
            </a:r>
            <a:r>
              <a:rPr lang="en-US" dirty="0" err="1"/>
              <a:t>gila</a:t>
            </a:r>
            <a:r>
              <a:rPr lang="en-US" dirty="0"/>
              <a:t>” </a:t>
            </a:r>
            <a:r>
              <a:rPr lang="en-US" dirty="0" err="1"/>
              <a:t>sementara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menghilangkan</a:t>
            </a:r>
            <a:r>
              <a:rPr lang="en-US" dirty="0"/>
              <a:t> </a:t>
            </a:r>
            <a:r>
              <a:rPr lang="en-US" dirty="0" err="1"/>
              <a:t>unsur</a:t>
            </a:r>
            <a:r>
              <a:rPr lang="en-US" dirty="0"/>
              <a:t> </a:t>
            </a:r>
            <a:r>
              <a:rPr lang="en-US" dirty="0" err="1"/>
              <a:t>niat</a:t>
            </a:r>
            <a:r>
              <a:rPr lang="en-US" dirty="0"/>
              <a:t> yang </a:t>
            </a:r>
            <a:r>
              <a:rPr lang="en-US" dirty="0" err="1"/>
              <a:t>disyaratkan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tindak</a:t>
            </a:r>
            <a:r>
              <a:rPr lang="en-US" dirty="0"/>
              <a:t> </a:t>
            </a:r>
            <a:r>
              <a:rPr lang="en-US" dirty="0" err="1"/>
              <a:t>pidana</a:t>
            </a:r>
            <a:r>
              <a:rPr lang="en-US" dirty="0"/>
              <a:t> </a:t>
            </a:r>
            <a:endParaRPr lang="en-US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en-US" i="1" dirty="0"/>
              <a:t>Coercion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paksa</a:t>
            </a:r>
            <a:r>
              <a:rPr lang="en-US" dirty="0"/>
              <a:t> </a:t>
            </a:r>
          </a:p>
          <a:p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Inggris</a:t>
            </a:r>
            <a:r>
              <a:rPr lang="en-US" dirty="0"/>
              <a:t> </a:t>
            </a:r>
            <a:r>
              <a:rPr lang="en-US" dirty="0" err="1"/>
              <a:t>membedakan</a:t>
            </a:r>
            <a:r>
              <a:rPr lang="en-US" dirty="0"/>
              <a:t> “</a:t>
            </a:r>
            <a:r>
              <a:rPr lang="en-US" i="1" dirty="0" err="1"/>
              <a:t>coersion</a:t>
            </a:r>
            <a:r>
              <a:rPr lang="en-US" dirty="0"/>
              <a:t>”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3 (</a:t>
            </a:r>
            <a:r>
              <a:rPr lang="en-US" dirty="0" err="1"/>
              <a:t>tiga</a:t>
            </a:r>
            <a:r>
              <a:rPr lang="en-US" dirty="0"/>
              <a:t>) </a:t>
            </a:r>
            <a:r>
              <a:rPr lang="en-US" dirty="0" err="1"/>
              <a:t>bagian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: </a:t>
            </a:r>
          </a:p>
          <a:p>
            <a:r>
              <a:rPr lang="en-US" dirty="0"/>
              <a:t>a) “</a:t>
            </a:r>
            <a:r>
              <a:rPr lang="en-US" i="1" dirty="0"/>
              <a:t>coercion by orders of superior</a:t>
            </a:r>
            <a:r>
              <a:rPr lang="en-US" dirty="0"/>
              <a:t>” (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paksa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perintah</a:t>
            </a:r>
            <a:r>
              <a:rPr lang="en-US" dirty="0"/>
              <a:t> </a:t>
            </a:r>
            <a:r>
              <a:rPr lang="en-US" dirty="0" err="1"/>
              <a:t>atasan</a:t>
            </a:r>
            <a:r>
              <a:rPr lang="en-US" dirty="0"/>
              <a:t>) </a:t>
            </a:r>
          </a:p>
          <a:p>
            <a:r>
              <a:rPr lang="en-US" dirty="0"/>
              <a:t>b) “</a:t>
            </a:r>
            <a:r>
              <a:rPr lang="en-US" i="1" dirty="0"/>
              <a:t>coercion by threats</a:t>
            </a:r>
            <a:r>
              <a:rPr lang="en-US" dirty="0"/>
              <a:t>” (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paksa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ancaman</a:t>
            </a:r>
            <a:r>
              <a:rPr lang="en-US" dirty="0"/>
              <a:t>) </a:t>
            </a:r>
          </a:p>
          <a:p>
            <a:r>
              <a:rPr lang="en-US" dirty="0"/>
              <a:t>c) “</a:t>
            </a:r>
            <a:r>
              <a:rPr lang="en-US" i="1" dirty="0"/>
              <a:t>martial coercion</a:t>
            </a:r>
            <a:r>
              <a:rPr lang="en-US" dirty="0"/>
              <a:t>” (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paksa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ikatan</a:t>
            </a:r>
            <a:r>
              <a:rPr lang="en-US" dirty="0"/>
              <a:t> </a:t>
            </a:r>
            <a:r>
              <a:rPr lang="en-US" dirty="0" err="1"/>
              <a:t>perkawinan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9515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613954"/>
            <a:ext cx="10058400" cy="5421086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i="1" dirty="0" smtClean="0"/>
              <a:t>Necessity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keadaan</a:t>
            </a:r>
            <a:r>
              <a:rPr lang="en-US" dirty="0"/>
              <a:t> </a:t>
            </a:r>
            <a:r>
              <a:rPr lang="en-US" dirty="0" err="1"/>
              <a:t>darurat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“</a:t>
            </a:r>
            <a:r>
              <a:rPr lang="en-US" i="1" dirty="0"/>
              <a:t>necessity</a:t>
            </a:r>
            <a:r>
              <a:rPr lang="en-US" dirty="0"/>
              <a:t>” </a:t>
            </a:r>
            <a:r>
              <a:rPr lang="en-US" dirty="0" err="1"/>
              <a:t>atau</a:t>
            </a:r>
            <a:r>
              <a:rPr lang="en-US" dirty="0"/>
              <a:t> “</a:t>
            </a:r>
            <a:r>
              <a:rPr lang="en-US" dirty="0" err="1"/>
              <a:t>keadaan</a:t>
            </a:r>
            <a:r>
              <a:rPr lang="en-US" dirty="0"/>
              <a:t> </a:t>
            </a:r>
            <a:r>
              <a:rPr lang="en-US" dirty="0" err="1"/>
              <a:t>darurat</a:t>
            </a:r>
            <a:r>
              <a:rPr lang="en-US" dirty="0"/>
              <a:t>”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upaya</a:t>
            </a:r>
            <a:r>
              <a:rPr lang="en-US" dirty="0"/>
              <a:t> </a:t>
            </a:r>
            <a:r>
              <a:rPr lang="en-US" dirty="0" err="1"/>
              <a:t>bela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yang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mutlak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: </a:t>
            </a:r>
            <a:endParaRPr lang="en-US" dirty="0" smtClean="0"/>
          </a:p>
          <a:p>
            <a:pPr marL="342900" indent="-342900">
              <a:buFont typeface="+mj-lt"/>
              <a:buAutoNum type="alphaLcParenR"/>
            </a:pPr>
            <a:r>
              <a:rPr lang="en-US" dirty="0" err="1" smtClean="0"/>
              <a:t>Kasus</a:t>
            </a:r>
            <a:r>
              <a:rPr lang="en-US" dirty="0" smtClean="0"/>
              <a:t> </a:t>
            </a:r>
            <a:r>
              <a:rPr lang="en-US" dirty="0"/>
              <a:t>“</a:t>
            </a:r>
            <a:r>
              <a:rPr lang="en-US" i="1" dirty="0"/>
              <a:t>self – defense</a:t>
            </a:r>
            <a:r>
              <a:rPr lang="en-US" dirty="0"/>
              <a:t>” </a:t>
            </a:r>
            <a:r>
              <a:rPr lang="en-US" dirty="0" err="1"/>
              <a:t>asal</a:t>
            </a:r>
            <a:r>
              <a:rPr lang="en-US" dirty="0"/>
              <a:t> </a:t>
            </a:r>
            <a:r>
              <a:rPr lang="en-US" dirty="0" err="1"/>
              <a:t>beralasan</a:t>
            </a:r>
            <a:r>
              <a:rPr lang="en-US" dirty="0"/>
              <a:t>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keadaan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endParaRPr lang="en-US" dirty="0" smtClean="0"/>
          </a:p>
          <a:p>
            <a:pPr marL="342900" indent="-342900">
              <a:buFont typeface="+mj-lt"/>
              <a:buAutoNum type="alphaLcParenR"/>
            </a:pPr>
            <a:r>
              <a:rPr lang="sv-SE" dirty="0" smtClean="0"/>
              <a:t> </a:t>
            </a:r>
            <a:r>
              <a:rPr lang="sv-SE" dirty="0"/>
              <a:t>Untuk mencegah kejahatan dengan kekerasan </a:t>
            </a:r>
            <a:endParaRPr lang="sv-SE" dirty="0" smtClean="0"/>
          </a:p>
          <a:p>
            <a:pPr marL="342900" indent="-342900">
              <a:buFont typeface="+mj-lt"/>
              <a:buAutoNum type="alphaLcParenR"/>
            </a:pPr>
            <a:r>
              <a:rPr lang="en-US" i="1" dirty="0" smtClean="0"/>
              <a:t>Mistake </a:t>
            </a:r>
            <a:r>
              <a:rPr lang="en-US" i="1" dirty="0"/>
              <a:t>or ignorance of fact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kekeliruan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fakta</a:t>
            </a:r>
            <a:r>
              <a:rPr lang="en-US" dirty="0"/>
              <a:t>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i="1" dirty="0"/>
              <a:t>Mistake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kekeliruan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fakta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pembelaan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situasi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kekliruan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beralasan</a:t>
            </a:r>
            <a:r>
              <a:rPr lang="en-US" dirty="0"/>
              <a:t>. </a:t>
            </a:r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kekeliruan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pembelaan</a:t>
            </a:r>
            <a:r>
              <a:rPr lang="en-US" dirty="0"/>
              <a:t>. </a:t>
            </a:r>
            <a:r>
              <a:rPr lang="en-US" dirty="0" smtClean="0"/>
              <a:t>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i="1" dirty="0" err="1" smtClean="0"/>
              <a:t>Acciden</a:t>
            </a:r>
            <a:r>
              <a:rPr lang="en-US" i="1" dirty="0" smtClean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kecelakaan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golongan</a:t>
            </a:r>
            <a:r>
              <a:rPr lang="en-US" dirty="0"/>
              <a:t> orang – orang yang </a:t>
            </a:r>
            <a:r>
              <a:rPr lang="en-US" dirty="0" err="1"/>
              <a:t>tunduk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: diplomat </a:t>
            </a:r>
            <a:r>
              <a:rPr lang="en-US" dirty="0" err="1"/>
              <a:t>asing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 </a:t>
            </a:r>
            <a:r>
              <a:rPr lang="en-US" dirty="0" err="1"/>
              <a:t>dibawah</a:t>
            </a:r>
            <a:r>
              <a:rPr lang="en-US" dirty="0"/>
              <a:t> </a:t>
            </a:r>
            <a:r>
              <a:rPr lang="en-US" dirty="0" err="1"/>
              <a:t>umur</a:t>
            </a:r>
            <a:r>
              <a:rPr lang="en-US" dirty="0"/>
              <a:t>. </a:t>
            </a:r>
          </a:p>
          <a:p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penghapusan</a:t>
            </a:r>
            <a:r>
              <a:rPr lang="en-US" dirty="0"/>
              <a:t> </a:t>
            </a:r>
            <a:r>
              <a:rPr lang="en-US" dirty="0" err="1"/>
              <a:t>pertanggungjawaban</a:t>
            </a:r>
            <a:r>
              <a:rPr lang="en-US" dirty="0"/>
              <a:t> </a:t>
            </a:r>
            <a:r>
              <a:rPr lang="en-US" dirty="0" err="1"/>
              <a:t>pidana</a:t>
            </a:r>
            <a:r>
              <a:rPr lang="en-US" dirty="0"/>
              <a:t> di </a:t>
            </a:r>
            <a:r>
              <a:rPr lang="en-US" dirty="0" err="1"/>
              <a:t>atas</a:t>
            </a:r>
            <a:r>
              <a:rPr lang="en-US" dirty="0"/>
              <a:t>: </a:t>
            </a:r>
          </a:p>
          <a:p>
            <a:r>
              <a:rPr lang="en-US" dirty="0"/>
              <a:t>1) </a:t>
            </a:r>
            <a:r>
              <a:rPr lang="en-US" dirty="0" err="1"/>
              <a:t>Pengusaha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yang </a:t>
            </a:r>
            <a:r>
              <a:rPr lang="en-US" dirty="0" err="1"/>
              <a:t>memegang</a:t>
            </a:r>
            <a:r>
              <a:rPr lang="en-US" dirty="0"/>
              <a:t> </a:t>
            </a:r>
            <a:r>
              <a:rPr lang="en-US" dirty="0" err="1"/>
              <a:t>kekuasaan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raja yang </a:t>
            </a:r>
            <a:r>
              <a:rPr lang="en-US" dirty="0" err="1"/>
              <a:t>berdaulat</a:t>
            </a:r>
            <a:r>
              <a:rPr lang="en-US" dirty="0"/>
              <a:t> </a:t>
            </a:r>
          </a:p>
          <a:p>
            <a:r>
              <a:rPr lang="en-US" dirty="0"/>
              <a:t>2) </a:t>
            </a:r>
            <a:r>
              <a:rPr lang="en-US" dirty="0" smtClean="0"/>
              <a:t>Diplomat </a:t>
            </a:r>
            <a:r>
              <a:rPr lang="en-US" dirty="0" err="1"/>
              <a:t>asing</a:t>
            </a:r>
            <a:r>
              <a:rPr lang="en-US" dirty="0"/>
              <a:t> </a:t>
            </a:r>
          </a:p>
          <a:p>
            <a:r>
              <a:rPr lang="es-ES" dirty="0"/>
              <a:t>3) </a:t>
            </a:r>
            <a:r>
              <a:rPr lang="es-ES" dirty="0" err="1"/>
              <a:t>Perkumpulan</a:t>
            </a:r>
            <a:r>
              <a:rPr lang="es-ES" dirty="0"/>
              <a:t> </a:t>
            </a:r>
            <a:r>
              <a:rPr lang="es-ES" dirty="0" err="1"/>
              <a:t>atau</a:t>
            </a:r>
            <a:r>
              <a:rPr lang="es-ES" dirty="0"/>
              <a:t> </a:t>
            </a:r>
            <a:r>
              <a:rPr lang="es-ES" dirty="0" err="1"/>
              <a:t>badan</a:t>
            </a:r>
            <a:r>
              <a:rPr lang="es-ES" dirty="0"/>
              <a:t> </a:t>
            </a:r>
            <a:r>
              <a:rPr lang="es-ES" dirty="0" err="1"/>
              <a:t>usaha</a:t>
            </a:r>
            <a:r>
              <a:rPr lang="es-ES" dirty="0"/>
              <a:t> secara </a:t>
            </a:r>
            <a:r>
              <a:rPr lang="es-ES" dirty="0" err="1"/>
              <a:t>terbatas</a:t>
            </a:r>
            <a:r>
              <a:rPr lang="es-ES" dirty="0"/>
              <a:t> </a:t>
            </a:r>
          </a:p>
          <a:p>
            <a:r>
              <a:rPr lang="en-US" dirty="0"/>
              <a:t>4) </a:t>
            </a:r>
            <a:r>
              <a:rPr lang="en-US" dirty="0" err="1"/>
              <a:t>Anak</a:t>
            </a:r>
            <a:r>
              <a:rPr lang="en-US" dirty="0"/>
              <a:t> </a:t>
            </a:r>
            <a:r>
              <a:rPr lang="en-US" dirty="0" err="1"/>
              <a:t>dibawah</a:t>
            </a:r>
            <a:r>
              <a:rPr lang="en-US" dirty="0"/>
              <a:t> </a:t>
            </a:r>
            <a:r>
              <a:rPr lang="en-US" dirty="0" err="1"/>
              <a:t>usia</a:t>
            </a:r>
            <a:r>
              <a:rPr lang="en-US" dirty="0"/>
              <a:t> (10 </a:t>
            </a:r>
            <a:r>
              <a:rPr lang="en-US" dirty="0" err="1"/>
              <a:t>tahun</a:t>
            </a:r>
            <a:r>
              <a:rPr lang="en-US" dirty="0"/>
              <a:t>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60205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Orang-Orang Yang </a:t>
            </a:r>
            <a:r>
              <a:rPr lang="en-US" sz="4000" dirty="0" err="1" smtClean="0"/>
              <a:t>Memiliki</a:t>
            </a:r>
            <a:r>
              <a:rPr lang="en-US" sz="4000" dirty="0" smtClean="0"/>
              <a:t> </a:t>
            </a:r>
            <a:r>
              <a:rPr lang="en-US" sz="4000" dirty="0" err="1" smtClean="0"/>
              <a:t>Kekebalan</a:t>
            </a:r>
            <a:r>
              <a:rPr lang="en-US" sz="4000" dirty="0" smtClean="0"/>
              <a:t> </a:t>
            </a:r>
            <a:r>
              <a:rPr lang="en-US" sz="4000" dirty="0" err="1" smtClean="0"/>
              <a:t>Hukum</a:t>
            </a:r>
            <a:r>
              <a:rPr lang="en-US" sz="4000" dirty="0" smtClean="0"/>
              <a:t> </a:t>
            </a:r>
            <a:r>
              <a:rPr lang="en-US" sz="4000" dirty="0" err="1" smtClean="0"/>
              <a:t>dalam</a:t>
            </a:r>
            <a:r>
              <a:rPr lang="en-US" sz="4000" dirty="0" smtClean="0"/>
              <a:t> </a:t>
            </a:r>
            <a:r>
              <a:rPr lang="en-US" sz="4000" dirty="0" err="1" smtClean="0"/>
              <a:t>Hukum</a:t>
            </a:r>
            <a:r>
              <a:rPr lang="en-US" sz="4000" dirty="0" smtClean="0"/>
              <a:t> </a:t>
            </a:r>
            <a:r>
              <a:rPr lang="en-US" sz="4000" dirty="0" err="1" smtClean="0"/>
              <a:t>Pidana</a:t>
            </a:r>
            <a:r>
              <a:rPr lang="en-US" sz="4000" dirty="0" smtClean="0"/>
              <a:t> </a:t>
            </a:r>
            <a:r>
              <a:rPr lang="en-US" sz="4000" dirty="0" err="1" smtClean="0"/>
              <a:t>Inggris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pidana</a:t>
            </a:r>
            <a:r>
              <a:rPr lang="en-US" dirty="0"/>
              <a:t> </a:t>
            </a:r>
            <a:r>
              <a:rPr lang="en-US" dirty="0" err="1"/>
              <a:t>Inggris</a:t>
            </a:r>
            <a:r>
              <a:rPr lang="en-US" dirty="0"/>
              <a:t> </a:t>
            </a:r>
            <a:r>
              <a:rPr lang="en-US" dirty="0" err="1"/>
              <a:t>diakui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orang – orang </a:t>
            </a:r>
            <a:r>
              <a:rPr lang="en-US" dirty="0" err="1"/>
              <a:t>tertentu</a:t>
            </a:r>
            <a:r>
              <a:rPr lang="en-US" dirty="0"/>
              <a:t> yang </a:t>
            </a:r>
            <a:r>
              <a:rPr lang="en-US" dirty="0" err="1"/>
              <a:t>memiliki</a:t>
            </a:r>
            <a:r>
              <a:rPr lang="en-US" dirty="0"/>
              <a:t> “</a:t>
            </a:r>
            <a:r>
              <a:rPr lang="en-US" dirty="0" err="1"/>
              <a:t>kekebalan</a:t>
            </a:r>
            <a:r>
              <a:rPr lang="en-US" dirty="0"/>
              <a:t>“ </a:t>
            </a:r>
            <a:r>
              <a:rPr lang="en-US" dirty="0" err="1"/>
              <a:t>atau</a:t>
            </a:r>
            <a:r>
              <a:rPr lang="en-US" dirty="0"/>
              <a:t> “immunity”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pertanggungjawaban</a:t>
            </a:r>
            <a:r>
              <a:rPr lang="en-US" dirty="0"/>
              <a:t> </a:t>
            </a:r>
            <a:r>
              <a:rPr lang="en-US" dirty="0" err="1"/>
              <a:t>pidana</a:t>
            </a:r>
            <a:r>
              <a:rPr lang="en-US" dirty="0"/>
              <a:t> </a:t>
            </a:r>
            <a:r>
              <a:rPr lang="en-US" dirty="0" err="1"/>
              <a:t>disebabkan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status orang </a:t>
            </a:r>
            <a:r>
              <a:rPr lang="en-US" dirty="0" err="1"/>
              <a:t>tersebut</a:t>
            </a:r>
            <a:r>
              <a:rPr lang="en-US" dirty="0"/>
              <a:t>.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: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i="1" dirty="0"/>
              <a:t>The sovereign. </a:t>
            </a:r>
            <a:r>
              <a:rPr lang="en-US" dirty="0" err="1"/>
              <a:t>Dikenal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istilah</a:t>
            </a:r>
            <a:r>
              <a:rPr lang="en-US" dirty="0"/>
              <a:t> “the queen can do no wrong”;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sendirinya</a:t>
            </a:r>
            <a:r>
              <a:rPr lang="en-US" dirty="0"/>
              <a:t> </a:t>
            </a: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ratu</a:t>
            </a:r>
            <a:r>
              <a:rPr lang="en-US" dirty="0"/>
              <a:t> di </a:t>
            </a:r>
            <a:r>
              <a:rPr lang="en-US" dirty="0" err="1"/>
              <a:t>Inggris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ditunut</a:t>
            </a:r>
            <a:r>
              <a:rPr lang="en-US" dirty="0"/>
              <a:t>. </a:t>
            </a: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i="1" dirty="0"/>
              <a:t>Foreign Sovereign </a:t>
            </a:r>
            <a:r>
              <a:rPr lang="en-US" dirty="0" err="1"/>
              <a:t>dan</a:t>
            </a:r>
            <a:r>
              <a:rPr lang="en-US" dirty="0"/>
              <a:t> “Diplomat” </a:t>
            </a:r>
            <a:r>
              <a:rPr lang="en-US" dirty="0" err="1"/>
              <a:t>memiliki</a:t>
            </a:r>
            <a:r>
              <a:rPr lang="en-US" dirty="0"/>
              <a:t> “</a:t>
            </a:r>
            <a:r>
              <a:rPr lang="en-US" dirty="0" err="1"/>
              <a:t>kekebalan</a:t>
            </a:r>
            <a:r>
              <a:rPr lang="en-US" dirty="0"/>
              <a:t>” yang </a:t>
            </a:r>
            <a:r>
              <a:rPr lang="en-US" dirty="0" err="1"/>
              <a:t>sama</a:t>
            </a:r>
            <a:r>
              <a:rPr lang="en-US" dirty="0"/>
              <a:t>,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tetapi</a:t>
            </a:r>
            <a:r>
              <a:rPr lang="en-US" dirty="0"/>
              <a:t> “</a:t>
            </a:r>
            <a:r>
              <a:rPr lang="en-US" dirty="0" err="1"/>
              <a:t>kekebalan</a:t>
            </a:r>
            <a:r>
              <a:rPr lang="en-US" dirty="0"/>
              <a:t>” </a:t>
            </a:r>
            <a:r>
              <a:rPr lang="en-US" dirty="0" err="1"/>
              <a:t>seorang</a:t>
            </a:r>
            <a:r>
              <a:rPr lang="en-US" dirty="0"/>
              <a:t> diplomat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dicabut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Negara </a:t>
            </a:r>
            <a:r>
              <a:rPr lang="en-US" dirty="0" err="1"/>
              <a:t>asalnya</a:t>
            </a:r>
            <a:r>
              <a:rPr lang="en-US" dirty="0"/>
              <a:t>. </a:t>
            </a: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i="1" dirty="0"/>
              <a:t>Corporation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perkumpulan</a:t>
            </a:r>
            <a:r>
              <a:rPr lang="en-US" dirty="0"/>
              <a:t>,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umumnya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–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dipertanggungjawabkan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pidana</a:t>
            </a:r>
            <a:r>
              <a:rPr lang="en-US" dirty="0"/>
              <a:t>. </a:t>
            </a: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r>
              <a:rPr lang="sv-SE" dirty="0" smtClean="0"/>
              <a:t> </a:t>
            </a:r>
            <a:r>
              <a:rPr lang="sv-SE" i="1" dirty="0"/>
              <a:t>Anak – anak </a:t>
            </a:r>
            <a:r>
              <a:rPr lang="sv-SE" dirty="0"/>
              <a:t>di bawah usia 10 tahun tidak dapat dipertanggungjawabkan atas perbuatannya.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0873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PERTANGGUNGJAWABAN PIDANA DALAM HUKUM PIDANA INDONESIA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AutoNum type="arabicPeriod"/>
            </a:pPr>
            <a:r>
              <a:rPr lang="en-US" sz="2200" dirty="0" err="1" smtClean="0"/>
              <a:t>Melakukan</a:t>
            </a:r>
            <a:r>
              <a:rPr lang="en-US" sz="2200" dirty="0" smtClean="0"/>
              <a:t> </a:t>
            </a:r>
            <a:r>
              <a:rPr lang="en-US" sz="2200" dirty="0" err="1" smtClean="0"/>
              <a:t>Perbuatan</a:t>
            </a:r>
            <a:r>
              <a:rPr lang="en-US" sz="2200" dirty="0" smtClean="0"/>
              <a:t> </a:t>
            </a:r>
            <a:r>
              <a:rPr lang="en-US" sz="2200" dirty="0" err="1" smtClean="0"/>
              <a:t>Melawan</a:t>
            </a:r>
            <a:r>
              <a:rPr lang="en-US" sz="2200" dirty="0" smtClean="0"/>
              <a:t> </a:t>
            </a:r>
            <a:r>
              <a:rPr lang="en-US" sz="2200" dirty="0" err="1" smtClean="0"/>
              <a:t>Hukum</a:t>
            </a:r>
            <a:r>
              <a:rPr lang="en-US" sz="2200" dirty="0" smtClean="0"/>
              <a:t> (</a:t>
            </a:r>
            <a:r>
              <a:rPr lang="en-US" sz="2200" dirty="0" err="1" smtClean="0"/>
              <a:t>Melanggar</a:t>
            </a:r>
            <a:r>
              <a:rPr lang="en-US" sz="2200" dirty="0" smtClean="0"/>
              <a:t> </a:t>
            </a:r>
            <a:r>
              <a:rPr lang="en-US" sz="2200" dirty="0" err="1" smtClean="0"/>
              <a:t>Ketentuan</a:t>
            </a:r>
            <a:r>
              <a:rPr lang="en-US" sz="2200" dirty="0" smtClean="0"/>
              <a:t> UU </a:t>
            </a:r>
            <a:r>
              <a:rPr lang="en-US" sz="2200" dirty="0" err="1" smtClean="0"/>
              <a:t>Pidana</a:t>
            </a:r>
            <a:r>
              <a:rPr lang="en-US" sz="2200" dirty="0" smtClean="0"/>
              <a:t>)</a:t>
            </a:r>
          </a:p>
          <a:p>
            <a:pPr marL="342900" indent="-342900">
              <a:buAutoNum type="arabicPeriod"/>
            </a:pPr>
            <a:r>
              <a:rPr lang="en-US" sz="2200" dirty="0" err="1" smtClean="0"/>
              <a:t>Dilakukan</a:t>
            </a:r>
            <a:r>
              <a:rPr lang="en-US" sz="2200" dirty="0" smtClean="0"/>
              <a:t> </a:t>
            </a:r>
            <a:r>
              <a:rPr lang="en-US" sz="2200" dirty="0" err="1" smtClean="0"/>
              <a:t>dengan</a:t>
            </a:r>
            <a:r>
              <a:rPr lang="en-US" sz="2200" dirty="0" smtClean="0"/>
              <a:t> </a:t>
            </a:r>
            <a:r>
              <a:rPr lang="en-US" sz="2200" dirty="0" err="1" smtClean="0"/>
              <a:t>Kesalahan</a:t>
            </a:r>
            <a:r>
              <a:rPr lang="en-US" sz="2200" dirty="0" smtClean="0"/>
              <a:t> </a:t>
            </a:r>
            <a:r>
              <a:rPr lang="en-US" sz="2200" dirty="0" err="1" smtClean="0"/>
              <a:t>yaitu</a:t>
            </a:r>
            <a:r>
              <a:rPr lang="en-US" sz="2200" dirty="0" smtClean="0"/>
              <a:t> :</a:t>
            </a:r>
          </a:p>
          <a:p>
            <a:pPr marL="617220" lvl="1" indent="-342900">
              <a:buFont typeface="+mj-lt"/>
              <a:buAutoNum type="alphaLcParenR"/>
            </a:pPr>
            <a:r>
              <a:rPr lang="en-US" sz="2200" dirty="0" err="1" smtClean="0"/>
              <a:t>Dapat</a:t>
            </a:r>
            <a:r>
              <a:rPr lang="en-US" sz="2200" dirty="0" smtClean="0"/>
              <a:t> </a:t>
            </a:r>
            <a:r>
              <a:rPr lang="en-US" sz="2200" dirty="0" err="1"/>
              <a:t>menginsyafi</a:t>
            </a:r>
            <a:r>
              <a:rPr lang="en-US" sz="2200" dirty="0"/>
              <a:t> </a:t>
            </a:r>
            <a:r>
              <a:rPr lang="en-US" sz="2200" dirty="0" err="1"/>
              <a:t>makna</a:t>
            </a:r>
            <a:r>
              <a:rPr lang="en-US" sz="2200" dirty="0"/>
              <a:t> yang </a:t>
            </a:r>
            <a:r>
              <a:rPr lang="en-US" sz="2200" dirty="0" err="1"/>
              <a:t>senyatanya</a:t>
            </a:r>
            <a:r>
              <a:rPr lang="en-US" sz="2200" dirty="0"/>
              <a:t> </a:t>
            </a:r>
            <a:r>
              <a:rPr lang="en-US" sz="2200" dirty="0" err="1"/>
              <a:t>dari</a:t>
            </a:r>
            <a:r>
              <a:rPr lang="en-US" sz="2200" dirty="0"/>
              <a:t> </a:t>
            </a:r>
            <a:r>
              <a:rPr lang="en-US" sz="2200" dirty="0" err="1"/>
              <a:t>perbuatannya</a:t>
            </a:r>
            <a:r>
              <a:rPr lang="en-US" sz="2200" dirty="0"/>
              <a:t>. </a:t>
            </a:r>
            <a:endParaRPr lang="en-US" sz="2200" dirty="0" smtClean="0"/>
          </a:p>
          <a:p>
            <a:pPr marL="617220" lvl="1" indent="-342900">
              <a:buFont typeface="+mj-lt"/>
              <a:buAutoNum type="alphaLcParenR"/>
            </a:pPr>
            <a:r>
              <a:rPr lang="en-US" sz="2200" dirty="0" err="1" smtClean="0"/>
              <a:t>Dapat</a:t>
            </a:r>
            <a:r>
              <a:rPr lang="en-US" sz="2200" dirty="0" smtClean="0"/>
              <a:t> </a:t>
            </a:r>
            <a:r>
              <a:rPr lang="en-US" sz="2200" dirty="0" err="1"/>
              <a:t>menginsyafi</a:t>
            </a:r>
            <a:r>
              <a:rPr lang="en-US" sz="2200" dirty="0"/>
              <a:t> </a:t>
            </a:r>
            <a:r>
              <a:rPr lang="en-US" sz="2200" dirty="0" err="1"/>
              <a:t>bahwa</a:t>
            </a:r>
            <a:r>
              <a:rPr lang="en-US" sz="2200" dirty="0"/>
              <a:t> </a:t>
            </a:r>
            <a:r>
              <a:rPr lang="en-US" sz="2200" dirty="0" err="1"/>
              <a:t>perbuatannya</a:t>
            </a:r>
            <a:r>
              <a:rPr lang="en-US" sz="2200" dirty="0"/>
              <a:t> </a:t>
            </a:r>
            <a:r>
              <a:rPr lang="en-US" sz="2200" dirty="0" err="1"/>
              <a:t>itu</a:t>
            </a:r>
            <a:r>
              <a:rPr lang="en-US" sz="2200" dirty="0"/>
              <a:t> </a:t>
            </a:r>
            <a:r>
              <a:rPr lang="en-US" sz="2200" dirty="0" err="1"/>
              <a:t>tidak</a:t>
            </a:r>
            <a:r>
              <a:rPr lang="en-US" sz="2200" dirty="0"/>
              <a:t> </a:t>
            </a:r>
            <a:r>
              <a:rPr lang="en-US" sz="2200" dirty="0" err="1"/>
              <a:t>dapat</a:t>
            </a:r>
            <a:r>
              <a:rPr lang="en-US" sz="2200" dirty="0"/>
              <a:t> </a:t>
            </a:r>
            <a:r>
              <a:rPr lang="en-US" sz="2200" dirty="0" err="1"/>
              <a:t>dipandang</a:t>
            </a:r>
            <a:r>
              <a:rPr lang="en-US" sz="2200" dirty="0"/>
              <a:t> </a:t>
            </a:r>
            <a:r>
              <a:rPr lang="en-US" sz="2200" dirty="0" err="1"/>
              <a:t>patur</a:t>
            </a:r>
            <a:r>
              <a:rPr lang="en-US" sz="2200" dirty="0"/>
              <a:t> </a:t>
            </a:r>
            <a:r>
              <a:rPr lang="en-US" sz="2200" dirty="0" err="1"/>
              <a:t>dalam</a:t>
            </a:r>
            <a:r>
              <a:rPr lang="en-US" sz="2200" dirty="0"/>
              <a:t> </a:t>
            </a:r>
            <a:r>
              <a:rPr lang="en-US" sz="2200" dirty="0" err="1"/>
              <a:t>pergaulan</a:t>
            </a:r>
            <a:r>
              <a:rPr lang="en-US" sz="2200" dirty="0"/>
              <a:t> </a:t>
            </a:r>
            <a:r>
              <a:rPr lang="en-US" sz="2200" dirty="0" err="1"/>
              <a:t>masyarakat</a:t>
            </a:r>
            <a:r>
              <a:rPr lang="en-US" sz="2200" dirty="0"/>
              <a:t>. </a:t>
            </a:r>
            <a:endParaRPr lang="en-US" sz="2200" dirty="0" smtClean="0"/>
          </a:p>
          <a:p>
            <a:pPr marL="617220" lvl="1" indent="-342900">
              <a:buFont typeface="+mj-lt"/>
              <a:buAutoNum type="alphaLcParenR"/>
            </a:pPr>
            <a:r>
              <a:rPr lang="en-US" sz="2200" dirty="0" err="1" smtClean="0"/>
              <a:t>Mampu</a:t>
            </a:r>
            <a:r>
              <a:rPr lang="en-US" sz="2200" dirty="0" smtClean="0"/>
              <a:t> </a:t>
            </a:r>
            <a:r>
              <a:rPr lang="en-US" sz="2200" dirty="0" err="1"/>
              <a:t>untuk</a:t>
            </a:r>
            <a:r>
              <a:rPr lang="en-US" sz="2200" dirty="0"/>
              <a:t> </a:t>
            </a:r>
            <a:r>
              <a:rPr lang="en-US" sz="2200" dirty="0" err="1"/>
              <a:t>menentukan</a:t>
            </a:r>
            <a:r>
              <a:rPr lang="en-US" sz="2200" dirty="0"/>
              <a:t> </a:t>
            </a:r>
            <a:r>
              <a:rPr lang="en-US" sz="2200" dirty="0" err="1"/>
              <a:t>niat</a:t>
            </a:r>
            <a:r>
              <a:rPr lang="en-US" sz="2200" dirty="0"/>
              <a:t> </a:t>
            </a:r>
            <a:r>
              <a:rPr lang="en-US" sz="2200" dirty="0" err="1"/>
              <a:t>atau</a:t>
            </a:r>
            <a:r>
              <a:rPr lang="en-US" sz="2200" dirty="0"/>
              <a:t> </a:t>
            </a:r>
            <a:r>
              <a:rPr lang="en-US" sz="2200" dirty="0" err="1"/>
              <a:t>kehendaknya</a:t>
            </a:r>
            <a:r>
              <a:rPr lang="en-US" sz="2200" dirty="0"/>
              <a:t> </a:t>
            </a:r>
            <a:r>
              <a:rPr lang="en-US" sz="2200" dirty="0" err="1"/>
              <a:t>dalam</a:t>
            </a:r>
            <a:r>
              <a:rPr lang="en-US" sz="2200" dirty="0"/>
              <a:t> </a:t>
            </a:r>
            <a:r>
              <a:rPr lang="en-US" sz="2200" dirty="0" err="1"/>
              <a:t>melakukan</a:t>
            </a:r>
            <a:r>
              <a:rPr lang="en-US" sz="2200" dirty="0"/>
              <a:t> </a:t>
            </a:r>
            <a:r>
              <a:rPr lang="en-US" sz="2200" dirty="0" err="1"/>
              <a:t>perbuatan</a:t>
            </a:r>
            <a:r>
              <a:rPr lang="en-US" sz="2200" dirty="0"/>
              <a:t>. </a:t>
            </a:r>
          </a:p>
          <a:p>
            <a:pPr marL="0" indent="0">
              <a:buNone/>
            </a:pPr>
            <a:r>
              <a:rPr lang="en-US" sz="2200" dirty="0" smtClean="0"/>
              <a:t>3. </a:t>
            </a:r>
            <a:r>
              <a:rPr lang="en-US" sz="2200" dirty="0" err="1" smtClean="0"/>
              <a:t>Tidak</a:t>
            </a:r>
            <a:r>
              <a:rPr lang="en-US" sz="2200" dirty="0" smtClean="0"/>
              <a:t> </a:t>
            </a:r>
            <a:r>
              <a:rPr lang="en-US" sz="2200" dirty="0" err="1" smtClean="0"/>
              <a:t>ada</a:t>
            </a:r>
            <a:r>
              <a:rPr lang="en-US" sz="2200" dirty="0" smtClean="0"/>
              <a:t> </a:t>
            </a:r>
            <a:r>
              <a:rPr lang="en-US" sz="2200" dirty="0" err="1" smtClean="0"/>
              <a:t>alasan</a:t>
            </a:r>
            <a:r>
              <a:rPr lang="en-US" sz="2200" dirty="0" smtClean="0"/>
              <a:t> </a:t>
            </a:r>
            <a:r>
              <a:rPr lang="en-US" sz="2200" dirty="0" err="1" smtClean="0"/>
              <a:t>pemaaf</a:t>
            </a:r>
            <a:r>
              <a:rPr lang="en-US" sz="2200" dirty="0" smtClean="0"/>
              <a:t> </a:t>
            </a:r>
            <a:r>
              <a:rPr lang="en-US" sz="2200" dirty="0" err="1" smtClean="0"/>
              <a:t>dan</a:t>
            </a:r>
            <a:r>
              <a:rPr lang="en-US" sz="2200" dirty="0" smtClean="0"/>
              <a:t> </a:t>
            </a:r>
            <a:r>
              <a:rPr lang="en-US" sz="2200" dirty="0" err="1" smtClean="0"/>
              <a:t>penghapus</a:t>
            </a:r>
            <a:r>
              <a:rPr lang="en-US" sz="2200" dirty="0" smtClean="0"/>
              <a:t> </a:t>
            </a:r>
            <a:r>
              <a:rPr lang="en-US" sz="2200" dirty="0" err="1" smtClean="0"/>
              <a:t>pidana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1692755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PENYERTAAN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3600" dirty="0" err="1"/>
              <a:t>Penyertaan</a:t>
            </a:r>
            <a:r>
              <a:rPr lang="en-US" sz="3600" dirty="0"/>
              <a:t> </a:t>
            </a:r>
            <a:r>
              <a:rPr lang="en-US" sz="3600" dirty="0" err="1"/>
              <a:t>diatur</a:t>
            </a:r>
            <a:r>
              <a:rPr lang="en-US" sz="3600" dirty="0"/>
              <a:t> </a:t>
            </a:r>
            <a:r>
              <a:rPr lang="en-US" sz="3600" dirty="0" err="1"/>
              <a:t>dalam</a:t>
            </a:r>
            <a:r>
              <a:rPr lang="en-US" sz="3600" dirty="0"/>
              <a:t> </a:t>
            </a:r>
            <a:r>
              <a:rPr lang="en-US" sz="3600" dirty="0" err="1"/>
              <a:t>Pasal</a:t>
            </a:r>
            <a:r>
              <a:rPr lang="en-US" sz="3600" dirty="0"/>
              <a:t> 55 Dan </a:t>
            </a:r>
            <a:r>
              <a:rPr lang="en-US" sz="3600" dirty="0" err="1"/>
              <a:t>Pasal</a:t>
            </a:r>
            <a:r>
              <a:rPr lang="en-US" sz="3600" dirty="0"/>
              <a:t> 56 KUHP yang </a:t>
            </a:r>
            <a:r>
              <a:rPr lang="en-US" sz="3600" dirty="0" err="1"/>
              <a:t>berarti</a:t>
            </a:r>
            <a:r>
              <a:rPr lang="en-US" sz="3600" dirty="0"/>
              <a:t> </a:t>
            </a:r>
            <a:r>
              <a:rPr lang="en-US" sz="3600" dirty="0" err="1"/>
              <a:t>baha</a:t>
            </a:r>
            <a:r>
              <a:rPr lang="en-US" sz="3600" dirty="0"/>
              <a:t> </a:t>
            </a:r>
            <a:r>
              <a:rPr lang="en-US" sz="3600" dirty="0" err="1"/>
              <a:t>dua</a:t>
            </a:r>
            <a:r>
              <a:rPr lang="en-US" sz="3600" dirty="0"/>
              <a:t> orang </a:t>
            </a:r>
            <a:r>
              <a:rPr lang="en-US" sz="3600" dirty="0" err="1"/>
              <a:t>atau</a:t>
            </a:r>
            <a:r>
              <a:rPr lang="en-US" sz="3600" dirty="0"/>
              <a:t> </a:t>
            </a:r>
            <a:r>
              <a:rPr lang="en-US" sz="3600" dirty="0" err="1"/>
              <a:t>lebih</a:t>
            </a:r>
            <a:r>
              <a:rPr lang="en-US" sz="3600" dirty="0"/>
              <a:t> yang </a:t>
            </a:r>
            <a:r>
              <a:rPr lang="en-US" sz="3600" dirty="0" err="1"/>
              <a:t>melakukan</a:t>
            </a:r>
            <a:r>
              <a:rPr lang="en-US" sz="3600" dirty="0"/>
              <a:t> </a:t>
            </a:r>
            <a:r>
              <a:rPr lang="en-US" sz="3600" dirty="0" err="1"/>
              <a:t>suatu</a:t>
            </a:r>
            <a:r>
              <a:rPr lang="en-US" sz="3600" dirty="0"/>
              <a:t> </a:t>
            </a:r>
            <a:r>
              <a:rPr lang="en-US" sz="3600" dirty="0" err="1"/>
              <a:t>tindak</a:t>
            </a:r>
            <a:r>
              <a:rPr lang="en-US" sz="3600" dirty="0"/>
              <a:t> </a:t>
            </a:r>
            <a:r>
              <a:rPr lang="en-US" sz="3600" dirty="0" err="1"/>
              <a:t>pidana</a:t>
            </a:r>
            <a:r>
              <a:rPr lang="en-US" sz="3600" dirty="0"/>
              <a:t> </a:t>
            </a:r>
            <a:r>
              <a:rPr lang="en-US" sz="3600" dirty="0" err="1"/>
              <a:t>atau</a:t>
            </a:r>
            <a:r>
              <a:rPr lang="en-US" sz="3600" dirty="0"/>
              <a:t> </a:t>
            </a:r>
            <a:r>
              <a:rPr lang="en-US" sz="3600" dirty="0" err="1"/>
              <a:t>dengan</a:t>
            </a:r>
            <a:r>
              <a:rPr lang="en-US" sz="3600" dirty="0"/>
              <a:t> </a:t>
            </a:r>
            <a:r>
              <a:rPr lang="en-US" sz="3600" dirty="0" err="1"/>
              <a:t>perkataan</a:t>
            </a:r>
            <a:r>
              <a:rPr lang="en-US" sz="3600" dirty="0"/>
              <a:t> </a:t>
            </a:r>
            <a:r>
              <a:rPr lang="en-US" sz="3600" dirty="0" err="1"/>
              <a:t>ada</a:t>
            </a:r>
            <a:r>
              <a:rPr lang="en-US" sz="3600" dirty="0"/>
              <a:t> </a:t>
            </a:r>
            <a:r>
              <a:rPr lang="en-US" sz="3600" dirty="0" err="1"/>
              <a:t>dua</a:t>
            </a:r>
            <a:r>
              <a:rPr lang="en-US" sz="3600" dirty="0"/>
              <a:t> orang </a:t>
            </a:r>
            <a:r>
              <a:rPr lang="en-US" sz="3600" dirty="0" err="1"/>
              <a:t>atau</a:t>
            </a:r>
            <a:r>
              <a:rPr lang="en-US" sz="3600" dirty="0"/>
              <a:t> </a:t>
            </a:r>
            <a:r>
              <a:rPr lang="en-US" sz="3600" dirty="0" err="1"/>
              <a:t>lebih</a:t>
            </a:r>
            <a:r>
              <a:rPr lang="en-US" sz="3600" dirty="0"/>
              <a:t> </a:t>
            </a:r>
            <a:r>
              <a:rPr lang="en-US" sz="3600" dirty="0" err="1"/>
              <a:t>mengambil</a:t>
            </a:r>
            <a:r>
              <a:rPr lang="en-US" sz="3600" dirty="0"/>
              <a:t> </a:t>
            </a:r>
            <a:r>
              <a:rPr lang="en-US" sz="3600" dirty="0" err="1"/>
              <a:t>bahagian</a:t>
            </a:r>
            <a:r>
              <a:rPr lang="en-US" sz="3600" dirty="0"/>
              <a:t> </a:t>
            </a:r>
            <a:r>
              <a:rPr lang="en-US" sz="3600" dirty="0" err="1"/>
              <a:t>untuk</a:t>
            </a:r>
            <a:r>
              <a:rPr lang="en-US" sz="3600" dirty="0"/>
              <a:t> </a:t>
            </a:r>
            <a:r>
              <a:rPr lang="en-US" sz="3600" dirty="0" err="1"/>
              <a:t>mewujudkan</a:t>
            </a:r>
            <a:r>
              <a:rPr lang="en-US" sz="3600" dirty="0"/>
              <a:t> </a:t>
            </a:r>
            <a:r>
              <a:rPr lang="en-US" sz="3600" dirty="0" err="1"/>
              <a:t>suatu</a:t>
            </a:r>
            <a:r>
              <a:rPr lang="en-US" sz="3600" dirty="0"/>
              <a:t> </a:t>
            </a:r>
            <a:r>
              <a:rPr lang="en-US" sz="3600" dirty="0" err="1"/>
              <a:t>tindak</a:t>
            </a:r>
            <a:r>
              <a:rPr lang="en-US" sz="3600" dirty="0"/>
              <a:t> </a:t>
            </a:r>
            <a:r>
              <a:rPr lang="en-US" sz="3600" dirty="0" err="1"/>
              <a:t>pidana</a:t>
            </a:r>
            <a:r>
              <a:rPr lang="en-US" sz="3600" dirty="0"/>
              <a:t>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9648404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8240" y="224583"/>
            <a:ext cx="10058400" cy="1371600"/>
          </a:xfrm>
        </p:spPr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 err="1"/>
              <a:t>Manfaat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Tujuan</a:t>
            </a:r>
            <a:r>
              <a:rPr lang="en-US" b="1" dirty="0"/>
              <a:t> </a:t>
            </a:r>
            <a:r>
              <a:rPr lang="en-US" b="1" dirty="0" err="1"/>
              <a:t>Perbandingan</a:t>
            </a:r>
            <a:r>
              <a:rPr lang="en-US" b="1" dirty="0"/>
              <a:t> </a:t>
            </a:r>
            <a:r>
              <a:rPr lang="en-US" b="1" dirty="0" err="1"/>
              <a:t>Hukum</a:t>
            </a:r>
            <a:r>
              <a:rPr lang="en-US" b="1" dirty="0"/>
              <a:t> </a:t>
            </a:r>
            <a:r>
              <a:rPr lang="en-US" b="1" dirty="0" err="1"/>
              <a:t>Indoensia</a:t>
            </a:r>
            <a:r>
              <a:rPr lang="en-US" b="1" dirty="0"/>
              <a:t> </a:t>
            </a:r>
            <a:r>
              <a:rPr lang="en-US" b="1" dirty="0" err="1"/>
              <a:t>dengan</a:t>
            </a:r>
            <a:r>
              <a:rPr lang="en-US" b="1" dirty="0"/>
              <a:t> </a:t>
            </a:r>
            <a:r>
              <a:rPr lang="en-US" b="1" dirty="0" err="1"/>
              <a:t>inggris</a:t>
            </a:r>
            <a:r>
              <a:rPr lang="en-US" b="1" dirty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 smtClean="0"/>
              <a:t>Manfaat</a:t>
            </a:r>
            <a:r>
              <a:rPr lang="en-US" dirty="0" smtClean="0"/>
              <a:t> </a:t>
            </a:r>
            <a:r>
              <a:rPr lang="en-US" dirty="0" err="1"/>
              <a:t>Perbandingan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 err="1"/>
              <a:t>Berguna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unifikasi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kodifikasi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, regional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. </a:t>
            </a: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/>
              <a:t>harmonisasi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,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konvensi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perndang-undangan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. </a:t>
            </a: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/>
              <a:t>pembaharuan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, </a:t>
            </a:r>
            <a:r>
              <a:rPr lang="en-US" dirty="0" err="1"/>
              <a:t>yakni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memperdalam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secra</a:t>
            </a:r>
            <a:r>
              <a:rPr lang="en-US" dirty="0"/>
              <a:t> </a:t>
            </a:r>
            <a:r>
              <a:rPr lang="en-US" dirty="0" err="1"/>
              <a:t>obyektif</a:t>
            </a:r>
            <a:r>
              <a:rPr lang="en-US" dirty="0"/>
              <a:t> </a:t>
            </a:r>
            <a:r>
              <a:rPr lang="en-US" dirty="0" err="1"/>
              <a:t>melihat</a:t>
            </a:r>
            <a:r>
              <a:rPr lang="en-US" dirty="0"/>
              <a:t> </a:t>
            </a:r>
            <a:r>
              <a:rPr lang="en-US" dirty="0" err="1"/>
              <a:t>kebaikan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kekurangan</a:t>
            </a:r>
            <a:r>
              <a:rPr lang="en-US" dirty="0"/>
              <a:t> </a:t>
            </a:r>
            <a:r>
              <a:rPr lang="en-US" dirty="0" err="1"/>
              <a:t>hkum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. </a:t>
            </a: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asas-asas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(</a:t>
            </a:r>
            <a:r>
              <a:rPr lang="en-US" dirty="0" err="1"/>
              <a:t>terutama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hakim </a:t>
            </a:r>
            <a:r>
              <a:rPr lang="en-US" dirty="0" err="1"/>
              <a:t>pengadilan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). Hal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menentukan</a:t>
            </a:r>
            <a:r>
              <a:rPr lang="en-US" dirty="0"/>
              <a:t> the general principles of law yang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public </a:t>
            </a:r>
            <a:r>
              <a:rPr lang="en-US" dirty="0" err="1"/>
              <a:t>internasional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82147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Penyertaan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Pidana</a:t>
            </a:r>
            <a:r>
              <a:rPr lang="en-US" dirty="0" smtClean="0"/>
              <a:t> </a:t>
            </a:r>
            <a:r>
              <a:rPr lang="en-US" dirty="0" err="1" smtClean="0"/>
              <a:t>Inggris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/>
              <a:t>dikeluarkannya</a:t>
            </a:r>
            <a:r>
              <a:rPr lang="en-US" dirty="0"/>
              <a:t> “the criminal law act”, </a:t>
            </a:r>
            <a:r>
              <a:rPr lang="en-US" dirty="0" err="1"/>
              <a:t>penyertaan</a:t>
            </a:r>
            <a:r>
              <a:rPr lang="en-US" dirty="0"/>
              <a:t>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: </a:t>
            </a:r>
          </a:p>
          <a:p>
            <a:pPr marL="342900" indent="-342900">
              <a:buFont typeface="+mj-lt"/>
              <a:buAutoNum type="arabicParenR"/>
            </a:pPr>
            <a:r>
              <a:rPr lang="en-US" dirty="0" smtClean="0"/>
              <a:t>A </a:t>
            </a:r>
            <a:r>
              <a:rPr lang="en-US" dirty="0"/>
              <a:t>principal the first degree </a:t>
            </a:r>
            <a:endParaRPr lang="en-US" dirty="0" smtClean="0"/>
          </a:p>
          <a:p>
            <a:pPr marL="342900" indent="-342900">
              <a:buFont typeface="+mj-lt"/>
              <a:buAutoNum type="arabicParenR"/>
            </a:pPr>
            <a:r>
              <a:rPr lang="en-US" dirty="0" smtClean="0"/>
              <a:t> </a:t>
            </a:r>
            <a:r>
              <a:rPr lang="en-US" dirty="0"/>
              <a:t>A principal the second degree </a:t>
            </a:r>
            <a:endParaRPr lang="en-US" dirty="0" smtClean="0"/>
          </a:p>
          <a:p>
            <a:pPr marL="342900" indent="-342900">
              <a:buFont typeface="+mj-lt"/>
              <a:buAutoNum type="arabicParenR"/>
            </a:pPr>
            <a:r>
              <a:rPr lang="en-US" dirty="0" smtClean="0"/>
              <a:t>An </a:t>
            </a:r>
            <a:r>
              <a:rPr lang="en-US" dirty="0" err="1"/>
              <a:t>accesories</a:t>
            </a:r>
            <a:r>
              <a:rPr lang="en-US" dirty="0"/>
              <a:t> before the </a:t>
            </a:r>
          </a:p>
          <a:p>
            <a:endParaRPr lang="en-US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keluarnya</a:t>
            </a:r>
            <a:r>
              <a:rPr lang="en-US" dirty="0"/>
              <a:t> The Criminal Law Act 1967, participation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3 </a:t>
            </a:r>
            <a:r>
              <a:rPr lang="en-US" dirty="0" err="1"/>
              <a:t>pihak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: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Actual </a:t>
            </a:r>
            <a:r>
              <a:rPr lang="en-US" dirty="0"/>
              <a:t>offender (orang yang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perbuatan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innocent agent); </a:t>
            </a: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Aiding </a:t>
            </a:r>
            <a:r>
              <a:rPr lang="en-US" dirty="0" err="1"/>
              <a:t>dan</a:t>
            </a:r>
            <a:r>
              <a:rPr lang="en-US" dirty="0"/>
              <a:t> abetting (orang yang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sewaktu</a:t>
            </a:r>
            <a:r>
              <a:rPr lang="en-US" dirty="0"/>
              <a:t> </a:t>
            </a:r>
            <a:r>
              <a:rPr lang="en-US" dirty="0" err="1"/>
              <a:t>kejahatan</a:t>
            </a:r>
            <a:r>
              <a:rPr lang="en-US" dirty="0"/>
              <a:t> </a:t>
            </a:r>
            <a:r>
              <a:rPr lang="en-US" dirty="0" err="1"/>
              <a:t>sedang</a:t>
            </a:r>
            <a:r>
              <a:rPr lang="en-US" dirty="0"/>
              <a:t> </a:t>
            </a:r>
            <a:r>
              <a:rPr lang="en-US" dirty="0" err="1"/>
              <a:t>berlangsung</a:t>
            </a:r>
            <a:r>
              <a:rPr lang="en-US" dirty="0"/>
              <a:t>); </a:t>
            </a: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Counselling </a:t>
            </a:r>
            <a:r>
              <a:rPr lang="en-US" dirty="0"/>
              <a:t>or procuring (orang yang </a:t>
            </a:r>
            <a:r>
              <a:rPr lang="en-US" dirty="0" err="1"/>
              <a:t>menganjurkan</a:t>
            </a:r>
            <a:r>
              <a:rPr lang="en-US" dirty="0"/>
              <a:t>).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03067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sz="7300" dirty="0"/>
              <a:t>Percobaan</a:t>
            </a:r>
            <a:r>
              <a:rPr lang="en-US" sz="7300" dirty="0"/>
              <a:t>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b="1" dirty="0" err="1"/>
              <a:t>Berdasarkan</a:t>
            </a:r>
            <a:r>
              <a:rPr lang="en-US" b="1" dirty="0"/>
              <a:t> </a:t>
            </a:r>
            <a:r>
              <a:rPr lang="en-US" b="1" dirty="0" err="1"/>
              <a:t>Hukum</a:t>
            </a:r>
            <a:r>
              <a:rPr lang="en-US" b="1" dirty="0"/>
              <a:t> </a:t>
            </a:r>
            <a:r>
              <a:rPr lang="en-US" b="1" dirty="0" err="1"/>
              <a:t>Pidana</a:t>
            </a:r>
            <a:r>
              <a:rPr lang="en-US" b="1" dirty="0"/>
              <a:t> </a:t>
            </a:r>
            <a:r>
              <a:rPr lang="en-US" b="1" dirty="0" err="1"/>
              <a:t>Inggris</a:t>
            </a:r>
            <a:r>
              <a:rPr lang="en-US" b="1" dirty="0"/>
              <a:t> </a:t>
            </a:r>
          </a:p>
          <a:p>
            <a:pPr marL="0" indent="0">
              <a:buNone/>
            </a:pPr>
            <a:r>
              <a:rPr lang="en-US" dirty="0" err="1"/>
              <a:t>Percobaan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pidana</a:t>
            </a:r>
            <a:r>
              <a:rPr lang="en-US" dirty="0"/>
              <a:t> </a:t>
            </a:r>
            <a:r>
              <a:rPr lang="en-US" dirty="0" err="1"/>
              <a:t>Inggris</a:t>
            </a:r>
            <a:r>
              <a:rPr lang="en-US" dirty="0"/>
              <a:t> </a:t>
            </a:r>
            <a:r>
              <a:rPr lang="en-US" dirty="0" err="1"/>
              <a:t>dipandang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misdemeanor (</a:t>
            </a:r>
            <a:r>
              <a:rPr lang="en-US" dirty="0" err="1"/>
              <a:t>pelanggaran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ringan</a:t>
            </a:r>
            <a:r>
              <a:rPr lang="en-US" dirty="0"/>
              <a:t>).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dipidananya</a:t>
            </a:r>
            <a:r>
              <a:rPr lang="en-US" dirty="0"/>
              <a:t> </a:t>
            </a:r>
            <a:r>
              <a:rPr lang="en-US" dirty="0" err="1"/>
              <a:t>percobaan</a:t>
            </a:r>
            <a:r>
              <a:rPr lang="en-US" dirty="0"/>
              <a:t> </a:t>
            </a:r>
            <a:r>
              <a:rPr lang="en-US" dirty="0" err="1"/>
              <a:t>diperlukan</a:t>
            </a:r>
            <a:r>
              <a:rPr lang="en-US" dirty="0"/>
              <a:t> </a:t>
            </a:r>
            <a:r>
              <a:rPr lang="en-US" dirty="0" err="1"/>
              <a:t>pembuktian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terdakwa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berniat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perbuatan</a:t>
            </a:r>
            <a:r>
              <a:rPr lang="en-US" dirty="0"/>
              <a:t> </a:t>
            </a:r>
            <a:r>
              <a:rPr lang="en-US" dirty="0" err="1"/>
              <a:t>melanggar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ia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yang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dirty="0" err="1"/>
              <a:t>actus</a:t>
            </a:r>
            <a:r>
              <a:rPr lang="en-US" dirty="0"/>
              <a:t> </a:t>
            </a:r>
            <a:r>
              <a:rPr lang="en-US" dirty="0" err="1"/>
              <a:t>reus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percobaan</a:t>
            </a:r>
            <a:r>
              <a:rPr lang="en-US" dirty="0"/>
              <a:t> </a:t>
            </a:r>
            <a:r>
              <a:rPr lang="en-US" dirty="0" err="1"/>
              <a:t>jahat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 smtClean="0"/>
              <a:t>dipidana</a:t>
            </a:r>
            <a:r>
              <a:rPr lang="en-US" dirty="0" smtClean="0"/>
              <a:t>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b="1" dirty="0" err="1" smtClean="0"/>
              <a:t>Berdasarkan</a:t>
            </a:r>
            <a:r>
              <a:rPr lang="en-US" b="1" dirty="0" smtClean="0"/>
              <a:t> </a:t>
            </a:r>
            <a:r>
              <a:rPr lang="en-US" b="1" dirty="0" err="1"/>
              <a:t>Hukum</a:t>
            </a:r>
            <a:r>
              <a:rPr lang="en-US" b="1" dirty="0"/>
              <a:t> </a:t>
            </a:r>
            <a:r>
              <a:rPr lang="en-US" b="1" dirty="0" err="1"/>
              <a:t>Pidana</a:t>
            </a:r>
            <a:r>
              <a:rPr lang="en-US" b="1" dirty="0"/>
              <a:t> Indonesia 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Percobaan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kejahatan</a:t>
            </a:r>
            <a:r>
              <a:rPr lang="en-US" dirty="0"/>
              <a:t> </a:t>
            </a:r>
            <a:r>
              <a:rPr lang="en-US" dirty="0" err="1"/>
              <a:t>diatur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Buku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Aturan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, Bab 1V </a:t>
            </a:r>
            <a:r>
              <a:rPr lang="en-US" dirty="0" err="1"/>
              <a:t>pasal</a:t>
            </a:r>
            <a:r>
              <a:rPr lang="en-US" dirty="0"/>
              <a:t> 53 </a:t>
            </a:r>
            <a:r>
              <a:rPr lang="en-US" dirty="0" err="1"/>
              <a:t>dan</a:t>
            </a:r>
            <a:r>
              <a:rPr lang="en-US" dirty="0"/>
              <a:t> 54 KUHP. </a:t>
            </a:r>
          </a:p>
          <a:p>
            <a:pPr marL="342900" indent="-342900">
              <a:buFont typeface="+mj-lt"/>
              <a:buAutoNum type="alphaLcParenR"/>
            </a:pPr>
            <a:r>
              <a:rPr lang="en-US" dirty="0" err="1" smtClean="0"/>
              <a:t>Mencoba</a:t>
            </a:r>
            <a:r>
              <a:rPr lang="en-US" dirty="0" smtClean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kejahatan</a:t>
            </a:r>
            <a:r>
              <a:rPr lang="en-US" dirty="0"/>
              <a:t> </a:t>
            </a:r>
            <a:r>
              <a:rPr lang="en-US" dirty="0" err="1"/>
              <a:t>dipidana</a:t>
            </a:r>
            <a:r>
              <a:rPr lang="en-US" dirty="0"/>
              <a:t>,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niat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ternyata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permulaan</a:t>
            </a:r>
            <a:r>
              <a:rPr lang="en-US" dirty="0"/>
              <a:t> </a:t>
            </a:r>
            <a:r>
              <a:rPr lang="en-US" dirty="0" err="1"/>
              <a:t>pelaksanaan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selesainya</a:t>
            </a:r>
            <a:r>
              <a:rPr lang="en-US" dirty="0"/>
              <a:t> </a:t>
            </a:r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semata-mata</a:t>
            </a:r>
            <a:r>
              <a:rPr lang="en-US" dirty="0"/>
              <a:t> </a:t>
            </a:r>
            <a:r>
              <a:rPr lang="en-US" dirty="0" err="1"/>
              <a:t>disebabkan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kehendaknya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. </a:t>
            </a:r>
            <a:endParaRPr lang="en-US" dirty="0" smtClean="0"/>
          </a:p>
          <a:p>
            <a:pPr marL="342900" indent="-342900">
              <a:buFont typeface="+mj-lt"/>
              <a:buAutoNum type="alphaLcParenR"/>
            </a:pPr>
            <a:r>
              <a:rPr lang="en-US" dirty="0" err="1" smtClean="0"/>
              <a:t>Maksimum</a:t>
            </a:r>
            <a:r>
              <a:rPr lang="en-US" dirty="0" smtClean="0"/>
              <a:t> </a:t>
            </a:r>
            <a:r>
              <a:rPr lang="en-US" dirty="0" err="1"/>
              <a:t>pidana</a:t>
            </a:r>
            <a:r>
              <a:rPr lang="en-US" dirty="0"/>
              <a:t> </a:t>
            </a:r>
            <a:r>
              <a:rPr lang="en-US" dirty="0" err="1"/>
              <a:t>pokok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kejahatan</a:t>
            </a:r>
            <a:r>
              <a:rPr lang="en-US" dirty="0"/>
              <a:t>,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percobaan</a:t>
            </a:r>
            <a:r>
              <a:rPr lang="en-US" dirty="0"/>
              <a:t> </a:t>
            </a:r>
            <a:r>
              <a:rPr lang="en-US" dirty="0" err="1"/>
              <a:t>dikurangi</a:t>
            </a:r>
            <a:r>
              <a:rPr lang="en-US" dirty="0"/>
              <a:t> </a:t>
            </a:r>
            <a:r>
              <a:rPr lang="en-US" dirty="0" err="1"/>
              <a:t>sepertiga</a:t>
            </a:r>
            <a:r>
              <a:rPr lang="en-US" dirty="0"/>
              <a:t>. </a:t>
            </a:r>
            <a:endParaRPr lang="en-US" dirty="0" smtClean="0"/>
          </a:p>
          <a:p>
            <a:pPr marL="342900" indent="-342900">
              <a:buFont typeface="+mj-lt"/>
              <a:buAutoNum type="alphaLcParenR"/>
            </a:pP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/>
              <a:t>kejahatan</a:t>
            </a:r>
            <a:r>
              <a:rPr lang="en-US" dirty="0"/>
              <a:t> </a:t>
            </a:r>
            <a:r>
              <a:rPr lang="en-US" dirty="0" err="1"/>
              <a:t>diancam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pidana</a:t>
            </a:r>
            <a:r>
              <a:rPr lang="en-US" dirty="0"/>
              <a:t> </a:t>
            </a:r>
            <a:r>
              <a:rPr lang="en-US" dirty="0" err="1"/>
              <a:t>mati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pidana</a:t>
            </a:r>
            <a:r>
              <a:rPr lang="en-US" dirty="0"/>
              <a:t> </a:t>
            </a:r>
            <a:r>
              <a:rPr lang="en-US" dirty="0" err="1"/>
              <a:t>penjara</a:t>
            </a:r>
            <a:r>
              <a:rPr lang="en-US" dirty="0"/>
              <a:t> </a:t>
            </a:r>
            <a:r>
              <a:rPr lang="en-US" dirty="0" err="1"/>
              <a:t>seumur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, </a:t>
            </a:r>
            <a:r>
              <a:rPr lang="en-US" dirty="0" err="1"/>
              <a:t>dijatuhkan</a:t>
            </a:r>
            <a:r>
              <a:rPr lang="en-US" dirty="0"/>
              <a:t> </a:t>
            </a:r>
            <a:r>
              <a:rPr lang="en-US" dirty="0" err="1"/>
              <a:t>pidana</a:t>
            </a:r>
            <a:r>
              <a:rPr lang="en-US" dirty="0"/>
              <a:t> </a:t>
            </a:r>
            <a:r>
              <a:rPr lang="en-US" dirty="0" err="1"/>
              <a:t>penjara</a:t>
            </a:r>
            <a:r>
              <a:rPr lang="en-US" dirty="0"/>
              <a:t> paling lama lima </a:t>
            </a:r>
            <a:r>
              <a:rPr lang="en-US" dirty="0" err="1"/>
              <a:t>belas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. </a:t>
            </a:r>
            <a:endParaRPr lang="en-US" dirty="0" smtClean="0"/>
          </a:p>
          <a:p>
            <a:pPr marL="342900" indent="-342900">
              <a:buFont typeface="+mj-lt"/>
              <a:buAutoNum type="alphaLcParenR"/>
            </a:pPr>
            <a:r>
              <a:rPr lang="fi-FI" dirty="0" smtClean="0"/>
              <a:t>Pidana </a:t>
            </a:r>
            <a:r>
              <a:rPr lang="fi-FI" dirty="0"/>
              <a:t>tambahan bagi percobaan sama dengan kejahatan selesai.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87912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KLASIFIKASI TINDAK PIDANA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2400" dirty="0" err="1" smtClean="0"/>
              <a:t>Berdasarkan</a:t>
            </a:r>
            <a:r>
              <a:rPr lang="en-US" sz="2400" dirty="0" smtClean="0"/>
              <a:t> </a:t>
            </a:r>
            <a:r>
              <a:rPr lang="en-US" sz="2400" dirty="0" err="1"/>
              <a:t>Hukum</a:t>
            </a:r>
            <a:r>
              <a:rPr lang="en-US" sz="2400" dirty="0"/>
              <a:t> </a:t>
            </a:r>
            <a:r>
              <a:rPr lang="en-US" sz="2400" dirty="0" err="1"/>
              <a:t>Pidana</a:t>
            </a:r>
            <a:r>
              <a:rPr lang="en-US" sz="2400" dirty="0"/>
              <a:t> </a:t>
            </a:r>
            <a:r>
              <a:rPr lang="en-US" sz="2400" dirty="0" err="1"/>
              <a:t>Inggris</a:t>
            </a:r>
            <a:r>
              <a:rPr lang="en-US" sz="2400" dirty="0"/>
              <a:t> </a:t>
            </a:r>
          </a:p>
          <a:p>
            <a:pPr marL="0" indent="0">
              <a:buNone/>
            </a:pPr>
            <a:r>
              <a:rPr lang="en-US" sz="2400" dirty="0" err="1"/>
              <a:t>Klasifikasi</a:t>
            </a:r>
            <a:r>
              <a:rPr lang="en-US" sz="2400" dirty="0"/>
              <a:t> </a:t>
            </a:r>
            <a:r>
              <a:rPr lang="en-US" sz="2400" dirty="0" err="1"/>
              <a:t>tindak</a:t>
            </a:r>
            <a:r>
              <a:rPr lang="en-US" sz="2400" dirty="0"/>
              <a:t> </a:t>
            </a:r>
            <a:r>
              <a:rPr lang="en-US" sz="2400" dirty="0" err="1"/>
              <a:t>pidana</a:t>
            </a:r>
            <a:r>
              <a:rPr lang="en-US" sz="2400" dirty="0"/>
              <a:t> </a:t>
            </a:r>
            <a:r>
              <a:rPr lang="en-US" sz="2400" dirty="0" err="1"/>
              <a:t>menurut</a:t>
            </a:r>
            <a:r>
              <a:rPr lang="en-US" sz="2400" dirty="0"/>
              <a:t> </a:t>
            </a:r>
            <a:r>
              <a:rPr lang="en-US" sz="2400" dirty="0" err="1"/>
              <a:t>hukum</a:t>
            </a:r>
            <a:r>
              <a:rPr lang="en-US" sz="2400" dirty="0"/>
              <a:t> </a:t>
            </a:r>
            <a:r>
              <a:rPr lang="en-US" sz="2400" dirty="0" err="1"/>
              <a:t>pidana</a:t>
            </a:r>
            <a:r>
              <a:rPr lang="en-US" sz="2400" dirty="0"/>
              <a:t> </a:t>
            </a:r>
            <a:r>
              <a:rPr lang="en-US" sz="2400" dirty="0" err="1"/>
              <a:t>Inggris</a:t>
            </a:r>
            <a:r>
              <a:rPr lang="en-US" sz="2400" dirty="0"/>
              <a:t> </a:t>
            </a:r>
            <a:r>
              <a:rPr lang="en-US" sz="2400" dirty="0" err="1"/>
              <a:t>bertitik</a:t>
            </a:r>
            <a:r>
              <a:rPr lang="en-US" sz="2400" dirty="0"/>
              <a:t> </a:t>
            </a:r>
            <a:r>
              <a:rPr lang="en-US" sz="2400" dirty="0" err="1"/>
              <a:t>tolak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tergantung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hirarki</a:t>
            </a:r>
            <a:r>
              <a:rPr lang="en-US" sz="2400" dirty="0"/>
              <a:t> </a:t>
            </a:r>
            <a:r>
              <a:rPr lang="en-US" sz="2400" dirty="0" err="1"/>
              <a:t>pengadilannya</a:t>
            </a:r>
            <a:r>
              <a:rPr lang="en-US" sz="2400" dirty="0"/>
              <a:t>.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en-US" sz="2400" dirty="0" err="1"/>
              <a:t>perkara</a:t>
            </a:r>
            <a:r>
              <a:rPr lang="en-US" sz="2400" dirty="0"/>
              <a:t> – </a:t>
            </a:r>
            <a:r>
              <a:rPr lang="en-US" sz="2400" dirty="0" err="1"/>
              <a:t>perkara</a:t>
            </a:r>
            <a:r>
              <a:rPr lang="en-US" sz="2400" dirty="0"/>
              <a:t> </a:t>
            </a:r>
            <a:r>
              <a:rPr lang="en-US" sz="2400" dirty="0" err="1"/>
              <a:t>pidana</a:t>
            </a:r>
            <a:r>
              <a:rPr lang="en-US" sz="2400" dirty="0"/>
              <a:t>, </a:t>
            </a:r>
            <a:r>
              <a:rPr lang="en-US" sz="2400" dirty="0" err="1"/>
              <a:t>terdapat</a:t>
            </a:r>
            <a:r>
              <a:rPr lang="en-US" sz="2400" dirty="0"/>
              <a:t> 2 (</a:t>
            </a:r>
            <a:r>
              <a:rPr lang="en-US" sz="2400" dirty="0" err="1"/>
              <a:t>dua</a:t>
            </a:r>
            <a:r>
              <a:rPr lang="en-US" sz="2400" dirty="0"/>
              <a:t>) </a:t>
            </a:r>
            <a:r>
              <a:rPr lang="en-US" sz="2400" dirty="0" err="1" smtClean="0"/>
              <a:t>Pengadilan</a:t>
            </a:r>
            <a:r>
              <a:rPr lang="en-US" sz="2400" dirty="0" smtClean="0"/>
              <a:t> </a:t>
            </a:r>
            <a:r>
              <a:rPr lang="en-US" sz="2400" dirty="0"/>
              <a:t>yang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dirty="0" err="1"/>
              <a:t>kewenangan</a:t>
            </a:r>
            <a:r>
              <a:rPr lang="en-US" sz="2400" dirty="0"/>
              <a:t> </a:t>
            </a:r>
            <a:r>
              <a:rPr lang="en-US" sz="2400" dirty="0" err="1"/>
              <a:t>mengadili</a:t>
            </a:r>
            <a:r>
              <a:rPr lang="en-US" sz="2400" dirty="0"/>
              <a:t> yang </a:t>
            </a:r>
            <a:r>
              <a:rPr lang="en-US" sz="2400" dirty="0" err="1"/>
              <a:t>berbeda</a:t>
            </a:r>
            <a:r>
              <a:rPr lang="en-US" sz="2400" dirty="0"/>
              <a:t>, </a:t>
            </a:r>
            <a:r>
              <a:rPr lang="en-US" sz="2400" dirty="0" err="1"/>
              <a:t>yaitu</a:t>
            </a:r>
            <a:r>
              <a:rPr lang="en-US" sz="2400" dirty="0"/>
              <a:t>: </a:t>
            </a:r>
            <a:endParaRPr lang="en-US" sz="2400" dirty="0" smtClean="0"/>
          </a:p>
          <a:p>
            <a:pPr marL="342900" indent="-342900">
              <a:buFont typeface="+mj-lt"/>
              <a:buAutoNum type="alphaLcParenR"/>
            </a:pPr>
            <a:r>
              <a:rPr lang="en-US" sz="2400" dirty="0" smtClean="0"/>
              <a:t>Crown </a:t>
            </a:r>
            <a:r>
              <a:rPr lang="en-US" sz="2400" dirty="0"/>
              <a:t>Court </a:t>
            </a:r>
            <a:r>
              <a:rPr lang="en-US" sz="2400" dirty="0" smtClean="0"/>
              <a:t>&gt;&gt; </a:t>
            </a:r>
            <a:r>
              <a:rPr lang="sv-SE" sz="2400" dirty="0" smtClean="0"/>
              <a:t>memiliki </a:t>
            </a:r>
            <a:r>
              <a:rPr lang="sv-SE" sz="2400" dirty="0"/>
              <a:t>kewenangan untuk memeriksa dan memutus perkara pidana berat. </a:t>
            </a:r>
            <a:endParaRPr lang="en-US" sz="2400" dirty="0" smtClean="0"/>
          </a:p>
          <a:p>
            <a:pPr marL="342900" indent="-342900">
              <a:buFont typeface="+mj-lt"/>
              <a:buAutoNum type="alphaLcParenR"/>
            </a:pPr>
            <a:r>
              <a:rPr lang="en-US" sz="2400" dirty="0" smtClean="0"/>
              <a:t>Magistrate </a:t>
            </a:r>
            <a:r>
              <a:rPr lang="en-US" sz="2400" dirty="0"/>
              <a:t>Court </a:t>
            </a:r>
            <a:r>
              <a:rPr lang="en-US" sz="2400" dirty="0" smtClean="0"/>
              <a:t>&gt;&gt;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dirty="0" err="1"/>
              <a:t>kewenangan</a:t>
            </a:r>
            <a:r>
              <a:rPr lang="en-US" sz="2400" dirty="0"/>
              <a:t> </a:t>
            </a:r>
            <a:r>
              <a:rPr lang="en-US" sz="2400" dirty="0" err="1"/>
              <a:t>memeriksa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memutus</a:t>
            </a:r>
            <a:r>
              <a:rPr lang="en-US" sz="2400" dirty="0"/>
              <a:t> </a:t>
            </a:r>
            <a:r>
              <a:rPr lang="en-US" sz="2400" dirty="0" err="1"/>
              <a:t>perkara</a:t>
            </a:r>
            <a:r>
              <a:rPr lang="en-US" sz="2400" dirty="0"/>
              <a:t> – </a:t>
            </a:r>
            <a:r>
              <a:rPr lang="en-US" sz="2400" dirty="0" err="1"/>
              <a:t>perkara</a:t>
            </a:r>
            <a:r>
              <a:rPr lang="en-US" sz="2400" dirty="0"/>
              <a:t> </a:t>
            </a:r>
            <a:r>
              <a:rPr lang="en-US" sz="2400" dirty="0" err="1"/>
              <a:t>pidana</a:t>
            </a:r>
            <a:r>
              <a:rPr lang="en-US" sz="2400" dirty="0"/>
              <a:t> </a:t>
            </a:r>
            <a:r>
              <a:rPr lang="en-US" sz="2400" dirty="0" err="1"/>
              <a:t>ringan</a:t>
            </a:r>
            <a:r>
              <a:rPr lang="en-US" sz="2400" dirty="0"/>
              <a:t>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130166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err="1" smtClean="0"/>
              <a:t>Klasifikasi</a:t>
            </a:r>
            <a:r>
              <a:rPr lang="en-US" dirty="0" smtClean="0"/>
              <a:t> </a:t>
            </a:r>
            <a:r>
              <a:rPr lang="en-US" dirty="0" err="1" smtClean="0"/>
              <a:t>Tindak</a:t>
            </a:r>
            <a:r>
              <a:rPr lang="en-US" dirty="0" smtClean="0"/>
              <a:t> </a:t>
            </a:r>
            <a:r>
              <a:rPr lang="en-US" dirty="0" err="1" smtClean="0"/>
              <a:t>Pidana</a:t>
            </a:r>
            <a:r>
              <a:rPr lang="en-US" dirty="0" smtClean="0"/>
              <a:t> </a:t>
            </a:r>
            <a:r>
              <a:rPr lang="en-US" dirty="0" err="1" smtClean="0"/>
              <a:t>Inggris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(Criminal Law Act 1977)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i="1" dirty="0" smtClean="0"/>
              <a:t>Offences triable only on indictment </a:t>
            </a:r>
            <a:r>
              <a:rPr lang="en-US" i="1" dirty="0" err="1" smtClean="0"/>
              <a:t>meliputi</a:t>
            </a:r>
            <a:r>
              <a:rPr lang="en-US" dirty="0" smtClean="0"/>
              <a:t>, </a:t>
            </a:r>
            <a:r>
              <a:rPr lang="en-US" dirty="0"/>
              <a:t>“</a:t>
            </a:r>
            <a:r>
              <a:rPr lang="en-US" i="1" dirty="0"/>
              <a:t>murder</a:t>
            </a:r>
            <a:r>
              <a:rPr lang="en-US" dirty="0"/>
              <a:t>” (</a:t>
            </a:r>
            <a:r>
              <a:rPr lang="en-US" dirty="0" err="1"/>
              <a:t>pembunuhan</a:t>
            </a:r>
            <a:r>
              <a:rPr lang="en-US" dirty="0"/>
              <a:t>), “</a:t>
            </a:r>
            <a:r>
              <a:rPr lang="en-US" i="1" dirty="0"/>
              <a:t>manslaughter</a:t>
            </a:r>
            <a:r>
              <a:rPr lang="en-US" dirty="0"/>
              <a:t>” (</a:t>
            </a:r>
            <a:r>
              <a:rPr lang="en-US" dirty="0" err="1"/>
              <a:t>penganiayaan</a:t>
            </a:r>
            <a:r>
              <a:rPr lang="en-US" dirty="0"/>
              <a:t> </a:t>
            </a:r>
            <a:r>
              <a:rPr lang="en-US" dirty="0" err="1"/>
              <a:t>berat</a:t>
            </a:r>
            <a:r>
              <a:rPr lang="en-US" dirty="0"/>
              <a:t>), “</a:t>
            </a:r>
            <a:r>
              <a:rPr lang="en-US" i="1" dirty="0"/>
              <a:t>rape</a:t>
            </a:r>
            <a:r>
              <a:rPr lang="en-US" dirty="0"/>
              <a:t>” (</a:t>
            </a:r>
            <a:r>
              <a:rPr lang="en-US" dirty="0" err="1"/>
              <a:t>perkosaan</a:t>
            </a:r>
            <a:r>
              <a:rPr lang="en-US" dirty="0"/>
              <a:t>), “</a:t>
            </a:r>
            <a:r>
              <a:rPr lang="en-US" i="1" dirty="0"/>
              <a:t>robbery</a:t>
            </a:r>
            <a:r>
              <a:rPr lang="en-US" dirty="0"/>
              <a:t>” (</a:t>
            </a:r>
            <a:r>
              <a:rPr lang="en-US" dirty="0" err="1"/>
              <a:t>perampokan</a:t>
            </a:r>
            <a:r>
              <a:rPr lang="en-US" dirty="0"/>
              <a:t>), “</a:t>
            </a:r>
            <a:r>
              <a:rPr lang="en-US" i="1" dirty="0"/>
              <a:t>causing </a:t>
            </a:r>
            <a:r>
              <a:rPr lang="en-US" i="1" dirty="0" err="1"/>
              <a:t>grievious</a:t>
            </a:r>
            <a:r>
              <a:rPr lang="en-US" i="1" dirty="0"/>
              <a:t> bodily harm with intent to rob and blackmail</a:t>
            </a:r>
            <a:r>
              <a:rPr lang="en-US" dirty="0"/>
              <a:t>” (</a:t>
            </a:r>
            <a:r>
              <a:rPr lang="en-US" dirty="0" err="1"/>
              <a:t>menyebabkan</a:t>
            </a:r>
            <a:r>
              <a:rPr lang="en-US" dirty="0"/>
              <a:t> </a:t>
            </a:r>
            <a:r>
              <a:rPr lang="en-US" dirty="0" err="1"/>
              <a:t>luka</a:t>
            </a:r>
            <a:r>
              <a:rPr lang="en-US" dirty="0"/>
              <a:t> </a:t>
            </a:r>
            <a:r>
              <a:rPr lang="en-US" dirty="0" err="1"/>
              <a:t>berat</a:t>
            </a:r>
            <a:r>
              <a:rPr lang="en-US" dirty="0"/>
              <a:t> yang </a:t>
            </a:r>
            <a:r>
              <a:rPr lang="en-US" dirty="0" err="1"/>
              <a:t>diakibatkan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niat</a:t>
            </a:r>
            <a:r>
              <a:rPr lang="en-US" dirty="0"/>
              <a:t> </a:t>
            </a:r>
            <a:r>
              <a:rPr lang="sv-SE" dirty="0"/>
              <a:t>untuk melakukan perampokan dan pemerasan). </a:t>
            </a:r>
            <a:endParaRPr lang="en-US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Offences triable only summarily </a:t>
            </a:r>
          </a:p>
          <a:p>
            <a:pPr marL="0" indent="0" algn="just">
              <a:buNone/>
            </a:pP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tindak</a:t>
            </a:r>
            <a:r>
              <a:rPr lang="en-US" dirty="0"/>
              <a:t> </a:t>
            </a:r>
            <a:r>
              <a:rPr lang="en-US" dirty="0" err="1"/>
              <a:t>pidana</a:t>
            </a:r>
            <a:r>
              <a:rPr lang="en-US" dirty="0"/>
              <a:t> yang </a:t>
            </a:r>
            <a:r>
              <a:rPr lang="en-US" dirty="0" err="1"/>
              <a:t>digolongkan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“</a:t>
            </a:r>
            <a:r>
              <a:rPr lang="en-US" i="1" dirty="0"/>
              <a:t>summary offences</a:t>
            </a:r>
            <a:r>
              <a:rPr lang="en-US" dirty="0"/>
              <a:t>”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diatur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undang</a:t>
            </a:r>
            <a:r>
              <a:rPr lang="en-US" dirty="0"/>
              <a:t> – </a:t>
            </a:r>
            <a:r>
              <a:rPr lang="en-US" dirty="0" err="1"/>
              <a:t>undang</a:t>
            </a:r>
            <a:r>
              <a:rPr lang="en-US" dirty="0"/>
              <a:t>.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memasukkan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tindak</a:t>
            </a:r>
            <a:r>
              <a:rPr lang="en-US" dirty="0"/>
              <a:t> </a:t>
            </a:r>
            <a:r>
              <a:rPr lang="en-US" dirty="0" err="1"/>
              <a:t>pidana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“</a:t>
            </a:r>
            <a:r>
              <a:rPr lang="en-US" i="1" dirty="0"/>
              <a:t>summary offences</a:t>
            </a:r>
            <a:r>
              <a:rPr lang="en-US" dirty="0"/>
              <a:t>”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/>
              <a:t>mencegah</a:t>
            </a:r>
            <a:r>
              <a:rPr lang="en-US" dirty="0"/>
              <a:t> </a:t>
            </a:r>
            <a:r>
              <a:rPr lang="en-US" dirty="0" err="1"/>
              <a:t>diberlakukannya</a:t>
            </a:r>
            <a:r>
              <a:rPr lang="en-US" dirty="0"/>
              <a:t> </a:t>
            </a:r>
            <a:r>
              <a:rPr lang="en-US" dirty="0" err="1"/>
              <a:t>peradilan</a:t>
            </a:r>
            <a:r>
              <a:rPr lang="en-US" dirty="0"/>
              <a:t> </a:t>
            </a:r>
            <a:r>
              <a:rPr lang="en-US" dirty="0" err="1"/>
              <a:t>juri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tindak</a:t>
            </a:r>
            <a:r>
              <a:rPr lang="en-US" dirty="0"/>
              <a:t> </a:t>
            </a:r>
            <a:r>
              <a:rPr lang="en-US" dirty="0" err="1"/>
              <a:t>pidana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. </a:t>
            </a:r>
            <a:r>
              <a:rPr lang="en-US" i="1" dirty="0"/>
              <a:t>Magistrate court</a:t>
            </a:r>
            <a:r>
              <a:rPr lang="en-US" dirty="0"/>
              <a:t>-</a:t>
            </a:r>
            <a:r>
              <a:rPr lang="en-US" dirty="0" err="1"/>
              <a:t>lah</a:t>
            </a:r>
            <a:r>
              <a:rPr lang="en-US" dirty="0"/>
              <a:t> yang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 </a:t>
            </a:r>
            <a:r>
              <a:rPr lang="en-US" dirty="0" err="1"/>
              <a:t>mengadili</a:t>
            </a:r>
            <a:r>
              <a:rPr lang="en-US" dirty="0"/>
              <a:t> </a:t>
            </a:r>
            <a:r>
              <a:rPr lang="en-US" dirty="0" err="1"/>
              <a:t>perkara</a:t>
            </a:r>
            <a:r>
              <a:rPr lang="en-US" dirty="0"/>
              <a:t> – </a:t>
            </a:r>
            <a:r>
              <a:rPr lang="en-US" dirty="0" err="1"/>
              <a:t>perkara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.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tindak</a:t>
            </a:r>
            <a:r>
              <a:rPr lang="en-US" dirty="0"/>
              <a:t> </a:t>
            </a:r>
            <a:r>
              <a:rPr lang="en-US" dirty="0" err="1"/>
              <a:t>pidana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undang</a:t>
            </a:r>
            <a:r>
              <a:rPr lang="en-US" dirty="0"/>
              <a:t> – </a:t>
            </a:r>
            <a:r>
              <a:rPr lang="en-US" dirty="0" err="1"/>
              <a:t>undang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pidana</a:t>
            </a:r>
            <a:r>
              <a:rPr lang="en-US" dirty="0"/>
              <a:t> 1977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ditetapkan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“</a:t>
            </a:r>
            <a:r>
              <a:rPr lang="en-US" i="1" dirty="0"/>
              <a:t>summary offences</a:t>
            </a:r>
            <a:r>
              <a:rPr lang="en-US" dirty="0"/>
              <a:t>” </a:t>
            </a:r>
            <a:r>
              <a:rPr lang="en-US" dirty="0" err="1"/>
              <a:t>antara</a:t>
            </a:r>
            <a:r>
              <a:rPr lang="en-US" dirty="0"/>
              <a:t> lain, </a:t>
            </a:r>
            <a:r>
              <a:rPr lang="en-US" dirty="0" err="1"/>
              <a:t>pelanggaran</a:t>
            </a:r>
            <a:r>
              <a:rPr lang="en-US" dirty="0"/>
              <a:t> </a:t>
            </a:r>
            <a:r>
              <a:rPr lang="en-US" dirty="0" err="1"/>
              <a:t>lalu</a:t>
            </a:r>
            <a:r>
              <a:rPr lang="en-US" dirty="0"/>
              <a:t> </a:t>
            </a:r>
            <a:r>
              <a:rPr lang="en-US" dirty="0" err="1"/>
              <a:t>lintas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kadar</a:t>
            </a:r>
            <a:r>
              <a:rPr lang="en-US" dirty="0"/>
              <a:t> </a:t>
            </a:r>
            <a:r>
              <a:rPr lang="en-US" dirty="0" err="1"/>
              <a:t>alkohol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darah</a:t>
            </a:r>
            <a:r>
              <a:rPr lang="en-US" dirty="0"/>
              <a:t> </a:t>
            </a:r>
            <a:r>
              <a:rPr lang="en-US" dirty="0" err="1"/>
              <a:t>pengemudi</a:t>
            </a:r>
            <a:r>
              <a:rPr lang="en-US" dirty="0"/>
              <a:t> </a:t>
            </a:r>
            <a:r>
              <a:rPr lang="en-US" dirty="0" err="1"/>
              <a:t>melebihi</a:t>
            </a:r>
            <a:r>
              <a:rPr lang="en-US" dirty="0"/>
              <a:t> </a:t>
            </a:r>
            <a:r>
              <a:rPr lang="en-US" dirty="0" err="1"/>
              <a:t>batas</a:t>
            </a:r>
            <a:r>
              <a:rPr lang="en-US" dirty="0"/>
              <a:t> </a:t>
            </a:r>
            <a:r>
              <a:rPr lang="en-US" dirty="0" err="1"/>
              <a:t>maksimum</a:t>
            </a:r>
            <a:r>
              <a:rPr lang="en-US" dirty="0"/>
              <a:t> yang </a:t>
            </a:r>
            <a:r>
              <a:rPr lang="en-US" dirty="0" err="1"/>
              <a:t>diperkenankan</a:t>
            </a:r>
            <a:r>
              <a:rPr lang="en-US" dirty="0"/>
              <a:t>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undang</a:t>
            </a:r>
            <a:r>
              <a:rPr lang="en-US" dirty="0"/>
              <a:t> – </a:t>
            </a:r>
            <a:r>
              <a:rPr lang="en-US" dirty="0" err="1"/>
              <a:t>undang</a:t>
            </a:r>
            <a:r>
              <a:rPr lang="en-US" dirty="0"/>
              <a:t>,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kekerasan</a:t>
            </a:r>
            <a:r>
              <a:rPr lang="en-US" dirty="0"/>
              <a:t> </a:t>
            </a:r>
            <a:r>
              <a:rPr lang="en-US" dirty="0" err="1"/>
              <a:t>fisik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petugas</a:t>
            </a:r>
            <a:r>
              <a:rPr lang="en-US" dirty="0"/>
              <a:t> </a:t>
            </a:r>
            <a:r>
              <a:rPr lang="en-US" dirty="0" err="1"/>
              <a:t>polisi</a:t>
            </a:r>
            <a:r>
              <a:rPr lang="en-US" dirty="0"/>
              <a:t>, </a:t>
            </a:r>
            <a:r>
              <a:rPr lang="en-US" dirty="0" err="1"/>
              <a:t>bertingkah</a:t>
            </a:r>
            <a:r>
              <a:rPr lang="en-US" dirty="0"/>
              <a:t> </a:t>
            </a:r>
            <a:r>
              <a:rPr lang="en-US" dirty="0" err="1"/>
              <a:t>laku</a:t>
            </a:r>
            <a:r>
              <a:rPr lang="en-US" dirty="0"/>
              <a:t> </a:t>
            </a:r>
            <a:r>
              <a:rPr lang="en-US" dirty="0" err="1"/>
              <a:t>buruk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membahayakan</a:t>
            </a:r>
            <a:r>
              <a:rPr lang="en-US" dirty="0"/>
              <a:t> di </a:t>
            </a:r>
            <a:r>
              <a:rPr lang="en-US" dirty="0" err="1"/>
              <a:t>tempat</a:t>
            </a:r>
            <a:r>
              <a:rPr lang="en-US" dirty="0"/>
              <a:t> – 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. </a:t>
            </a:r>
            <a:r>
              <a:rPr lang="en-US" dirty="0" err="1"/>
              <a:t>Pertimbangan</a:t>
            </a:r>
            <a:r>
              <a:rPr lang="en-US" dirty="0"/>
              <a:t> lain </a:t>
            </a:r>
            <a:r>
              <a:rPr lang="en-US" dirty="0" err="1"/>
              <a:t>diberlakukannya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</a:t>
            </a:r>
            <a:r>
              <a:rPr lang="en-US" dirty="0" err="1"/>
              <a:t>pidana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“</a:t>
            </a:r>
            <a:r>
              <a:rPr lang="en-US" i="1" dirty="0"/>
              <a:t>summary offences</a:t>
            </a:r>
            <a:r>
              <a:rPr lang="en-US" dirty="0"/>
              <a:t>” </a:t>
            </a:r>
            <a:r>
              <a:rPr lang="en-US" dirty="0" err="1"/>
              <a:t>adalah</a:t>
            </a:r>
            <a:r>
              <a:rPr lang="en-US" dirty="0"/>
              <a:t> agar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tertuduh</a:t>
            </a:r>
            <a:r>
              <a:rPr lang="en-US" dirty="0"/>
              <a:t> </a:t>
            </a:r>
            <a:r>
              <a:rPr lang="en-US" dirty="0" err="1"/>
              <a:t>dituntut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kejahatan</a:t>
            </a:r>
            <a:r>
              <a:rPr lang="en-US" dirty="0"/>
              <a:t> </a:t>
            </a:r>
            <a:r>
              <a:rPr lang="en-US" dirty="0" err="1"/>
              <a:t>berat</a:t>
            </a:r>
            <a:r>
              <a:rPr lang="en-US" dirty="0"/>
              <a:t> </a:t>
            </a:r>
            <a:r>
              <a:rPr lang="en-US" dirty="0" err="1"/>
              <a:t>diperlakukan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adil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menunggu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ditahan</a:t>
            </a:r>
            <a:r>
              <a:rPr lang="en-US" dirty="0"/>
              <a:t> </a:t>
            </a:r>
            <a:r>
              <a:rPr lang="en-US" dirty="0" err="1"/>
              <a:t>terlalu</a:t>
            </a:r>
            <a:r>
              <a:rPr lang="en-US" dirty="0"/>
              <a:t> lama.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342900" indent="-342900">
              <a:buFont typeface="+mj-lt"/>
              <a:buAutoNum type="alphaLcParenR"/>
            </a:pPr>
            <a:endParaRPr lang="en-US" i="1" dirty="0" smtClean="0"/>
          </a:p>
          <a:p>
            <a:pPr marL="342900" indent="-342900">
              <a:buFont typeface="+mj-lt"/>
              <a:buAutoNum type="alphaLcParenR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64183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574765"/>
            <a:ext cx="10058400" cy="4728755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2400" dirty="0" smtClean="0"/>
              <a:t>Offences </a:t>
            </a:r>
            <a:r>
              <a:rPr lang="en-US" sz="2400" dirty="0"/>
              <a:t>triable either way </a:t>
            </a:r>
          </a:p>
          <a:p>
            <a:pPr marL="0" indent="0">
              <a:buNone/>
            </a:pPr>
            <a:r>
              <a:rPr lang="en-US" sz="2400" dirty="0" err="1"/>
              <a:t>Perbuatan</a:t>
            </a:r>
            <a:r>
              <a:rPr lang="en-US" sz="2400" dirty="0"/>
              <a:t> </a:t>
            </a:r>
            <a:r>
              <a:rPr lang="en-US" sz="2400" dirty="0" err="1"/>
              <a:t>pelanggaran</a:t>
            </a:r>
            <a:r>
              <a:rPr lang="en-US" sz="2400" dirty="0"/>
              <a:t> yang </a:t>
            </a:r>
            <a:r>
              <a:rPr lang="en-US" sz="2400" dirty="0" err="1"/>
              <a:t>termasuk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kategori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semua</a:t>
            </a:r>
            <a:r>
              <a:rPr lang="en-US" sz="2400" dirty="0"/>
              <a:t> </a:t>
            </a:r>
            <a:r>
              <a:rPr lang="en-US" sz="2400" dirty="0" err="1"/>
              <a:t>perbuatan</a:t>
            </a:r>
            <a:r>
              <a:rPr lang="en-US" sz="2400" dirty="0"/>
              <a:t> yang </a:t>
            </a:r>
            <a:r>
              <a:rPr lang="en-US" sz="2400" dirty="0" err="1"/>
              <a:t>terdapat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daftar</a:t>
            </a:r>
            <a:r>
              <a:rPr lang="en-US" sz="2400" dirty="0"/>
              <a:t> </a:t>
            </a:r>
            <a:r>
              <a:rPr lang="en-US" sz="2400" dirty="0" err="1"/>
              <a:t>tindak</a:t>
            </a:r>
            <a:r>
              <a:rPr lang="en-US" sz="2400" dirty="0"/>
              <a:t> </a:t>
            </a:r>
            <a:r>
              <a:rPr lang="en-US" sz="2400" dirty="0" err="1"/>
              <a:t>pidana</a:t>
            </a:r>
            <a:r>
              <a:rPr lang="en-US" sz="2400" dirty="0"/>
              <a:t> </a:t>
            </a:r>
            <a:r>
              <a:rPr lang="en-US" sz="2400" dirty="0" err="1"/>
              <a:t>berdasarkan</a:t>
            </a:r>
            <a:r>
              <a:rPr lang="en-US" sz="2400" dirty="0"/>
              <a:t> “</a:t>
            </a:r>
            <a:r>
              <a:rPr lang="en-US" sz="2400" i="1" dirty="0"/>
              <a:t>Judicial Act</a:t>
            </a:r>
            <a:r>
              <a:rPr lang="en-US" sz="2400" dirty="0"/>
              <a:t>” 1980. </a:t>
            </a:r>
            <a:r>
              <a:rPr lang="en-US" sz="2400" dirty="0" err="1"/>
              <a:t>Beberapa</a:t>
            </a:r>
            <a:r>
              <a:rPr lang="en-US" sz="2400" dirty="0"/>
              <a:t> </a:t>
            </a:r>
            <a:r>
              <a:rPr lang="en-US" sz="2400" dirty="0" err="1"/>
              <a:t>tindak</a:t>
            </a:r>
            <a:r>
              <a:rPr lang="en-US" sz="2400" dirty="0"/>
              <a:t> </a:t>
            </a:r>
            <a:r>
              <a:rPr lang="en-US" sz="2400" dirty="0" err="1"/>
              <a:t>pidana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, </a:t>
            </a:r>
            <a:r>
              <a:rPr lang="en-US" sz="2400" dirty="0" err="1"/>
              <a:t>yaitu</a:t>
            </a:r>
            <a:r>
              <a:rPr lang="en-US" sz="2400" dirty="0"/>
              <a:t>: </a:t>
            </a:r>
          </a:p>
          <a:p>
            <a:pPr marL="342900" indent="-342900">
              <a:buFont typeface="+mj-lt"/>
              <a:buAutoNum type="arabicParenR"/>
            </a:pPr>
            <a:r>
              <a:rPr lang="en-US" sz="2400" dirty="0" smtClean="0"/>
              <a:t> </a:t>
            </a:r>
            <a:r>
              <a:rPr lang="en-US" sz="2400" i="1" dirty="0"/>
              <a:t>Theft Act </a:t>
            </a:r>
            <a:r>
              <a:rPr lang="en-US" sz="2400" dirty="0"/>
              <a:t>1968, </a:t>
            </a:r>
            <a:r>
              <a:rPr lang="en-US" sz="2400" dirty="0" err="1"/>
              <a:t>kecuali</a:t>
            </a:r>
            <a:r>
              <a:rPr lang="en-US" sz="2400" dirty="0"/>
              <a:t> </a:t>
            </a:r>
            <a:r>
              <a:rPr lang="en-US" sz="2400" dirty="0" err="1"/>
              <a:t>perampokan</a:t>
            </a:r>
            <a:r>
              <a:rPr lang="en-US" sz="2400" dirty="0"/>
              <a:t>, </a:t>
            </a:r>
            <a:r>
              <a:rPr lang="en-US" sz="2400" dirty="0" err="1"/>
              <a:t>pemerasan</a:t>
            </a:r>
            <a:r>
              <a:rPr lang="en-US" sz="2400" dirty="0"/>
              <a:t>, </a:t>
            </a:r>
            <a:r>
              <a:rPr lang="en-US" sz="2400" dirty="0" err="1"/>
              <a:t>penganiayaan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maksud</a:t>
            </a:r>
            <a:r>
              <a:rPr lang="en-US" sz="2400" dirty="0"/>
              <a:t> </a:t>
            </a:r>
            <a:r>
              <a:rPr lang="en-US" sz="2400" dirty="0" err="1"/>
              <a:t>merampok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mencuri</a:t>
            </a:r>
            <a:r>
              <a:rPr lang="en-US" sz="2400" dirty="0"/>
              <a:t> </a:t>
            </a:r>
            <a:endParaRPr lang="en-US" sz="2400" dirty="0" smtClean="0"/>
          </a:p>
          <a:p>
            <a:pPr marL="342900" indent="-342900">
              <a:buFont typeface="+mj-lt"/>
              <a:buAutoNum type="arabicParenR"/>
            </a:pPr>
            <a:r>
              <a:rPr lang="en-US" sz="2400" dirty="0" err="1" smtClean="0"/>
              <a:t>Beberapa</a:t>
            </a:r>
            <a:r>
              <a:rPr lang="en-US" sz="2400" dirty="0" smtClean="0"/>
              <a:t> </a:t>
            </a:r>
            <a:r>
              <a:rPr lang="en-US" sz="2400" dirty="0" err="1"/>
              <a:t>pelanggaran</a:t>
            </a:r>
            <a:r>
              <a:rPr lang="en-US" sz="2400" dirty="0"/>
              <a:t> yang </a:t>
            </a:r>
            <a:r>
              <a:rPr lang="en-US" sz="2400" dirty="0" err="1"/>
              <a:t>disebut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“</a:t>
            </a:r>
            <a:r>
              <a:rPr lang="en-US" sz="2400" i="1" dirty="0"/>
              <a:t>the criminal damage act</a:t>
            </a:r>
            <a:r>
              <a:rPr lang="en-US" sz="2400" dirty="0"/>
              <a:t>” 1977, </a:t>
            </a:r>
            <a:r>
              <a:rPr lang="en-US" sz="2400" dirty="0" err="1"/>
              <a:t>termasuk</a:t>
            </a:r>
            <a:r>
              <a:rPr lang="en-US" sz="2400" dirty="0"/>
              <a:t> </a:t>
            </a:r>
            <a:r>
              <a:rPr lang="en-US" sz="2400" dirty="0" err="1"/>
              <a:t>pemmbakaran</a:t>
            </a:r>
            <a:r>
              <a:rPr lang="en-US" sz="2400" dirty="0"/>
              <a:t> (</a:t>
            </a:r>
            <a:r>
              <a:rPr lang="en-US" sz="2400" i="1" dirty="0"/>
              <a:t>arson</a:t>
            </a:r>
            <a:r>
              <a:rPr lang="en-US" sz="2400" dirty="0"/>
              <a:t>) </a:t>
            </a:r>
            <a:endParaRPr lang="en-US" sz="2400" dirty="0" smtClean="0"/>
          </a:p>
          <a:p>
            <a:pPr marL="342900" indent="-342900">
              <a:buFont typeface="+mj-lt"/>
              <a:buAutoNum type="arabicParenR"/>
            </a:pPr>
            <a:r>
              <a:rPr lang="en-US" sz="2400" dirty="0" err="1" smtClean="0"/>
              <a:t>Beberapa</a:t>
            </a:r>
            <a:r>
              <a:rPr lang="en-US" sz="2400" dirty="0" smtClean="0"/>
              <a:t> </a:t>
            </a:r>
            <a:r>
              <a:rPr lang="en-US" sz="2400" dirty="0" err="1"/>
              <a:t>pelanggara</a:t>
            </a:r>
            <a:r>
              <a:rPr lang="en-US" sz="2400" dirty="0"/>
              <a:t> yang </a:t>
            </a:r>
            <a:r>
              <a:rPr lang="en-US" sz="2400" dirty="0" err="1"/>
              <a:t>dimuat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“</a:t>
            </a:r>
            <a:r>
              <a:rPr lang="en-US" sz="2400" i="1" dirty="0" err="1"/>
              <a:t>Perjuri</a:t>
            </a:r>
            <a:r>
              <a:rPr lang="en-US" sz="2400" i="1" dirty="0"/>
              <a:t> Act</a:t>
            </a:r>
            <a:r>
              <a:rPr lang="en-US" sz="2400" dirty="0"/>
              <a:t>” 1911. </a:t>
            </a:r>
            <a:endParaRPr lang="en-US" sz="2400" dirty="0" smtClean="0"/>
          </a:p>
          <a:p>
            <a:pPr marL="342900" indent="-342900">
              <a:buFont typeface="+mj-lt"/>
              <a:buAutoNum type="arabicParenR"/>
            </a:pPr>
            <a:r>
              <a:rPr lang="en-US" sz="2400" dirty="0" smtClean="0"/>
              <a:t>“</a:t>
            </a:r>
            <a:r>
              <a:rPr lang="en-US" sz="2400" i="1" dirty="0" smtClean="0"/>
              <a:t>The </a:t>
            </a:r>
            <a:r>
              <a:rPr lang="en-US" sz="2400" i="1" dirty="0"/>
              <a:t>forgery act</a:t>
            </a:r>
            <a:r>
              <a:rPr lang="en-US" sz="2400" dirty="0"/>
              <a:t>” 1913 </a:t>
            </a:r>
            <a:endParaRPr lang="en-US" sz="2400" dirty="0" smtClean="0"/>
          </a:p>
          <a:p>
            <a:pPr marL="342900" indent="-342900">
              <a:buFont typeface="+mj-lt"/>
              <a:buAutoNum type="arabicParenR"/>
            </a:pPr>
            <a:r>
              <a:rPr lang="en-US" sz="2400" dirty="0" smtClean="0"/>
              <a:t>“</a:t>
            </a:r>
            <a:r>
              <a:rPr lang="en-US" sz="2400" i="1" dirty="0" smtClean="0"/>
              <a:t>Sexual </a:t>
            </a:r>
            <a:r>
              <a:rPr lang="en-US" sz="2400" i="1" dirty="0"/>
              <a:t>offences act</a:t>
            </a:r>
            <a:r>
              <a:rPr lang="en-US" sz="2400" dirty="0"/>
              <a:t>” 1956 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966910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KLASIFIKASI TINDAK PIDANA INDONESIA (KUHP)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 err="1" smtClean="0"/>
              <a:t>Rechtdelicten</a:t>
            </a:r>
            <a:r>
              <a:rPr lang="en-US" dirty="0" smtClean="0"/>
              <a:t>  (</a:t>
            </a:r>
            <a:r>
              <a:rPr lang="en-US" dirty="0" err="1" smtClean="0"/>
              <a:t>Kejahatan</a:t>
            </a:r>
            <a:r>
              <a:rPr lang="en-US" dirty="0" smtClean="0"/>
              <a:t>)</a:t>
            </a:r>
            <a:endParaRPr lang="en-US" dirty="0"/>
          </a:p>
          <a:p>
            <a:pPr marL="0" indent="0">
              <a:buNone/>
            </a:pPr>
            <a:r>
              <a:rPr lang="en-US" dirty="0" err="1" smtClean="0"/>
              <a:t>Ialah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perbuatan</a:t>
            </a:r>
            <a:r>
              <a:rPr lang="en-US" dirty="0"/>
              <a:t> yang </a:t>
            </a:r>
            <a:r>
              <a:rPr lang="en-US" dirty="0" err="1"/>
              <a:t>bertentangan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keadilan</a:t>
            </a:r>
            <a:r>
              <a:rPr lang="en-US" dirty="0"/>
              <a:t>, </a:t>
            </a:r>
            <a:r>
              <a:rPr lang="en-US" dirty="0" err="1"/>
              <a:t>terlepas</a:t>
            </a:r>
            <a:r>
              <a:rPr lang="en-US" dirty="0"/>
              <a:t> </a:t>
            </a: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perbuatan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diancam</a:t>
            </a:r>
            <a:r>
              <a:rPr lang="en-US" dirty="0"/>
              <a:t> </a:t>
            </a:r>
            <a:r>
              <a:rPr lang="en-US" dirty="0" err="1"/>
              <a:t>pidana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, </a:t>
            </a:r>
            <a:r>
              <a:rPr lang="en-US" dirty="0" err="1"/>
              <a:t>jadi</a:t>
            </a:r>
            <a:r>
              <a:rPr lang="en-US" dirty="0"/>
              <a:t> yang </a:t>
            </a:r>
            <a:r>
              <a:rPr lang="en-US" dirty="0" err="1"/>
              <a:t>benar-benar</a:t>
            </a:r>
            <a:r>
              <a:rPr lang="en-US" dirty="0"/>
              <a:t> </a:t>
            </a:r>
            <a:r>
              <a:rPr lang="en-US" dirty="0" err="1"/>
              <a:t>dirasakan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bertentangan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keadilan</a:t>
            </a:r>
            <a:r>
              <a:rPr lang="en-US" dirty="0"/>
              <a:t> </a:t>
            </a:r>
            <a:r>
              <a:rPr lang="en-US" dirty="0" err="1"/>
              <a:t>misal</a:t>
            </a:r>
            <a:r>
              <a:rPr lang="en-US" dirty="0"/>
              <a:t> : </a:t>
            </a:r>
            <a:r>
              <a:rPr lang="en-US" dirty="0" err="1"/>
              <a:t>pembunuhan</a:t>
            </a:r>
            <a:r>
              <a:rPr lang="en-US" dirty="0"/>
              <a:t>, </a:t>
            </a:r>
            <a:r>
              <a:rPr lang="en-US" dirty="0" err="1"/>
              <a:t>pencurian</a:t>
            </a:r>
            <a:r>
              <a:rPr lang="en-US" dirty="0"/>
              <a:t>. </a:t>
            </a:r>
            <a:r>
              <a:rPr lang="en-US" dirty="0" err="1"/>
              <a:t>Delik-delik</a:t>
            </a:r>
            <a:r>
              <a:rPr lang="en-US" dirty="0"/>
              <a:t> </a:t>
            </a:r>
            <a:r>
              <a:rPr lang="en-US" dirty="0" err="1"/>
              <a:t>semacam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“</a:t>
            </a:r>
            <a:r>
              <a:rPr lang="en-US" dirty="0" err="1"/>
              <a:t>kejahatan</a:t>
            </a:r>
            <a:r>
              <a:rPr lang="en-US" dirty="0"/>
              <a:t>” (mala </a:t>
            </a:r>
            <a:r>
              <a:rPr lang="en-US" dirty="0" err="1"/>
              <a:t>perse</a:t>
            </a:r>
            <a:r>
              <a:rPr lang="en-US" dirty="0"/>
              <a:t>). </a:t>
            </a:r>
            <a:r>
              <a:rPr lang="en-US" dirty="0" smtClean="0"/>
              <a:t> </a:t>
            </a:r>
            <a:r>
              <a:rPr lang="en-US" dirty="0" err="1" smtClean="0"/>
              <a:t>Diatur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Buku</a:t>
            </a:r>
            <a:r>
              <a:rPr lang="en-US" dirty="0" smtClean="0"/>
              <a:t> II KUHP.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2. </a:t>
            </a:r>
            <a:r>
              <a:rPr lang="en-US" dirty="0" err="1" smtClean="0"/>
              <a:t>Wetsdelicten</a:t>
            </a:r>
            <a:r>
              <a:rPr lang="en-US" dirty="0" smtClean="0"/>
              <a:t> (</a:t>
            </a:r>
            <a:r>
              <a:rPr lang="en-US" dirty="0" err="1" smtClean="0"/>
              <a:t>Pelanggaran</a:t>
            </a:r>
            <a:r>
              <a:rPr lang="en-US" dirty="0" smtClean="0"/>
              <a:t>)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Ialah</a:t>
            </a:r>
            <a:r>
              <a:rPr lang="en-US" dirty="0"/>
              <a:t> </a:t>
            </a:r>
            <a:r>
              <a:rPr lang="en-US" dirty="0" err="1"/>
              <a:t>perbuatan</a:t>
            </a:r>
            <a:r>
              <a:rPr lang="en-US" dirty="0"/>
              <a:t> yang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disadari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tindak</a:t>
            </a:r>
            <a:r>
              <a:rPr lang="en-US" dirty="0"/>
              <a:t> </a:t>
            </a:r>
            <a:r>
              <a:rPr lang="en-US" dirty="0" err="1"/>
              <a:t>pidana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menyebutnya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delik</a:t>
            </a:r>
            <a:r>
              <a:rPr lang="en-US" dirty="0"/>
              <a:t>, </a:t>
            </a:r>
            <a:r>
              <a:rPr lang="en-US" dirty="0" err="1"/>
              <a:t>jadi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mengancamnya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pidana</a:t>
            </a:r>
            <a:r>
              <a:rPr lang="en-US" dirty="0"/>
              <a:t>. </a:t>
            </a:r>
            <a:r>
              <a:rPr lang="en-US" dirty="0" err="1"/>
              <a:t>Misal</a:t>
            </a:r>
            <a:r>
              <a:rPr lang="en-US" dirty="0"/>
              <a:t> : </a:t>
            </a:r>
            <a:r>
              <a:rPr lang="en-US" dirty="0" err="1"/>
              <a:t>memarkir</a:t>
            </a:r>
            <a:r>
              <a:rPr lang="en-US" dirty="0"/>
              <a:t> </a:t>
            </a:r>
            <a:r>
              <a:rPr lang="en-US" dirty="0" err="1"/>
              <a:t>mobil</a:t>
            </a:r>
            <a:r>
              <a:rPr lang="en-US" dirty="0"/>
              <a:t> di </a:t>
            </a:r>
            <a:r>
              <a:rPr lang="en-US" dirty="0" err="1"/>
              <a:t>sebelah</a:t>
            </a:r>
            <a:r>
              <a:rPr lang="en-US" dirty="0"/>
              <a:t> </a:t>
            </a:r>
            <a:r>
              <a:rPr lang="en-US" dirty="0" err="1"/>
              <a:t>kanan</a:t>
            </a:r>
            <a:r>
              <a:rPr lang="en-US" dirty="0"/>
              <a:t> </a:t>
            </a:r>
            <a:r>
              <a:rPr lang="en-US" dirty="0" err="1"/>
              <a:t>jalan</a:t>
            </a:r>
            <a:r>
              <a:rPr lang="en-US" dirty="0"/>
              <a:t> (</a:t>
            </a:r>
            <a:r>
              <a:rPr lang="en-US" i="1" dirty="0"/>
              <a:t>mala </a:t>
            </a:r>
            <a:r>
              <a:rPr lang="en-US" i="1" dirty="0" err="1"/>
              <a:t>quia</a:t>
            </a:r>
            <a:r>
              <a:rPr lang="en-US" i="1" dirty="0"/>
              <a:t> </a:t>
            </a:r>
            <a:r>
              <a:rPr lang="en-US" i="1" dirty="0" err="1"/>
              <a:t>prohibita</a:t>
            </a:r>
            <a:r>
              <a:rPr lang="en-US" dirty="0"/>
              <a:t>). </a:t>
            </a:r>
            <a:r>
              <a:rPr lang="en-US" dirty="0" err="1"/>
              <a:t>Delik-delik</a:t>
            </a:r>
            <a:r>
              <a:rPr lang="en-US" dirty="0"/>
              <a:t> </a:t>
            </a:r>
            <a:r>
              <a:rPr lang="en-US" dirty="0" err="1"/>
              <a:t>semacam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“</a:t>
            </a:r>
            <a:r>
              <a:rPr lang="en-US" dirty="0" err="1"/>
              <a:t>pelanggaran</a:t>
            </a:r>
            <a:r>
              <a:rPr lang="en-US" dirty="0"/>
              <a:t>”. </a:t>
            </a:r>
            <a:r>
              <a:rPr lang="en-US" dirty="0" err="1"/>
              <a:t>Perbedaan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kwalitatif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diterima</a:t>
            </a:r>
            <a:r>
              <a:rPr lang="en-US" dirty="0"/>
              <a:t>, </a:t>
            </a:r>
            <a:r>
              <a:rPr lang="en-US" dirty="0" err="1"/>
              <a:t>sebab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kejahatan</a:t>
            </a:r>
            <a:r>
              <a:rPr lang="en-US" dirty="0"/>
              <a:t> yang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disadari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delik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tercantum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pidana</a:t>
            </a:r>
            <a:r>
              <a:rPr lang="en-US" dirty="0"/>
              <a:t> </a:t>
            </a:r>
            <a:r>
              <a:rPr lang="en-US" dirty="0" smtClean="0"/>
              <a:t>. </a:t>
            </a:r>
            <a:r>
              <a:rPr lang="en-US" dirty="0" err="1" smtClean="0"/>
              <a:t>Diatur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Buku</a:t>
            </a:r>
            <a:r>
              <a:rPr lang="en-US" dirty="0" smtClean="0"/>
              <a:t> I KUHP.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00968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Unsur – </a:t>
            </a:r>
            <a:r>
              <a:rPr lang="en-US" b="1" dirty="0" err="1"/>
              <a:t>unsur</a:t>
            </a:r>
            <a:r>
              <a:rPr lang="en-US" b="1" dirty="0"/>
              <a:t> </a:t>
            </a:r>
            <a:r>
              <a:rPr lang="en-US" b="1" dirty="0" err="1" smtClean="0"/>
              <a:t>Tindak</a:t>
            </a:r>
            <a:r>
              <a:rPr lang="en-US" b="1" dirty="0" smtClean="0"/>
              <a:t> </a:t>
            </a:r>
            <a:r>
              <a:rPr lang="en-US" b="1" dirty="0"/>
              <a:t>Pidana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Pidana</a:t>
            </a:r>
            <a:r>
              <a:rPr lang="en-US" dirty="0"/>
              <a:t> </a:t>
            </a:r>
            <a:r>
              <a:rPr lang="en-US" dirty="0" err="1"/>
              <a:t>Inggris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Inggris</a:t>
            </a:r>
            <a:r>
              <a:rPr lang="en-US" dirty="0"/>
              <a:t>, </a:t>
            </a:r>
            <a:r>
              <a:rPr lang="en-US" dirty="0" err="1"/>
              <a:t>setiap</a:t>
            </a:r>
            <a:r>
              <a:rPr lang="en-US" dirty="0"/>
              <a:t> orang yang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pelanggaran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undang</a:t>
            </a:r>
            <a:r>
              <a:rPr lang="en-US" dirty="0"/>
              <a:t> – </a:t>
            </a:r>
            <a:r>
              <a:rPr lang="en-US" dirty="0" err="1"/>
              <a:t>undang</a:t>
            </a:r>
            <a:r>
              <a:rPr lang="en-US" dirty="0"/>
              <a:t> </a:t>
            </a:r>
            <a:r>
              <a:rPr lang="en-US" dirty="0" err="1"/>
              <a:t>pidana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memenuhi</a:t>
            </a:r>
            <a:r>
              <a:rPr lang="en-US" dirty="0"/>
              <a:t> </a:t>
            </a:r>
            <a:r>
              <a:rPr lang="en-US" dirty="0" err="1"/>
              <a:t>unsur</a:t>
            </a:r>
            <a:r>
              <a:rPr lang="en-US" dirty="0"/>
              <a:t> – </a:t>
            </a:r>
            <a:r>
              <a:rPr lang="en-US" dirty="0" err="1"/>
              <a:t>unsur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:1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err="1" smtClean="0"/>
              <a:t>Tertuduh</a:t>
            </a:r>
            <a:r>
              <a:rPr lang="en-US" dirty="0" smtClean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perbuatan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dituduhkan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dikenal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istilah</a:t>
            </a:r>
            <a:r>
              <a:rPr lang="en-US" dirty="0"/>
              <a:t> </a:t>
            </a:r>
            <a:r>
              <a:rPr lang="en-US" i="1" dirty="0" err="1"/>
              <a:t>Actus</a:t>
            </a:r>
            <a:r>
              <a:rPr lang="en-US" i="1" dirty="0"/>
              <a:t> – </a:t>
            </a:r>
            <a:r>
              <a:rPr lang="en-US" i="1" dirty="0" err="1"/>
              <a:t>reus</a:t>
            </a:r>
            <a:r>
              <a:rPr lang="en-US" dirty="0"/>
              <a:t>; </a:t>
            </a: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err="1" smtClean="0"/>
              <a:t>Tertuduh</a:t>
            </a:r>
            <a:r>
              <a:rPr lang="en-US" dirty="0" smtClean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pelanggaran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undang</a:t>
            </a:r>
            <a:r>
              <a:rPr lang="en-US" dirty="0"/>
              <a:t> – </a:t>
            </a:r>
            <a:r>
              <a:rPr lang="en-US" dirty="0" err="1"/>
              <a:t>undang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disertai</a:t>
            </a:r>
            <a:r>
              <a:rPr lang="en-US" dirty="0"/>
              <a:t> </a:t>
            </a:r>
            <a:r>
              <a:rPr lang="en-US" dirty="0" err="1"/>
              <a:t>niat</a:t>
            </a:r>
            <a:r>
              <a:rPr lang="en-US" dirty="0"/>
              <a:t> </a:t>
            </a:r>
            <a:r>
              <a:rPr lang="en-US" dirty="0" err="1"/>
              <a:t>jahat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dikenal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istilah</a:t>
            </a:r>
            <a:r>
              <a:rPr lang="en-US" dirty="0"/>
              <a:t> </a:t>
            </a:r>
            <a:r>
              <a:rPr lang="en-US" i="1" dirty="0" err="1"/>
              <a:t>Mens</a:t>
            </a:r>
            <a:r>
              <a:rPr lang="en-US" i="1" dirty="0"/>
              <a:t> – rea. 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pidana</a:t>
            </a:r>
            <a:r>
              <a:rPr lang="en-US" dirty="0"/>
              <a:t> </a:t>
            </a:r>
            <a:r>
              <a:rPr lang="en-US" dirty="0" err="1"/>
              <a:t>Inggris</a:t>
            </a:r>
            <a:r>
              <a:rPr lang="en-US" dirty="0"/>
              <a:t>, </a:t>
            </a:r>
            <a:r>
              <a:rPr lang="en-US" i="1" dirty="0" err="1"/>
              <a:t>Actus</a:t>
            </a:r>
            <a:r>
              <a:rPr lang="en-US" i="1" dirty="0"/>
              <a:t> – </a:t>
            </a:r>
            <a:r>
              <a:rPr lang="en-US" i="1" dirty="0" err="1"/>
              <a:t>reus</a:t>
            </a:r>
            <a:r>
              <a:rPr lang="en-US" i="1" dirty="0"/>
              <a:t> </a:t>
            </a:r>
            <a:r>
              <a:rPr lang="en-US" dirty="0" err="1"/>
              <a:t>mengandung</a:t>
            </a:r>
            <a:r>
              <a:rPr lang="en-US" dirty="0"/>
              <a:t> </a:t>
            </a:r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: </a:t>
            </a:r>
          </a:p>
          <a:p>
            <a:pPr marL="342900" indent="-342900">
              <a:buFont typeface="+mj-lt"/>
              <a:buAutoNum type="alphaLcParenR"/>
            </a:pPr>
            <a:r>
              <a:rPr lang="en-US" dirty="0" err="1" smtClean="0"/>
              <a:t>Perbuatan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dituduhkan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tertuduh</a:t>
            </a:r>
            <a:r>
              <a:rPr lang="en-US" dirty="0"/>
              <a:t>.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prinsipnya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dipertanggungjawabkan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perbuatan</a:t>
            </a:r>
            <a:r>
              <a:rPr lang="en-US" dirty="0"/>
              <a:t> orang lain, </a:t>
            </a:r>
            <a:r>
              <a:rPr lang="en-US" dirty="0" err="1" smtClean="0"/>
              <a:t>kekecuali</a:t>
            </a:r>
            <a:r>
              <a:rPr lang="en-US" dirty="0" smtClean="0"/>
              <a:t> </a:t>
            </a:r>
            <a:r>
              <a:rPr lang="en-US" dirty="0" err="1"/>
              <a:t>ia</a:t>
            </a:r>
            <a:r>
              <a:rPr lang="en-US" dirty="0"/>
              <a:t> </a:t>
            </a:r>
            <a:r>
              <a:rPr lang="en-US" dirty="0" err="1"/>
              <a:t>membujuk</a:t>
            </a:r>
            <a:r>
              <a:rPr lang="en-US" dirty="0"/>
              <a:t> orang lain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perlanggaran</a:t>
            </a:r>
            <a:r>
              <a:rPr lang="en-US" dirty="0"/>
              <a:t> </a:t>
            </a:r>
            <a:r>
              <a:rPr lang="en-US" dirty="0" err="1"/>
              <a:t>undang</a:t>
            </a:r>
            <a:r>
              <a:rPr lang="en-US" dirty="0"/>
              <a:t> – </a:t>
            </a:r>
            <a:r>
              <a:rPr lang="en-US" dirty="0" err="1"/>
              <a:t>undang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tertuduh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pelanggaran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. </a:t>
            </a:r>
            <a:r>
              <a:rPr lang="en-US" dirty="0" smtClean="0"/>
              <a:t> </a:t>
            </a:r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59608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470263"/>
            <a:ext cx="10058400" cy="5564777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err="1" smtClean="0"/>
              <a:t>Perbuatan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dituduhkan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tertuduh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sukarela</a:t>
            </a:r>
            <a:r>
              <a:rPr lang="en-US" dirty="0"/>
              <a:t> (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paksaan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smtClean="0"/>
              <a:t>  lain</a:t>
            </a:r>
            <a:r>
              <a:rPr lang="en-US" dirty="0"/>
              <a:t>);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perbuatan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akibatnya</a:t>
            </a:r>
            <a:r>
              <a:rPr lang="en-US" dirty="0"/>
              <a:t> </a:t>
            </a:r>
            <a:r>
              <a:rPr lang="en-US" dirty="0" err="1"/>
              <a:t>memang</a:t>
            </a:r>
            <a:r>
              <a:rPr lang="en-US" dirty="0"/>
              <a:t> </a:t>
            </a:r>
            <a:r>
              <a:rPr lang="en-US" dirty="0" err="1"/>
              <a:t>dikehendaki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tertuduh</a:t>
            </a:r>
            <a:r>
              <a:rPr lang="en-US" dirty="0"/>
              <a:t>. </a:t>
            </a:r>
            <a:endParaRPr lang="en-US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en-US" dirty="0" err="1" smtClean="0"/>
              <a:t>Ketidaktahuan</a:t>
            </a:r>
            <a:r>
              <a:rPr lang="en-US" dirty="0" smtClean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undang</a:t>
            </a:r>
            <a:r>
              <a:rPr lang="en-US" dirty="0"/>
              <a:t> – </a:t>
            </a:r>
            <a:r>
              <a:rPr lang="en-US" dirty="0" err="1"/>
              <a:t>undang</a:t>
            </a:r>
            <a:r>
              <a:rPr lang="en-US" dirty="0"/>
              <a:t> yang </a:t>
            </a:r>
            <a:r>
              <a:rPr lang="en-US" dirty="0" err="1"/>
              <a:t>berlaku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alasan</a:t>
            </a:r>
            <a:r>
              <a:rPr lang="en-US" dirty="0"/>
              <a:t> </a:t>
            </a:r>
            <a:r>
              <a:rPr lang="en-US" dirty="0" err="1"/>
              <a:t>pemaaf</a:t>
            </a:r>
            <a:r>
              <a:rPr lang="en-US" dirty="0"/>
              <a:t> /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dipertanggungjawabkan</a:t>
            </a:r>
            <a:r>
              <a:rPr lang="en-US" dirty="0"/>
              <a:t>. </a:t>
            </a:r>
            <a:endParaRPr lang="en-US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 </a:t>
            </a:r>
            <a:r>
              <a:rPr lang="en-US" dirty="0" err="1"/>
              <a:t>Unsur</a:t>
            </a:r>
            <a:r>
              <a:rPr lang="en-US" dirty="0"/>
              <a:t> </a:t>
            </a:r>
            <a:r>
              <a:rPr lang="en-US" i="1" dirty="0" err="1"/>
              <a:t>Mens</a:t>
            </a:r>
            <a:r>
              <a:rPr lang="en-US" i="1" dirty="0"/>
              <a:t> </a:t>
            </a:r>
            <a:r>
              <a:rPr lang="en-US" dirty="0"/>
              <a:t>– </a:t>
            </a:r>
            <a:r>
              <a:rPr lang="en-US" i="1" dirty="0"/>
              <a:t>rea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pidana</a:t>
            </a:r>
            <a:r>
              <a:rPr lang="en-US" dirty="0"/>
              <a:t> </a:t>
            </a:r>
            <a:r>
              <a:rPr lang="en-US" dirty="0" err="1"/>
              <a:t>Inggris</a:t>
            </a:r>
            <a:r>
              <a:rPr lang="en-US" dirty="0"/>
              <a:t> </a:t>
            </a:r>
            <a:r>
              <a:rPr lang="en-US" dirty="0" err="1"/>
              <a:t>dijabarkan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diklasifikasikan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: </a:t>
            </a:r>
          </a:p>
          <a:p>
            <a:pPr marL="617220" lvl="1" indent="-342900">
              <a:buFont typeface="+mj-lt"/>
              <a:buAutoNum type="alphaLcParenR"/>
            </a:pPr>
            <a:r>
              <a:rPr lang="en-US" i="1" dirty="0" smtClean="0"/>
              <a:t>Intention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i="1" dirty="0"/>
              <a:t>purposely</a:t>
            </a:r>
            <a:r>
              <a:rPr lang="en-US" dirty="0"/>
              <a:t>.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/>
              <a:t>istilah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 </a:t>
            </a:r>
            <a:r>
              <a:rPr lang="en-US" dirty="0" err="1"/>
              <a:t>tertuduh</a:t>
            </a:r>
            <a:r>
              <a:rPr lang="en-US" dirty="0"/>
              <a:t> </a:t>
            </a:r>
            <a:r>
              <a:rPr lang="en-US" dirty="0" err="1" smtClean="0"/>
              <a:t>menyadari</a:t>
            </a:r>
            <a:r>
              <a:rPr lang="en-US" dirty="0"/>
              <a:t> </a:t>
            </a:r>
            <a:r>
              <a:rPr lang="en-US" dirty="0" err="1" smtClean="0"/>
              <a:t>perbuatan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menghendaki</a:t>
            </a:r>
            <a:r>
              <a:rPr lang="en-US" dirty="0"/>
              <a:t> </a:t>
            </a:r>
            <a:r>
              <a:rPr lang="en-US" dirty="0" err="1"/>
              <a:t>akibatnya</a:t>
            </a:r>
            <a:r>
              <a:rPr lang="en-US" dirty="0"/>
              <a:t>. </a:t>
            </a:r>
            <a:r>
              <a:rPr lang="en-US" dirty="0" err="1" smtClean="0"/>
              <a:t>Contoh</a:t>
            </a:r>
            <a:r>
              <a:rPr lang="en-US" dirty="0"/>
              <a:t>: A </a:t>
            </a:r>
            <a:r>
              <a:rPr lang="en-US" dirty="0" err="1"/>
              <a:t>membunuh</a:t>
            </a:r>
            <a:r>
              <a:rPr lang="en-US" dirty="0"/>
              <a:t> B </a:t>
            </a:r>
            <a:r>
              <a:rPr lang="en-US" dirty="0" err="1"/>
              <a:t>dengan</a:t>
            </a:r>
            <a:r>
              <a:rPr lang="en-US" dirty="0"/>
              <a:t> motif </a:t>
            </a:r>
            <a:r>
              <a:rPr lang="en-US" dirty="0" err="1"/>
              <a:t>balas</a:t>
            </a:r>
            <a:r>
              <a:rPr lang="en-US" dirty="0"/>
              <a:t> </a:t>
            </a:r>
            <a:r>
              <a:rPr lang="en-US" dirty="0" err="1"/>
              <a:t>dendam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menghendaki</a:t>
            </a:r>
            <a:r>
              <a:rPr lang="en-US" dirty="0"/>
              <a:t> </a:t>
            </a:r>
            <a:r>
              <a:rPr lang="en-US" dirty="0" err="1"/>
              <a:t>kematian</a:t>
            </a:r>
            <a:r>
              <a:rPr lang="en-US" dirty="0"/>
              <a:t> B. </a:t>
            </a:r>
            <a:endParaRPr lang="en-US" dirty="0" smtClean="0"/>
          </a:p>
          <a:p>
            <a:pPr marL="617220" lvl="1" indent="-342900">
              <a:buFont typeface="+mj-lt"/>
              <a:buAutoNum type="alphaLcParenR"/>
            </a:pPr>
            <a:r>
              <a:rPr lang="en-US" i="1" dirty="0" err="1" smtClean="0"/>
              <a:t>Resklessness</a:t>
            </a:r>
            <a:r>
              <a:rPr lang="en-US" dirty="0"/>
              <a:t>.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/>
              <a:t>istilah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/>
              <a:t>tertuduh</a:t>
            </a:r>
            <a:r>
              <a:rPr lang="en-US" dirty="0"/>
              <a:t>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memperkirakan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menduga</a:t>
            </a:r>
            <a:r>
              <a:rPr lang="en-US" dirty="0"/>
              <a:t> </a:t>
            </a:r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perbuatan</a:t>
            </a:r>
            <a:r>
              <a:rPr lang="en-US" dirty="0"/>
              <a:t> </a:t>
            </a:r>
            <a:r>
              <a:rPr lang="en-US" dirty="0" err="1"/>
              <a:t>dilaksanakan</a:t>
            </a:r>
            <a:r>
              <a:rPr lang="en-US" dirty="0"/>
              <a:t> </a:t>
            </a:r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akibat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;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tertuduh</a:t>
            </a:r>
            <a:r>
              <a:rPr lang="en-US" dirty="0"/>
              <a:t> </a:t>
            </a:r>
            <a:r>
              <a:rPr lang="en-US" dirty="0" err="1"/>
              <a:t>sesungguhnya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menghendaki</a:t>
            </a:r>
            <a:r>
              <a:rPr lang="en-US" dirty="0"/>
              <a:t> </a:t>
            </a:r>
            <a:r>
              <a:rPr lang="en-US" dirty="0" err="1"/>
              <a:t>akibat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. </a:t>
            </a:r>
            <a:r>
              <a:rPr lang="en-US" dirty="0" smtClean="0"/>
              <a:t> </a:t>
            </a:r>
            <a:r>
              <a:rPr lang="en-US" dirty="0" err="1" smtClean="0"/>
              <a:t>Contoh</a:t>
            </a:r>
            <a:r>
              <a:rPr lang="en-US" dirty="0"/>
              <a:t>: A </a:t>
            </a:r>
            <a:r>
              <a:rPr lang="en-US" dirty="0" err="1"/>
              <a:t>mengendarai</a:t>
            </a:r>
            <a:r>
              <a:rPr lang="en-US" dirty="0"/>
              <a:t> </a:t>
            </a:r>
            <a:r>
              <a:rPr lang="en-US" dirty="0" err="1"/>
              <a:t>kendaraan</a:t>
            </a:r>
            <a:r>
              <a:rPr lang="en-US" dirty="0"/>
              <a:t> </a:t>
            </a:r>
            <a:r>
              <a:rPr lang="en-US" dirty="0" err="1"/>
              <a:t>bermotor</a:t>
            </a:r>
            <a:r>
              <a:rPr lang="en-US" dirty="0"/>
              <a:t> </a:t>
            </a:r>
            <a:r>
              <a:rPr lang="en-US" dirty="0" err="1"/>
              <a:t>melebihi</a:t>
            </a:r>
            <a:r>
              <a:rPr lang="en-US" dirty="0"/>
              <a:t> </a:t>
            </a:r>
            <a:r>
              <a:rPr lang="en-US" dirty="0" err="1"/>
              <a:t>batas</a:t>
            </a:r>
            <a:r>
              <a:rPr lang="en-US" dirty="0"/>
              <a:t> </a:t>
            </a:r>
            <a:r>
              <a:rPr lang="en-US" dirty="0" err="1"/>
              <a:t>kecepatan</a:t>
            </a:r>
            <a:r>
              <a:rPr lang="en-US" dirty="0"/>
              <a:t> yang </a:t>
            </a:r>
            <a:r>
              <a:rPr lang="en-US" dirty="0" err="1"/>
              <a:t>diperbolehkan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kota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menabrak</a:t>
            </a:r>
            <a:r>
              <a:rPr lang="en-US" dirty="0"/>
              <a:t> </a:t>
            </a:r>
            <a:r>
              <a:rPr lang="en-US" dirty="0" err="1"/>
              <a:t>pejalan</a:t>
            </a:r>
            <a:r>
              <a:rPr lang="en-US" dirty="0"/>
              <a:t> kaki yang </a:t>
            </a:r>
            <a:r>
              <a:rPr lang="en-US" dirty="0" err="1"/>
              <a:t>mengakibatkan</a:t>
            </a:r>
            <a:r>
              <a:rPr lang="en-US" dirty="0"/>
              <a:t> </a:t>
            </a:r>
            <a:r>
              <a:rPr lang="en-US" dirty="0" err="1"/>
              <a:t>pejalan</a:t>
            </a:r>
            <a:r>
              <a:rPr lang="en-US" dirty="0"/>
              <a:t> kaki yang </a:t>
            </a:r>
            <a:r>
              <a:rPr lang="en-US" dirty="0" err="1"/>
              <a:t>bersangkutan</a:t>
            </a:r>
            <a:r>
              <a:rPr lang="en-US" dirty="0"/>
              <a:t> </a:t>
            </a:r>
            <a:r>
              <a:rPr lang="en-US" dirty="0" err="1"/>
              <a:t>luka</a:t>
            </a:r>
            <a:r>
              <a:rPr lang="en-US" dirty="0"/>
              <a:t> – </a:t>
            </a:r>
            <a:r>
              <a:rPr lang="en-US" dirty="0" err="1"/>
              <a:t>luka</a:t>
            </a:r>
            <a:r>
              <a:rPr lang="en-US" dirty="0"/>
              <a:t> </a:t>
            </a:r>
            <a:r>
              <a:rPr lang="en-US" dirty="0" err="1"/>
              <a:t>parah</a:t>
            </a:r>
            <a:r>
              <a:rPr lang="en-US" dirty="0"/>
              <a:t>. </a:t>
            </a:r>
            <a:endParaRPr lang="en-US" dirty="0" smtClean="0"/>
          </a:p>
          <a:p>
            <a:pPr marL="617220" lvl="1" indent="-342900">
              <a:buFont typeface="+mj-lt"/>
              <a:buAutoNum type="alphaLcParenR"/>
            </a:pPr>
            <a:r>
              <a:rPr lang="en-US" i="1" dirty="0" smtClean="0"/>
              <a:t>Negligence</a:t>
            </a:r>
            <a:r>
              <a:rPr lang="en-US" dirty="0"/>
              <a:t>.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dimaksudkan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tertuduh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menduga</a:t>
            </a:r>
            <a:r>
              <a:rPr lang="en-US" dirty="0"/>
              <a:t> </a:t>
            </a:r>
            <a:r>
              <a:rPr lang="en-US" dirty="0" err="1"/>
              <a:t>akibat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,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keadaan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undang</a:t>
            </a:r>
            <a:r>
              <a:rPr lang="en-US" dirty="0"/>
              <a:t> – </a:t>
            </a:r>
            <a:r>
              <a:rPr lang="en-US" dirty="0" err="1"/>
              <a:t>undang</a:t>
            </a:r>
            <a:r>
              <a:rPr lang="en-US" dirty="0"/>
              <a:t> </a:t>
            </a:r>
            <a:r>
              <a:rPr lang="en-US" dirty="0" err="1"/>
              <a:t>mensyaratkan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tertuduh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menduga</a:t>
            </a:r>
            <a:r>
              <a:rPr lang="en-US" dirty="0"/>
              <a:t> </a:t>
            </a:r>
            <a:r>
              <a:rPr lang="en-US" dirty="0" err="1"/>
              <a:t>akibat</a:t>
            </a:r>
            <a:r>
              <a:rPr lang="en-US" dirty="0"/>
              <a:t> – </a:t>
            </a:r>
            <a:r>
              <a:rPr lang="en-US" dirty="0" err="1"/>
              <a:t>akibat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perbuatan</a:t>
            </a:r>
            <a:r>
              <a:rPr lang="en-US" dirty="0"/>
              <a:t> yang </a:t>
            </a:r>
            <a:r>
              <a:rPr lang="en-US" dirty="0" err="1"/>
              <a:t>dilakukannya</a:t>
            </a:r>
            <a:r>
              <a:rPr lang="en-US" dirty="0"/>
              <a:t>. </a:t>
            </a:r>
            <a:r>
              <a:rPr lang="en-US" dirty="0" smtClean="0"/>
              <a:t> </a:t>
            </a:r>
            <a:r>
              <a:rPr lang="en-US" dirty="0" err="1" smtClean="0"/>
              <a:t>Contoh</a:t>
            </a:r>
            <a:r>
              <a:rPr lang="en-US" dirty="0"/>
              <a:t>: A </a:t>
            </a:r>
            <a:r>
              <a:rPr lang="en-US" dirty="0" err="1"/>
              <a:t>menyulut</a:t>
            </a:r>
            <a:r>
              <a:rPr lang="en-US" dirty="0"/>
              <a:t> </a:t>
            </a:r>
            <a:r>
              <a:rPr lang="en-US" dirty="0" err="1"/>
              <a:t>korek</a:t>
            </a:r>
            <a:r>
              <a:rPr lang="en-US" dirty="0"/>
              <a:t> </a:t>
            </a:r>
            <a:r>
              <a:rPr lang="en-US" dirty="0" err="1"/>
              <a:t>api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ia</a:t>
            </a:r>
            <a:r>
              <a:rPr lang="en-US" dirty="0"/>
              <a:t> </a:t>
            </a:r>
            <a:r>
              <a:rPr lang="en-US" dirty="0" err="1"/>
              <a:t>berada</a:t>
            </a:r>
            <a:r>
              <a:rPr lang="en-US" dirty="0"/>
              <a:t> di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pompa</a:t>
            </a:r>
            <a:r>
              <a:rPr lang="en-US" dirty="0"/>
              <a:t> </a:t>
            </a:r>
            <a:r>
              <a:rPr lang="en-US" dirty="0" err="1"/>
              <a:t>bensin</a:t>
            </a:r>
            <a:r>
              <a:rPr lang="en-US" dirty="0"/>
              <a:t>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mengakibatkan</a:t>
            </a:r>
            <a:r>
              <a:rPr lang="en-US" dirty="0"/>
              <a:t> </a:t>
            </a:r>
            <a:r>
              <a:rPr lang="en-US" dirty="0" err="1"/>
              <a:t>terbakarnya</a:t>
            </a:r>
            <a:r>
              <a:rPr lang="en-US" dirty="0"/>
              <a:t> </a:t>
            </a:r>
            <a:r>
              <a:rPr lang="en-US" dirty="0" err="1"/>
              <a:t>pompa</a:t>
            </a:r>
            <a:r>
              <a:rPr lang="en-US" dirty="0"/>
              <a:t> </a:t>
            </a:r>
            <a:r>
              <a:rPr lang="en-US" dirty="0" err="1"/>
              <a:t>bensin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korban </a:t>
            </a:r>
            <a:r>
              <a:rPr lang="en-US" dirty="0" err="1"/>
              <a:t>luka</a:t>
            </a:r>
            <a:r>
              <a:rPr lang="en-US" dirty="0"/>
              <a:t> </a:t>
            </a:r>
            <a:r>
              <a:rPr lang="en-US" dirty="0" err="1"/>
              <a:t>bakar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mati</a:t>
            </a:r>
            <a:r>
              <a:rPr lang="en-US" dirty="0"/>
              <a:t> </a:t>
            </a:r>
            <a:r>
              <a:rPr lang="en-US" dirty="0" err="1"/>
              <a:t>karenannya</a:t>
            </a:r>
            <a:r>
              <a:rPr lang="en-US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00254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Pidana</a:t>
            </a:r>
            <a:r>
              <a:rPr lang="en-US" dirty="0" smtClean="0"/>
              <a:t> Indonesia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dirty="0" err="1"/>
              <a:t>Unsur-unsur</a:t>
            </a:r>
            <a:r>
              <a:rPr lang="en-US" dirty="0"/>
              <a:t> </a:t>
            </a:r>
            <a:r>
              <a:rPr lang="en-US" dirty="0" err="1"/>
              <a:t>tindak</a:t>
            </a:r>
            <a:r>
              <a:rPr lang="en-US" dirty="0"/>
              <a:t> </a:t>
            </a:r>
            <a:r>
              <a:rPr lang="en-US" dirty="0" err="1"/>
              <a:t>pidana</a:t>
            </a:r>
            <a:r>
              <a:rPr lang="en-US" dirty="0"/>
              <a:t>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Moeljatno</a:t>
            </a:r>
            <a:r>
              <a:rPr lang="en-US" dirty="0"/>
              <a:t>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: </a:t>
            </a:r>
          </a:p>
          <a:p>
            <a:r>
              <a:rPr lang="en-US" dirty="0"/>
              <a:t>a. </a:t>
            </a:r>
            <a:r>
              <a:rPr lang="en-US" dirty="0" err="1"/>
              <a:t>Kelakuan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akibat</a:t>
            </a:r>
            <a:r>
              <a:rPr lang="en-US" dirty="0"/>
              <a:t> </a:t>
            </a:r>
          </a:p>
          <a:p>
            <a:r>
              <a:rPr lang="en-US" dirty="0"/>
              <a:t>b. Hal </a:t>
            </a:r>
            <a:r>
              <a:rPr lang="en-US" dirty="0" err="1"/>
              <a:t>ikhwal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keadaan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yang </a:t>
            </a:r>
            <a:r>
              <a:rPr lang="en-US" dirty="0" err="1"/>
              <a:t>menyertai</a:t>
            </a:r>
            <a:r>
              <a:rPr lang="en-US" dirty="0"/>
              <a:t> </a:t>
            </a:r>
            <a:r>
              <a:rPr lang="en-US" dirty="0" err="1"/>
              <a:t>perbuatan</a:t>
            </a:r>
            <a:r>
              <a:rPr lang="en-US" dirty="0"/>
              <a:t>, yang </a:t>
            </a:r>
            <a:r>
              <a:rPr lang="en-US" dirty="0" err="1"/>
              <a:t>dibagi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: </a:t>
            </a:r>
          </a:p>
          <a:p>
            <a:pPr marL="891540" lvl="2" indent="-342900">
              <a:buFont typeface="+mj-lt"/>
              <a:buAutoNum type="arabicPeriod"/>
            </a:pPr>
            <a:r>
              <a:rPr lang="en-US" sz="1800" dirty="0"/>
              <a:t>	</a:t>
            </a:r>
            <a:r>
              <a:rPr lang="en-US" sz="1800" dirty="0" err="1" smtClean="0"/>
              <a:t>Unsur</a:t>
            </a:r>
            <a:r>
              <a:rPr lang="en-US" sz="1800" dirty="0" smtClean="0"/>
              <a:t> </a:t>
            </a:r>
            <a:r>
              <a:rPr lang="en-US" sz="1800" dirty="0" err="1"/>
              <a:t>subyektif</a:t>
            </a:r>
            <a:r>
              <a:rPr lang="en-US" sz="1800" dirty="0"/>
              <a:t> </a:t>
            </a:r>
            <a:r>
              <a:rPr lang="en-US" sz="1800" dirty="0" err="1"/>
              <a:t>atau</a:t>
            </a:r>
            <a:r>
              <a:rPr lang="en-US" sz="1800" dirty="0"/>
              <a:t> </a:t>
            </a:r>
            <a:r>
              <a:rPr lang="en-US" sz="1800" dirty="0" err="1"/>
              <a:t>pribadi</a:t>
            </a:r>
            <a:r>
              <a:rPr lang="en-US" sz="1800" dirty="0"/>
              <a:t> </a:t>
            </a:r>
            <a:r>
              <a:rPr lang="en-US" sz="1800" dirty="0" err="1" smtClean="0"/>
              <a:t>Yaitu</a:t>
            </a:r>
            <a:r>
              <a:rPr lang="en-US" sz="1800" dirty="0" smtClean="0"/>
              <a:t> </a:t>
            </a:r>
            <a:r>
              <a:rPr lang="en-US" sz="1800" dirty="0" err="1"/>
              <a:t>mengenai</a:t>
            </a:r>
            <a:r>
              <a:rPr lang="en-US" sz="1800" dirty="0"/>
              <a:t> </a:t>
            </a:r>
            <a:r>
              <a:rPr lang="en-US" sz="1800" dirty="0" err="1"/>
              <a:t>diri</a:t>
            </a:r>
            <a:r>
              <a:rPr lang="en-US" sz="1800" dirty="0"/>
              <a:t> orang yang </a:t>
            </a:r>
            <a:r>
              <a:rPr lang="en-US" sz="1800" dirty="0" err="1"/>
              <a:t>melakukan</a:t>
            </a:r>
            <a:r>
              <a:rPr lang="en-US" sz="1800" dirty="0"/>
              <a:t> </a:t>
            </a:r>
            <a:r>
              <a:rPr lang="en-US" sz="1800" dirty="0" err="1"/>
              <a:t>perbuatan</a:t>
            </a:r>
            <a:r>
              <a:rPr lang="en-US" sz="1800" dirty="0"/>
              <a:t>, </a:t>
            </a:r>
            <a:r>
              <a:rPr lang="en-US" sz="1800" dirty="0" err="1"/>
              <a:t>misalnya</a:t>
            </a:r>
            <a:r>
              <a:rPr lang="en-US" sz="1800" dirty="0"/>
              <a:t> </a:t>
            </a:r>
            <a:r>
              <a:rPr lang="en-US" sz="1800" dirty="0" err="1"/>
              <a:t>unsur</a:t>
            </a:r>
            <a:r>
              <a:rPr lang="en-US" sz="1800" dirty="0"/>
              <a:t> </a:t>
            </a:r>
            <a:r>
              <a:rPr lang="en-US" sz="1800" dirty="0" err="1"/>
              <a:t>pegawai</a:t>
            </a:r>
            <a:r>
              <a:rPr lang="en-US" sz="1800" dirty="0"/>
              <a:t> </a:t>
            </a:r>
            <a:r>
              <a:rPr lang="en-US" sz="1800" dirty="0" err="1"/>
              <a:t>negeri</a:t>
            </a:r>
            <a:r>
              <a:rPr lang="en-US" sz="1800" dirty="0"/>
              <a:t> yang </a:t>
            </a:r>
            <a:r>
              <a:rPr lang="en-US" sz="1800" dirty="0" err="1"/>
              <a:t>diperlukan</a:t>
            </a:r>
            <a:r>
              <a:rPr lang="en-US" sz="1800" dirty="0"/>
              <a:t> </a:t>
            </a:r>
            <a:r>
              <a:rPr lang="en-US" sz="1800" dirty="0" err="1"/>
              <a:t>dalam</a:t>
            </a:r>
            <a:r>
              <a:rPr lang="en-US" sz="1800" dirty="0"/>
              <a:t> </a:t>
            </a:r>
            <a:r>
              <a:rPr lang="en-US" sz="1800" dirty="0" err="1"/>
              <a:t>delik</a:t>
            </a:r>
            <a:r>
              <a:rPr lang="en-US" sz="1800" dirty="0"/>
              <a:t> </a:t>
            </a:r>
            <a:r>
              <a:rPr lang="en-US" sz="1800" dirty="0" err="1"/>
              <a:t>jabatan</a:t>
            </a:r>
            <a:r>
              <a:rPr lang="en-US" sz="1800" dirty="0"/>
              <a:t> </a:t>
            </a:r>
            <a:r>
              <a:rPr lang="en-US" sz="1800" dirty="0" err="1"/>
              <a:t>seperti</a:t>
            </a:r>
            <a:r>
              <a:rPr lang="en-US" sz="1800" dirty="0"/>
              <a:t> </a:t>
            </a:r>
            <a:r>
              <a:rPr lang="en-US" sz="1800" dirty="0" err="1"/>
              <a:t>dalam</a:t>
            </a:r>
            <a:r>
              <a:rPr lang="en-US" sz="1800" dirty="0"/>
              <a:t> </a:t>
            </a:r>
            <a:r>
              <a:rPr lang="en-US" sz="1800" dirty="0" err="1"/>
              <a:t>perkara</a:t>
            </a:r>
            <a:r>
              <a:rPr lang="en-US" sz="1800" dirty="0"/>
              <a:t> </a:t>
            </a:r>
            <a:r>
              <a:rPr lang="en-US" sz="1800" dirty="0" err="1"/>
              <a:t>tindak</a:t>
            </a:r>
            <a:r>
              <a:rPr lang="en-US" sz="1800" dirty="0"/>
              <a:t> </a:t>
            </a:r>
            <a:r>
              <a:rPr lang="en-US" sz="1800" dirty="0" err="1"/>
              <a:t>pidana</a:t>
            </a:r>
            <a:r>
              <a:rPr lang="en-US" sz="1800" dirty="0"/>
              <a:t> </a:t>
            </a:r>
            <a:r>
              <a:rPr lang="en-US" sz="1800" dirty="0" err="1"/>
              <a:t>korupsi</a:t>
            </a:r>
            <a:r>
              <a:rPr lang="en-US" sz="1800" dirty="0"/>
              <a:t>. </a:t>
            </a:r>
            <a:r>
              <a:rPr lang="en-US" sz="1800" dirty="0" err="1"/>
              <a:t>Pasal</a:t>
            </a:r>
            <a:r>
              <a:rPr lang="en-US" sz="1800" dirty="0"/>
              <a:t> 418 KUHP jo. </a:t>
            </a:r>
            <a:r>
              <a:rPr lang="en-US" sz="1800" dirty="0" err="1"/>
              <a:t>Pasal</a:t>
            </a:r>
            <a:r>
              <a:rPr lang="en-US" sz="1800" dirty="0"/>
              <a:t> 1 </a:t>
            </a:r>
            <a:r>
              <a:rPr lang="en-US" sz="1800" dirty="0" err="1"/>
              <a:t>ayat</a:t>
            </a:r>
            <a:r>
              <a:rPr lang="en-US" sz="1800" dirty="0"/>
              <a:t> (1) sub c UU No. 3 </a:t>
            </a:r>
            <a:r>
              <a:rPr lang="en-US" sz="1800" dirty="0" err="1"/>
              <a:t>Tahun</a:t>
            </a:r>
            <a:r>
              <a:rPr lang="en-US" sz="1800" dirty="0"/>
              <a:t> 1971 </a:t>
            </a:r>
            <a:r>
              <a:rPr lang="en-US" sz="1800" dirty="0" err="1"/>
              <a:t>atau</a:t>
            </a:r>
            <a:r>
              <a:rPr lang="en-US" sz="1800" dirty="0"/>
              <a:t> </a:t>
            </a:r>
            <a:r>
              <a:rPr lang="en-US" sz="1800" dirty="0" err="1"/>
              <a:t>pasal</a:t>
            </a:r>
            <a:r>
              <a:rPr lang="en-US" sz="1800" dirty="0"/>
              <a:t> 11 UU No. 31 </a:t>
            </a:r>
            <a:r>
              <a:rPr lang="en-US" sz="1800" dirty="0" err="1"/>
              <a:t>Tahun</a:t>
            </a:r>
            <a:r>
              <a:rPr lang="en-US" sz="1800" dirty="0"/>
              <a:t> 1999 jo. UU No. 20 </a:t>
            </a:r>
            <a:r>
              <a:rPr lang="en-US" sz="1800" dirty="0" err="1"/>
              <a:t>Tahun</a:t>
            </a:r>
            <a:r>
              <a:rPr lang="en-US" sz="1800" dirty="0"/>
              <a:t> 2001 </a:t>
            </a:r>
            <a:r>
              <a:rPr lang="en-US" sz="1800" dirty="0" err="1"/>
              <a:t>tentang</a:t>
            </a:r>
            <a:r>
              <a:rPr lang="en-US" sz="1800" dirty="0"/>
              <a:t> </a:t>
            </a:r>
            <a:r>
              <a:rPr lang="en-US" sz="1800" dirty="0" err="1"/>
              <a:t>pegawai</a:t>
            </a:r>
            <a:r>
              <a:rPr lang="en-US" sz="1800" dirty="0"/>
              <a:t> </a:t>
            </a:r>
            <a:r>
              <a:rPr lang="en-US" sz="1800" dirty="0" err="1"/>
              <a:t>negeri</a:t>
            </a:r>
            <a:r>
              <a:rPr lang="en-US" sz="1800" dirty="0"/>
              <a:t> yang </a:t>
            </a:r>
            <a:r>
              <a:rPr lang="en-US" sz="1800" dirty="0" err="1"/>
              <a:t>menerima</a:t>
            </a:r>
            <a:r>
              <a:rPr lang="en-US" sz="1800" dirty="0"/>
              <a:t> </a:t>
            </a:r>
            <a:r>
              <a:rPr lang="en-US" sz="1800" dirty="0" err="1"/>
              <a:t>hadiah</a:t>
            </a:r>
            <a:r>
              <a:rPr lang="en-US" sz="1800" dirty="0"/>
              <a:t>. </a:t>
            </a:r>
            <a:endParaRPr lang="en-US" sz="1800" dirty="0" smtClean="0"/>
          </a:p>
          <a:p>
            <a:pPr marL="891540" lvl="2" indent="-342900">
              <a:buFont typeface="+mj-lt"/>
              <a:buAutoNum type="arabicPeriod"/>
            </a:pPr>
            <a:r>
              <a:rPr lang="en-US" sz="1800" dirty="0" smtClean="0"/>
              <a:t>2</a:t>
            </a:r>
            <a:r>
              <a:rPr lang="en-US" sz="1800" dirty="0"/>
              <a:t>) </a:t>
            </a:r>
            <a:r>
              <a:rPr lang="en-US" sz="1800" dirty="0" err="1"/>
              <a:t>Unsur</a:t>
            </a:r>
            <a:r>
              <a:rPr lang="en-US" sz="1800" dirty="0"/>
              <a:t> </a:t>
            </a:r>
            <a:r>
              <a:rPr lang="en-US" sz="1800" dirty="0" err="1"/>
              <a:t>obyektif</a:t>
            </a:r>
            <a:r>
              <a:rPr lang="en-US" sz="1800" dirty="0"/>
              <a:t> </a:t>
            </a:r>
            <a:r>
              <a:rPr lang="en-US" sz="1800" dirty="0" err="1"/>
              <a:t>atau</a:t>
            </a:r>
            <a:r>
              <a:rPr lang="en-US" sz="1800" dirty="0"/>
              <a:t> non </a:t>
            </a:r>
            <a:r>
              <a:rPr lang="en-US" sz="1800" dirty="0" err="1"/>
              <a:t>pribadi</a:t>
            </a:r>
            <a:r>
              <a:rPr lang="en-US" sz="1800" dirty="0"/>
              <a:t> </a:t>
            </a:r>
            <a:r>
              <a:rPr lang="en-US" sz="1800" dirty="0" err="1" smtClean="0"/>
              <a:t>Yaitu</a:t>
            </a:r>
            <a:r>
              <a:rPr lang="en-US" sz="1800" dirty="0" smtClean="0"/>
              <a:t> </a:t>
            </a:r>
            <a:r>
              <a:rPr lang="en-US" sz="1800" dirty="0" err="1"/>
              <a:t>mengenai</a:t>
            </a:r>
            <a:r>
              <a:rPr lang="en-US" sz="1800" dirty="0"/>
              <a:t> </a:t>
            </a:r>
            <a:r>
              <a:rPr lang="en-US" sz="1800" dirty="0" err="1"/>
              <a:t>keadaan</a:t>
            </a:r>
            <a:r>
              <a:rPr lang="en-US" sz="1800" dirty="0"/>
              <a:t> di </a:t>
            </a:r>
            <a:r>
              <a:rPr lang="en-US" sz="1800" dirty="0" err="1"/>
              <a:t>luar</a:t>
            </a:r>
            <a:r>
              <a:rPr lang="en-US" sz="1800" dirty="0"/>
              <a:t> </a:t>
            </a:r>
            <a:r>
              <a:rPr lang="en-US" sz="1800" dirty="0" err="1"/>
              <a:t>si</a:t>
            </a:r>
            <a:r>
              <a:rPr lang="en-US" sz="1800" dirty="0"/>
              <a:t> </a:t>
            </a:r>
            <a:r>
              <a:rPr lang="en-US" sz="1800" dirty="0" err="1"/>
              <a:t>pembuat</a:t>
            </a:r>
            <a:r>
              <a:rPr lang="en-US" sz="1800" dirty="0"/>
              <a:t>, </a:t>
            </a:r>
            <a:r>
              <a:rPr lang="en-US" sz="1800" dirty="0" err="1"/>
              <a:t>misalnya</a:t>
            </a:r>
            <a:r>
              <a:rPr lang="en-US" sz="1800" dirty="0"/>
              <a:t> </a:t>
            </a:r>
            <a:r>
              <a:rPr lang="en-US" sz="1800" dirty="0" err="1"/>
              <a:t>pasal</a:t>
            </a:r>
            <a:r>
              <a:rPr lang="en-US" sz="1800" dirty="0"/>
              <a:t> 160 KUHP </a:t>
            </a:r>
            <a:r>
              <a:rPr lang="en-US" sz="1800" dirty="0" err="1"/>
              <a:t>tentang</a:t>
            </a:r>
            <a:r>
              <a:rPr lang="en-US" sz="1800" dirty="0"/>
              <a:t> </a:t>
            </a:r>
            <a:r>
              <a:rPr lang="en-US" sz="1800" dirty="0" err="1"/>
              <a:t>penghasutan</a:t>
            </a:r>
            <a:r>
              <a:rPr lang="en-US" sz="1800" dirty="0"/>
              <a:t> di </a:t>
            </a:r>
            <a:r>
              <a:rPr lang="en-US" sz="1800" dirty="0" err="1"/>
              <a:t>muka</a:t>
            </a:r>
            <a:r>
              <a:rPr lang="en-US" sz="1800" dirty="0"/>
              <a:t> </a:t>
            </a:r>
            <a:r>
              <a:rPr lang="en-US" sz="1800" dirty="0" err="1"/>
              <a:t>umum</a:t>
            </a:r>
            <a:r>
              <a:rPr lang="en-US" sz="1800" dirty="0"/>
              <a:t> (</a:t>
            </a:r>
            <a:r>
              <a:rPr lang="en-US" sz="1800" dirty="0" err="1"/>
              <a:t>supaya</a:t>
            </a:r>
            <a:r>
              <a:rPr lang="en-US" sz="1800" dirty="0"/>
              <a:t> </a:t>
            </a:r>
            <a:r>
              <a:rPr lang="en-US" sz="1800" dirty="0" err="1"/>
              <a:t>melakukan</a:t>
            </a:r>
            <a:r>
              <a:rPr lang="en-US" sz="1800" dirty="0"/>
              <a:t> </a:t>
            </a:r>
            <a:r>
              <a:rPr lang="en-US" sz="1800" dirty="0" err="1"/>
              <a:t>perbuatan</a:t>
            </a:r>
            <a:r>
              <a:rPr lang="en-US" sz="1800" dirty="0"/>
              <a:t> </a:t>
            </a:r>
            <a:r>
              <a:rPr lang="en-US" sz="1800" dirty="0" err="1"/>
              <a:t>pidana</a:t>
            </a:r>
            <a:r>
              <a:rPr lang="en-US" sz="1800" dirty="0"/>
              <a:t> </a:t>
            </a:r>
            <a:r>
              <a:rPr lang="en-US" sz="1800" dirty="0" err="1"/>
              <a:t>atau</a:t>
            </a:r>
            <a:r>
              <a:rPr lang="en-US" sz="1800" dirty="0"/>
              <a:t> </a:t>
            </a:r>
            <a:r>
              <a:rPr lang="en-US" sz="1800" dirty="0" err="1"/>
              <a:t>melakukan</a:t>
            </a:r>
            <a:r>
              <a:rPr lang="en-US" sz="1800" dirty="0"/>
              <a:t> </a:t>
            </a:r>
            <a:r>
              <a:rPr lang="en-US" sz="1800" dirty="0" err="1"/>
              <a:t>kekerasan</a:t>
            </a:r>
            <a:r>
              <a:rPr lang="en-US" sz="1800" dirty="0"/>
              <a:t> </a:t>
            </a:r>
            <a:r>
              <a:rPr lang="en-US" sz="1800" dirty="0" err="1"/>
              <a:t>terhadap</a:t>
            </a:r>
            <a:r>
              <a:rPr lang="en-US" sz="1800" dirty="0"/>
              <a:t> </a:t>
            </a:r>
            <a:r>
              <a:rPr lang="en-US" sz="1800" dirty="0" err="1"/>
              <a:t>penguasa</a:t>
            </a:r>
            <a:r>
              <a:rPr lang="en-US" sz="1800" dirty="0"/>
              <a:t> </a:t>
            </a:r>
            <a:r>
              <a:rPr lang="en-US" sz="1800" dirty="0" err="1"/>
              <a:t>umum</a:t>
            </a:r>
            <a:r>
              <a:rPr lang="en-US" sz="1800" dirty="0"/>
              <a:t>). </a:t>
            </a:r>
            <a:r>
              <a:rPr lang="en-US" sz="1800" dirty="0" err="1"/>
              <a:t>Apabila</a:t>
            </a:r>
            <a:r>
              <a:rPr lang="en-US" sz="1800" dirty="0"/>
              <a:t> </a:t>
            </a:r>
            <a:r>
              <a:rPr lang="en-US" sz="1800" dirty="0" err="1"/>
              <a:t>penghasutan</a:t>
            </a:r>
            <a:r>
              <a:rPr lang="en-US" sz="1800" dirty="0"/>
              <a:t> </a:t>
            </a:r>
            <a:r>
              <a:rPr lang="en-US" sz="1800" dirty="0" err="1"/>
              <a:t>tidak</a:t>
            </a:r>
            <a:r>
              <a:rPr lang="en-US" sz="1800" dirty="0"/>
              <a:t> </a:t>
            </a:r>
            <a:r>
              <a:rPr lang="en-US" sz="1800" dirty="0" err="1"/>
              <a:t>dilakukan</a:t>
            </a:r>
            <a:r>
              <a:rPr lang="en-US" sz="1800" dirty="0"/>
              <a:t> di </a:t>
            </a:r>
            <a:r>
              <a:rPr lang="en-US" sz="1800" dirty="0" err="1"/>
              <a:t>muka</a:t>
            </a:r>
            <a:r>
              <a:rPr lang="en-US" sz="1800" dirty="0"/>
              <a:t> </a:t>
            </a:r>
            <a:r>
              <a:rPr lang="en-US" sz="1800" dirty="0" err="1"/>
              <a:t>umum</a:t>
            </a:r>
            <a:r>
              <a:rPr lang="en-US" sz="1800" dirty="0"/>
              <a:t> </a:t>
            </a:r>
            <a:r>
              <a:rPr lang="en-US" sz="1800" dirty="0" err="1"/>
              <a:t>maka</a:t>
            </a:r>
            <a:r>
              <a:rPr lang="en-US" sz="1800" dirty="0"/>
              <a:t> </a:t>
            </a:r>
            <a:r>
              <a:rPr lang="en-US" sz="1800" dirty="0" err="1"/>
              <a:t>tidak</a:t>
            </a:r>
            <a:r>
              <a:rPr lang="en-US" sz="1800" dirty="0"/>
              <a:t> </a:t>
            </a:r>
            <a:r>
              <a:rPr lang="en-US" sz="1800" dirty="0" err="1"/>
              <a:t>mungkin</a:t>
            </a:r>
            <a:r>
              <a:rPr lang="en-US" sz="1800" dirty="0"/>
              <a:t> </a:t>
            </a:r>
            <a:r>
              <a:rPr lang="en-US" sz="1800" dirty="0" err="1"/>
              <a:t>diterapkan</a:t>
            </a:r>
            <a:r>
              <a:rPr lang="en-US" sz="1800" dirty="0"/>
              <a:t> </a:t>
            </a:r>
            <a:r>
              <a:rPr lang="en-US" sz="1800" dirty="0" err="1"/>
              <a:t>pasal</a:t>
            </a:r>
            <a:r>
              <a:rPr lang="en-US" sz="1800" dirty="0"/>
              <a:t> </a:t>
            </a:r>
            <a:r>
              <a:rPr lang="en-US" sz="1800" dirty="0" err="1"/>
              <a:t>ini</a:t>
            </a:r>
            <a:r>
              <a:rPr lang="en-US" sz="1800" dirty="0"/>
              <a:t> 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97181096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111</TotalTime>
  <Words>2286</Words>
  <Application>Microsoft Office PowerPoint</Application>
  <PresentationFormat>Widescreen</PresentationFormat>
  <Paragraphs>131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Century Gothic</vt:lpstr>
      <vt:lpstr>Garamond</vt:lpstr>
      <vt:lpstr>Wingdings</vt:lpstr>
      <vt:lpstr>Savon</vt:lpstr>
      <vt:lpstr>PERBANDINGAN HUKUM PIDANA INGGRIS INDONESIA</vt:lpstr>
      <vt:lpstr> Manfaat dan Tujuan Perbandingan Hukum Indoensia dengan inggris </vt:lpstr>
      <vt:lpstr>KLASIFIKASI TINDAK PIDANA</vt:lpstr>
      <vt:lpstr>Klasifikasi Tindak Pidana Inggris (Criminal Law Act 1977)</vt:lpstr>
      <vt:lpstr>PowerPoint Presentation</vt:lpstr>
      <vt:lpstr>KLASIFIKASI TINDAK PIDANA INDONESIA (KUHP)</vt:lpstr>
      <vt:lpstr> Unsur – unsur Tindak Pidana </vt:lpstr>
      <vt:lpstr>PowerPoint Presentation</vt:lpstr>
      <vt:lpstr>Unsur Hukum Pidana Indonesia</vt:lpstr>
      <vt:lpstr>PowerPoint Presentation</vt:lpstr>
      <vt:lpstr> Pertanggungjawaban Pidana  </vt:lpstr>
      <vt:lpstr>Pertanggungjawaban Pidana Berdasarkan Hukum Inggris </vt:lpstr>
      <vt:lpstr>PowerPoint Presentation</vt:lpstr>
      <vt:lpstr>PowerPoint Presentation</vt:lpstr>
      <vt:lpstr>PowerPoint Presentation</vt:lpstr>
      <vt:lpstr>PowerPoint Presentation</vt:lpstr>
      <vt:lpstr>Orang-Orang Yang Memiliki Kekebalan Hukum dalam Hukum Pidana Inggris</vt:lpstr>
      <vt:lpstr>PERTANGGUNGJAWABAN PIDANA DALAM HUKUM PIDANA INDONESIA</vt:lpstr>
      <vt:lpstr>PENYERTAAN</vt:lpstr>
      <vt:lpstr>Penyertaan Dalam Hukum Pidana Inggris</vt:lpstr>
      <vt:lpstr> Percobaan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10</cp:revision>
  <dcterms:created xsi:type="dcterms:W3CDTF">2020-10-20T05:18:47Z</dcterms:created>
  <dcterms:modified xsi:type="dcterms:W3CDTF">2020-10-20T07:10:03Z</dcterms:modified>
</cp:coreProperties>
</file>