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1" autoAdjust="0"/>
    <p:restoredTop sz="94660"/>
  </p:normalViewPr>
  <p:slideViewPr>
    <p:cSldViewPr snapToGrid="0">
      <p:cViewPr varScale="1">
        <p:scale>
          <a:sx n="75" d="100"/>
          <a:sy n="75" d="100"/>
        </p:scale>
        <p:origin x="6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hyperlink" Target="https://en.wikipedia.org/wiki/Mississippi" TargetMode="External"/><Relationship Id="rId1" Type="http://schemas.openxmlformats.org/officeDocument/2006/relationships/hyperlink" Target="https://en.wikipedia.org/wiki/Noah_S._Sweat"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daytondailynews.com/news/national/cats-marrying-dogs-and-five-other-things-same-sex-marriage-won-mean/dLV9jKqkJOWUFZrSBETWkK/"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en.wikipedia.org/wiki/False_dilemma"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rationalwiki.org/wiki/Ad_hoc"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en.wikipedia.org/wiki/Mississippi" TargetMode="External"/><Relationship Id="rId1" Type="http://schemas.openxmlformats.org/officeDocument/2006/relationships/hyperlink" Target="https://en.wikipedia.org/wiki/Noah_S._Sweat"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daytondailynews.com/news/national/cats-marrying-dogs-and-five-other-things-same-sex-marriage-won-mean/dLV9jKqkJOWUFZrSBETWkK/"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en.wikipedia.org/wiki/False_dilemma"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rationalwiki.org/wiki/Ad_hoc"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6AE1A-BC7B-447F-B85F-77545505DA8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0A0687B-A1DB-4165-B69F-D0F8C4399213}">
      <dgm:prSet/>
      <dgm:spPr/>
      <dgm:t>
        <a:bodyPr/>
        <a:lstStyle/>
        <a:p>
          <a:r>
            <a:rPr lang="en-US" b="0" i="0" baseline="0"/>
            <a:t>In arguments, few things are more frustrating than when you realize that someone is using bad logic, but you can’t quite identify what the problem is.</a:t>
          </a:r>
          <a:endParaRPr lang="en-US"/>
        </a:p>
      </dgm:t>
    </dgm:pt>
    <dgm:pt modelId="{F22E823B-040C-4B1B-96AF-0599559E610B}" type="parTrans" cxnId="{D3BE6938-98F3-4889-875C-7E1966B21BC7}">
      <dgm:prSet/>
      <dgm:spPr/>
      <dgm:t>
        <a:bodyPr/>
        <a:lstStyle/>
        <a:p>
          <a:endParaRPr lang="en-US"/>
        </a:p>
      </dgm:t>
    </dgm:pt>
    <dgm:pt modelId="{05654022-F174-4867-8871-BB04BD79E28A}" type="sibTrans" cxnId="{D3BE6938-98F3-4889-875C-7E1966B21BC7}">
      <dgm:prSet/>
      <dgm:spPr/>
      <dgm:t>
        <a:bodyPr/>
        <a:lstStyle/>
        <a:p>
          <a:endParaRPr lang="en-US"/>
        </a:p>
      </dgm:t>
    </dgm:pt>
    <dgm:pt modelId="{905D608D-8B2F-4115-8ADB-AFE51A7D8F31}">
      <dgm:prSet/>
      <dgm:spPr/>
      <dgm:t>
        <a:bodyPr/>
        <a:lstStyle/>
        <a:p>
          <a:r>
            <a:rPr lang="en-US" b="0" i="0"/>
            <a:t>This rarely happens with the more well-known logical fallacies. For example, when someone in an argument starts criticizing the other person’s reputation instead of their ideas, most people know that’s an ad hominem attack. Or, when someone compares two things to support their argument, but it doesn’t make sense, that’s a false equivalency. But other fallacies are harder to spot. For example, say you’re arguing about politics with a friend, and they say:</a:t>
          </a:r>
          <a:endParaRPr lang="en-US"/>
        </a:p>
      </dgm:t>
    </dgm:pt>
    <dgm:pt modelId="{5D02E07E-580D-4180-9C12-CF6B5C6BB5EB}" type="parTrans" cxnId="{82FBDBD9-1AEA-44B9-BF47-28AC98460F01}">
      <dgm:prSet/>
      <dgm:spPr/>
      <dgm:t>
        <a:bodyPr/>
        <a:lstStyle/>
        <a:p>
          <a:endParaRPr lang="en-US"/>
        </a:p>
      </dgm:t>
    </dgm:pt>
    <dgm:pt modelId="{80F0A14A-E67E-42E9-A177-C9112EE3F828}" type="sibTrans" cxnId="{82FBDBD9-1AEA-44B9-BF47-28AC98460F01}">
      <dgm:prSet/>
      <dgm:spPr/>
      <dgm:t>
        <a:bodyPr/>
        <a:lstStyle/>
        <a:p>
          <a:endParaRPr lang="en-US"/>
        </a:p>
      </dgm:t>
    </dgm:pt>
    <dgm:pt modelId="{28AA0263-D171-4F03-BA11-06B9F3A5467E}">
      <dgm:prSet/>
      <dgm:spPr/>
      <dgm:t>
        <a:bodyPr/>
        <a:lstStyle/>
        <a:p>
          <a:r>
            <a:rPr lang="en-US" b="0" i="0"/>
            <a:t>“The far-left is crazy. The far-right is violent. That’s why the right answers lie the middle.”</a:t>
          </a:r>
          <a:endParaRPr lang="en-US"/>
        </a:p>
      </dgm:t>
    </dgm:pt>
    <dgm:pt modelId="{BD4992F7-55AE-41B1-BDB7-3CAE94A654FC}" type="parTrans" cxnId="{EFEBB5C9-2E5C-43AE-9DAB-D69EA78C0CCF}">
      <dgm:prSet/>
      <dgm:spPr/>
      <dgm:t>
        <a:bodyPr/>
        <a:lstStyle/>
        <a:p>
          <a:endParaRPr lang="en-US"/>
        </a:p>
      </dgm:t>
    </dgm:pt>
    <dgm:pt modelId="{1171E97D-56D9-4D71-A35C-1487AB4CD3DC}" type="sibTrans" cxnId="{EFEBB5C9-2E5C-43AE-9DAB-D69EA78C0CCF}">
      <dgm:prSet/>
      <dgm:spPr/>
      <dgm:t>
        <a:bodyPr/>
        <a:lstStyle/>
        <a:p>
          <a:endParaRPr lang="en-US"/>
        </a:p>
      </dgm:t>
    </dgm:pt>
    <dgm:pt modelId="{081AEF7A-EAE7-4D39-8A7C-2CB367E3DC2D}" type="pres">
      <dgm:prSet presAssocID="{D286AE1A-BC7B-447F-B85F-77545505DA8E}" presName="linear" presStyleCnt="0">
        <dgm:presLayoutVars>
          <dgm:animLvl val="lvl"/>
          <dgm:resizeHandles val="exact"/>
        </dgm:presLayoutVars>
      </dgm:prSet>
      <dgm:spPr/>
    </dgm:pt>
    <dgm:pt modelId="{ABCBA2D5-945B-4FBB-B7B1-0CF14F33DABB}" type="pres">
      <dgm:prSet presAssocID="{00A0687B-A1DB-4165-B69F-D0F8C4399213}" presName="parentText" presStyleLbl="node1" presStyleIdx="0" presStyleCnt="3">
        <dgm:presLayoutVars>
          <dgm:chMax val="0"/>
          <dgm:bulletEnabled val="1"/>
        </dgm:presLayoutVars>
      </dgm:prSet>
      <dgm:spPr/>
    </dgm:pt>
    <dgm:pt modelId="{CAE25B4F-444A-44A4-9EFC-086F44265E51}" type="pres">
      <dgm:prSet presAssocID="{05654022-F174-4867-8871-BB04BD79E28A}" presName="spacer" presStyleCnt="0"/>
      <dgm:spPr/>
    </dgm:pt>
    <dgm:pt modelId="{3674AC73-56DA-42CC-BF14-08609C1761EE}" type="pres">
      <dgm:prSet presAssocID="{905D608D-8B2F-4115-8ADB-AFE51A7D8F31}" presName="parentText" presStyleLbl="node1" presStyleIdx="1" presStyleCnt="3">
        <dgm:presLayoutVars>
          <dgm:chMax val="0"/>
          <dgm:bulletEnabled val="1"/>
        </dgm:presLayoutVars>
      </dgm:prSet>
      <dgm:spPr/>
    </dgm:pt>
    <dgm:pt modelId="{3A08F8CA-439E-4B32-A427-B15244190F70}" type="pres">
      <dgm:prSet presAssocID="{80F0A14A-E67E-42E9-A177-C9112EE3F828}" presName="spacer" presStyleCnt="0"/>
      <dgm:spPr/>
    </dgm:pt>
    <dgm:pt modelId="{80F5E7CB-B8C0-43E1-ADB1-FEB90586C672}" type="pres">
      <dgm:prSet presAssocID="{28AA0263-D171-4F03-BA11-06B9F3A5467E}" presName="parentText" presStyleLbl="node1" presStyleIdx="2" presStyleCnt="3">
        <dgm:presLayoutVars>
          <dgm:chMax val="0"/>
          <dgm:bulletEnabled val="1"/>
        </dgm:presLayoutVars>
      </dgm:prSet>
      <dgm:spPr/>
    </dgm:pt>
  </dgm:ptLst>
  <dgm:cxnLst>
    <dgm:cxn modelId="{D0902022-9C4A-4963-8FFD-4DBEDB7905D3}" type="presOf" srcId="{28AA0263-D171-4F03-BA11-06B9F3A5467E}" destId="{80F5E7CB-B8C0-43E1-ADB1-FEB90586C672}" srcOrd="0" destOrd="0" presId="urn:microsoft.com/office/officeart/2005/8/layout/vList2"/>
    <dgm:cxn modelId="{D3BE6938-98F3-4889-875C-7E1966B21BC7}" srcId="{D286AE1A-BC7B-447F-B85F-77545505DA8E}" destId="{00A0687B-A1DB-4165-B69F-D0F8C4399213}" srcOrd="0" destOrd="0" parTransId="{F22E823B-040C-4B1B-96AF-0599559E610B}" sibTransId="{05654022-F174-4867-8871-BB04BD79E28A}"/>
    <dgm:cxn modelId="{9876167E-314E-4B96-B266-AA17B5F50BB0}" type="presOf" srcId="{905D608D-8B2F-4115-8ADB-AFE51A7D8F31}" destId="{3674AC73-56DA-42CC-BF14-08609C1761EE}" srcOrd="0" destOrd="0" presId="urn:microsoft.com/office/officeart/2005/8/layout/vList2"/>
    <dgm:cxn modelId="{7DEF20C0-81AB-4A28-BDDC-D1871BBFE72D}" type="presOf" srcId="{D286AE1A-BC7B-447F-B85F-77545505DA8E}" destId="{081AEF7A-EAE7-4D39-8A7C-2CB367E3DC2D}" srcOrd="0" destOrd="0" presId="urn:microsoft.com/office/officeart/2005/8/layout/vList2"/>
    <dgm:cxn modelId="{EFEBB5C9-2E5C-43AE-9DAB-D69EA78C0CCF}" srcId="{D286AE1A-BC7B-447F-B85F-77545505DA8E}" destId="{28AA0263-D171-4F03-BA11-06B9F3A5467E}" srcOrd="2" destOrd="0" parTransId="{BD4992F7-55AE-41B1-BDB7-3CAE94A654FC}" sibTransId="{1171E97D-56D9-4D71-A35C-1487AB4CD3DC}"/>
    <dgm:cxn modelId="{AEB96DCA-6BD5-47FC-9C39-38513DC448E3}" type="presOf" srcId="{00A0687B-A1DB-4165-B69F-D0F8C4399213}" destId="{ABCBA2D5-945B-4FBB-B7B1-0CF14F33DABB}" srcOrd="0" destOrd="0" presId="urn:microsoft.com/office/officeart/2005/8/layout/vList2"/>
    <dgm:cxn modelId="{82FBDBD9-1AEA-44B9-BF47-28AC98460F01}" srcId="{D286AE1A-BC7B-447F-B85F-77545505DA8E}" destId="{905D608D-8B2F-4115-8ADB-AFE51A7D8F31}" srcOrd="1" destOrd="0" parTransId="{5D02E07E-580D-4180-9C12-CF6B5C6BB5EB}" sibTransId="{80F0A14A-E67E-42E9-A177-C9112EE3F828}"/>
    <dgm:cxn modelId="{6B49CBFD-272F-4E9D-A4F4-989E624FD4F0}" type="presParOf" srcId="{081AEF7A-EAE7-4D39-8A7C-2CB367E3DC2D}" destId="{ABCBA2D5-945B-4FBB-B7B1-0CF14F33DABB}" srcOrd="0" destOrd="0" presId="urn:microsoft.com/office/officeart/2005/8/layout/vList2"/>
    <dgm:cxn modelId="{923037E0-BDD1-4C25-B0B2-58288979A1BC}" type="presParOf" srcId="{081AEF7A-EAE7-4D39-8A7C-2CB367E3DC2D}" destId="{CAE25B4F-444A-44A4-9EFC-086F44265E51}" srcOrd="1" destOrd="0" presId="urn:microsoft.com/office/officeart/2005/8/layout/vList2"/>
    <dgm:cxn modelId="{329509C8-5715-4E02-9EF1-2799E040A105}" type="presParOf" srcId="{081AEF7A-EAE7-4D39-8A7C-2CB367E3DC2D}" destId="{3674AC73-56DA-42CC-BF14-08609C1761EE}" srcOrd="2" destOrd="0" presId="urn:microsoft.com/office/officeart/2005/8/layout/vList2"/>
    <dgm:cxn modelId="{BFDBD13F-CAE2-4F3D-8A63-0D4D65073FB6}" type="presParOf" srcId="{081AEF7A-EAE7-4D39-8A7C-2CB367E3DC2D}" destId="{3A08F8CA-439E-4B32-A427-B15244190F70}" srcOrd="3" destOrd="0" presId="urn:microsoft.com/office/officeart/2005/8/layout/vList2"/>
    <dgm:cxn modelId="{7143C183-544B-4243-B60C-C9BCD2319CE7}" type="presParOf" srcId="{081AEF7A-EAE7-4D39-8A7C-2CB367E3DC2D}" destId="{80F5E7CB-B8C0-43E1-ADB1-FEB90586C6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4EBE2-88F4-4585-B096-FA255B850FB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DC64FD1-3459-4B9D-901E-BF85A3C7ED7A}">
      <dgm:prSet/>
      <dgm:spPr/>
      <dgm:t>
        <a:bodyPr/>
        <a:lstStyle/>
        <a:p>
          <a:r>
            <a:rPr lang="en-US" b="0" i="0"/>
            <a:t>Sure, it </a:t>
          </a:r>
          <a:r>
            <a:rPr lang="en-US" b="0" i="1"/>
            <a:t>might </a:t>
          </a:r>
          <a:r>
            <a:rPr lang="en-US" b="0" i="0"/>
            <a:t>be true that moderation is the answer. But just because two extremes exist doesn’t mean that the truth necessarily lies between those extremes. Put more starkly: If one person says the sky is blue, but someone else says it’s yellow, that doesn’t mean the sky is green. This is an argument to moderation, or the middle ground fallacy — you hear it a lot from people who are trying to mediate conflicts.</a:t>
          </a:r>
          <a:endParaRPr lang="en-US"/>
        </a:p>
      </dgm:t>
    </dgm:pt>
    <dgm:pt modelId="{7511D4C4-D7B9-460F-8FE1-8C64A789B951}" type="parTrans" cxnId="{DB28CF95-4195-4D73-BEAE-03616AC3C21A}">
      <dgm:prSet/>
      <dgm:spPr/>
      <dgm:t>
        <a:bodyPr/>
        <a:lstStyle/>
        <a:p>
          <a:endParaRPr lang="en-US"/>
        </a:p>
      </dgm:t>
    </dgm:pt>
    <dgm:pt modelId="{74BDB081-9920-4AB0-A362-F30EAC5C39A4}" type="sibTrans" cxnId="{DB28CF95-4195-4D73-BEAE-03616AC3C21A}">
      <dgm:prSet/>
      <dgm:spPr/>
      <dgm:t>
        <a:bodyPr/>
        <a:lstStyle/>
        <a:p>
          <a:endParaRPr lang="en-US"/>
        </a:p>
      </dgm:t>
    </dgm:pt>
    <dgm:pt modelId="{68B263AE-1AE1-4A2B-82AD-442C18C203C7}">
      <dgm:prSet/>
      <dgm:spPr/>
      <dgm:t>
        <a:bodyPr/>
        <a:lstStyle/>
        <a:p>
          <a:r>
            <a:rPr lang="en-US" b="0" i="0"/>
            <a:t>When you find yourself in arguments, it’s valuable to be able to spot and, if necessary, call out logical fallacies like this. It can protect you against bad ideas. Check out a few more examples of logical fallacies that can be tough to spot.</a:t>
          </a:r>
          <a:endParaRPr lang="en-US"/>
        </a:p>
      </dgm:t>
    </dgm:pt>
    <dgm:pt modelId="{0747E8D9-90E1-4E79-9B99-B0CF25D17A7A}" type="parTrans" cxnId="{ACF5C47C-C1FD-4F3E-9CDF-9CFF25F70D11}">
      <dgm:prSet/>
      <dgm:spPr/>
      <dgm:t>
        <a:bodyPr/>
        <a:lstStyle/>
        <a:p>
          <a:endParaRPr lang="en-US"/>
        </a:p>
      </dgm:t>
    </dgm:pt>
    <dgm:pt modelId="{EBDF4BA4-06D1-4863-8A79-BB8193772610}" type="sibTrans" cxnId="{ACF5C47C-C1FD-4F3E-9CDF-9CFF25F70D11}">
      <dgm:prSet/>
      <dgm:spPr/>
      <dgm:t>
        <a:bodyPr/>
        <a:lstStyle/>
        <a:p>
          <a:endParaRPr lang="en-US"/>
        </a:p>
      </dgm:t>
    </dgm:pt>
    <dgm:pt modelId="{779FAB34-E9E8-42EE-A29B-65D1B3F26238}" type="pres">
      <dgm:prSet presAssocID="{AE04EBE2-88F4-4585-B096-FA255B850FB5}" presName="linear" presStyleCnt="0">
        <dgm:presLayoutVars>
          <dgm:animLvl val="lvl"/>
          <dgm:resizeHandles val="exact"/>
        </dgm:presLayoutVars>
      </dgm:prSet>
      <dgm:spPr/>
    </dgm:pt>
    <dgm:pt modelId="{A86865E9-F672-4891-B315-604B5A41DF9D}" type="pres">
      <dgm:prSet presAssocID="{CDC64FD1-3459-4B9D-901E-BF85A3C7ED7A}" presName="parentText" presStyleLbl="node1" presStyleIdx="0" presStyleCnt="2">
        <dgm:presLayoutVars>
          <dgm:chMax val="0"/>
          <dgm:bulletEnabled val="1"/>
        </dgm:presLayoutVars>
      </dgm:prSet>
      <dgm:spPr/>
    </dgm:pt>
    <dgm:pt modelId="{B13FEF61-C301-40D6-BDC6-083999E9ECF2}" type="pres">
      <dgm:prSet presAssocID="{74BDB081-9920-4AB0-A362-F30EAC5C39A4}" presName="spacer" presStyleCnt="0"/>
      <dgm:spPr/>
    </dgm:pt>
    <dgm:pt modelId="{D37C81D2-7B4D-45A1-AEE7-47A333D2C58F}" type="pres">
      <dgm:prSet presAssocID="{68B263AE-1AE1-4A2B-82AD-442C18C203C7}" presName="parentText" presStyleLbl="node1" presStyleIdx="1" presStyleCnt="2">
        <dgm:presLayoutVars>
          <dgm:chMax val="0"/>
          <dgm:bulletEnabled val="1"/>
        </dgm:presLayoutVars>
      </dgm:prSet>
      <dgm:spPr/>
    </dgm:pt>
  </dgm:ptLst>
  <dgm:cxnLst>
    <dgm:cxn modelId="{C2E35617-7EFB-4A2F-AACB-EA8129CC48DC}" type="presOf" srcId="{CDC64FD1-3459-4B9D-901E-BF85A3C7ED7A}" destId="{A86865E9-F672-4891-B315-604B5A41DF9D}" srcOrd="0" destOrd="0" presId="urn:microsoft.com/office/officeart/2005/8/layout/vList2"/>
    <dgm:cxn modelId="{94C88D22-0DAB-4657-A65C-F02A3D279BB7}" type="presOf" srcId="{68B263AE-1AE1-4A2B-82AD-442C18C203C7}" destId="{D37C81D2-7B4D-45A1-AEE7-47A333D2C58F}" srcOrd="0" destOrd="0" presId="urn:microsoft.com/office/officeart/2005/8/layout/vList2"/>
    <dgm:cxn modelId="{98334540-118F-4E45-BE5C-DCAF2709C9BE}" type="presOf" srcId="{AE04EBE2-88F4-4585-B096-FA255B850FB5}" destId="{779FAB34-E9E8-42EE-A29B-65D1B3F26238}" srcOrd="0" destOrd="0" presId="urn:microsoft.com/office/officeart/2005/8/layout/vList2"/>
    <dgm:cxn modelId="{ACF5C47C-C1FD-4F3E-9CDF-9CFF25F70D11}" srcId="{AE04EBE2-88F4-4585-B096-FA255B850FB5}" destId="{68B263AE-1AE1-4A2B-82AD-442C18C203C7}" srcOrd="1" destOrd="0" parTransId="{0747E8D9-90E1-4E79-9B99-B0CF25D17A7A}" sibTransId="{EBDF4BA4-06D1-4863-8A79-BB8193772610}"/>
    <dgm:cxn modelId="{DB28CF95-4195-4D73-BEAE-03616AC3C21A}" srcId="{AE04EBE2-88F4-4585-B096-FA255B850FB5}" destId="{CDC64FD1-3459-4B9D-901E-BF85A3C7ED7A}" srcOrd="0" destOrd="0" parTransId="{7511D4C4-D7B9-460F-8FE1-8C64A789B951}" sibTransId="{74BDB081-9920-4AB0-A362-F30EAC5C39A4}"/>
    <dgm:cxn modelId="{EAAB22A6-D4B0-4ED4-893D-F8FA83391045}" type="presParOf" srcId="{779FAB34-E9E8-42EE-A29B-65D1B3F26238}" destId="{A86865E9-F672-4891-B315-604B5A41DF9D}" srcOrd="0" destOrd="0" presId="urn:microsoft.com/office/officeart/2005/8/layout/vList2"/>
    <dgm:cxn modelId="{498462BC-C8DC-420F-8141-BFD2393A5547}" type="presParOf" srcId="{779FAB34-E9E8-42EE-A29B-65D1B3F26238}" destId="{B13FEF61-C301-40D6-BDC6-083999E9ECF2}" srcOrd="1" destOrd="0" presId="urn:microsoft.com/office/officeart/2005/8/layout/vList2"/>
    <dgm:cxn modelId="{955E0744-3383-4093-985F-657A549F2FB7}" type="presParOf" srcId="{779FAB34-E9E8-42EE-A29B-65D1B3F26238}" destId="{D37C81D2-7B4D-45A1-AEE7-47A333D2C58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419C4E-5C9F-4CC8-96D7-57345A781A44}"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F5056E8D-3BF4-4A99-A5A2-F10507DC640C}">
      <dgm:prSet/>
      <dgm:spPr/>
      <dgm:t>
        <a:bodyPr/>
        <a:lstStyle/>
        <a:p>
          <a:r>
            <a:rPr lang="en-US" b="0" i="0"/>
            <a:t>When someone argues for continuing a course of action despite evidence showing it’s a mistake, it’s often a sunk cost fallacy. The flawed logic here is something like: “We’ve already invested so much in this plan, we can’t give up now.” Examples:</a:t>
          </a:r>
          <a:endParaRPr lang="en-US"/>
        </a:p>
      </dgm:t>
    </dgm:pt>
    <dgm:pt modelId="{9A598ED4-6A84-4090-B87D-F005502E9B44}" type="parTrans" cxnId="{F91DEB8B-B503-4384-ADA0-0AF1725FBB2A}">
      <dgm:prSet/>
      <dgm:spPr/>
      <dgm:t>
        <a:bodyPr/>
        <a:lstStyle/>
        <a:p>
          <a:endParaRPr lang="en-US"/>
        </a:p>
      </dgm:t>
    </dgm:pt>
    <dgm:pt modelId="{BE5D16E6-3FD1-47DE-B953-3027FAAE2533}" type="sibTrans" cxnId="{F91DEB8B-B503-4384-ADA0-0AF1725FBB2A}">
      <dgm:prSet phldrT="01" phldr="0"/>
      <dgm:spPr/>
      <dgm:t>
        <a:bodyPr/>
        <a:lstStyle/>
        <a:p>
          <a:r>
            <a:rPr lang="en-US"/>
            <a:t>01</a:t>
          </a:r>
        </a:p>
      </dgm:t>
    </dgm:pt>
    <dgm:pt modelId="{BB962152-B0B6-42B4-B423-6FF240851904}">
      <dgm:prSet/>
      <dgm:spPr/>
      <dgm:t>
        <a:bodyPr/>
        <a:lstStyle/>
        <a:p>
          <a:r>
            <a:rPr lang="en-US" b="0" i="0"/>
            <a:t>Someone who intentionally overeats at an all-you-can-eat buffet just to get their “money’s worth”</a:t>
          </a:r>
          <a:endParaRPr lang="en-US"/>
        </a:p>
      </dgm:t>
    </dgm:pt>
    <dgm:pt modelId="{3D39E336-3740-4A8E-A509-57A43015321D}" type="parTrans" cxnId="{5A199ADA-5283-412D-96D0-69F4B771D088}">
      <dgm:prSet/>
      <dgm:spPr/>
      <dgm:t>
        <a:bodyPr/>
        <a:lstStyle/>
        <a:p>
          <a:endParaRPr lang="en-US"/>
        </a:p>
      </dgm:t>
    </dgm:pt>
    <dgm:pt modelId="{46949194-0764-4347-8B3A-BF5BF2C9F420}" type="sibTrans" cxnId="{5A199ADA-5283-412D-96D0-69F4B771D088}">
      <dgm:prSet phldrT="02" phldr="0"/>
      <dgm:spPr/>
      <dgm:t>
        <a:bodyPr/>
        <a:lstStyle/>
        <a:p>
          <a:r>
            <a:rPr lang="en-US"/>
            <a:t>02</a:t>
          </a:r>
        </a:p>
      </dgm:t>
    </dgm:pt>
    <dgm:pt modelId="{0E5B626F-8582-4BD3-8B66-3132A77CB6B5}">
      <dgm:prSet/>
      <dgm:spPr/>
      <dgm:t>
        <a:bodyPr/>
        <a:lstStyle/>
        <a:p>
          <a:r>
            <a:rPr lang="en-US" b="0" i="0"/>
            <a:t>A scientist who won’t admit his theory is incorrect because it would be too painful or costly</a:t>
          </a:r>
          <a:endParaRPr lang="en-US"/>
        </a:p>
      </dgm:t>
    </dgm:pt>
    <dgm:pt modelId="{8FFFCC3B-9599-4E2E-82A3-112074CDB7CB}" type="parTrans" cxnId="{AE8654F1-0162-444B-972A-908CC7A704B4}">
      <dgm:prSet/>
      <dgm:spPr/>
      <dgm:t>
        <a:bodyPr/>
        <a:lstStyle/>
        <a:p>
          <a:endParaRPr lang="en-US"/>
        </a:p>
      </dgm:t>
    </dgm:pt>
    <dgm:pt modelId="{9698435B-B856-4FC8-B5F6-F445075AB8F5}" type="sibTrans" cxnId="{AE8654F1-0162-444B-972A-908CC7A704B4}">
      <dgm:prSet phldrT="03" phldr="0"/>
      <dgm:spPr/>
      <dgm:t>
        <a:bodyPr/>
        <a:lstStyle/>
        <a:p>
          <a:r>
            <a:rPr lang="en-US"/>
            <a:t>03</a:t>
          </a:r>
        </a:p>
      </dgm:t>
    </dgm:pt>
    <dgm:pt modelId="{683F52C7-3897-41DC-BC64-D08230E7A03E}">
      <dgm:prSet/>
      <dgm:spPr/>
      <dgm:t>
        <a:bodyPr/>
        <a:lstStyle/>
        <a:p>
          <a:r>
            <a:rPr lang="en-US" b="0" i="0"/>
            <a:t>Language to watch out for: “We must stay the course.” “I’ve already invested so much….” “We’ve always done it this way, so we’ll keep doing it this way.”</a:t>
          </a:r>
          <a:endParaRPr lang="en-US"/>
        </a:p>
      </dgm:t>
    </dgm:pt>
    <dgm:pt modelId="{CFB14024-173A-49AE-83D1-95F5F3BE8042}" type="parTrans" cxnId="{65357A9F-DBE0-4E08-B757-4E6628E57657}">
      <dgm:prSet/>
      <dgm:spPr/>
      <dgm:t>
        <a:bodyPr/>
        <a:lstStyle/>
        <a:p>
          <a:endParaRPr lang="en-US"/>
        </a:p>
      </dgm:t>
    </dgm:pt>
    <dgm:pt modelId="{8BD1631E-C812-4998-BF8A-3539EFC456CB}" type="sibTrans" cxnId="{65357A9F-DBE0-4E08-B757-4E6628E57657}">
      <dgm:prSet phldrT="04" phldr="0"/>
      <dgm:spPr/>
      <dgm:t>
        <a:bodyPr/>
        <a:lstStyle/>
        <a:p>
          <a:r>
            <a:rPr lang="en-US"/>
            <a:t>04</a:t>
          </a:r>
        </a:p>
      </dgm:t>
    </dgm:pt>
    <dgm:pt modelId="{E10FEE28-0DC4-4133-909D-2EA635A87DCC}" type="pres">
      <dgm:prSet presAssocID="{C2419C4E-5C9F-4CC8-96D7-57345A781A44}" presName="Name0" presStyleCnt="0">
        <dgm:presLayoutVars>
          <dgm:animLvl val="lvl"/>
          <dgm:resizeHandles val="exact"/>
        </dgm:presLayoutVars>
      </dgm:prSet>
      <dgm:spPr/>
    </dgm:pt>
    <dgm:pt modelId="{3D06747F-5B5D-4E2A-96EB-FD913D3F3FD0}" type="pres">
      <dgm:prSet presAssocID="{F5056E8D-3BF4-4A99-A5A2-F10507DC640C}" presName="compositeNode" presStyleCnt="0">
        <dgm:presLayoutVars>
          <dgm:bulletEnabled val="1"/>
        </dgm:presLayoutVars>
      </dgm:prSet>
      <dgm:spPr/>
    </dgm:pt>
    <dgm:pt modelId="{1835C378-120B-46EC-940B-EBFDB91372DE}" type="pres">
      <dgm:prSet presAssocID="{F5056E8D-3BF4-4A99-A5A2-F10507DC640C}" presName="bgRect" presStyleLbl="alignNode1" presStyleIdx="0" presStyleCnt="4"/>
      <dgm:spPr/>
    </dgm:pt>
    <dgm:pt modelId="{D9E63C2C-E294-4F5B-9749-BC26EFBD94E6}" type="pres">
      <dgm:prSet presAssocID="{BE5D16E6-3FD1-47DE-B953-3027FAAE2533}" presName="sibTransNodeRect" presStyleLbl="alignNode1" presStyleIdx="0" presStyleCnt="4">
        <dgm:presLayoutVars>
          <dgm:chMax val="0"/>
          <dgm:bulletEnabled val="1"/>
        </dgm:presLayoutVars>
      </dgm:prSet>
      <dgm:spPr/>
    </dgm:pt>
    <dgm:pt modelId="{D61FF08C-15AE-4A8A-AAFB-66B796376C31}" type="pres">
      <dgm:prSet presAssocID="{F5056E8D-3BF4-4A99-A5A2-F10507DC640C}" presName="nodeRect" presStyleLbl="alignNode1" presStyleIdx="0" presStyleCnt="4">
        <dgm:presLayoutVars>
          <dgm:bulletEnabled val="1"/>
        </dgm:presLayoutVars>
      </dgm:prSet>
      <dgm:spPr/>
    </dgm:pt>
    <dgm:pt modelId="{F831582B-9A5D-453B-BB19-4932341E944C}" type="pres">
      <dgm:prSet presAssocID="{BE5D16E6-3FD1-47DE-B953-3027FAAE2533}" presName="sibTrans" presStyleCnt="0"/>
      <dgm:spPr/>
    </dgm:pt>
    <dgm:pt modelId="{E7826325-31FA-4487-9707-78A5CBF08021}" type="pres">
      <dgm:prSet presAssocID="{BB962152-B0B6-42B4-B423-6FF240851904}" presName="compositeNode" presStyleCnt="0">
        <dgm:presLayoutVars>
          <dgm:bulletEnabled val="1"/>
        </dgm:presLayoutVars>
      </dgm:prSet>
      <dgm:spPr/>
    </dgm:pt>
    <dgm:pt modelId="{7F97DB33-72F6-4C9A-914F-1E93A3697375}" type="pres">
      <dgm:prSet presAssocID="{BB962152-B0B6-42B4-B423-6FF240851904}" presName="bgRect" presStyleLbl="alignNode1" presStyleIdx="1" presStyleCnt="4"/>
      <dgm:spPr/>
    </dgm:pt>
    <dgm:pt modelId="{69669F83-6158-44E6-90BA-7EB6D969040D}" type="pres">
      <dgm:prSet presAssocID="{46949194-0764-4347-8B3A-BF5BF2C9F420}" presName="sibTransNodeRect" presStyleLbl="alignNode1" presStyleIdx="1" presStyleCnt="4">
        <dgm:presLayoutVars>
          <dgm:chMax val="0"/>
          <dgm:bulletEnabled val="1"/>
        </dgm:presLayoutVars>
      </dgm:prSet>
      <dgm:spPr/>
    </dgm:pt>
    <dgm:pt modelId="{E8C6B72E-AD40-47D8-AC40-C68D14159AE0}" type="pres">
      <dgm:prSet presAssocID="{BB962152-B0B6-42B4-B423-6FF240851904}" presName="nodeRect" presStyleLbl="alignNode1" presStyleIdx="1" presStyleCnt="4">
        <dgm:presLayoutVars>
          <dgm:bulletEnabled val="1"/>
        </dgm:presLayoutVars>
      </dgm:prSet>
      <dgm:spPr/>
    </dgm:pt>
    <dgm:pt modelId="{D741C653-BDBD-4D56-A9C8-CEB383ECB1A6}" type="pres">
      <dgm:prSet presAssocID="{46949194-0764-4347-8B3A-BF5BF2C9F420}" presName="sibTrans" presStyleCnt="0"/>
      <dgm:spPr/>
    </dgm:pt>
    <dgm:pt modelId="{F1156374-17C4-47E0-B93D-7BCD712AD1EC}" type="pres">
      <dgm:prSet presAssocID="{0E5B626F-8582-4BD3-8B66-3132A77CB6B5}" presName="compositeNode" presStyleCnt="0">
        <dgm:presLayoutVars>
          <dgm:bulletEnabled val="1"/>
        </dgm:presLayoutVars>
      </dgm:prSet>
      <dgm:spPr/>
    </dgm:pt>
    <dgm:pt modelId="{477479A5-48E2-4732-819F-3331A989FC58}" type="pres">
      <dgm:prSet presAssocID="{0E5B626F-8582-4BD3-8B66-3132A77CB6B5}" presName="bgRect" presStyleLbl="alignNode1" presStyleIdx="2" presStyleCnt="4"/>
      <dgm:spPr/>
    </dgm:pt>
    <dgm:pt modelId="{07B2FA1C-3E8F-4545-BE44-963775B5D726}" type="pres">
      <dgm:prSet presAssocID="{9698435B-B856-4FC8-B5F6-F445075AB8F5}" presName="sibTransNodeRect" presStyleLbl="alignNode1" presStyleIdx="2" presStyleCnt="4">
        <dgm:presLayoutVars>
          <dgm:chMax val="0"/>
          <dgm:bulletEnabled val="1"/>
        </dgm:presLayoutVars>
      </dgm:prSet>
      <dgm:spPr/>
    </dgm:pt>
    <dgm:pt modelId="{F336BDC7-7D86-4E6B-B497-FB52447EA179}" type="pres">
      <dgm:prSet presAssocID="{0E5B626F-8582-4BD3-8B66-3132A77CB6B5}" presName="nodeRect" presStyleLbl="alignNode1" presStyleIdx="2" presStyleCnt="4">
        <dgm:presLayoutVars>
          <dgm:bulletEnabled val="1"/>
        </dgm:presLayoutVars>
      </dgm:prSet>
      <dgm:spPr/>
    </dgm:pt>
    <dgm:pt modelId="{B56DBC83-D460-453B-9AFE-9F1EF5EEFD77}" type="pres">
      <dgm:prSet presAssocID="{9698435B-B856-4FC8-B5F6-F445075AB8F5}" presName="sibTrans" presStyleCnt="0"/>
      <dgm:spPr/>
    </dgm:pt>
    <dgm:pt modelId="{8910C6B2-8FC8-4E0C-AD69-B96A5CB954F0}" type="pres">
      <dgm:prSet presAssocID="{683F52C7-3897-41DC-BC64-D08230E7A03E}" presName="compositeNode" presStyleCnt="0">
        <dgm:presLayoutVars>
          <dgm:bulletEnabled val="1"/>
        </dgm:presLayoutVars>
      </dgm:prSet>
      <dgm:spPr/>
    </dgm:pt>
    <dgm:pt modelId="{5FCF6F85-7B57-4ED4-B3A2-605D568987DC}" type="pres">
      <dgm:prSet presAssocID="{683F52C7-3897-41DC-BC64-D08230E7A03E}" presName="bgRect" presStyleLbl="alignNode1" presStyleIdx="3" presStyleCnt="4"/>
      <dgm:spPr/>
    </dgm:pt>
    <dgm:pt modelId="{1FA06EB7-9F4F-4107-9AC1-9D6F3F734BE9}" type="pres">
      <dgm:prSet presAssocID="{8BD1631E-C812-4998-BF8A-3539EFC456CB}" presName="sibTransNodeRect" presStyleLbl="alignNode1" presStyleIdx="3" presStyleCnt="4">
        <dgm:presLayoutVars>
          <dgm:chMax val="0"/>
          <dgm:bulletEnabled val="1"/>
        </dgm:presLayoutVars>
      </dgm:prSet>
      <dgm:spPr/>
    </dgm:pt>
    <dgm:pt modelId="{2CA20D43-E5A7-44DA-9559-D8957CD88D86}" type="pres">
      <dgm:prSet presAssocID="{683F52C7-3897-41DC-BC64-D08230E7A03E}" presName="nodeRect" presStyleLbl="alignNode1" presStyleIdx="3" presStyleCnt="4">
        <dgm:presLayoutVars>
          <dgm:bulletEnabled val="1"/>
        </dgm:presLayoutVars>
      </dgm:prSet>
      <dgm:spPr/>
    </dgm:pt>
  </dgm:ptLst>
  <dgm:cxnLst>
    <dgm:cxn modelId="{310CB802-643F-4487-8BD8-B186F4881869}" type="presOf" srcId="{9698435B-B856-4FC8-B5F6-F445075AB8F5}" destId="{07B2FA1C-3E8F-4545-BE44-963775B5D726}" srcOrd="0" destOrd="0" presId="urn:microsoft.com/office/officeart/2016/7/layout/LinearBlockProcessNumbered"/>
    <dgm:cxn modelId="{8C43B902-F576-4109-BD1F-0809B74CDEB0}" type="presOf" srcId="{F5056E8D-3BF4-4A99-A5A2-F10507DC640C}" destId="{1835C378-120B-46EC-940B-EBFDB91372DE}" srcOrd="0" destOrd="0" presId="urn:microsoft.com/office/officeart/2016/7/layout/LinearBlockProcessNumbered"/>
    <dgm:cxn modelId="{6E0B0E0D-B8BC-4751-8AF1-BB16798529A4}" type="presOf" srcId="{683F52C7-3897-41DC-BC64-D08230E7A03E}" destId="{2CA20D43-E5A7-44DA-9559-D8957CD88D86}" srcOrd="1" destOrd="0" presId="urn:microsoft.com/office/officeart/2016/7/layout/LinearBlockProcessNumbered"/>
    <dgm:cxn modelId="{B5F2AC32-7709-44C7-BFCA-DEA303BAEE22}" type="presOf" srcId="{F5056E8D-3BF4-4A99-A5A2-F10507DC640C}" destId="{D61FF08C-15AE-4A8A-AAFB-66B796376C31}" srcOrd="1" destOrd="0" presId="urn:microsoft.com/office/officeart/2016/7/layout/LinearBlockProcessNumbered"/>
    <dgm:cxn modelId="{0A285176-3096-4B91-B8D6-CAC7E673BDFA}" type="presOf" srcId="{8BD1631E-C812-4998-BF8A-3539EFC456CB}" destId="{1FA06EB7-9F4F-4107-9AC1-9D6F3F734BE9}" srcOrd="0" destOrd="0" presId="urn:microsoft.com/office/officeart/2016/7/layout/LinearBlockProcessNumbered"/>
    <dgm:cxn modelId="{23FA1257-F8EF-44FB-A504-B0E921A3F9ED}" type="presOf" srcId="{0E5B626F-8582-4BD3-8B66-3132A77CB6B5}" destId="{477479A5-48E2-4732-819F-3331A989FC58}" srcOrd="0" destOrd="0" presId="urn:microsoft.com/office/officeart/2016/7/layout/LinearBlockProcessNumbered"/>
    <dgm:cxn modelId="{BCF1087A-281E-4375-952E-FA579ED3F160}" type="presOf" srcId="{BB962152-B0B6-42B4-B423-6FF240851904}" destId="{7F97DB33-72F6-4C9A-914F-1E93A3697375}" srcOrd="0" destOrd="0" presId="urn:microsoft.com/office/officeart/2016/7/layout/LinearBlockProcessNumbered"/>
    <dgm:cxn modelId="{F91DEB8B-B503-4384-ADA0-0AF1725FBB2A}" srcId="{C2419C4E-5C9F-4CC8-96D7-57345A781A44}" destId="{F5056E8D-3BF4-4A99-A5A2-F10507DC640C}" srcOrd="0" destOrd="0" parTransId="{9A598ED4-6A84-4090-B87D-F005502E9B44}" sibTransId="{BE5D16E6-3FD1-47DE-B953-3027FAAE2533}"/>
    <dgm:cxn modelId="{1B92728E-2D85-4FF6-96BE-34E5E7238872}" type="presOf" srcId="{46949194-0764-4347-8B3A-BF5BF2C9F420}" destId="{69669F83-6158-44E6-90BA-7EB6D969040D}" srcOrd="0" destOrd="0" presId="urn:microsoft.com/office/officeart/2016/7/layout/LinearBlockProcessNumbered"/>
    <dgm:cxn modelId="{65357A9F-DBE0-4E08-B757-4E6628E57657}" srcId="{C2419C4E-5C9F-4CC8-96D7-57345A781A44}" destId="{683F52C7-3897-41DC-BC64-D08230E7A03E}" srcOrd="3" destOrd="0" parTransId="{CFB14024-173A-49AE-83D1-95F5F3BE8042}" sibTransId="{8BD1631E-C812-4998-BF8A-3539EFC456CB}"/>
    <dgm:cxn modelId="{DA3E64AC-E97E-45DF-B60C-DF97BCE635BA}" type="presOf" srcId="{BE5D16E6-3FD1-47DE-B953-3027FAAE2533}" destId="{D9E63C2C-E294-4F5B-9749-BC26EFBD94E6}" srcOrd="0" destOrd="0" presId="urn:microsoft.com/office/officeart/2016/7/layout/LinearBlockProcessNumbered"/>
    <dgm:cxn modelId="{8E304AAD-22E7-4917-979A-5E7E43E3F244}" type="presOf" srcId="{683F52C7-3897-41DC-BC64-D08230E7A03E}" destId="{5FCF6F85-7B57-4ED4-B3A2-605D568987DC}" srcOrd="0" destOrd="0" presId="urn:microsoft.com/office/officeart/2016/7/layout/LinearBlockProcessNumbered"/>
    <dgm:cxn modelId="{B94F1BB8-5C84-461A-928C-D69E728A1EA0}" type="presOf" srcId="{C2419C4E-5C9F-4CC8-96D7-57345A781A44}" destId="{E10FEE28-0DC4-4133-909D-2EA635A87DCC}" srcOrd="0" destOrd="0" presId="urn:microsoft.com/office/officeart/2016/7/layout/LinearBlockProcessNumbered"/>
    <dgm:cxn modelId="{8E2C2CBE-7355-4E67-BB74-E060342A7B7C}" type="presOf" srcId="{0E5B626F-8582-4BD3-8B66-3132A77CB6B5}" destId="{F336BDC7-7D86-4E6B-B497-FB52447EA179}" srcOrd="1" destOrd="0" presId="urn:microsoft.com/office/officeart/2016/7/layout/LinearBlockProcessNumbered"/>
    <dgm:cxn modelId="{5A199ADA-5283-412D-96D0-69F4B771D088}" srcId="{C2419C4E-5C9F-4CC8-96D7-57345A781A44}" destId="{BB962152-B0B6-42B4-B423-6FF240851904}" srcOrd="1" destOrd="0" parTransId="{3D39E336-3740-4A8E-A509-57A43015321D}" sibTransId="{46949194-0764-4347-8B3A-BF5BF2C9F420}"/>
    <dgm:cxn modelId="{42B95BDC-894F-4FAF-BC5A-24AC3DAF4900}" type="presOf" srcId="{BB962152-B0B6-42B4-B423-6FF240851904}" destId="{E8C6B72E-AD40-47D8-AC40-C68D14159AE0}" srcOrd="1" destOrd="0" presId="urn:microsoft.com/office/officeart/2016/7/layout/LinearBlockProcessNumbered"/>
    <dgm:cxn modelId="{AE8654F1-0162-444B-972A-908CC7A704B4}" srcId="{C2419C4E-5C9F-4CC8-96D7-57345A781A44}" destId="{0E5B626F-8582-4BD3-8B66-3132A77CB6B5}" srcOrd="2" destOrd="0" parTransId="{8FFFCC3B-9599-4E2E-82A3-112074CDB7CB}" sibTransId="{9698435B-B856-4FC8-B5F6-F445075AB8F5}"/>
    <dgm:cxn modelId="{F3FB1F7D-86E3-4DF8-83AC-7A6069E418A8}" type="presParOf" srcId="{E10FEE28-0DC4-4133-909D-2EA635A87DCC}" destId="{3D06747F-5B5D-4E2A-96EB-FD913D3F3FD0}" srcOrd="0" destOrd="0" presId="urn:microsoft.com/office/officeart/2016/7/layout/LinearBlockProcessNumbered"/>
    <dgm:cxn modelId="{ADF9E8E4-0344-43AC-BED7-A6B2C26D34B2}" type="presParOf" srcId="{3D06747F-5B5D-4E2A-96EB-FD913D3F3FD0}" destId="{1835C378-120B-46EC-940B-EBFDB91372DE}" srcOrd="0" destOrd="0" presId="urn:microsoft.com/office/officeart/2016/7/layout/LinearBlockProcessNumbered"/>
    <dgm:cxn modelId="{95D35B0E-A7AF-410C-A624-B8E61E767C1E}" type="presParOf" srcId="{3D06747F-5B5D-4E2A-96EB-FD913D3F3FD0}" destId="{D9E63C2C-E294-4F5B-9749-BC26EFBD94E6}" srcOrd="1" destOrd="0" presId="urn:microsoft.com/office/officeart/2016/7/layout/LinearBlockProcessNumbered"/>
    <dgm:cxn modelId="{118864C4-5156-4635-B86B-A6509B565964}" type="presParOf" srcId="{3D06747F-5B5D-4E2A-96EB-FD913D3F3FD0}" destId="{D61FF08C-15AE-4A8A-AAFB-66B796376C31}" srcOrd="2" destOrd="0" presId="urn:microsoft.com/office/officeart/2016/7/layout/LinearBlockProcessNumbered"/>
    <dgm:cxn modelId="{14373E4E-3A5F-4CE8-9B4B-37000C1BB5A1}" type="presParOf" srcId="{E10FEE28-0DC4-4133-909D-2EA635A87DCC}" destId="{F831582B-9A5D-453B-BB19-4932341E944C}" srcOrd="1" destOrd="0" presId="urn:microsoft.com/office/officeart/2016/7/layout/LinearBlockProcessNumbered"/>
    <dgm:cxn modelId="{1BEDBB13-412E-4047-AF86-3025CF6E1958}" type="presParOf" srcId="{E10FEE28-0DC4-4133-909D-2EA635A87DCC}" destId="{E7826325-31FA-4487-9707-78A5CBF08021}" srcOrd="2" destOrd="0" presId="urn:microsoft.com/office/officeart/2016/7/layout/LinearBlockProcessNumbered"/>
    <dgm:cxn modelId="{28FC7AC0-1837-474C-963A-2D4CB9F21107}" type="presParOf" srcId="{E7826325-31FA-4487-9707-78A5CBF08021}" destId="{7F97DB33-72F6-4C9A-914F-1E93A3697375}" srcOrd="0" destOrd="0" presId="urn:microsoft.com/office/officeart/2016/7/layout/LinearBlockProcessNumbered"/>
    <dgm:cxn modelId="{085CE42E-115C-4C4C-9E4C-8B374155AFC3}" type="presParOf" srcId="{E7826325-31FA-4487-9707-78A5CBF08021}" destId="{69669F83-6158-44E6-90BA-7EB6D969040D}" srcOrd="1" destOrd="0" presId="urn:microsoft.com/office/officeart/2016/7/layout/LinearBlockProcessNumbered"/>
    <dgm:cxn modelId="{677724EF-3B92-4CA5-9DE0-98A79BA3A213}" type="presParOf" srcId="{E7826325-31FA-4487-9707-78A5CBF08021}" destId="{E8C6B72E-AD40-47D8-AC40-C68D14159AE0}" srcOrd="2" destOrd="0" presId="urn:microsoft.com/office/officeart/2016/7/layout/LinearBlockProcessNumbered"/>
    <dgm:cxn modelId="{D6D01694-AE48-46CF-B1E4-63171A07FCB8}" type="presParOf" srcId="{E10FEE28-0DC4-4133-909D-2EA635A87DCC}" destId="{D741C653-BDBD-4D56-A9C8-CEB383ECB1A6}" srcOrd="3" destOrd="0" presId="urn:microsoft.com/office/officeart/2016/7/layout/LinearBlockProcessNumbered"/>
    <dgm:cxn modelId="{1A391A48-7DD2-46AD-9755-E638F9A9E940}" type="presParOf" srcId="{E10FEE28-0DC4-4133-909D-2EA635A87DCC}" destId="{F1156374-17C4-47E0-B93D-7BCD712AD1EC}" srcOrd="4" destOrd="0" presId="urn:microsoft.com/office/officeart/2016/7/layout/LinearBlockProcessNumbered"/>
    <dgm:cxn modelId="{ECD97996-B25B-4507-9F94-DF93D2EAE84D}" type="presParOf" srcId="{F1156374-17C4-47E0-B93D-7BCD712AD1EC}" destId="{477479A5-48E2-4732-819F-3331A989FC58}" srcOrd="0" destOrd="0" presId="urn:microsoft.com/office/officeart/2016/7/layout/LinearBlockProcessNumbered"/>
    <dgm:cxn modelId="{E7D3F6C7-7085-4954-A343-84E91B28B9B5}" type="presParOf" srcId="{F1156374-17C4-47E0-B93D-7BCD712AD1EC}" destId="{07B2FA1C-3E8F-4545-BE44-963775B5D726}" srcOrd="1" destOrd="0" presId="urn:microsoft.com/office/officeart/2016/7/layout/LinearBlockProcessNumbered"/>
    <dgm:cxn modelId="{66925908-03B9-4358-BC1A-DFB5F02F8B1C}" type="presParOf" srcId="{F1156374-17C4-47E0-B93D-7BCD712AD1EC}" destId="{F336BDC7-7D86-4E6B-B497-FB52447EA179}" srcOrd="2" destOrd="0" presId="urn:microsoft.com/office/officeart/2016/7/layout/LinearBlockProcessNumbered"/>
    <dgm:cxn modelId="{5DA9EACE-846E-4C2A-90DA-5EE971B9EDF0}" type="presParOf" srcId="{E10FEE28-0DC4-4133-909D-2EA635A87DCC}" destId="{B56DBC83-D460-453B-9AFE-9F1EF5EEFD77}" srcOrd="5" destOrd="0" presId="urn:microsoft.com/office/officeart/2016/7/layout/LinearBlockProcessNumbered"/>
    <dgm:cxn modelId="{0C23907B-4593-48E6-A37E-F0162B362F60}" type="presParOf" srcId="{E10FEE28-0DC4-4133-909D-2EA635A87DCC}" destId="{8910C6B2-8FC8-4E0C-AD69-B96A5CB954F0}" srcOrd="6" destOrd="0" presId="urn:microsoft.com/office/officeart/2016/7/layout/LinearBlockProcessNumbered"/>
    <dgm:cxn modelId="{AEF45491-B512-49DD-B077-3F61817F97CB}" type="presParOf" srcId="{8910C6B2-8FC8-4E0C-AD69-B96A5CB954F0}" destId="{5FCF6F85-7B57-4ED4-B3A2-605D568987DC}" srcOrd="0" destOrd="0" presId="urn:microsoft.com/office/officeart/2016/7/layout/LinearBlockProcessNumbered"/>
    <dgm:cxn modelId="{3362CEA3-02D7-4731-A8AD-BCD678EC67D9}" type="presParOf" srcId="{8910C6B2-8FC8-4E0C-AD69-B96A5CB954F0}" destId="{1FA06EB7-9F4F-4107-9AC1-9D6F3F734BE9}" srcOrd="1" destOrd="0" presId="urn:microsoft.com/office/officeart/2016/7/layout/LinearBlockProcessNumbered"/>
    <dgm:cxn modelId="{3070A48B-56F0-46FB-84A4-F86228066E68}" type="presParOf" srcId="{8910C6B2-8FC8-4E0C-AD69-B96A5CB954F0}" destId="{2CA20D43-E5A7-44DA-9559-D8957CD88D8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79291-B073-45D0-A94D-5B7786DC3A3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0FCBAC9-8019-4314-8A4B-8B7DCA597F47}">
      <dgm:prSet/>
      <dgm:spPr/>
      <dgm:t>
        <a:bodyPr/>
        <a:lstStyle/>
        <a:p>
          <a:r>
            <a:rPr lang="en-US" b="0" i="0"/>
            <a:t>This fallacy is named after a speech given in 1952 by </a:t>
          </a:r>
          <a:r>
            <a:rPr lang="en-US" b="0" i="0">
              <a:hlinkClick xmlns:r="http://schemas.openxmlformats.org/officeDocument/2006/relationships" r:id="rId1"/>
            </a:rPr>
            <a:t>Noah S. “Soggy” Sweat, Jr.</a:t>
          </a:r>
          <a:r>
            <a:rPr lang="en-US" b="0" i="0"/>
            <a:t>, a state representative for </a:t>
          </a:r>
          <a:r>
            <a:rPr lang="en-US" b="0" i="0">
              <a:hlinkClick xmlns:r="http://schemas.openxmlformats.org/officeDocument/2006/relationships" r:id="rId2"/>
            </a:rPr>
            <a:t>Mississippi</a:t>
          </a:r>
          <a:r>
            <a:rPr lang="en-US" b="0" i="0"/>
            <a:t>, on the subject of whether the state should legalize alcohol. Sweat’s argument on prohibition was (to paraphrase):</a:t>
          </a:r>
          <a:endParaRPr lang="en-US"/>
        </a:p>
      </dgm:t>
    </dgm:pt>
    <dgm:pt modelId="{2838382A-60B1-4A08-B369-2A1F079D2761}" type="parTrans" cxnId="{768ED17A-EB75-4217-9601-5213036D23AD}">
      <dgm:prSet/>
      <dgm:spPr/>
      <dgm:t>
        <a:bodyPr/>
        <a:lstStyle/>
        <a:p>
          <a:endParaRPr lang="en-US"/>
        </a:p>
      </dgm:t>
    </dgm:pt>
    <dgm:pt modelId="{C13E224B-1FB6-46E9-8EB0-333D1D76E57E}" type="sibTrans" cxnId="{768ED17A-EB75-4217-9601-5213036D23AD}">
      <dgm:prSet/>
      <dgm:spPr/>
      <dgm:t>
        <a:bodyPr/>
        <a:lstStyle/>
        <a:p>
          <a:endParaRPr lang="en-US"/>
        </a:p>
      </dgm:t>
    </dgm:pt>
    <dgm:pt modelId="{F726E2A6-D54A-4E4C-B857-C55AD59A18B6}">
      <dgm:prSet/>
      <dgm:spPr/>
      <dgm:t>
        <a:bodyPr/>
        <a:lstStyle/>
        <a:p>
          <a:r>
            <a:rPr lang="en-US" b="0" i="1"/>
            <a:t>If, by whiskey, you mean the devil’s brew that causes so many problems in society, then I’m against it. But if whiskey means the oil of conversation, the philosopher’s wine, “the stimulating drink that puts the spring in the old gentleman’s step on a frosty, crispy morning;” then I am certainly for it.</a:t>
          </a:r>
          <a:endParaRPr lang="en-US"/>
        </a:p>
      </dgm:t>
    </dgm:pt>
    <dgm:pt modelId="{ABCF6AFC-A750-4C16-BB2B-28068EBBD7D8}" type="parTrans" cxnId="{457576C9-B096-4F4E-86A2-112C8A85281E}">
      <dgm:prSet/>
      <dgm:spPr/>
      <dgm:t>
        <a:bodyPr/>
        <a:lstStyle/>
        <a:p>
          <a:endParaRPr lang="en-US"/>
        </a:p>
      </dgm:t>
    </dgm:pt>
    <dgm:pt modelId="{8F8ABF51-ADEC-462A-8701-86B65FBD1DD1}" type="sibTrans" cxnId="{457576C9-B096-4F4E-86A2-112C8A85281E}">
      <dgm:prSet/>
      <dgm:spPr/>
      <dgm:t>
        <a:bodyPr/>
        <a:lstStyle/>
        <a:p>
          <a:endParaRPr lang="en-US"/>
        </a:p>
      </dgm:t>
    </dgm:pt>
    <dgm:pt modelId="{9C11229E-A2F0-4939-9ECD-F4B25D113E98}" type="pres">
      <dgm:prSet presAssocID="{E8679291-B073-45D0-A94D-5B7786DC3A3D}" presName="vert0" presStyleCnt="0">
        <dgm:presLayoutVars>
          <dgm:dir/>
          <dgm:animOne val="branch"/>
          <dgm:animLvl val="lvl"/>
        </dgm:presLayoutVars>
      </dgm:prSet>
      <dgm:spPr/>
    </dgm:pt>
    <dgm:pt modelId="{63AEE9B4-1C63-4551-A5F1-079DF040E252}" type="pres">
      <dgm:prSet presAssocID="{10FCBAC9-8019-4314-8A4B-8B7DCA597F47}" presName="thickLine" presStyleLbl="alignNode1" presStyleIdx="0" presStyleCnt="2"/>
      <dgm:spPr/>
    </dgm:pt>
    <dgm:pt modelId="{1BC9B0C5-66CD-40D6-BD21-182341EE19C3}" type="pres">
      <dgm:prSet presAssocID="{10FCBAC9-8019-4314-8A4B-8B7DCA597F47}" presName="horz1" presStyleCnt="0"/>
      <dgm:spPr/>
    </dgm:pt>
    <dgm:pt modelId="{54ADDB4E-3FBD-4B93-BD48-80F0F15A87E2}" type="pres">
      <dgm:prSet presAssocID="{10FCBAC9-8019-4314-8A4B-8B7DCA597F47}" presName="tx1" presStyleLbl="revTx" presStyleIdx="0" presStyleCnt="2"/>
      <dgm:spPr/>
    </dgm:pt>
    <dgm:pt modelId="{932D590E-A8B6-4603-A1C9-CCC4883469CD}" type="pres">
      <dgm:prSet presAssocID="{10FCBAC9-8019-4314-8A4B-8B7DCA597F47}" presName="vert1" presStyleCnt="0"/>
      <dgm:spPr/>
    </dgm:pt>
    <dgm:pt modelId="{6DE1BFE0-CC7C-407D-A17B-3124967AA612}" type="pres">
      <dgm:prSet presAssocID="{F726E2A6-D54A-4E4C-B857-C55AD59A18B6}" presName="thickLine" presStyleLbl="alignNode1" presStyleIdx="1" presStyleCnt="2"/>
      <dgm:spPr/>
    </dgm:pt>
    <dgm:pt modelId="{C49A62FB-D688-44AC-9954-69DD101B2F7F}" type="pres">
      <dgm:prSet presAssocID="{F726E2A6-D54A-4E4C-B857-C55AD59A18B6}" presName="horz1" presStyleCnt="0"/>
      <dgm:spPr/>
    </dgm:pt>
    <dgm:pt modelId="{C9DE9E95-681E-470A-BB50-7EB48B6B5D43}" type="pres">
      <dgm:prSet presAssocID="{F726E2A6-D54A-4E4C-B857-C55AD59A18B6}" presName="tx1" presStyleLbl="revTx" presStyleIdx="1" presStyleCnt="2"/>
      <dgm:spPr/>
    </dgm:pt>
    <dgm:pt modelId="{192D1557-1C44-480E-9BC7-12F90AB01FA8}" type="pres">
      <dgm:prSet presAssocID="{F726E2A6-D54A-4E4C-B857-C55AD59A18B6}" presName="vert1" presStyleCnt="0"/>
      <dgm:spPr/>
    </dgm:pt>
  </dgm:ptLst>
  <dgm:cxnLst>
    <dgm:cxn modelId="{D750E036-1CD8-4B3E-B345-F754E8743C9F}" type="presOf" srcId="{E8679291-B073-45D0-A94D-5B7786DC3A3D}" destId="{9C11229E-A2F0-4939-9ECD-F4B25D113E98}" srcOrd="0" destOrd="0" presId="urn:microsoft.com/office/officeart/2008/layout/LinedList"/>
    <dgm:cxn modelId="{768ED17A-EB75-4217-9601-5213036D23AD}" srcId="{E8679291-B073-45D0-A94D-5B7786DC3A3D}" destId="{10FCBAC9-8019-4314-8A4B-8B7DCA597F47}" srcOrd="0" destOrd="0" parTransId="{2838382A-60B1-4A08-B369-2A1F079D2761}" sibTransId="{C13E224B-1FB6-46E9-8EB0-333D1D76E57E}"/>
    <dgm:cxn modelId="{B756FC8E-62FA-4527-A239-0B0F838F2A13}" type="presOf" srcId="{F726E2A6-D54A-4E4C-B857-C55AD59A18B6}" destId="{C9DE9E95-681E-470A-BB50-7EB48B6B5D43}" srcOrd="0" destOrd="0" presId="urn:microsoft.com/office/officeart/2008/layout/LinedList"/>
    <dgm:cxn modelId="{457576C9-B096-4F4E-86A2-112C8A85281E}" srcId="{E8679291-B073-45D0-A94D-5B7786DC3A3D}" destId="{F726E2A6-D54A-4E4C-B857-C55AD59A18B6}" srcOrd="1" destOrd="0" parTransId="{ABCF6AFC-A750-4C16-BB2B-28068EBBD7D8}" sibTransId="{8F8ABF51-ADEC-462A-8701-86B65FBD1DD1}"/>
    <dgm:cxn modelId="{42A25CF5-F322-425B-A507-16BA0D82DF2A}" type="presOf" srcId="{10FCBAC9-8019-4314-8A4B-8B7DCA597F47}" destId="{54ADDB4E-3FBD-4B93-BD48-80F0F15A87E2}" srcOrd="0" destOrd="0" presId="urn:microsoft.com/office/officeart/2008/layout/LinedList"/>
    <dgm:cxn modelId="{D4934713-CAB5-4354-8DBA-E0AC7C8C4B5E}" type="presParOf" srcId="{9C11229E-A2F0-4939-9ECD-F4B25D113E98}" destId="{63AEE9B4-1C63-4551-A5F1-079DF040E252}" srcOrd="0" destOrd="0" presId="urn:microsoft.com/office/officeart/2008/layout/LinedList"/>
    <dgm:cxn modelId="{C60360DE-1B93-46EF-9888-3E00BBC13D7B}" type="presParOf" srcId="{9C11229E-A2F0-4939-9ECD-F4B25D113E98}" destId="{1BC9B0C5-66CD-40D6-BD21-182341EE19C3}" srcOrd="1" destOrd="0" presId="urn:microsoft.com/office/officeart/2008/layout/LinedList"/>
    <dgm:cxn modelId="{5B3016A1-BC8A-42A4-83F1-478DB4AD8443}" type="presParOf" srcId="{1BC9B0C5-66CD-40D6-BD21-182341EE19C3}" destId="{54ADDB4E-3FBD-4B93-BD48-80F0F15A87E2}" srcOrd="0" destOrd="0" presId="urn:microsoft.com/office/officeart/2008/layout/LinedList"/>
    <dgm:cxn modelId="{28323EF6-8378-4896-B859-723D8F40248E}" type="presParOf" srcId="{1BC9B0C5-66CD-40D6-BD21-182341EE19C3}" destId="{932D590E-A8B6-4603-A1C9-CCC4883469CD}" srcOrd="1" destOrd="0" presId="urn:microsoft.com/office/officeart/2008/layout/LinedList"/>
    <dgm:cxn modelId="{972964D5-A8BA-4A67-8B42-F7A0E2CE015F}" type="presParOf" srcId="{9C11229E-A2F0-4939-9ECD-F4B25D113E98}" destId="{6DE1BFE0-CC7C-407D-A17B-3124967AA612}" srcOrd="2" destOrd="0" presId="urn:microsoft.com/office/officeart/2008/layout/LinedList"/>
    <dgm:cxn modelId="{9773518F-DB95-4AF6-AC81-EEE0EAC9F053}" type="presParOf" srcId="{9C11229E-A2F0-4939-9ECD-F4B25D113E98}" destId="{C49A62FB-D688-44AC-9954-69DD101B2F7F}" srcOrd="3" destOrd="0" presId="urn:microsoft.com/office/officeart/2008/layout/LinedList"/>
    <dgm:cxn modelId="{37001A73-63F3-4AEF-9C12-EA1FD2F7490D}" type="presParOf" srcId="{C49A62FB-D688-44AC-9954-69DD101B2F7F}" destId="{C9DE9E95-681E-470A-BB50-7EB48B6B5D43}" srcOrd="0" destOrd="0" presId="urn:microsoft.com/office/officeart/2008/layout/LinedList"/>
    <dgm:cxn modelId="{3AF81BD7-8C4D-4DF7-BE74-B02664BCC083}" type="presParOf" srcId="{C49A62FB-D688-44AC-9954-69DD101B2F7F}" destId="{192D1557-1C44-480E-9BC7-12F90AB01F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7290A2-3D2A-412C-A60F-FC3800FC711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B8E0AAF-FA9F-4A46-B796-DEC9F3282F64}">
      <dgm:prSet/>
      <dgm:spPr/>
      <dgm:t>
        <a:bodyPr/>
        <a:lstStyle/>
        <a:p>
          <a:r>
            <a:rPr lang="en-US" b="0" i="0"/>
            <a:t>This fallacy involves arguing against a position because you think choosing it would start a chain reaction of bad things, even though there’s little evidence to support your claim. Example:</a:t>
          </a:r>
          <a:endParaRPr lang="en-US"/>
        </a:p>
      </dgm:t>
    </dgm:pt>
    <dgm:pt modelId="{3D723159-365C-4592-B6AE-95056C23E02E}" type="parTrans" cxnId="{02BA3D6E-0A16-43EA-B708-8A28815282BD}">
      <dgm:prSet/>
      <dgm:spPr/>
      <dgm:t>
        <a:bodyPr/>
        <a:lstStyle/>
        <a:p>
          <a:endParaRPr lang="en-US"/>
        </a:p>
      </dgm:t>
    </dgm:pt>
    <dgm:pt modelId="{EAFBCDA8-0801-419E-99E3-198062A7520F}" type="sibTrans" cxnId="{02BA3D6E-0A16-43EA-B708-8A28815282BD}">
      <dgm:prSet/>
      <dgm:spPr/>
      <dgm:t>
        <a:bodyPr/>
        <a:lstStyle/>
        <a:p>
          <a:endParaRPr lang="en-US"/>
        </a:p>
      </dgm:t>
    </dgm:pt>
    <dgm:pt modelId="{5F5ACBED-4240-49E6-B56A-2508F4875F23}">
      <dgm:prSet/>
      <dgm:spPr/>
      <dgm:t>
        <a:bodyPr/>
        <a:lstStyle/>
        <a:p>
          <a:r>
            <a:rPr lang="en-US" b="0" i="0"/>
            <a:t>“We can’t allow abortion because then society will lose its general respect for life, and it’ll become harder to punish people for committing violent acts like murder.”</a:t>
          </a:r>
          <a:endParaRPr lang="en-US"/>
        </a:p>
      </dgm:t>
    </dgm:pt>
    <dgm:pt modelId="{269C4492-EE46-4A05-9C8F-4583BFB08FC8}" type="parTrans" cxnId="{B3E65BB0-A95B-48CE-9A72-8BA3AAE02335}">
      <dgm:prSet/>
      <dgm:spPr/>
      <dgm:t>
        <a:bodyPr/>
        <a:lstStyle/>
        <a:p>
          <a:endParaRPr lang="en-US"/>
        </a:p>
      </dgm:t>
    </dgm:pt>
    <dgm:pt modelId="{C18B526C-7982-491A-ACAD-5097F98364F8}" type="sibTrans" cxnId="{B3E65BB0-A95B-48CE-9A72-8BA3AAE02335}">
      <dgm:prSet/>
      <dgm:spPr/>
      <dgm:t>
        <a:bodyPr/>
        <a:lstStyle/>
        <a:p>
          <a:endParaRPr lang="en-US"/>
        </a:p>
      </dgm:t>
    </dgm:pt>
    <dgm:pt modelId="{502EE9E1-9B8E-4988-BD79-D2660DCA77B0}">
      <dgm:prSet/>
      <dgm:spPr/>
      <dgm:t>
        <a:bodyPr/>
        <a:lstStyle/>
        <a:p>
          <a:r>
            <a:rPr lang="en-US" b="0" i="0"/>
            <a:t>“We can’t legalize gay marriage. If we do, what’s next? Allowing people to marry cats and dogs?” (Some people actually made this </a:t>
          </a:r>
          <a:r>
            <a:rPr lang="en-US" b="0" i="0">
              <a:hlinkClick xmlns:r="http://schemas.openxmlformats.org/officeDocument/2006/relationships" r:id="rId1"/>
            </a:rPr>
            <a:t>argument</a:t>
          </a:r>
          <a:r>
            <a:rPr lang="en-US" b="0" i="0"/>
            <a:t> before same-sex marriage was legalized in the U.S.)</a:t>
          </a:r>
          <a:endParaRPr lang="en-US"/>
        </a:p>
      </dgm:t>
    </dgm:pt>
    <dgm:pt modelId="{982ECFAA-A0D9-4432-94D3-CE92AA3AC709}" type="parTrans" cxnId="{04C30B8F-CCAB-4D6E-BE10-CE9B6DAA5445}">
      <dgm:prSet/>
      <dgm:spPr/>
      <dgm:t>
        <a:bodyPr/>
        <a:lstStyle/>
        <a:p>
          <a:endParaRPr lang="en-US"/>
        </a:p>
      </dgm:t>
    </dgm:pt>
    <dgm:pt modelId="{1ED241DA-5759-4291-81C0-3CE0B4733844}" type="sibTrans" cxnId="{04C30B8F-CCAB-4D6E-BE10-CE9B6DAA5445}">
      <dgm:prSet/>
      <dgm:spPr/>
      <dgm:t>
        <a:bodyPr/>
        <a:lstStyle/>
        <a:p>
          <a:endParaRPr lang="en-US"/>
        </a:p>
      </dgm:t>
    </dgm:pt>
    <dgm:pt modelId="{1417FAE0-1707-45E7-BCC6-1AB209DE247E}">
      <dgm:prSet/>
      <dgm:spPr/>
      <dgm:t>
        <a:bodyPr/>
        <a:lstStyle/>
        <a:p>
          <a:r>
            <a:rPr lang="en-US" b="0" i="0"/>
            <a:t>Of course, sometimes decisions </a:t>
          </a:r>
          <a:r>
            <a:rPr lang="en-US" b="0" i="1"/>
            <a:t>do </a:t>
          </a:r>
          <a:r>
            <a:rPr lang="en-US" b="0" i="0"/>
            <a:t>start a chain reaction, which could be bad. The slippery slope device only becomes a fallacy when there’s no evidence to suggest that chain reaction would actually occur.</a:t>
          </a:r>
          <a:endParaRPr lang="en-US"/>
        </a:p>
      </dgm:t>
    </dgm:pt>
    <dgm:pt modelId="{4356B276-3A95-4E6E-9F2F-9A187934883D}" type="parTrans" cxnId="{8B4120E5-770B-4B60-9EF2-C2D39ECF76F7}">
      <dgm:prSet/>
      <dgm:spPr/>
      <dgm:t>
        <a:bodyPr/>
        <a:lstStyle/>
        <a:p>
          <a:endParaRPr lang="en-US"/>
        </a:p>
      </dgm:t>
    </dgm:pt>
    <dgm:pt modelId="{907CC92E-5493-4245-942D-1B55B9CB9313}" type="sibTrans" cxnId="{8B4120E5-770B-4B60-9EF2-C2D39ECF76F7}">
      <dgm:prSet/>
      <dgm:spPr/>
      <dgm:t>
        <a:bodyPr/>
        <a:lstStyle/>
        <a:p>
          <a:endParaRPr lang="en-US"/>
        </a:p>
      </dgm:t>
    </dgm:pt>
    <dgm:pt modelId="{D207D425-E8D7-4416-B7AE-19B33C15CF61}">
      <dgm:prSet/>
      <dgm:spPr/>
      <dgm:t>
        <a:bodyPr/>
        <a:lstStyle/>
        <a:p>
          <a:r>
            <a:rPr lang="en-US" b="0" i="0"/>
            <a:t>Language to watch out for: “If we do that, then what’s next?”</a:t>
          </a:r>
          <a:endParaRPr lang="en-US"/>
        </a:p>
      </dgm:t>
    </dgm:pt>
    <dgm:pt modelId="{95471674-D9EC-4F48-880F-C63B1A7F223E}" type="parTrans" cxnId="{7F83D79D-96E0-4A88-98EF-0C02CB321726}">
      <dgm:prSet/>
      <dgm:spPr/>
      <dgm:t>
        <a:bodyPr/>
        <a:lstStyle/>
        <a:p>
          <a:endParaRPr lang="en-US"/>
        </a:p>
      </dgm:t>
    </dgm:pt>
    <dgm:pt modelId="{B57BE8E1-6BB9-44BC-9889-C2EC2808908F}" type="sibTrans" cxnId="{7F83D79D-96E0-4A88-98EF-0C02CB321726}">
      <dgm:prSet/>
      <dgm:spPr/>
      <dgm:t>
        <a:bodyPr/>
        <a:lstStyle/>
        <a:p>
          <a:endParaRPr lang="en-US"/>
        </a:p>
      </dgm:t>
    </dgm:pt>
    <dgm:pt modelId="{B4363AED-9A2B-42EF-9FC0-9427BB734496}" type="pres">
      <dgm:prSet presAssocID="{817290A2-3D2A-412C-A60F-FC3800FC7118}" presName="linear" presStyleCnt="0">
        <dgm:presLayoutVars>
          <dgm:animLvl val="lvl"/>
          <dgm:resizeHandles val="exact"/>
        </dgm:presLayoutVars>
      </dgm:prSet>
      <dgm:spPr/>
    </dgm:pt>
    <dgm:pt modelId="{9FA2BC73-167D-432F-8C20-B2C3BE4D9A8C}" type="pres">
      <dgm:prSet presAssocID="{9B8E0AAF-FA9F-4A46-B796-DEC9F3282F64}" presName="parentText" presStyleLbl="node1" presStyleIdx="0" presStyleCnt="5">
        <dgm:presLayoutVars>
          <dgm:chMax val="0"/>
          <dgm:bulletEnabled val="1"/>
        </dgm:presLayoutVars>
      </dgm:prSet>
      <dgm:spPr/>
    </dgm:pt>
    <dgm:pt modelId="{9DE1E3D1-17DB-4FB1-8611-70192B251406}" type="pres">
      <dgm:prSet presAssocID="{EAFBCDA8-0801-419E-99E3-198062A7520F}" presName="spacer" presStyleCnt="0"/>
      <dgm:spPr/>
    </dgm:pt>
    <dgm:pt modelId="{42B1671A-6D52-4313-9AA0-EFE81BEA3057}" type="pres">
      <dgm:prSet presAssocID="{5F5ACBED-4240-49E6-B56A-2508F4875F23}" presName="parentText" presStyleLbl="node1" presStyleIdx="1" presStyleCnt="5">
        <dgm:presLayoutVars>
          <dgm:chMax val="0"/>
          <dgm:bulletEnabled val="1"/>
        </dgm:presLayoutVars>
      </dgm:prSet>
      <dgm:spPr/>
    </dgm:pt>
    <dgm:pt modelId="{21BA2DDB-7898-4A37-88F2-9E367F22EDE8}" type="pres">
      <dgm:prSet presAssocID="{C18B526C-7982-491A-ACAD-5097F98364F8}" presName="spacer" presStyleCnt="0"/>
      <dgm:spPr/>
    </dgm:pt>
    <dgm:pt modelId="{8D777346-8305-47AF-A23F-51502252198D}" type="pres">
      <dgm:prSet presAssocID="{502EE9E1-9B8E-4988-BD79-D2660DCA77B0}" presName="parentText" presStyleLbl="node1" presStyleIdx="2" presStyleCnt="5">
        <dgm:presLayoutVars>
          <dgm:chMax val="0"/>
          <dgm:bulletEnabled val="1"/>
        </dgm:presLayoutVars>
      </dgm:prSet>
      <dgm:spPr/>
    </dgm:pt>
    <dgm:pt modelId="{4309EAE7-F5B1-4A2F-85C5-197E37C0499C}" type="pres">
      <dgm:prSet presAssocID="{1ED241DA-5759-4291-81C0-3CE0B4733844}" presName="spacer" presStyleCnt="0"/>
      <dgm:spPr/>
    </dgm:pt>
    <dgm:pt modelId="{D2235D04-B3AB-4E06-BA99-1B734CCFC313}" type="pres">
      <dgm:prSet presAssocID="{1417FAE0-1707-45E7-BCC6-1AB209DE247E}" presName="parentText" presStyleLbl="node1" presStyleIdx="3" presStyleCnt="5">
        <dgm:presLayoutVars>
          <dgm:chMax val="0"/>
          <dgm:bulletEnabled val="1"/>
        </dgm:presLayoutVars>
      </dgm:prSet>
      <dgm:spPr/>
    </dgm:pt>
    <dgm:pt modelId="{16E99853-3147-4689-96C5-96885D035608}" type="pres">
      <dgm:prSet presAssocID="{907CC92E-5493-4245-942D-1B55B9CB9313}" presName="spacer" presStyleCnt="0"/>
      <dgm:spPr/>
    </dgm:pt>
    <dgm:pt modelId="{8EB87127-44C2-4559-BB12-72C76AAC0449}" type="pres">
      <dgm:prSet presAssocID="{D207D425-E8D7-4416-B7AE-19B33C15CF61}" presName="parentText" presStyleLbl="node1" presStyleIdx="4" presStyleCnt="5">
        <dgm:presLayoutVars>
          <dgm:chMax val="0"/>
          <dgm:bulletEnabled val="1"/>
        </dgm:presLayoutVars>
      </dgm:prSet>
      <dgm:spPr/>
    </dgm:pt>
  </dgm:ptLst>
  <dgm:cxnLst>
    <dgm:cxn modelId="{1B0D6F2B-8477-4B0E-A05A-77283603CEEB}" type="presOf" srcId="{1417FAE0-1707-45E7-BCC6-1AB209DE247E}" destId="{D2235D04-B3AB-4E06-BA99-1B734CCFC313}" srcOrd="0" destOrd="0" presId="urn:microsoft.com/office/officeart/2005/8/layout/vList2"/>
    <dgm:cxn modelId="{DFAF1638-83D1-4A5C-A13B-48A469401151}" type="presOf" srcId="{D207D425-E8D7-4416-B7AE-19B33C15CF61}" destId="{8EB87127-44C2-4559-BB12-72C76AAC0449}" srcOrd="0" destOrd="0" presId="urn:microsoft.com/office/officeart/2005/8/layout/vList2"/>
    <dgm:cxn modelId="{02BA3D6E-0A16-43EA-B708-8A28815282BD}" srcId="{817290A2-3D2A-412C-A60F-FC3800FC7118}" destId="{9B8E0AAF-FA9F-4A46-B796-DEC9F3282F64}" srcOrd="0" destOrd="0" parTransId="{3D723159-365C-4592-B6AE-95056C23E02E}" sibTransId="{EAFBCDA8-0801-419E-99E3-198062A7520F}"/>
    <dgm:cxn modelId="{81ACE44F-5E02-466A-9267-C9243C906D71}" type="presOf" srcId="{502EE9E1-9B8E-4988-BD79-D2660DCA77B0}" destId="{8D777346-8305-47AF-A23F-51502252198D}" srcOrd="0" destOrd="0" presId="urn:microsoft.com/office/officeart/2005/8/layout/vList2"/>
    <dgm:cxn modelId="{82B29980-5DD2-4BBB-911D-79EBBEAD9BEB}" type="presOf" srcId="{817290A2-3D2A-412C-A60F-FC3800FC7118}" destId="{B4363AED-9A2B-42EF-9FC0-9427BB734496}" srcOrd="0" destOrd="0" presId="urn:microsoft.com/office/officeart/2005/8/layout/vList2"/>
    <dgm:cxn modelId="{04C30B8F-CCAB-4D6E-BE10-CE9B6DAA5445}" srcId="{817290A2-3D2A-412C-A60F-FC3800FC7118}" destId="{502EE9E1-9B8E-4988-BD79-D2660DCA77B0}" srcOrd="2" destOrd="0" parTransId="{982ECFAA-A0D9-4432-94D3-CE92AA3AC709}" sibTransId="{1ED241DA-5759-4291-81C0-3CE0B4733844}"/>
    <dgm:cxn modelId="{7F83D79D-96E0-4A88-98EF-0C02CB321726}" srcId="{817290A2-3D2A-412C-A60F-FC3800FC7118}" destId="{D207D425-E8D7-4416-B7AE-19B33C15CF61}" srcOrd="4" destOrd="0" parTransId="{95471674-D9EC-4F48-880F-C63B1A7F223E}" sibTransId="{B57BE8E1-6BB9-44BC-9889-C2EC2808908F}"/>
    <dgm:cxn modelId="{B3E65BB0-A95B-48CE-9A72-8BA3AAE02335}" srcId="{817290A2-3D2A-412C-A60F-FC3800FC7118}" destId="{5F5ACBED-4240-49E6-B56A-2508F4875F23}" srcOrd="1" destOrd="0" parTransId="{269C4492-EE46-4A05-9C8F-4583BFB08FC8}" sibTransId="{C18B526C-7982-491A-ACAD-5097F98364F8}"/>
    <dgm:cxn modelId="{7562C9E2-2051-44E6-98E6-A23DEA3C85A5}" type="presOf" srcId="{5F5ACBED-4240-49E6-B56A-2508F4875F23}" destId="{42B1671A-6D52-4313-9AA0-EFE81BEA3057}" srcOrd="0" destOrd="0" presId="urn:microsoft.com/office/officeart/2005/8/layout/vList2"/>
    <dgm:cxn modelId="{8B4120E5-770B-4B60-9EF2-C2D39ECF76F7}" srcId="{817290A2-3D2A-412C-A60F-FC3800FC7118}" destId="{1417FAE0-1707-45E7-BCC6-1AB209DE247E}" srcOrd="3" destOrd="0" parTransId="{4356B276-3A95-4E6E-9F2F-9A187934883D}" sibTransId="{907CC92E-5493-4245-942D-1B55B9CB9313}"/>
    <dgm:cxn modelId="{10CCF1E5-C7AD-484F-BA15-9E444D2C3874}" type="presOf" srcId="{9B8E0AAF-FA9F-4A46-B796-DEC9F3282F64}" destId="{9FA2BC73-167D-432F-8C20-B2C3BE4D9A8C}" srcOrd="0" destOrd="0" presId="urn:microsoft.com/office/officeart/2005/8/layout/vList2"/>
    <dgm:cxn modelId="{61C19E9A-8675-4623-A04B-E1F12D53E9F3}" type="presParOf" srcId="{B4363AED-9A2B-42EF-9FC0-9427BB734496}" destId="{9FA2BC73-167D-432F-8C20-B2C3BE4D9A8C}" srcOrd="0" destOrd="0" presId="urn:microsoft.com/office/officeart/2005/8/layout/vList2"/>
    <dgm:cxn modelId="{E6607AD1-C45E-4034-8FE6-65A1DBB252EF}" type="presParOf" srcId="{B4363AED-9A2B-42EF-9FC0-9427BB734496}" destId="{9DE1E3D1-17DB-4FB1-8611-70192B251406}" srcOrd="1" destOrd="0" presId="urn:microsoft.com/office/officeart/2005/8/layout/vList2"/>
    <dgm:cxn modelId="{DADC5544-C02E-456A-9A0F-1C70F0F68CA0}" type="presParOf" srcId="{B4363AED-9A2B-42EF-9FC0-9427BB734496}" destId="{42B1671A-6D52-4313-9AA0-EFE81BEA3057}" srcOrd="2" destOrd="0" presId="urn:microsoft.com/office/officeart/2005/8/layout/vList2"/>
    <dgm:cxn modelId="{0FE96552-0E33-4868-A72A-09E3514947C2}" type="presParOf" srcId="{B4363AED-9A2B-42EF-9FC0-9427BB734496}" destId="{21BA2DDB-7898-4A37-88F2-9E367F22EDE8}" srcOrd="3" destOrd="0" presId="urn:microsoft.com/office/officeart/2005/8/layout/vList2"/>
    <dgm:cxn modelId="{7C5E74E7-C52E-40B8-899F-3A77714D44BE}" type="presParOf" srcId="{B4363AED-9A2B-42EF-9FC0-9427BB734496}" destId="{8D777346-8305-47AF-A23F-51502252198D}" srcOrd="4" destOrd="0" presId="urn:microsoft.com/office/officeart/2005/8/layout/vList2"/>
    <dgm:cxn modelId="{627F00F9-5D89-4A8D-AE58-41D19402257B}" type="presParOf" srcId="{B4363AED-9A2B-42EF-9FC0-9427BB734496}" destId="{4309EAE7-F5B1-4A2F-85C5-197E37C0499C}" srcOrd="5" destOrd="0" presId="urn:microsoft.com/office/officeart/2005/8/layout/vList2"/>
    <dgm:cxn modelId="{4FC5D1F1-5DAD-4A4B-914A-C7CE4707CA9F}" type="presParOf" srcId="{B4363AED-9A2B-42EF-9FC0-9427BB734496}" destId="{D2235D04-B3AB-4E06-BA99-1B734CCFC313}" srcOrd="6" destOrd="0" presId="urn:microsoft.com/office/officeart/2005/8/layout/vList2"/>
    <dgm:cxn modelId="{ACED8848-E2AA-4DA9-8556-4103AE9580F4}" type="presParOf" srcId="{B4363AED-9A2B-42EF-9FC0-9427BB734496}" destId="{16E99853-3147-4689-96C5-96885D035608}" srcOrd="7" destOrd="0" presId="urn:microsoft.com/office/officeart/2005/8/layout/vList2"/>
    <dgm:cxn modelId="{502DD750-4483-44CD-871A-C66EE6BEFB61}" type="presParOf" srcId="{B4363AED-9A2B-42EF-9FC0-9427BB734496}" destId="{8EB87127-44C2-4559-BB12-72C76AAC044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422605-90CD-4CA5-9DDB-2D78111D905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B8A8439-5AA4-48B3-AD33-A480CF90C244}">
      <dgm:prSet/>
      <dgm:spPr/>
      <dgm:t>
        <a:bodyPr/>
        <a:lstStyle/>
        <a:p>
          <a:r>
            <a:rPr lang="en-US" b="0" i="0"/>
            <a:t>A modification of the </a:t>
          </a:r>
          <a:r>
            <a:rPr lang="en-US" b="0" i="0">
              <a:hlinkClick xmlns:r="http://schemas.openxmlformats.org/officeDocument/2006/relationships" r:id="rId1"/>
            </a:rPr>
            <a:t>false dilemma</a:t>
          </a:r>
          <a:r>
            <a:rPr lang="en-US" b="0" i="0"/>
            <a:t>, this fallacy (often abbreviated to TINA) argues for a specific position because there are no realistic alternatives. Former British Prime Minister Margaret Thatcher used this exact line as a slogan to defend capitalism, and it’s still used today to that same end: Sure, capitalism has its problems, but we’ve seen the horrors that occur when we try anything else, so there is no alternative.</a:t>
          </a:r>
          <a:endParaRPr lang="en-US"/>
        </a:p>
      </dgm:t>
    </dgm:pt>
    <dgm:pt modelId="{4244367C-AE95-4A05-86AE-4AA8A68BEBC3}" type="parTrans" cxnId="{EE8330BC-FDC3-47DC-9FE2-A0B5E3B59E5C}">
      <dgm:prSet/>
      <dgm:spPr/>
      <dgm:t>
        <a:bodyPr/>
        <a:lstStyle/>
        <a:p>
          <a:endParaRPr lang="en-US"/>
        </a:p>
      </dgm:t>
    </dgm:pt>
    <dgm:pt modelId="{DDACFA4E-D4A8-49B4-81CA-BB718CC5F8F2}" type="sibTrans" cxnId="{EE8330BC-FDC3-47DC-9FE2-A0B5E3B59E5C}">
      <dgm:prSet/>
      <dgm:spPr/>
      <dgm:t>
        <a:bodyPr/>
        <a:lstStyle/>
        <a:p>
          <a:endParaRPr lang="en-US"/>
        </a:p>
      </dgm:t>
    </dgm:pt>
    <dgm:pt modelId="{54569C04-DEA6-4A3C-91EF-0504A7E98734}">
      <dgm:prSet/>
      <dgm:spPr/>
      <dgm:t>
        <a:bodyPr/>
        <a:lstStyle/>
        <a:p>
          <a:r>
            <a:rPr lang="en-US" b="0" i="0"/>
            <a:t>Language to watch out for: “If I had a magic wand…” “What </a:t>
          </a:r>
          <a:r>
            <a:rPr lang="en-US" b="0" i="1"/>
            <a:t>else</a:t>
          </a:r>
          <a:r>
            <a:rPr lang="en-US" b="0" i="0"/>
            <a:t> are we going to do?!”</a:t>
          </a:r>
          <a:endParaRPr lang="en-US"/>
        </a:p>
      </dgm:t>
    </dgm:pt>
    <dgm:pt modelId="{1E89A986-4AB4-41C5-B1F3-3FE3F9E4CC23}" type="parTrans" cxnId="{641F32F6-36D8-4397-BE2E-3873B5360D23}">
      <dgm:prSet/>
      <dgm:spPr/>
      <dgm:t>
        <a:bodyPr/>
        <a:lstStyle/>
        <a:p>
          <a:endParaRPr lang="en-US"/>
        </a:p>
      </dgm:t>
    </dgm:pt>
    <dgm:pt modelId="{D7858CC7-B00F-48DA-9FD2-D3ACEF2E1D49}" type="sibTrans" cxnId="{641F32F6-36D8-4397-BE2E-3873B5360D23}">
      <dgm:prSet/>
      <dgm:spPr/>
      <dgm:t>
        <a:bodyPr/>
        <a:lstStyle/>
        <a:p>
          <a:endParaRPr lang="en-US"/>
        </a:p>
      </dgm:t>
    </dgm:pt>
    <dgm:pt modelId="{A4F51CDF-D488-432E-B319-AECB3ED67518}" type="pres">
      <dgm:prSet presAssocID="{BA422605-90CD-4CA5-9DDB-2D78111D9050}" presName="linear" presStyleCnt="0">
        <dgm:presLayoutVars>
          <dgm:animLvl val="lvl"/>
          <dgm:resizeHandles val="exact"/>
        </dgm:presLayoutVars>
      </dgm:prSet>
      <dgm:spPr/>
    </dgm:pt>
    <dgm:pt modelId="{4FFFA1B9-DAAA-4719-A0E2-E77E9B8E40F6}" type="pres">
      <dgm:prSet presAssocID="{9B8A8439-5AA4-48B3-AD33-A480CF90C244}" presName="parentText" presStyleLbl="node1" presStyleIdx="0" presStyleCnt="2">
        <dgm:presLayoutVars>
          <dgm:chMax val="0"/>
          <dgm:bulletEnabled val="1"/>
        </dgm:presLayoutVars>
      </dgm:prSet>
      <dgm:spPr/>
    </dgm:pt>
    <dgm:pt modelId="{4EA21E54-C68A-4D42-95A2-099516092059}" type="pres">
      <dgm:prSet presAssocID="{DDACFA4E-D4A8-49B4-81CA-BB718CC5F8F2}" presName="spacer" presStyleCnt="0"/>
      <dgm:spPr/>
    </dgm:pt>
    <dgm:pt modelId="{C2EE4D55-3623-46A8-8B63-41458D2CD207}" type="pres">
      <dgm:prSet presAssocID="{54569C04-DEA6-4A3C-91EF-0504A7E98734}" presName="parentText" presStyleLbl="node1" presStyleIdx="1" presStyleCnt="2">
        <dgm:presLayoutVars>
          <dgm:chMax val="0"/>
          <dgm:bulletEnabled val="1"/>
        </dgm:presLayoutVars>
      </dgm:prSet>
      <dgm:spPr/>
    </dgm:pt>
  </dgm:ptLst>
  <dgm:cxnLst>
    <dgm:cxn modelId="{E799C556-7F76-49F4-A0D5-A7B9550B0CAB}" type="presOf" srcId="{BA422605-90CD-4CA5-9DDB-2D78111D9050}" destId="{A4F51CDF-D488-432E-B319-AECB3ED67518}" srcOrd="0" destOrd="0" presId="urn:microsoft.com/office/officeart/2005/8/layout/vList2"/>
    <dgm:cxn modelId="{EE8330BC-FDC3-47DC-9FE2-A0B5E3B59E5C}" srcId="{BA422605-90CD-4CA5-9DDB-2D78111D9050}" destId="{9B8A8439-5AA4-48B3-AD33-A480CF90C244}" srcOrd="0" destOrd="0" parTransId="{4244367C-AE95-4A05-86AE-4AA8A68BEBC3}" sibTransId="{DDACFA4E-D4A8-49B4-81CA-BB718CC5F8F2}"/>
    <dgm:cxn modelId="{88BA09CC-F23A-4873-8E15-CB851968E48E}" type="presOf" srcId="{54569C04-DEA6-4A3C-91EF-0504A7E98734}" destId="{C2EE4D55-3623-46A8-8B63-41458D2CD207}" srcOrd="0" destOrd="0" presId="urn:microsoft.com/office/officeart/2005/8/layout/vList2"/>
    <dgm:cxn modelId="{C7C16AEE-DBDE-46BD-A107-45BB642E2562}" type="presOf" srcId="{9B8A8439-5AA4-48B3-AD33-A480CF90C244}" destId="{4FFFA1B9-DAAA-4719-A0E2-E77E9B8E40F6}" srcOrd="0" destOrd="0" presId="urn:microsoft.com/office/officeart/2005/8/layout/vList2"/>
    <dgm:cxn modelId="{641F32F6-36D8-4397-BE2E-3873B5360D23}" srcId="{BA422605-90CD-4CA5-9DDB-2D78111D9050}" destId="{54569C04-DEA6-4A3C-91EF-0504A7E98734}" srcOrd="1" destOrd="0" parTransId="{1E89A986-4AB4-41C5-B1F3-3FE3F9E4CC23}" sibTransId="{D7858CC7-B00F-48DA-9FD2-D3ACEF2E1D49}"/>
    <dgm:cxn modelId="{66BE46B8-E354-455D-8C3D-4E04D81B1B78}" type="presParOf" srcId="{A4F51CDF-D488-432E-B319-AECB3ED67518}" destId="{4FFFA1B9-DAAA-4719-A0E2-E77E9B8E40F6}" srcOrd="0" destOrd="0" presId="urn:microsoft.com/office/officeart/2005/8/layout/vList2"/>
    <dgm:cxn modelId="{122A55F0-A0A7-4D7E-BDBC-9B233B089229}" type="presParOf" srcId="{A4F51CDF-D488-432E-B319-AECB3ED67518}" destId="{4EA21E54-C68A-4D42-95A2-099516092059}" srcOrd="1" destOrd="0" presId="urn:microsoft.com/office/officeart/2005/8/layout/vList2"/>
    <dgm:cxn modelId="{490D05A0-D981-40EF-B277-03F3AE6837EB}" type="presParOf" srcId="{A4F51CDF-D488-432E-B319-AECB3ED67518}" destId="{C2EE4D55-3623-46A8-8B63-41458D2CD2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B7E7EE-BB93-40B9-ADBA-D36AE66B7D1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A17EC1A-7C39-4CCF-9730-BE17B0835F6C}">
      <dgm:prSet/>
      <dgm:spPr/>
      <dgm:t>
        <a:bodyPr/>
        <a:lstStyle/>
        <a:p>
          <a:r>
            <a:rPr lang="en-US" b="0" i="0"/>
            <a:t>An ad hoc argument isn’t really a logical fallacy, but it is a fallacious rhetorical strategy that’s common and often hard to spot. It occurs when someone’s claim is threatened with counterevidence, so they come up with a rationale to dismiss the counterevidence, hoping to protect their original claim. Ad hoc claims aren’t designed to be generalizable. Instead, they’re typically invented in the moment. </a:t>
          </a:r>
          <a:r>
            <a:rPr lang="en-US" b="0" i="0">
              <a:hlinkClick xmlns:r="http://schemas.openxmlformats.org/officeDocument/2006/relationships" r:id="rId1"/>
            </a:rPr>
            <a:t>RationalWiki</a:t>
          </a:r>
          <a:r>
            <a:rPr lang="en-US" b="0" i="0"/>
            <a:t> provides an example:</a:t>
          </a:r>
          <a:endParaRPr lang="en-US"/>
        </a:p>
      </dgm:t>
    </dgm:pt>
    <dgm:pt modelId="{6B0BFE5B-277F-4377-BEC8-01A537674533}" type="parTrans" cxnId="{9CA38142-26EE-4881-AD7A-0670CEB0D575}">
      <dgm:prSet/>
      <dgm:spPr/>
      <dgm:t>
        <a:bodyPr/>
        <a:lstStyle/>
        <a:p>
          <a:endParaRPr lang="en-US"/>
        </a:p>
      </dgm:t>
    </dgm:pt>
    <dgm:pt modelId="{C89EE08D-C5CB-47B1-BAC2-60AC3CB6BF67}" type="sibTrans" cxnId="{9CA38142-26EE-4881-AD7A-0670CEB0D575}">
      <dgm:prSet/>
      <dgm:spPr/>
      <dgm:t>
        <a:bodyPr/>
        <a:lstStyle/>
        <a:p>
          <a:endParaRPr lang="en-US"/>
        </a:p>
      </dgm:t>
    </dgm:pt>
    <dgm:pt modelId="{4CF4EF3E-6988-4E8D-9744-04007D57D9DB}">
      <dgm:prSet/>
      <dgm:spPr/>
      <dgm:t>
        <a:bodyPr/>
        <a:lstStyle/>
        <a:p>
          <a:r>
            <a:rPr lang="en-US" b="0" i="0"/>
            <a:t>Alice: “It is clearly said in the Bible that the Ark was 450 feet long, 75 feet wide and 45 feet high.”</a:t>
          </a:r>
          <a:endParaRPr lang="en-US"/>
        </a:p>
      </dgm:t>
    </dgm:pt>
    <dgm:pt modelId="{4D7A3E5B-8834-4246-A27B-A451328E0771}" type="parTrans" cxnId="{F1C085DE-70A6-44D5-B343-36B286546185}">
      <dgm:prSet/>
      <dgm:spPr/>
      <dgm:t>
        <a:bodyPr/>
        <a:lstStyle/>
        <a:p>
          <a:endParaRPr lang="en-US"/>
        </a:p>
      </dgm:t>
    </dgm:pt>
    <dgm:pt modelId="{77B0586E-5343-48E5-B8E9-EDCCAB772C3C}" type="sibTrans" cxnId="{F1C085DE-70A6-44D5-B343-36B286546185}">
      <dgm:prSet/>
      <dgm:spPr/>
      <dgm:t>
        <a:bodyPr/>
        <a:lstStyle/>
        <a:p>
          <a:endParaRPr lang="en-US"/>
        </a:p>
      </dgm:t>
    </dgm:pt>
    <dgm:pt modelId="{B25F1E5F-508F-48C3-B1C7-56B9F1D540D7}">
      <dgm:prSet/>
      <dgm:spPr/>
      <dgm:t>
        <a:bodyPr/>
        <a:lstStyle/>
        <a:p>
          <a:r>
            <a:rPr lang="en-US" b="0" i="0"/>
            <a:t>Bob: “A purely wooden vessel of that size could not be constructed; the largest real wooden vessels were Chinese treasure ships which required iron hoops to build their keels. Even the </a:t>
          </a:r>
          <a:r>
            <a:rPr lang="en-US" b="0" i="1"/>
            <a:t>Wyoming</a:t>
          </a:r>
          <a:r>
            <a:rPr lang="en-US" b="0" i="0"/>
            <a:t> which was built in 1909 and had iron braces had problems with her hull flexing and opening up and needed constant mechanical pumping to stop her hold flooding.”</a:t>
          </a:r>
          <a:endParaRPr lang="en-US"/>
        </a:p>
      </dgm:t>
    </dgm:pt>
    <dgm:pt modelId="{A3AE3649-8467-4355-A400-B7BA37403C76}" type="parTrans" cxnId="{A0A564D9-548E-4E25-8B2C-2CCEFA595981}">
      <dgm:prSet/>
      <dgm:spPr/>
      <dgm:t>
        <a:bodyPr/>
        <a:lstStyle/>
        <a:p>
          <a:endParaRPr lang="en-US"/>
        </a:p>
      </dgm:t>
    </dgm:pt>
    <dgm:pt modelId="{ACA2DC95-FF2B-4577-B4E6-36687A02A497}" type="sibTrans" cxnId="{A0A564D9-548E-4E25-8B2C-2CCEFA595981}">
      <dgm:prSet/>
      <dgm:spPr/>
      <dgm:t>
        <a:bodyPr/>
        <a:lstStyle/>
        <a:p>
          <a:endParaRPr lang="en-US"/>
        </a:p>
      </dgm:t>
    </dgm:pt>
    <dgm:pt modelId="{225555D3-8FBC-4562-B34E-658A2B1B1614}">
      <dgm:prSet/>
      <dgm:spPr/>
      <dgm:t>
        <a:bodyPr/>
        <a:lstStyle/>
        <a:p>
          <a:r>
            <a:rPr lang="en-US" b="0" i="0"/>
            <a:t>Alice: “It’s possible that God intervened and allowed the Ark to float, and since we don’t know what gopher wood is, it is possible that it is a much stronger form of wood than any that comes from a modern tree.”</a:t>
          </a:r>
          <a:endParaRPr lang="en-US"/>
        </a:p>
      </dgm:t>
    </dgm:pt>
    <dgm:pt modelId="{3CFC1E56-5EC3-4A5D-BEB7-513B021ABA0E}" type="parTrans" cxnId="{549482FE-9C0F-476C-9D35-873E4AABD4A7}">
      <dgm:prSet/>
      <dgm:spPr/>
      <dgm:t>
        <a:bodyPr/>
        <a:lstStyle/>
        <a:p>
          <a:endParaRPr lang="en-US"/>
        </a:p>
      </dgm:t>
    </dgm:pt>
    <dgm:pt modelId="{ADBB3764-5E98-4190-AA55-1C95F63A0C8E}" type="sibTrans" cxnId="{549482FE-9C0F-476C-9D35-873E4AABD4A7}">
      <dgm:prSet/>
      <dgm:spPr/>
      <dgm:t>
        <a:bodyPr/>
        <a:lstStyle/>
        <a:p>
          <a:endParaRPr lang="en-US"/>
        </a:p>
      </dgm:t>
    </dgm:pt>
    <dgm:pt modelId="{DB3B43C2-14DE-436D-BBF7-29719131762D}" type="pres">
      <dgm:prSet presAssocID="{14B7E7EE-BB93-40B9-ADBA-D36AE66B7D18}" presName="linear" presStyleCnt="0">
        <dgm:presLayoutVars>
          <dgm:animLvl val="lvl"/>
          <dgm:resizeHandles val="exact"/>
        </dgm:presLayoutVars>
      </dgm:prSet>
      <dgm:spPr/>
    </dgm:pt>
    <dgm:pt modelId="{A3C90E02-5788-4FD8-A0DD-8C266A669DE9}" type="pres">
      <dgm:prSet presAssocID="{8A17EC1A-7C39-4CCF-9730-BE17B0835F6C}" presName="parentText" presStyleLbl="node1" presStyleIdx="0" presStyleCnt="4">
        <dgm:presLayoutVars>
          <dgm:chMax val="0"/>
          <dgm:bulletEnabled val="1"/>
        </dgm:presLayoutVars>
      </dgm:prSet>
      <dgm:spPr/>
    </dgm:pt>
    <dgm:pt modelId="{7462AC64-191B-4172-94DB-304A94295741}" type="pres">
      <dgm:prSet presAssocID="{C89EE08D-C5CB-47B1-BAC2-60AC3CB6BF67}" presName="spacer" presStyleCnt="0"/>
      <dgm:spPr/>
    </dgm:pt>
    <dgm:pt modelId="{96533693-38F0-48C3-A72B-4DAE710F5CAB}" type="pres">
      <dgm:prSet presAssocID="{4CF4EF3E-6988-4E8D-9744-04007D57D9DB}" presName="parentText" presStyleLbl="node1" presStyleIdx="1" presStyleCnt="4">
        <dgm:presLayoutVars>
          <dgm:chMax val="0"/>
          <dgm:bulletEnabled val="1"/>
        </dgm:presLayoutVars>
      </dgm:prSet>
      <dgm:spPr/>
    </dgm:pt>
    <dgm:pt modelId="{B701896D-FCC2-41A4-B67F-1BD9340495F3}" type="pres">
      <dgm:prSet presAssocID="{77B0586E-5343-48E5-B8E9-EDCCAB772C3C}" presName="spacer" presStyleCnt="0"/>
      <dgm:spPr/>
    </dgm:pt>
    <dgm:pt modelId="{ACE9FEC2-527E-4AAE-ACAD-981AE5280B3F}" type="pres">
      <dgm:prSet presAssocID="{B25F1E5F-508F-48C3-B1C7-56B9F1D540D7}" presName="parentText" presStyleLbl="node1" presStyleIdx="2" presStyleCnt="4">
        <dgm:presLayoutVars>
          <dgm:chMax val="0"/>
          <dgm:bulletEnabled val="1"/>
        </dgm:presLayoutVars>
      </dgm:prSet>
      <dgm:spPr/>
    </dgm:pt>
    <dgm:pt modelId="{71EE57E6-8F97-4D52-B71E-1995FF52AE98}" type="pres">
      <dgm:prSet presAssocID="{ACA2DC95-FF2B-4577-B4E6-36687A02A497}" presName="spacer" presStyleCnt="0"/>
      <dgm:spPr/>
    </dgm:pt>
    <dgm:pt modelId="{65A5CCC5-5643-46B6-A0DC-286D999A2C0E}" type="pres">
      <dgm:prSet presAssocID="{225555D3-8FBC-4562-B34E-658A2B1B1614}" presName="parentText" presStyleLbl="node1" presStyleIdx="3" presStyleCnt="4">
        <dgm:presLayoutVars>
          <dgm:chMax val="0"/>
          <dgm:bulletEnabled val="1"/>
        </dgm:presLayoutVars>
      </dgm:prSet>
      <dgm:spPr/>
    </dgm:pt>
  </dgm:ptLst>
  <dgm:cxnLst>
    <dgm:cxn modelId="{42AAA32B-1894-4C9C-BDF3-EEF94C612405}" type="presOf" srcId="{225555D3-8FBC-4562-B34E-658A2B1B1614}" destId="{65A5CCC5-5643-46B6-A0DC-286D999A2C0E}" srcOrd="0" destOrd="0" presId="urn:microsoft.com/office/officeart/2005/8/layout/vList2"/>
    <dgm:cxn modelId="{9CA38142-26EE-4881-AD7A-0670CEB0D575}" srcId="{14B7E7EE-BB93-40B9-ADBA-D36AE66B7D18}" destId="{8A17EC1A-7C39-4CCF-9730-BE17B0835F6C}" srcOrd="0" destOrd="0" parTransId="{6B0BFE5B-277F-4377-BEC8-01A537674533}" sibTransId="{C89EE08D-C5CB-47B1-BAC2-60AC3CB6BF67}"/>
    <dgm:cxn modelId="{1F7B8963-7C39-4D18-82B5-98182F3FBBBF}" type="presOf" srcId="{4CF4EF3E-6988-4E8D-9744-04007D57D9DB}" destId="{96533693-38F0-48C3-A72B-4DAE710F5CAB}" srcOrd="0" destOrd="0" presId="urn:microsoft.com/office/officeart/2005/8/layout/vList2"/>
    <dgm:cxn modelId="{CB73EC7B-29EA-4A87-A4A3-9E71D8A2D8C5}" type="presOf" srcId="{B25F1E5F-508F-48C3-B1C7-56B9F1D540D7}" destId="{ACE9FEC2-527E-4AAE-ACAD-981AE5280B3F}" srcOrd="0" destOrd="0" presId="urn:microsoft.com/office/officeart/2005/8/layout/vList2"/>
    <dgm:cxn modelId="{070780BC-E58F-4EEB-956A-4D16AD593BF0}" type="presOf" srcId="{14B7E7EE-BB93-40B9-ADBA-D36AE66B7D18}" destId="{DB3B43C2-14DE-436D-BBF7-29719131762D}" srcOrd="0" destOrd="0" presId="urn:microsoft.com/office/officeart/2005/8/layout/vList2"/>
    <dgm:cxn modelId="{1F8A28D7-5E46-4159-AA71-5E497E65CEE4}" type="presOf" srcId="{8A17EC1A-7C39-4CCF-9730-BE17B0835F6C}" destId="{A3C90E02-5788-4FD8-A0DD-8C266A669DE9}" srcOrd="0" destOrd="0" presId="urn:microsoft.com/office/officeart/2005/8/layout/vList2"/>
    <dgm:cxn modelId="{A0A564D9-548E-4E25-8B2C-2CCEFA595981}" srcId="{14B7E7EE-BB93-40B9-ADBA-D36AE66B7D18}" destId="{B25F1E5F-508F-48C3-B1C7-56B9F1D540D7}" srcOrd="2" destOrd="0" parTransId="{A3AE3649-8467-4355-A400-B7BA37403C76}" sibTransId="{ACA2DC95-FF2B-4577-B4E6-36687A02A497}"/>
    <dgm:cxn modelId="{F1C085DE-70A6-44D5-B343-36B286546185}" srcId="{14B7E7EE-BB93-40B9-ADBA-D36AE66B7D18}" destId="{4CF4EF3E-6988-4E8D-9744-04007D57D9DB}" srcOrd="1" destOrd="0" parTransId="{4D7A3E5B-8834-4246-A27B-A451328E0771}" sibTransId="{77B0586E-5343-48E5-B8E9-EDCCAB772C3C}"/>
    <dgm:cxn modelId="{549482FE-9C0F-476C-9D35-873E4AABD4A7}" srcId="{14B7E7EE-BB93-40B9-ADBA-D36AE66B7D18}" destId="{225555D3-8FBC-4562-B34E-658A2B1B1614}" srcOrd="3" destOrd="0" parTransId="{3CFC1E56-5EC3-4A5D-BEB7-513B021ABA0E}" sibTransId="{ADBB3764-5E98-4190-AA55-1C95F63A0C8E}"/>
    <dgm:cxn modelId="{1348F794-C655-45DB-A134-FD6CDCCF6FFF}" type="presParOf" srcId="{DB3B43C2-14DE-436D-BBF7-29719131762D}" destId="{A3C90E02-5788-4FD8-A0DD-8C266A669DE9}" srcOrd="0" destOrd="0" presId="urn:microsoft.com/office/officeart/2005/8/layout/vList2"/>
    <dgm:cxn modelId="{5C50970E-74F1-4289-9252-4D4F0AAC24DF}" type="presParOf" srcId="{DB3B43C2-14DE-436D-BBF7-29719131762D}" destId="{7462AC64-191B-4172-94DB-304A94295741}" srcOrd="1" destOrd="0" presId="urn:microsoft.com/office/officeart/2005/8/layout/vList2"/>
    <dgm:cxn modelId="{CB95A8E8-BD50-43AD-8D66-73F04C52ED4C}" type="presParOf" srcId="{DB3B43C2-14DE-436D-BBF7-29719131762D}" destId="{96533693-38F0-48C3-A72B-4DAE710F5CAB}" srcOrd="2" destOrd="0" presId="urn:microsoft.com/office/officeart/2005/8/layout/vList2"/>
    <dgm:cxn modelId="{DCDE4707-713F-43B6-AAE2-129557EB943E}" type="presParOf" srcId="{DB3B43C2-14DE-436D-BBF7-29719131762D}" destId="{B701896D-FCC2-41A4-B67F-1BD9340495F3}" srcOrd="3" destOrd="0" presId="urn:microsoft.com/office/officeart/2005/8/layout/vList2"/>
    <dgm:cxn modelId="{52A960FE-67AA-4FC2-9449-0B9A6E9E5113}" type="presParOf" srcId="{DB3B43C2-14DE-436D-BBF7-29719131762D}" destId="{ACE9FEC2-527E-4AAE-ACAD-981AE5280B3F}" srcOrd="4" destOrd="0" presId="urn:microsoft.com/office/officeart/2005/8/layout/vList2"/>
    <dgm:cxn modelId="{EA26E1DA-5819-4F30-9898-35FDCCA9079F}" type="presParOf" srcId="{DB3B43C2-14DE-436D-BBF7-29719131762D}" destId="{71EE57E6-8F97-4D52-B71E-1995FF52AE98}" srcOrd="5" destOrd="0" presId="urn:microsoft.com/office/officeart/2005/8/layout/vList2"/>
    <dgm:cxn modelId="{C542213E-6DEC-46A9-9AA6-F20D30AB6D44}" type="presParOf" srcId="{DB3B43C2-14DE-436D-BBF7-29719131762D}" destId="{65A5CCC5-5643-46B6-A0DC-286D999A2C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BA2D5-945B-4FBB-B7B1-0CF14F33DABB}">
      <dsp:nvSpPr>
        <dsp:cNvPr id="0" name=""/>
        <dsp:cNvSpPr/>
      </dsp:nvSpPr>
      <dsp:spPr>
        <a:xfrm>
          <a:off x="0" y="129985"/>
          <a:ext cx="6373813" cy="18043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a:t>In arguments, few things are more frustrating than when you realize that someone is using bad logic, but you can’t quite identify what the problem is.</a:t>
          </a:r>
          <a:endParaRPr lang="en-US" sz="1500" kern="1200"/>
        </a:p>
      </dsp:txBody>
      <dsp:txXfrm>
        <a:off x="88082" y="218067"/>
        <a:ext cx="6197649" cy="1628195"/>
      </dsp:txXfrm>
    </dsp:sp>
    <dsp:sp modelId="{3674AC73-56DA-42CC-BF14-08609C1761EE}">
      <dsp:nvSpPr>
        <dsp:cNvPr id="0" name=""/>
        <dsp:cNvSpPr/>
      </dsp:nvSpPr>
      <dsp:spPr>
        <a:xfrm>
          <a:off x="0" y="1977545"/>
          <a:ext cx="6373813" cy="1804359"/>
        </a:xfrm>
        <a:prstGeom prst="roundRect">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This rarely happens with the more well-known logical fallacies. For example, when someone in an argument starts criticizing the other person’s reputation instead of their ideas, most people know that’s an ad hominem attack. Or, when someone compares two things to support their argument, but it doesn’t make sense, that’s a false equivalency. But other fallacies are harder to spot. For example, say you’re arguing about politics with a friend, and they say:</a:t>
          </a:r>
          <a:endParaRPr lang="en-US" sz="1500" kern="1200"/>
        </a:p>
      </dsp:txBody>
      <dsp:txXfrm>
        <a:off x="88082" y="2065627"/>
        <a:ext cx="6197649" cy="1628195"/>
      </dsp:txXfrm>
    </dsp:sp>
    <dsp:sp modelId="{80F5E7CB-B8C0-43E1-ADB1-FEB90586C672}">
      <dsp:nvSpPr>
        <dsp:cNvPr id="0" name=""/>
        <dsp:cNvSpPr/>
      </dsp:nvSpPr>
      <dsp:spPr>
        <a:xfrm>
          <a:off x="0" y="3825104"/>
          <a:ext cx="6373813" cy="1804359"/>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“The far-left is crazy. The far-right is violent. That’s why the right answers lie the middle.”</a:t>
          </a:r>
          <a:endParaRPr lang="en-US" sz="1500" kern="1200"/>
        </a:p>
      </dsp:txBody>
      <dsp:txXfrm>
        <a:off x="88082" y="3913186"/>
        <a:ext cx="6197649" cy="1628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865E9-F672-4891-B315-604B5A41DF9D}">
      <dsp:nvSpPr>
        <dsp:cNvPr id="0" name=""/>
        <dsp:cNvSpPr/>
      </dsp:nvSpPr>
      <dsp:spPr>
        <a:xfrm>
          <a:off x="0" y="89724"/>
          <a:ext cx="6373813" cy="276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Sure, it </a:t>
          </a:r>
          <a:r>
            <a:rPr lang="en-US" sz="2000" b="0" i="1" kern="1200"/>
            <a:t>might </a:t>
          </a:r>
          <a:r>
            <a:rPr lang="en-US" sz="2000" b="0" i="0" kern="1200"/>
            <a:t>be true that moderation is the answer. But just because two extremes exist doesn’t mean that the truth necessarily lies between those extremes. Put more starkly: If one person says the sky is blue, but someone else says it’s yellow, that doesn’t mean the sky is green. This is an argument to moderation, or the middle ground fallacy — you hear it a lot from people who are trying to mediate conflicts.</a:t>
          </a:r>
          <a:endParaRPr lang="en-US" sz="2000" kern="1200"/>
        </a:p>
      </dsp:txBody>
      <dsp:txXfrm>
        <a:off x="134791" y="224515"/>
        <a:ext cx="6104231" cy="2491618"/>
      </dsp:txXfrm>
    </dsp:sp>
    <dsp:sp modelId="{D37C81D2-7B4D-45A1-AEE7-47A333D2C58F}">
      <dsp:nvSpPr>
        <dsp:cNvPr id="0" name=""/>
        <dsp:cNvSpPr/>
      </dsp:nvSpPr>
      <dsp:spPr>
        <a:xfrm>
          <a:off x="0" y="2908524"/>
          <a:ext cx="6373813" cy="276120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When you find yourself in arguments, it’s valuable to be able to spot and, if necessary, call out logical fallacies like this. It can protect you against bad ideas. Check out a few more examples of logical fallacies that can be tough to spot.</a:t>
          </a:r>
          <a:endParaRPr lang="en-US" sz="2000" kern="1200"/>
        </a:p>
      </dsp:txBody>
      <dsp:txXfrm>
        <a:off x="134791" y="3043315"/>
        <a:ext cx="6104231" cy="2491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5C378-120B-46EC-940B-EBFDB91372DE}">
      <dsp:nvSpPr>
        <dsp:cNvPr id="0" name=""/>
        <dsp:cNvSpPr/>
      </dsp:nvSpPr>
      <dsp:spPr>
        <a:xfrm>
          <a:off x="216" y="165027"/>
          <a:ext cx="2615528" cy="313863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356" tIns="0" rIns="258356" bIns="330200" numCol="1" spcCol="1270" anchor="t" anchorCtr="0">
          <a:noAutofit/>
        </a:bodyPr>
        <a:lstStyle/>
        <a:p>
          <a:pPr marL="0" lvl="0" indent="0" algn="l" defTabSz="533400">
            <a:lnSpc>
              <a:spcPct val="90000"/>
            </a:lnSpc>
            <a:spcBef>
              <a:spcPct val="0"/>
            </a:spcBef>
            <a:spcAft>
              <a:spcPct val="35000"/>
            </a:spcAft>
            <a:buNone/>
          </a:pPr>
          <a:r>
            <a:rPr lang="en-US" sz="1200" b="0" i="0" kern="1200"/>
            <a:t>When someone argues for continuing a course of action despite evidence showing it’s a mistake, it’s often a sunk cost fallacy. The flawed logic here is something like: “We’ve already invested so much in this plan, we can’t give up now.” Examples:</a:t>
          </a:r>
          <a:endParaRPr lang="en-US" sz="1200" kern="1200"/>
        </a:p>
      </dsp:txBody>
      <dsp:txXfrm>
        <a:off x="216" y="1420481"/>
        <a:ext cx="2615528" cy="1883180"/>
      </dsp:txXfrm>
    </dsp:sp>
    <dsp:sp modelId="{D9E63C2C-E294-4F5B-9749-BC26EFBD94E6}">
      <dsp:nvSpPr>
        <dsp:cNvPr id="0" name=""/>
        <dsp:cNvSpPr/>
      </dsp:nvSpPr>
      <dsp:spPr>
        <a:xfrm>
          <a:off x="216" y="165027"/>
          <a:ext cx="2615528" cy="12554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356" tIns="165100" rIns="258356"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216" y="165027"/>
        <a:ext cx="2615528" cy="1255453"/>
      </dsp:txXfrm>
    </dsp:sp>
    <dsp:sp modelId="{7F97DB33-72F6-4C9A-914F-1E93A3697375}">
      <dsp:nvSpPr>
        <dsp:cNvPr id="0" name=""/>
        <dsp:cNvSpPr/>
      </dsp:nvSpPr>
      <dsp:spPr>
        <a:xfrm>
          <a:off x="2824987" y="165027"/>
          <a:ext cx="2615528" cy="313863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356" tIns="0" rIns="258356" bIns="330200" numCol="1" spcCol="1270" anchor="t" anchorCtr="0">
          <a:noAutofit/>
        </a:bodyPr>
        <a:lstStyle/>
        <a:p>
          <a:pPr marL="0" lvl="0" indent="0" algn="l" defTabSz="533400">
            <a:lnSpc>
              <a:spcPct val="90000"/>
            </a:lnSpc>
            <a:spcBef>
              <a:spcPct val="0"/>
            </a:spcBef>
            <a:spcAft>
              <a:spcPct val="35000"/>
            </a:spcAft>
            <a:buNone/>
          </a:pPr>
          <a:r>
            <a:rPr lang="en-US" sz="1200" b="0" i="0" kern="1200"/>
            <a:t>Someone who intentionally overeats at an all-you-can-eat buffet just to get their “money’s worth”</a:t>
          </a:r>
          <a:endParaRPr lang="en-US" sz="1200" kern="1200"/>
        </a:p>
      </dsp:txBody>
      <dsp:txXfrm>
        <a:off x="2824987" y="1420481"/>
        <a:ext cx="2615528" cy="1883180"/>
      </dsp:txXfrm>
    </dsp:sp>
    <dsp:sp modelId="{69669F83-6158-44E6-90BA-7EB6D969040D}">
      <dsp:nvSpPr>
        <dsp:cNvPr id="0" name=""/>
        <dsp:cNvSpPr/>
      </dsp:nvSpPr>
      <dsp:spPr>
        <a:xfrm>
          <a:off x="2824987" y="165027"/>
          <a:ext cx="2615528" cy="12554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356" tIns="165100" rIns="258356"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824987" y="165027"/>
        <a:ext cx="2615528" cy="1255453"/>
      </dsp:txXfrm>
    </dsp:sp>
    <dsp:sp modelId="{477479A5-48E2-4732-819F-3331A989FC58}">
      <dsp:nvSpPr>
        <dsp:cNvPr id="0" name=""/>
        <dsp:cNvSpPr/>
      </dsp:nvSpPr>
      <dsp:spPr>
        <a:xfrm>
          <a:off x="5649759" y="165027"/>
          <a:ext cx="2615528" cy="313863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356" tIns="0" rIns="258356" bIns="330200" numCol="1" spcCol="1270" anchor="t" anchorCtr="0">
          <a:noAutofit/>
        </a:bodyPr>
        <a:lstStyle/>
        <a:p>
          <a:pPr marL="0" lvl="0" indent="0" algn="l" defTabSz="533400">
            <a:lnSpc>
              <a:spcPct val="90000"/>
            </a:lnSpc>
            <a:spcBef>
              <a:spcPct val="0"/>
            </a:spcBef>
            <a:spcAft>
              <a:spcPct val="35000"/>
            </a:spcAft>
            <a:buNone/>
          </a:pPr>
          <a:r>
            <a:rPr lang="en-US" sz="1200" b="0" i="0" kern="1200"/>
            <a:t>A scientist who won’t admit his theory is incorrect because it would be too painful or costly</a:t>
          </a:r>
          <a:endParaRPr lang="en-US" sz="1200" kern="1200"/>
        </a:p>
      </dsp:txBody>
      <dsp:txXfrm>
        <a:off x="5649759" y="1420481"/>
        <a:ext cx="2615528" cy="1883180"/>
      </dsp:txXfrm>
    </dsp:sp>
    <dsp:sp modelId="{07B2FA1C-3E8F-4545-BE44-963775B5D726}">
      <dsp:nvSpPr>
        <dsp:cNvPr id="0" name=""/>
        <dsp:cNvSpPr/>
      </dsp:nvSpPr>
      <dsp:spPr>
        <a:xfrm>
          <a:off x="5649759" y="165027"/>
          <a:ext cx="2615528" cy="12554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356" tIns="165100" rIns="258356"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649759" y="165027"/>
        <a:ext cx="2615528" cy="1255453"/>
      </dsp:txXfrm>
    </dsp:sp>
    <dsp:sp modelId="{5FCF6F85-7B57-4ED4-B3A2-605D568987DC}">
      <dsp:nvSpPr>
        <dsp:cNvPr id="0" name=""/>
        <dsp:cNvSpPr/>
      </dsp:nvSpPr>
      <dsp:spPr>
        <a:xfrm>
          <a:off x="8474530" y="165027"/>
          <a:ext cx="2615528" cy="313863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356" tIns="0" rIns="258356" bIns="330200" numCol="1" spcCol="1270" anchor="t" anchorCtr="0">
          <a:noAutofit/>
        </a:bodyPr>
        <a:lstStyle/>
        <a:p>
          <a:pPr marL="0" lvl="0" indent="0" algn="l" defTabSz="533400">
            <a:lnSpc>
              <a:spcPct val="90000"/>
            </a:lnSpc>
            <a:spcBef>
              <a:spcPct val="0"/>
            </a:spcBef>
            <a:spcAft>
              <a:spcPct val="35000"/>
            </a:spcAft>
            <a:buNone/>
          </a:pPr>
          <a:r>
            <a:rPr lang="en-US" sz="1200" b="0" i="0" kern="1200"/>
            <a:t>Language to watch out for: “We must stay the course.” “I’ve already invested so much….” “We’ve always done it this way, so we’ll keep doing it this way.”</a:t>
          </a:r>
          <a:endParaRPr lang="en-US" sz="1200" kern="1200"/>
        </a:p>
      </dsp:txBody>
      <dsp:txXfrm>
        <a:off x="8474530" y="1420481"/>
        <a:ext cx="2615528" cy="1883180"/>
      </dsp:txXfrm>
    </dsp:sp>
    <dsp:sp modelId="{1FA06EB7-9F4F-4107-9AC1-9D6F3F734BE9}">
      <dsp:nvSpPr>
        <dsp:cNvPr id="0" name=""/>
        <dsp:cNvSpPr/>
      </dsp:nvSpPr>
      <dsp:spPr>
        <a:xfrm>
          <a:off x="8474530" y="165027"/>
          <a:ext cx="2615528" cy="12554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356" tIns="165100" rIns="258356" bIns="165100" numCol="1" spcCol="1270" anchor="ctr" anchorCtr="0">
          <a:noAutofit/>
        </a:bodyPr>
        <a:lstStyle/>
        <a:p>
          <a:pPr marL="0" lvl="0" indent="0" algn="l" defTabSz="2844800">
            <a:lnSpc>
              <a:spcPct val="90000"/>
            </a:lnSpc>
            <a:spcBef>
              <a:spcPct val="0"/>
            </a:spcBef>
            <a:spcAft>
              <a:spcPct val="35000"/>
            </a:spcAft>
            <a:buNone/>
          </a:pPr>
          <a:r>
            <a:rPr lang="en-US" sz="6400" kern="1200"/>
            <a:t>04</a:t>
          </a:r>
        </a:p>
      </dsp:txBody>
      <dsp:txXfrm>
        <a:off x="8474530" y="165027"/>
        <a:ext cx="2615528" cy="1255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EE9B4-1C63-4551-A5F1-079DF040E252}">
      <dsp:nvSpPr>
        <dsp:cNvPr id="0" name=""/>
        <dsp:cNvSpPr/>
      </dsp:nvSpPr>
      <dsp:spPr>
        <a:xfrm>
          <a:off x="0" y="0"/>
          <a:ext cx="110902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DDB4E-3FBD-4B93-BD48-80F0F15A87E2}">
      <dsp:nvSpPr>
        <dsp:cNvPr id="0" name=""/>
        <dsp:cNvSpPr/>
      </dsp:nvSpPr>
      <dsp:spPr>
        <a:xfrm>
          <a:off x="0" y="0"/>
          <a:ext cx="11090274" cy="198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t>This fallacy is named after a speech given in 1952 by </a:t>
          </a:r>
          <a:r>
            <a:rPr lang="en-US" sz="2700" b="0" i="0" kern="1200">
              <a:hlinkClick xmlns:r="http://schemas.openxmlformats.org/officeDocument/2006/relationships" r:id="rId1"/>
            </a:rPr>
            <a:t>Noah S. “Soggy” Sweat, Jr.</a:t>
          </a:r>
          <a:r>
            <a:rPr lang="en-US" sz="2700" b="0" i="0" kern="1200"/>
            <a:t>, a state representative for </a:t>
          </a:r>
          <a:r>
            <a:rPr lang="en-US" sz="2700" b="0" i="0" kern="1200">
              <a:hlinkClick xmlns:r="http://schemas.openxmlformats.org/officeDocument/2006/relationships" r:id="rId2"/>
            </a:rPr>
            <a:t>Mississippi</a:t>
          </a:r>
          <a:r>
            <a:rPr lang="en-US" sz="2700" b="0" i="0" kern="1200"/>
            <a:t>, on the subject of whether the state should legalize alcohol. Sweat’s argument on prohibition was (to paraphrase):</a:t>
          </a:r>
          <a:endParaRPr lang="en-US" sz="2700" kern="1200"/>
        </a:p>
      </dsp:txBody>
      <dsp:txXfrm>
        <a:off x="0" y="0"/>
        <a:ext cx="11090274" cy="1989812"/>
      </dsp:txXfrm>
    </dsp:sp>
    <dsp:sp modelId="{6DE1BFE0-CC7C-407D-A17B-3124967AA612}">
      <dsp:nvSpPr>
        <dsp:cNvPr id="0" name=""/>
        <dsp:cNvSpPr/>
      </dsp:nvSpPr>
      <dsp:spPr>
        <a:xfrm>
          <a:off x="0" y="1989812"/>
          <a:ext cx="110902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E9E95-681E-470A-BB50-7EB48B6B5D43}">
      <dsp:nvSpPr>
        <dsp:cNvPr id="0" name=""/>
        <dsp:cNvSpPr/>
      </dsp:nvSpPr>
      <dsp:spPr>
        <a:xfrm>
          <a:off x="0" y="1989812"/>
          <a:ext cx="11090274" cy="198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1" kern="1200"/>
            <a:t>If, by whiskey, you mean the devil’s brew that causes so many problems in society, then I’m against it. But if whiskey means the oil of conversation, the philosopher’s wine, “the stimulating drink that puts the spring in the old gentleman’s step on a frosty, crispy morning;” then I am certainly for it.</a:t>
          </a:r>
          <a:endParaRPr lang="en-US" sz="2700" kern="1200"/>
        </a:p>
      </dsp:txBody>
      <dsp:txXfrm>
        <a:off x="0" y="1989812"/>
        <a:ext cx="11090274" cy="1989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2BC73-167D-432F-8C20-B2C3BE4D9A8C}">
      <dsp:nvSpPr>
        <dsp:cNvPr id="0" name=""/>
        <dsp:cNvSpPr/>
      </dsp:nvSpPr>
      <dsp:spPr>
        <a:xfrm>
          <a:off x="0" y="494364"/>
          <a:ext cx="6373813" cy="917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This fallacy involves arguing against a position because you think choosing it would start a chain reaction of bad things, even though there’s little evidence to support your claim. Example:</a:t>
          </a:r>
          <a:endParaRPr lang="en-US" sz="1600" kern="1200"/>
        </a:p>
      </dsp:txBody>
      <dsp:txXfrm>
        <a:off x="44778" y="539142"/>
        <a:ext cx="6284257" cy="827724"/>
      </dsp:txXfrm>
    </dsp:sp>
    <dsp:sp modelId="{42B1671A-6D52-4313-9AA0-EFE81BEA3057}">
      <dsp:nvSpPr>
        <dsp:cNvPr id="0" name=""/>
        <dsp:cNvSpPr/>
      </dsp:nvSpPr>
      <dsp:spPr>
        <a:xfrm>
          <a:off x="0" y="1457725"/>
          <a:ext cx="6373813" cy="917280"/>
        </a:xfrm>
        <a:prstGeom prst="roundRect">
          <a:avLst/>
        </a:prstGeom>
        <a:solidFill>
          <a:schemeClr val="accent2">
            <a:hueOff val="1923220"/>
            <a:satOff val="2051"/>
            <a:lumOff val="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“We can’t allow abortion because then society will lose its general respect for life, and it’ll become harder to punish people for committing violent acts like murder.”</a:t>
          </a:r>
          <a:endParaRPr lang="en-US" sz="1600" kern="1200"/>
        </a:p>
      </dsp:txBody>
      <dsp:txXfrm>
        <a:off x="44778" y="1502503"/>
        <a:ext cx="6284257" cy="827724"/>
      </dsp:txXfrm>
    </dsp:sp>
    <dsp:sp modelId="{8D777346-8305-47AF-A23F-51502252198D}">
      <dsp:nvSpPr>
        <dsp:cNvPr id="0" name=""/>
        <dsp:cNvSpPr/>
      </dsp:nvSpPr>
      <dsp:spPr>
        <a:xfrm>
          <a:off x="0" y="2421084"/>
          <a:ext cx="6373813" cy="917280"/>
        </a:xfrm>
        <a:prstGeom prst="roundRect">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“We can’t legalize gay marriage. If we do, what’s next? Allowing people to marry cats and dogs?” (Some people actually made this </a:t>
          </a:r>
          <a:r>
            <a:rPr lang="en-US" sz="1600" b="0" i="0" kern="1200">
              <a:hlinkClick xmlns:r="http://schemas.openxmlformats.org/officeDocument/2006/relationships" r:id="rId1"/>
            </a:rPr>
            <a:t>argument</a:t>
          </a:r>
          <a:r>
            <a:rPr lang="en-US" sz="1600" b="0" i="0" kern="1200"/>
            <a:t> before same-sex marriage was legalized in the U.S.)</a:t>
          </a:r>
          <a:endParaRPr lang="en-US" sz="1600" kern="1200"/>
        </a:p>
      </dsp:txBody>
      <dsp:txXfrm>
        <a:off x="44778" y="2465862"/>
        <a:ext cx="6284257" cy="827724"/>
      </dsp:txXfrm>
    </dsp:sp>
    <dsp:sp modelId="{D2235D04-B3AB-4E06-BA99-1B734CCFC313}">
      <dsp:nvSpPr>
        <dsp:cNvPr id="0" name=""/>
        <dsp:cNvSpPr/>
      </dsp:nvSpPr>
      <dsp:spPr>
        <a:xfrm>
          <a:off x="0" y="3384445"/>
          <a:ext cx="6373813" cy="917280"/>
        </a:xfrm>
        <a:prstGeom prst="roundRect">
          <a:avLst/>
        </a:prstGeom>
        <a:solidFill>
          <a:schemeClr val="accent2">
            <a:hueOff val="5769660"/>
            <a:satOff val="6154"/>
            <a:lumOff val="1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Of course, sometimes decisions </a:t>
          </a:r>
          <a:r>
            <a:rPr lang="en-US" sz="1600" b="0" i="1" kern="1200"/>
            <a:t>do </a:t>
          </a:r>
          <a:r>
            <a:rPr lang="en-US" sz="1600" b="0" i="0" kern="1200"/>
            <a:t>start a chain reaction, which could be bad. The slippery slope device only becomes a fallacy when there’s no evidence to suggest that chain reaction would actually occur.</a:t>
          </a:r>
          <a:endParaRPr lang="en-US" sz="1600" kern="1200"/>
        </a:p>
      </dsp:txBody>
      <dsp:txXfrm>
        <a:off x="44778" y="3429223"/>
        <a:ext cx="6284257" cy="827724"/>
      </dsp:txXfrm>
    </dsp:sp>
    <dsp:sp modelId="{8EB87127-44C2-4559-BB12-72C76AAC0449}">
      <dsp:nvSpPr>
        <dsp:cNvPr id="0" name=""/>
        <dsp:cNvSpPr/>
      </dsp:nvSpPr>
      <dsp:spPr>
        <a:xfrm>
          <a:off x="0" y="4347805"/>
          <a:ext cx="6373813" cy="91728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Language to watch out for: “If we do that, then what’s next?”</a:t>
          </a:r>
          <a:endParaRPr lang="en-US" sz="1600" kern="1200"/>
        </a:p>
      </dsp:txBody>
      <dsp:txXfrm>
        <a:off x="44778" y="4392583"/>
        <a:ext cx="6284257" cy="827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FA1B9-DAAA-4719-A0E2-E77E9B8E40F6}">
      <dsp:nvSpPr>
        <dsp:cNvPr id="0" name=""/>
        <dsp:cNvSpPr/>
      </dsp:nvSpPr>
      <dsp:spPr>
        <a:xfrm>
          <a:off x="0" y="89724"/>
          <a:ext cx="6373813" cy="276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A modification of the </a:t>
          </a:r>
          <a:r>
            <a:rPr lang="en-US" sz="2000" b="0" i="0" kern="1200">
              <a:hlinkClick xmlns:r="http://schemas.openxmlformats.org/officeDocument/2006/relationships" r:id="rId1"/>
            </a:rPr>
            <a:t>false dilemma</a:t>
          </a:r>
          <a:r>
            <a:rPr lang="en-US" sz="2000" b="0" i="0" kern="1200"/>
            <a:t>, this fallacy (often abbreviated to TINA) argues for a specific position because there are no realistic alternatives. Former British Prime Minister Margaret Thatcher used this exact line as a slogan to defend capitalism, and it’s still used today to that same end: Sure, capitalism has its problems, but we’ve seen the horrors that occur when we try anything else, so there is no alternative.</a:t>
          </a:r>
          <a:endParaRPr lang="en-US" sz="2000" kern="1200"/>
        </a:p>
      </dsp:txBody>
      <dsp:txXfrm>
        <a:off x="134791" y="224515"/>
        <a:ext cx="6104231" cy="2491618"/>
      </dsp:txXfrm>
    </dsp:sp>
    <dsp:sp modelId="{C2EE4D55-3623-46A8-8B63-41458D2CD207}">
      <dsp:nvSpPr>
        <dsp:cNvPr id="0" name=""/>
        <dsp:cNvSpPr/>
      </dsp:nvSpPr>
      <dsp:spPr>
        <a:xfrm>
          <a:off x="0" y="2908524"/>
          <a:ext cx="6373813" cy="276120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Language to watch out for: “If I had a magic wand…” “What </a:t>
          </a:r>
          <a:r>
            <a:rPr lang="en-US" sz="2000" b="0" i="1" kern="1200"/>
            <a:t>else</a:t>
          </a:r>
          <a:r>
            <a:rPr lang="en-US" sz="2000" b="0" i="0" kern="1200"/>
            <a:t> are we going to do?!”</a:t>
          </a:r>
          <a:endParaRPr lang="en-US" sz="2000" kern="1200"/>
        </a:p>
      </dsp:txBody>
      <dsp:txXfrm>
        <a:off x="134791" y="3043315"/>
        <a:ext cx="6104231" cy="24916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90E02-5788-4FD8-A0DD-8C266A669DE9}">
      <dsp:nvSpPr>
        <dsp:cNvPr id="0" name=""/>
        <dsp:cNvSpPr/>
      </dsp:nvSpPr>
      <dsp:spPr>
        <a:xfrm>
          <a:off x="0" y="511644"/>
          <a:ext cx="6373813" cy="1155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An ad hoc argument isn’t really a logical fallacy, but it is a fallacious rhetorical strategy that’s common and often hard to spot. It occurs when someone’s claim is threatened with counterevidence, so they come up with a rationale to dismiss the counterevidence, hoping to protect their original claim. Ad hoc claims aren’t designed to be generalizable. Instead, they’re typically invented in the moment. </a:t>
          </a:r>
          <a:r>
            <a:rPr lang="en-US" sz="1300" b="0" i="0" kern="1200">
              <a:hlinkClick xmlns:r="http://schemas.openxmlformats.org/officeDocument/2006/relationships" r:id="rId1"/>
            </a:rPr>
            <a:t>RationalWiki</a:t>
          </a:r>
          <a:r>
            <a:rPr lang="en-US" sz="1300" b="0" i="0" kern="1200"/>
            <a:t> provides an example:</a:t>
          </a:r>
          <a:endParaRPr lang="en-US" sz="1300" kern="1200"/>
        </a:p>
      </dsp:txBody>
      <dsp:txXfrm>
        <a:off x="56429" y="568073"/>
        <a:ext cx="6260955" cy="1043102"/>
      </dsp:txXfrm>
    </dsp:sp>
    <dsp:sp modelId="{96533693-38F0-48C3-A72B-4DAE710F5CAB}">
      <dsp:nvSpPr>
        <dsp:cNvPr id="0" name=""/>
        <dsp:cNvSpPr/>
      </dsp:nvSpPr>
      <dsp:spPr>
        <a:xfrm>
          <a:off x="0" y="1705044"/>
          <a:ext cx="6373813" cy="1155960"/>
        </a:xfrm>
        <a:prstGeom prst="round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Alice: “It is clearly said in the Bible that the Ark was 450 feet long, 75 feet wide and 45 feet high.”</a:t>
          </a:r>
          <a:endParaRPr lang="en-US" sz="1300" kern="1200"/>
        </a:p>
      </dsp:txBody>
      <dsp:txXfrm>
        <a:off x="56429" y="1761473"/>
        <a:ext cx="6260955" cy="1043102"/>
      </dsp:txXfrm>
    </dsp:sp>
    <dsp:sp modelId="{ACE9FEC2-527E-4AAE-ACAD-981AE5280B3F}">
      <dsp:nvSpPr>
        <dsp:cNvPr id="0" name=""/>
        <dsp:cNvSpPr/>
      </dsp:nvSpPr>
      <dsp:spPr>
        <a:xfrm>
          <a:off x="0" y="2898445"/>
          <a:ext cx="6373813" cy="1155960"/>
        </a:xfrm>
        <a:prstGeom prst="round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Bob: “A purely wooden vessel of that size could not be constructed; the largest real wooden vessels were Chinese treasure ships which required iron hoops to build their keels. Even the </a:t>
          </a:r>
          <a:r>
            <a:rPr lang="en-US" sz="1300" b="0" i="1" kern="1200"/>
            <a:t>Wyoming</a:t>
          </a:r>
          <a:r>
            <a:rPr lang="en-US" sz="1300" b="0" i="0" kern="1200"/>
            <a:t> which was built in 1909 and had iron braces had problems with her hull flexing and opening up and needed constant mechanical pumping to stop her hold flooding.”</a:t>
          </a:r>
          <a:endParaRPr lang="en-US" sz="1300" kern="1200"/>
        </a:p>
      </dsp:txBody>
      <dsp:txXfrm>
        <a:off x="56429" y="2954874"/>
        <a:ext cx="6260955" cy="1043102"/>
      </dsp:txXfrm>
    </dsp:sp>
    <dsp:sp modelId="{65A5CCC5-5643-46B6-A0DC-286D999A2C0E}">
      <dsp:nvSpPr>
        <dsp:cNvPr id="0" name=""/>
        <dsp:cNvSpPr/>
      </dsp:nvSpPr>
      <dsp:spPr>
        <a:xfrm>
          <a:off x="0" y="4091845"/>
          <a:ext cx="6373813" cy="115596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Alice: “It’s possible that God intervened and allowed the Ark to float, and since we don’t know what gopher wood is, it is possible that it is a much stronger form of wood than any that comes from a modern tree.”</a:t>
          </a:r>
          <a:endParaRPr lang="en-US" sz="1300" kern="1200"/>
        </a:p>
      </dsp:txBody>
      <dsp:txXfrm>
        <a:off x="56429" y="4148274"/>
        <a:ext cx="6260955" cy="1043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Saturday, November 27,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27663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Saturday, November 27,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1446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Saturday, November 27,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0397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Saturday, November 27,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5986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Saturday, November 27,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070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Saturday, November 27,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457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Saturday, November 27,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4540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Saturday, November 27,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4883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Saturday, November 27,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2674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Saturday, November 27,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1198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Saturday, November 27,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0829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Saturday, November 27,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66319897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United_States_Secretary_of_Defense" TargetMode="External"/><Relationship Id="rId2" Type="http://schemas.openxmlformats.org/officeDocument/2006/relationships/hyperlink" Target="https://en.wikipedia.org/wiki/Robert_McNamar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hyperlink" Target="https://rationalwiki.org/wiki/If-by-whiskey#Where_.22If-by-whiskey.22_is_not_fallacio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0061E-8200-413A-81B1-223D7F311FC9}"/>
              </a:ext>
            </a:extLst>
          </p:cNvPr>
          <p:cNvSpPr>
            <a:spLocks noGrp="1"/>
          </p:cNvSpPr>
          <p:nvPr>
            <p:ph type="ctrTitle"/>
          </p:nvPr>
        </p:nvSpPr>
        <p:spPr>
          <a:xfrm>
            <a:off x="550863" y="549275"/>
            <a:ext cx="5437187" cy="2986234"/>
          </a:xfrm>
        </p:spPr>
        <p:txBody>
          <a:bodyPr anchor="b">
            <a:normAutofit/>
          </a:bodyPr>
          <a:lstStyle/>
          <a:p>
            <a:r>
              <a:rPr lang="en-US" b="1" i="0">
                <a:effectLst/>
                <a:latin typeface="reckless"/>
              </a:rPr>
              <a:t>8 logical fallacies that are hard to spot</a:t>
            </a:r>
            <a:endParaRPr lang="en-US"/>
          </a:p>
        </p:txBody>
      </p:sp>
      <p:sp>
        <p:nvSpPr>
          <p:cNvPr id="76" name="Oval 75">
            <a:extLst>
              <a:ext uri="{FF2B5EF4-FFF2-40B4-BE49-F238E27FC236}">
                <a16:creationId xmlns:a16="http://schemas.microsoft.com/office/drawing/2014/main" id="{D87560B9-86B8-4558-93E9-FAB8DBE4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66122" y="7174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71400469-1077-4353-BFB5-E4159ADF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24143" y="5425719"/>
            <a:ext cx="826527" cy="463493"/>
          </a:xfrm>
          <a:custGeom>
            <a:avLst/>
            <a:gdLst>
              <a:gd name="connsiteX0" fmla="*/ 791231 w 826527"/>
              <a:gd name="connsiteY0" fmla="*/ 135754 h 463493"/>
              <a:gd name="connsiteX1" fmla="*/ 826527 w 826527"/>
              <a:gd name="connsiteY1" fmla="*/ 178533 h 463493"/>
              <a:gd name="connsiteX2" fmla="*/ 658803 w 826527"/>
              <a:gd name="connsiteY2" fmla="*/ 346257 h 463493"/>
              <a:gd name="connsiteX3" fmla="*/ 627362 w 826527"/>
              <a:gd name="connsiteY3" fmla="*/ 299623 h 463493"/>
              <a:gd name="connsiteX4" fmla="*/ 463493 w 826527"/>
              <a:gd name="connsiteY4" fmla="*/ 231747 h 463493"/>
              <a:gd name="connsiteX5" fmla="*/ 231747 w 826527"/>
              <a:gd name="connsiteY5" fmla="*/ 463493 h 463493"/>
              <a:gd name="connsiteX6" fmla="*/ 0 w 826527"/>
              <a:gd name="connsiteY6" fmla="*/ 463493 h 463493"/>
              <a:gd name="connsiteX7" fmla="*/ 463492 w 826527"/>
              <a:gd name="connsiteY7" fmla="*/ 0 h 463493"/>
              <a:gd name="connsiteX8" fmla="*/ 791231 w 826527"/>
              <a:gd name="connsiteY8" fmla="*/ 135754 h 46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27" h="463493">
                <a:moveTo>
                  <a:pt x="791231" y="135754"/>
                </a:moveTo>
                <a:lnTo>
                  <a:pt x="826527" y="178533"/>
                </a:lnTo>
                <a:lnTo>
                  <a:pt x="658803" y="346257"/>
                </a:lnTo>
                <a:lnTo>
                  <a:pt x="627362" y="299623"/>
                </a:lnTo>
                <a:cubicBezTo>
                  <a:pt x="585424" y="257686"/>
                  <a:pt x="527487" y="231747"/>
                  <a:pt x="463493" y="231747"/>
                </a:cubicBezTo>
                <a:cubicBezTo>
                  <a:pt x="335503" y="231746"/>
                  <a:pt x="231746" y="335503"/>
                  <a:pt x="231747" y="463493"/>
                </a:cubicBezTo>
                <a:lnTo>
                  <a:pt x="0" y="463493"/>
                </a:lnTo>
                <a:cubicBezTo>
                  <a:pt x="0" y="207513"/>
                  <a:pt x="207513" y="0"/>
                  <a:pt x="463492" y="0"/>
                </a:cubicBezTo>
                <a:cubicBezTo>
                  <a:pt x="591482" y="0"/>
                  <a:pt x="707356" y="51879"/>
                  <a:pt x="791231" y="135754"/>
                </a:cubicBezTo>
                <a:close/>
              </a:path>
            </a:pathLst>
          </a:custGeom>
          <a:solidFill>
            <a:schemeClr val="bg2"/>
          </a:solidFill>
          <a:ln>
            <a:noFill/>
          </a:ln>
          <a:effectLst>
            <a:innerShdw blurRad="1270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0" name="Freeform: Shape 79">
            <a:extLst>
              <a:ext uri="{FF2B5EF4-FFF2-40B4-BE49-F238E27FC236}">
                <a16:creationId xmlns:a16="http://schemas.microsoft.com/office/drawing/2014/main" id="{F28851F7-6B20-43F1-90FF-B41CE11AF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62489" y="5445666"/>
            <a:ext cx="807174" cy="508309"/>
          </a:xfrm>
          <a:custGeom>
            <a:avLst/>
            <a:gdLst>
              <a:gd name="connsiteX0" fmla="*/ 791232 w 807174"/>
              <a:gd name="connsiteY0" fmla="*/ 148880 h 508309"/>
              <a:gd name="connsiteX1" fmla="*/ 807174 w 807174"/>
              <a:gd name="connsiteY1" fmla="*/ 170072 h 508309"/>
              <a:gd name="connsiteX2" fmla="*/ 636502 w 807174"/>
              <a:gd name="connsiteY2" fmla="*/ 340744 h 508309"/>
              <a:gd name="connsiteX3" fmla="*/ 627362 w 807174"/>
              <a:gd name="connsiteY3" fmla="*/ 328595 h 508309"/>
              <a:gd name="connsiteX4" fmla="*/ 463493 w 807174"/>
              <a:gd name="connsiteY4" fmla="*/ 254155 h 508309"/>
              <a:gd name="connsiteX5" fmla="*/ 231747 w 807174"/>
              <a:gd name="connsiteY5" fmla="*/ 508309 h 508309"/>
              <a:gd name="connsiteX6" fmla="*/ 0 w 807174"/>
              <a:gd name="connsiteY6" fmla="*/ 508309 h 508309"/>
              <a:gd name="connsiteX7" fmla="*/ 463493 w 807174"/>
              <a:gd name="connsiteY7" fmla="*/ 0 h 508309"/>
              <a:gd name="connsiteX8" fmla="*/ 791232 w 807174"/>
              <a:gd name="connsiteY8" fmla="*/ 148880 h 50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74" h="508309">
                <a:moveTo>
                  <a:pt x="791232" y="148880"/>
                </a:moveTo>
                <a:lnTo>
                  <a:pt x="807174" y="170072"/>
                </a:lnTo>
                <a:lnTo>
                  <a:pt x="636502" y="340744"/>
                </a:lnTo>
                <a:lnTo>
                  <a:pt x="627362" y="328595"/>
                </a:lnTo>
                <a:cubicBezTo>
                  <a:pt x="585425" y="282602"/>
                  <a:pt x="527487" y="254155"/>
                  <a:pt x="463493" y="254155"/>
                </a:cubicBezTo>
                <a:cubicBezTo>
                  <a:pt x="335503" y="254155"/>
                  <a:pt x="231746" y="367943"/>
                  <a:pt x="231747" y="508309"/>
                </a:cubicBezTo>
                <a:lnTo>
                  <a:pt x="0" y="508309"/>
                </a:lnTo>
                <a:cubicBezTo>
                  <a:pt x="0" y="227578"/>
                  <a:pt x="207513" y="0"/>
                  <a:pt x="463493" y="0"/>
                </a:cubicBezTo>
                <a:cubicBezTo>
                  <a:pt x="591482" y="-1"/>
                  <a:pt x="707356" y="56895"/>
                  <a:pt x="791232" y="148880"/>
                </a:cubicBezTo>
                <a:close/>
              </a:path>
            </a:pathLst>
          </a:custGeom>
          <a:solidFill>
            <a:schemeClr val="accent6">
              <a:lumMod val="60000"/>
              <a:lumOff val="40000"/>
              <a:alpha val="2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026" name="Picture 2">
            <a:extLst>
              <a:ext uri="{FF2B5EF4-FFF2-40B4-BE49-F238E27FC236}">
                <a16:creationId xmlns:a16="http://schemas.microsoft.com/office/drawing/2014/main" id="{78D28CF4-0534-4B00-89A3-716F4563D8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51" r="22486" b="2"/>
          <a:stretch/>
        </p:blipFill>
        <p:spPr bwMode="auto">
          <a:xfrm>
            <a:off x="6640455" y="606796"/>
            <a:ext cx="4868976" cy="5644408"/>
          </a:xfrm>
          <a:custGeom>
            <a:avLst/>
            <a:gdLst/>
            <a:ahLst/>
            <a:cxnLst/>
            <a:rect l="l" t="t" r="r" b="b"/>
            <a:pathLst>
              <a:path w="4868976" h="5644408">
                <a:moveTo>
                  <a:pt x="2398421" y="0"/>
                </a:moveTo>
                <a:lnTo>
                  <a:pt x="4868973"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a:noFill/>
          <a:extLst>
            <a:ext uri="{909E8E84-426E-40DD-AFC4-6F175D3DCCD1}">
              <a14:hiddenFill xmlns:a14="http://schemas.microsoft.com/office/drawing/2010/main">
                <a:solidFill>
                  <a:srgbClr val="FFFFFF"/>
                </a:solidFill>
              </a14:hiddenFill>
            </a:ext>
          </a:extLst>
        </p:spPr>
      </p:pic>
      <p:sp>
        <p:nvSpPr>
          <p:cNvPr id="82" name="Oval 81">
            <a:extLst>
              <a:ext uri="{FF2B5EF4-FFF2-40B4-BE49-F238E27FC236}">
                <a16:creationId xmlns:a16="http://schemas.microsoft.com/office/drawing/2014/main" id="{09E6BACC-8290-425B-A517-1914E16D8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865497" y="5915162"/>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449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67B7F-1C6C-483A-944B-70A8F26B24FD}"/>
              </a:ext>
            </a:extLst>
          </p:cNvPr>
          <p:cNvSpPr>
            <a:spLocks noGrp="1"/>
          </p:cNvSpPr>
          <p:nvPr>
            <p:ph type="title"/>
          </p:nvPr>
        </p:nvSpPr>
        <p:spPr>
          <a:xfrm>
            <a:off x="550863" y="1520825"/>
            <a:ext cx="4535487" cy="3779838"/>
          </a:xfrm>
        </p:spPr>
        <p:txBody>
          <a:bodyPr anchor="ctr">
            <a:normAutofit/>
          </a:bodyPr>
          <a:lstStyle/>
          <a:p>
            <a:r>
              <a:rPr lang="en-US" sz="6400" b="1" i="0" cap="all">
                <a:effectLst/>
                <a:latin typeface="ibm-plex-sans"/>
              </a:rPr>
              <a:t>AD HOC ARGUMENTS</a:t>
            </a:r>
            <a:endParaRPr lang="en-US" sz="6400"/>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4B182C96-E9B4-4E4E-9E08-7514EF817B95}"/>
              </a:ext>
            </a:extLst>
          </p:cNvPr>
          <p:cNvGraphicFramePr>
            <a:graphicFrameLocks noGrp="1"/>
          </p:cNvGraphicFramePr>
          <p:nvPr>
            <p:ph idx="1"/>
            <p:extLst>
              <p:ext uri="{D42A27DB-BD31-4B8C-83A1-F6EECF244321}">
                <p14:modId xmlns:p14="http://schemas.microsoft.com/office/powerpoint/2010/main" val="102196205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83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41824-FEE9-48D4-9BAB-0506035E11F2}"/>
              </a:ext>
            </a:extLst>
          </p:cNvPr>
          <p:cNvSpPr>
            <a:spLocks noGrp="1"/>
          </p:cNvSpPr>
          <p:nvPr>
            <p:ph type="title"/>
          </p:nvPr>
        </p:nvSpPr>
        <p:spPr>
          <a:xfrm>
            <a:off x="550862" y="580363"/>
            <a:ext cx="5437188" cy="1997855"/>
          </a:xfrm>
        </p:spPr>
        <p:txBody>
          <a:bodyPr wrap="square" anchor="t">
            <a:normAutofit/>
          </a:bodyPr>
          <a:lstStyle/>
          <a:p>
            <a:r>
              <a:rPr lang="en-US" b="1" i="0" cap="all" dirty="0">
                <a:effectLst/>
                <a:latin typeface="ibm-plex-sans"/>
              </a:rPr>
              <a:t>SNOW JOB</a:t>
            </a:r>
            <a:endParaRPr lang="en-US" dirty="0"/>
          </a:p>
        </p:txBody>
      </p:sp>
      <p:sp>
        <p:nvSpPr>
          <p:cNvPr id="10" name="Oval 9">
            <a:extLst>
              <a:ext uri="{FF2B5EF4-FFF2-40B4-BE49-F238E27FC236}">
                <a16:creationId xmlns:a16="http://schemas.microsoft.com/office/drawing/2014/main" id="{6959C3E7-D59B-44C4-9BBD-3BC2A41A0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151" y="3295640"/>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Group 11">
            <a:extLst>
              <a:ext uri="{FF2B5EF4-FFF2-40B4-BE49-F238E27FC236}">
                <a16:creationId xmlns:a16="http://schemas.microsoft.com/office/drawing/2014/main" id="{3654876B-FB01-4E58-9C9F-3D510011B1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22329" y="4018501"/>
            <a:ext cx="1468514" cy="1521012"/>
            <a:chOff x="8926879" y="88028"/>
            <a:chExt cx="1468514" cy="1521012"/>
          </a:xfrm>
        </p:grpSpPr>
        <p:sp>
          <p:nvSpPr>
            <p:cNvPr id="13" name="Freeform 5">
              <a:extLst>
                <a:ext uri="{FF2B5EF4-FFF2-40B4-BE49-F238E27FC236}">
                  <a16:creationId xmlns:a16="http://schemas.microsoft.com/office/drawing/2014/main" id="{6EE14B10-2C91-4CF8-ABB6-7E21AA98C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153221" y="88028"/>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6">
              <a:extLst>
                <a:ext uri="{FF2B5EF4-FFF2-40B4-BE49-F238E27FC236}">
                  <a16:creationId xmlns:a16="http://schemas.microsoft.com/office/drawing/2014/main" id="{5A93B35E-1AB2-4CCC-91AC-122E57A18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8926879" y="221946"/>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8">
              <a:extLst>
                <a:ext uri="{FF2B5EF4-FFF2-40B4-BE49-F238E27FC236}">
                  <a16:creationId xmlns:a16="http://schemas.microsoft.com/office/drawing/2014/main" id="{E9951197-11BD-489A-BF2C-E542541AB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455555" y="532490"/>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64F61F04-40F5-4861-B3FE-95CBCE5C0437}"/>
              </a:ext>
            </a:extLst>
          </p:cNvPr>
          <p:cNvSpPr>
            <a:spLocks noGrp="1"/>
          </p:cNvSpPr>
          <p:nvPr>
            <p:ph idx="1"/>
          </p:nvPr>
        </p:nvSpPr>
        <p:spPr>
          <a:xfrm>
            <a:off x="7140575" y="1520825"/>
            <a:ext cx="4500562" cy="4572000"/>
          </a:xfrm>
        </p:spPr>
        <p:txBody>
          <a:bodyPr anchor="t">
            <a:normAutofit/>
          </a:bodyPr>
          <a:lstStyle/>
          <a:p>
            <a:pPr marL="0" indent="0">
              <a:lnSpc>
                <a:spcPct val="100000"/>
              </a:lnSpc>
              <a:buNone/>
            </a:pPr>
            <a:r>
              <a:rPr lang="en-US" sz="1700" b="0" i="0">
                <a:effectLst/>
                <a:latin typeface="utopia-std"/>
              </a:rPr>
              <a:t>This fallacy occurs when someone doesn’t really have a strong argument, so they just throw a bunch of irrelevant facts, numbers, anecdotes and other information at the audience to confuse the issue, making it harder to refute the original claim. Example:</a:t>
            </a:r>
          </a:p>
          <a:p>
            <a:pPr>
              <a:lnSpc>
                <a:spcPct val="100000"/>
              </a:lnSpc>
              <a:buFont typeface="Arial" panose="020B0604020202020204" pitchFamily="34" charset="0"/>
              <a:buChar char="•"/>
            </a:pPr>
            <a:r>
              <a:rPr lang="en-US" sz="1700" b="0" i="0">
                <a:effectLst/>
                <a:latin typeface="utopia-std"/>
              </a:rPr>
              <a:t>A tobacco company spokesperson who is confronted about the health risks of smoking, but then proceeds to show graph after graph depicting many of the other ways people develop cancer, and how cancer metastasizes in the body, etc.</a:t>
            </a:r>
          </a:p>
          <a:p>
            <a:pPr marL="0" indent="0">
              <a:lnSpc>
                <a:spcPct val="100000"/>
              </a:lnSpc>
              <a:buNone/>
            </a:pPr>
            <a:r>
              <a:rPr lang="en-US" sz="1700" b="0" i="0">
                <a:effectLst/>
                <a:latin typeface="utopia-std"/>
              </a:rPr>
              <a:t>Watch out for long-winded, data-heavy arguments that seem confusing by design.</a:t>
            </a:r>
          </a:p>
          <a:p>
            <a:pPr marL="0" indent="0">
              <a:lnSpc>
                <a:spcPct val="100000"/>
              </a:lnSpc>
              <a:buNone/>
            </a:pPr>
            <a:endParaRPr lang="en-US" sz="1700"/>
          </a:p>
        </p:txBody>
      </p:sp>
    </p:spTree>
    <p:extLst>
      <p:ext uri="{BB962C8B-B14F-4D97-AF65-F5344CB8AC3E}">
        <p14:creationId xmlns:p14="http://schemas.microsoft.com/office/powerpoint/2010/main" val="122109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C014E-C8F1-4CFC-B2F6-42C287047761}"/>
              </a:ext>
            </a:extLst>
          </p:cNvPr>
          <p:cNvSpPr>
            <a:spLocks noGrp="1"/>
          </p:cNvSpPr>
          <p:nvPr>
            <p:ph type="title"/>
          </p:nvPr>
        </p:nvSpPr>
        <p:spPr>
          <a:xfrm>
            <a:off x="3359149" y="1520825"/>
            <a:ext cx="8281987" cy="1333057"/>
          </a:xfrm>
        </p:spPr>
        <p:txBody>
          <a:bodyPr wrap="square" anchor="t">
            <a:normAutofit/>
          </a:bodyPr>
          <a:lstStyle/>
          <a:p>
            <a:r>
              <a:rPr lang="en-US" b="1" i="0" cap="all">
                <a:effectLst/>
                <a:latin typeface="ibm-plex-sans"/>
              </a:rPr>
              <a:t>MCNAMARA FALLACY</a:t>
            </a:r>
            <a:endParaRPr lang="en-US" dirty="0"/>
          </a:p>
        </p:txBody>
      </p:sp>
      <p:sp>
        <p:nvSpPr>
          <p:cNvPr id="27" name="Oval 9">
            <a:extLst>
              <a:ext uri="{FF2B5EF4-FFF2-40B4-BE49-F238E27FC236}">
                <a16:creationId xmlns:a16="http://schemas.microsoft.com/office/drawing/2014/main" id="{4EC6425F-E8EE-490A-BF3A-601C9A5EF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5959" y="218735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C493A507-59A1-4B5A-A52D-933516EEC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73008" y="4919835"/>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96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2EF1810E-C1C8-44A5-ADCF-24B4EAA1D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476583" y="4760475"/>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75000"/>
              <a:lumOff val="25000"/>
              <a:alpha val="6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15">
            <a:extLst>
              <a:ext uri="{FF2B5EF4-FFF2-40B4-BE49-F238E27FC236}">
                <a16:creationId xmlns:a16="http://schemas.microsoft.com/office/drawing/2014/main" id="{6B180A47-07F3-45CF-91AB-5F26C83AB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085139" y="4330312"/>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17">
            <a:extLst>
              <a:ext uri="{FF2B5EF4-FFF2-40B4-BE49-F238E27FC236}">
                <a16:creationId xmlns:a16="http://schemas.microsoft.com/office/drawing/2014/main" id="{7A7405C2-5931-4635-A369-516BE02E3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066166" y="5311337"/>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F0F26921-3722-4E7D-90CA-06B5458B6641}"/>
              </a:ext>
            </a:extLst>
          </p:cNvPr>
          <p:cNvSpPr>
            <a:spLocks noGrp="1"/>
          </p:cNvSpPr>
          <p:nvPr>
            <p:ph idx="1"/>
          </p:nvPr>
        </p:nvSpPr>
        <p:spPr>
          <a:xfrm>
            <a:off x="3377566" y="3052367"/>
            <a:ext cx="7326948" cy="3040458"/>
          </a:xfrm>
        </p:spPr>
        <p:txBody>
          <a:bodyPr anchor="t">
            <a:normAutofit/>
          </a:bodyPr>
          <a:lstStyle/>
          <a:p>
            <a:pPr>
              <a:lnSpc>
                <a:spcPct val="100000"/>
              </a:lnSpc>
            </a:pPr>
            <a:r>
              <a:rPr lang="en-US" sz="1400" b="0" i="0">
                <a:effectLst/>
                <a:latin typeface="utopia-std"/>
              </a:rPr>
              <a:t>Named after </a:t>
            </a:r>
            <a:r>
              <a:rPr lang="en-US" sz="1400" b="0" i="0">
                <a:effectLst/>
                <a:latin typeface="utopia-std"/>
                <a:hlinkClick r:id="rId2"/>
              </a:rPr>
              <a:t>Robert McNamara</a:t>
            </a:r>
            <a:r>
              <a:rPr lang="en-US" sz="1400" b="0" i="0">
                <a:effectLst/>
                <a:latin typeface="utopia-std"/>
              </a:rPr>
              <a:t>, the </a:t>
            </a:r>
            <a:r>
              <a:rPr lang="en-US" sz="1400" b="0" i="0">
                <a:effectLst/>
                <a:latin typeface="utopia-std"/>
                <a:hlinkClick r:id="rId3"/>
              </a:rPr>
              <a:t>U.S. secretary of defense</a:t>
            </a:r>
            <a:r>
              <a:rPr lang="en-US" sz="1400" b="0" i="0">
                <a:effectLst/>
                <a:latin typeface="utopia-std"/>
              </a:rPr>
              <a:t> from 1961 to 1968, this fallacy occurs when decisions are made based solely on </a:t>
            </a:r>
            <a:r>
              <a:rPr lang="en-US" sz="1400" b="0" i="1">
                <a:effectLst/>
                <a:latin typeface="utopia-std"/>
              </a:rPr>
              <a:t>quantitative metrics or observations,</a:t>
            </a:r>
            <a:r>
              <a:rPr lang="en-US" sz="1400" b="0" i="0">
                <a:effectLst/>
                <a:latin typeface="utopia-std"/>
              </a:rPr>
              <a:t> ignoring other factors. It stems from the Vietnam War, in which McNamara sought to develop a formula to measure progress in the war. He decided on </a:t>
            </a:r>
            <a:r>
              <a:rPr lang="en-US" sz="1400" b="0" i="0" err="1">
                <a:effectLst/>
                <a:latin typeface="utopia-std"/>
              </a:rPr>
              <a:t>bodycount</a:t>
            </a:r>
            <a:r>
              <a:rPr lang="en-US" sz="1400" b="0" i="0">
                <a:effectLst/>
                <a:latin typeface="utopia-std"/>
              </a:rPr>
              <a:t>. But this “objective” formula didn’t account for other important factors, such as the possibility that the Vietnamese people would never surrender.</a:t>
            </a:r>
          </a:p>
          <a:p>
            <a:pPr>
              <a:lnSpc>
                <a:spcPct val="100000"/>
              </a:lnSpc>
            </a:pPr>
            <a:r>
              <a:rPr lang="en-US" sz="1400" b="0" i="0">
                <a:effectLst/>
                <a:latin typeface="utopia-std"/>
              </a:rPr>
              <a:t>You could also imagine this fallacy playing out in a medical situation. Imagine a terminal cancer patient has a tumor, and a certain procedure helps to reduce the size of the tumor, but also causes a lot of pain. Ignoring quality of life would be an example of the McNamara fallacy.</a:t>
            </a:r>
          </a:p>
          <a:p>
            <a:pPr>
              <a:lnSpc>
                <a:spcPct val="100000"/>
              </a:lnSpc>
            </a:pPr>
            <a:r>
              <a:rPr lang="en-US" sz="1400" b="0" i="0">
                <a:effectLst/>
                <a:latin typeface="utopia-std"/>
              </a:rPr>
              <a:t>Language to watch out for: “You can’t measure that, so it’s not important.”</a:t>
            </a:r>
          </a:p>
          <a:p>
            <a:pPr marL="0" indent="0">
              <a:lnSpc>
                <a:spcPct val="100000"/>
              </a:lnSpc>
              <a:buNone/>
            </a:pPr>
            <a:endParaRPr lang="en-US" sz="1400"/>
          </a:p>
        </p:txBody>
      </p:sp>
    </p:spTree>
    <p:extLst>
      <p:ext uri="{BB962C8B-B14F-4D97-AF65-F5344CB8AC3E}">
        <p14:creationId xmlns:p14="http://schemas.microsoft.com/office/powerpoint/2010/main" val="107553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6"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8E4603C3-E477-42F9-83B1-5C762B32BA47}"/>
              </a:ext>
            </a:extLst>
          </p:cNvPr>
          <p:cNvGraphicFramePr>
            <a:graphicFrameLocks noGrp="1"/>
          </p:cNvGraphicFramePr>
          <p:nvPr>
            <p:ph idx="1"/>
            <p:extLst>
              <p:ext uri="{D42A27DB-BD31-4B8C-83A1-F6EECF244321}">
                <p14:modId xmlns:p14="http://schemas.microsoft.com/office/powerpoint/2010/main" val="2787942268"/>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34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6" name="Content Placeholder 2">
            <a:extLst>
              <a:ext uri="{FF2B5EF4-FFF2-40B4-BE49-F238E27FC236}">
                <a16:creationId xmlns:a16="http://schemas.microsoft.com/office/drawing/2014/main" id="{F53EB6D3-EFDE-4272-933E-F9F0D4BFB2DE}"/>
              </a:ext>
            </a:extLst>
          </p:cNvPr>
          <p:cNvGraphicFramePr>
            <a:graphicFrameLocks noGrp="1"/>
          </p:cNvGraphicFramePr>
          <p:nvPr>
            <p:ph idx="1"/>
            <p:extLst>
              <p:ext uri="{D42A27DB-BD31-4B8C-83A1-F6EECF244321}">
                <p14:modId xmlns:p14="http://schemas.microsoft.com/office/powerpoint/2010/main" val="269612286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230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A334-D0FF-4333-B7DD-0D9DFB2A0C20}"/>
              </a:ext>
            </a:extLst>
          </p:cNvPr>
          <p:cNvSpPr>
            <a:spLocks noGrp="1"/>
          </p:cNvSpPr>
          <p:nvPr>
            <p:ph type="title"/>
          </p:nvPr>
        </p:nvSpPr>
        <p:spPr/>
        <p:txBody>
          <a:bodyPr>
            <a:normAutofit/>
          </a:bodyPr>
          <a:lstStyle/>
          <a:p>
            <a:r>
              <a:rPr lang="en-US" b="1" i="0" cap="all">
                <a:effectLst/>
                <a:latin typeface="ibm-plex-sans"/>
              </a:rPr>
              <a:t>APPEAL TO PRIVACY</a:t>
            </a:r>
            <a:endParaRPr lang="en-US" dirty="0"/>
          </a:p>
        </p:txBody>
      </p:sp>
      <p:sp>
        <p:nvSpPr>
          <p:cNvPr id="3" name="Content Placeholder 2">
            <a:extLst>
              <a:ext uri="{FF2B5EF4-FFF2-40B4-BE49-F238E27FC236}">
                <a16:creationId xmlns:a16="http://schemas.microsoft.com/office/drawing/2014/main" id="{4E5354CD-1F42-45D7-9A4F-C68A790B3896}"/>
              </a:ext>
            </a:extLst>
          </p:cNvPr>
          <p:cNvSpPr>
            <a:spLocks noGrp="1"/>
          </p:cNvSpPr>
          <p:nvPr>
            <p:ph idx="1"/>
          </p:nvPr>
        </p:nvSpPr>
        <p:spPr/>
        <p:txBody>
          <a:bodyPr/>
          <a:lstStyle/>
          <a:p>
            <a:pPr algn="l"/>
            <a:r>
              <a:rPr lang="en-US" b="0" i="0" dirty="0">
                <a:effectLst/>
                <a:latin typeface="utopia-std"/>
              </a:rPr>
              <a:t>When someone behaves in a way that negatively affects (or could affect) others, but then gets upset when others criticize their behavior, they’re likely engaging in the appeal to privacy — or “mind your own business” — fallacy. Examples:</a:t>
            </a:r>
          </a:p>
          <a:p>
            <a:pPr marL="457200" indent="-457200" algn="l">
              <a:buFont typeface="+mj-lt"/>
              <a:buAutoNum type="arabicPeriod"/>
            </a:pPr>
            <a:r>
              <a:rPr lang="en-US" b="0" i="0" dirty="0">
                <a:effectLst/>
                <a:latin typeface="utopia-std"/>
              </a:rPr>
              <a:t>Someone who speeds excessively on the highway, considering his driving to be his own business.</a:t>
            </a:r>
          </a:p>
          <a:p>
            <a:pPr marL="457200" indent="-457200" algn="l">
              <a:buFont typeface="+mj-lt"/>
              <a:buAutoNum type="arabicPeriod"/>
            </a:pPr>
            <a:r>
              <a:rPr lang="en-US" b="0" i="0" dirty="0">
                <a:effectLst/>
                <a:latin typeface="utopia-std"/>
              </a:rPr>
              <a:t>Someone who doesn’t see a reason to bathe or wear deodorant, but then boards a packed 10-hour flight.</a:t>
            </a:r>
          </a:p>
          <a:p>
            <a:pPr algn="l"/>
            <a:r>
              <a:rPr lang="en-US" b="0" i="0" dirty="0">
                <a:effectLst/>
                <a:latin typeface="utopia-std"/>
              </a:rPr>
              <a:t>Language to watch out for: “You’re not the boss of me.” “Worry about yourself.”</a:t>
            </a:r>
          </a:p>
          <a:p>
            <a:pPr marL="0" indent="0">
              <a:buNone/>
            </a:pPr>
            <a:endParaRPr lang="en-US" dirty="0"/>
          </a:p>
        </p:txBody>
      </p:sp>
    </p:spTree>
    <p:extLst>
      <p:ext uri="{BB962C8B-B14F-4D97-AF65-F5344CB8AC3E}">
        <p14:creationId xmlns:p14="http://schemas.microsoft.com/office/powerpoint/2010/main" val="68335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4344-FB24-4390-B887-9663C76140F0}"/>
              </a:ext>
            </a:extLst>
          </p:cNvPr>
          <p:cNvSpPr>
            <a:spLocks noGrp="1"/>
          </p:cNvSpPr>
          <p:nvPr>
            <p:ph type="title"/>
          </p:nvPr>
        </p:nvSpPr>
        <p:spPr>
          <a:xfrm>
            <a:off x="550863" y="550800"/>
            <a:ext cx="7308850" cy="986400"/>
          </a:xfrm>
        </p:spPr>
        <p:txBody>
          <a:bodyPr wrap="square" anchor="ctr">
            <a:normAutofit/>
          </a:bodyPr>
          <a:lstStyle/>
          <a:p>
            <a:r>
              <a:rPr lang="en-US" b="1" i="0" cap="all" dirty="0">
                <a:effectLst/>
                <a:latin typeface="ibm-plex-sans"/>
              </a:rPr>
              <a:t>SUNK COST FALLACY</a:t>
            </a:r>
            <a:endParaRPr lang="en-US" dirty="0"/>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DA7A016-6053-4B02-A90A-02681E937318}"/>
              </a:ext>
            </a:extLst>
          </p:cNvPr>
          <p:cNvGraphicFramePr>
            <a:graphicFrameLocks noGrp="1"/>
          </p:cNvGraphicFramePr>
          <p:nvPr>
            <p:ph idx="1"/>
            <p:extLst>
              <p:ext uri="{D42A27DB-BD31-4B8C-83A1-F6EECF244321}">
                <p14:modId xmlns:p14="http://schemas.microsoft.com/office/powerpoint/2010/main" val="517149850"/>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97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EB5D-9149-467A-965F-4D7FB1AFA894}"/>
              </a:ext>
            </a:extLst>
          </p:cNvPr>
          <p:cNvSpPr>
            <a:spLocks noGrp="1"/>
          </p:cNvSpPr>
          <p:nvPr>
            <p:ph type="title"/>
          </p:nvPr>
        </p:nvSpPr>
        <p:spPr/>
        <p:txBody>
          <a:bodyPr>
            <a:normAutofit/>
          </a:bodyPr>
          <a:lstStyle/>
          <a:p>
            <a:r>
              <a:rPr lang="en-US" b="1" i="0" cap="all" dirty="0">
                <a:effectLst/>
                <a:latin typeface="ibm-plex-sans"/>
              </a:rPr>
              <a:t>IF-BY-WHISKEY</a:t>
            </a:r>
            <a:endParaRPr lang="en-US" dirty="0"/>
          </a:p>
        </p:txBody>
      </p:sp>
      <p:graphicFrame>
        <p:nvGraphicFramePr>
          <p:cNvPr id="7" name="Content Placeholder 2">
            <a:extLst>
              <a:ext uri="{FF2B5EF4-FFF2-40B4-BE49-F238E27FC236}">
                <a16:creationId xmlns:a16="http://schemas.microsoft.com/office/drawing/2014/main" id="{90E4843D-DB2E-486C-9BFC-D19F451257BF}"/>
              </a:ext>
            </a:extLst>
          </p:cNvPr>
          <p:cNvGraphicFramePr>
            <a:graphicFrameLocks noGrp="1"/>
          </p:cNvGraphicFramePr>
          <p:nvPr>
            <p:ph idx="1"/>
          </p:nvPr>
        </p:nvGraphicFramePr>
        <p:xfrm>
          <a:off x="550863" y="2113199"/>
          <a:ext cx="11090274" cy="397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46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C6425F-E8EE-490A-BF3A-601C9A5EF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5959" y="218735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11">
            <a:extLst>
              <a:ext uri="{FF2B5EF4-FFF2-40B4-BE49-F238E27FC236}">
                <a16:creationId xmlns:a16="http://schemas.microsoft.com/office/drawing/2014/main" id="{C493A507-59A1-4B5A-A52D-933516EEC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73008" y="4919835"/>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96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2EF1810E-C1C8-44A5-ADCF-24B4EAA1D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476583" y="4760475"/>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75000"/>
              <a:lumOff val="25000"/>
              <a:alpha val="6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15">
            <a:extLst>
              <a:ext uri="{FF2B5EF4-FFF2-40B4-BE49-F238E27FC236}">
                <a16:creationId xmlns:a16="http://schemas.microsoft.com/office/drawing/2014/main" id="{6B180A47-07F3-45CF-91AB-5F26C83AB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085139" y="4330312"/>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7A7405C2-5931-4635-A369-516BE02E3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066166" y="5311337"/>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Content Placeholder 2">
            <a:extLst>
              <a:ext uri="{FF2B5EF4-FFF2-40B4-BE49-F238E27FC236}">
                <a16:creationId xmlns:a16="http://schemas.microsoft.com/office/drawing/2014/main" id="{E64EF959-3786-4406-91A8-142C59C21E52}"/>
              </a:ext>
            </a:extLst>
          </p:cNvPr>
          <p:cNvSpPr>
            <a:spLocks noGrp="1"/>
          </p:cNvSpPr>
          <p:nvPr>
            <p:ph idx="1"/>
          </p:nvPr>
        </p:nvSpPr>
        <p:spPr>
          <a:xfrm>
            <a:off x="3377566" y="3052367"/>
            <a:ext cx="7326948" cy="3040458"/>
          </a:xfrm>
        </p:spPr>
        <p:txBody>
          <a:bodyPr anchor="t">
            <a:normAutofit/>
          </a:bodyPr>
          <a:lstStyle/>
          <a:p>
            <a:pPr>
              <a:lnSpc>
                <a:spcPct val="100000"/>
              </a:lnSpc>
            </a:pPr>
            <a:r>
              <a:rPr lang="en-US" sz="1700" b="0" i="0">
                <a:effectLst/>
                <a:latin typeface="utopia-std"/>
              </a:rPr>
              <a:t>Note: If-by-whiskey really only becomes a fallacy when it’s used to conceal a lack of position, or to dodge a tough question. In Sweat’s speech, if-by-whiskey was an effective rhetorical device used to summarize two competing perspectives on alcohol, and to make his position clear.</a:t>
            </a:r>
          </a:p>
          <a:p>
            <a:pPr>
              <a:lnSpc>
                <a:spcPct val="100000"/>
              </a:lnSpc>
            </a:pPr>
            <a:r>
              <a:rPr lang="en-US" sz="1700" b="0" i="0" err="1">
                <a:effectLst/>
                <a:latin typeface="utopia-std"/>
                <a:hlinkClick r:id="rId2"/>
              </a:rPr>
              <a:t>RationalWiki</a:t>
            </a:r>
            <a:r>
              <a:rPr lang="en-US" sz="1700" b="0" i="0">
                <a:effectLst/>
                <a:latin typeface="utopia-std"/>
              </a:rPr>
              <a:t> provides an example of the usual format this fallacy takes:</a:t>
            </a:r>
          </a:p>
          <a:p>
            <a:pPr>
              <a:lnSpc>
                <a:spcPct val="100000"/>
              </a:lnSpc>
            </a:pPr>
            <a:r>
              <a:rPr lang="en-US" sz="1700" b="0" i="0">
                <a:effectLst/>
                <a:latin typeface="utopia-std"/>
              </a:rPr>
              <a:t>“If by [noun], you mean [negative descriptors of noun], then of course [statement of lack of support/belief]. If, however, by [noun], you mean [positive descriptors of noun], then [statement of support/belief].”</a:t>
            </a:r>
          </a:p>
          <a:p>
            <a:pPr>
              <a:lnSpc>
                <a:spcPct val="100000"/>
              </a:lnSpc>
            </a:pPr>
            <a:endParaRPr lang="en-US" sz="1700"/>
          </a:p>
        </p:txBody>
      </p:sp>
    </p:spTree>
    <p:extLst>
      <p:ext uri="{BB962C8B-B14F-4D97-AF65-F5344CB8AC3E}">
        <p14:creationId xmlns:p14="http://schemas.microsoft.com/office/powerpoint/2010/main" val="384022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79747-D884-4915-B65C-BF35D61BB983}"/>
              </a:ext>
            </a:extLst>
          </p:cNvPr>
          <p:cNvSpPr>
            <a:spLocks noGrp="1"/>
          </p:cNvSpPr>
          <p:nvPr>
            <p:ph type="title"/>
          </p:nvPr>
        </p:nvSpPr>
        <p:spPr>
          <a:xfrm>
            <a:off x="550863" y="1520825"/>
            <a:ext cx="4535487" cy="3779838"/>
          </a:xfrm>
        </p:spPr>
        <p:txBody>
          <a:bodyPr anchor="ctr">
            <a:normAutofit/>
          </a:bodyPr>
          <a:lstStyle/>
          <a:p>
            <a:r>
              <a:rPr lang="en-US" sz="6400" b="1" i="0" cap="all">
                <a:effectLst/>
                <a:latin typeface="ibm-plex-sans"/>
              </a:rPr>
              <a:t>​SLIPPERY SLOPE</a:t>
            </a:r>
            <a:endParaRPr lang="en-US" sz="6400"/>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24"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125CD58A-BAF0-45CC-8EAE-7EB863454B48}"/>
              </a:ext>
            </a:extLst>
          </p:cNvPr>
          <p:cNvGraphicFramePr>
            <a:graphicFrameLocks noGrp="1"/>
          </p:cNvGraphicFramePr>
          <p:nvPr>
            <p:ph idx="1"/>
            <p:extLst>
              <p:ext uri="{D42A27DB-BD31-4B8C-83A1-F6EECF244321}">
                <p14:modId xmlns:p14="http://schemas.microsoft.com/office/powerpoint/2010/main" val="25398397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37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F86CB-C484-40E5-998E-0FC616AE5473}"/>
              </a:ext>
            </a:extLst>
          </p:cNvPr>
          <p:cNvSpPr>
            <a:spLocks noGrp="1"/>
          </p:cNvSpPr>
          <p:nvPr>
            <p:ph type="title"/>
          </p:nvPr>
        </p:nvSpPr>
        <p:spPr>
          <a:xfrm>
            <a:off x="550863" y="1520825"/>
            <a:ext cx="4535487" cy="3779838"/>
          </a:xfrm>
        </p:spPr>
        <p:txBody>
          <a:bodyPr anchor="ctr">
            <a:normAutofit/>
          </a:bodyPr>
          <a:lstStyle/>
          <a:p>
            <a:pPr>
              <a:lnSpc>
                <a:spcPct val="90000"/>
              </a:lnSpc>
            </a:pPr>
            <a:r>
              <a:rPr lang="en-US" sz="5900" b="1" i="0" cap="all">
                <a:effectLst/>
                <a:latin typeface="ibm-plex-sans"/>
              </a:rPr>
              <a:t>”THERE IS NO ALTERNATIVE”</a:t>
            </a:r>
            <a:endParaRPr lang="en-US" sz="5900"/>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DE9D8A81-6107-45AA-A761-977069155269}"/>
              </a:ext>
            </a:extLst>
          </p:cNvPr>
          <p:cNvGraphicFramePr>
            <a:graphicFrameLocks noGrp="1"/>
          </p:cNvGraphicFramePr>
          <p:nvPr>
            <p:ph idx="1"/>
            <p:extLst>
              <p:ext uri="{D42A27DB-BD31-4B8C-83A1-F6EECF244321}">
                <p14:modId xmlns:p14="http://schemas.microsoft.com/office/powerpoint/2010/main" val="303014981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05676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19</TotalTime>
  <Words>1484</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ibm-plex-sans</vt:lpstr>
      <vt:lpstr>reckless</vt:lpstr>
      <vt:lpstr>Sitka Heading</vt:lpstr>
      <vt:lpstr>Source Sans Pro</vt:lpstr>
      <vt:lpstr>utopia-std</vt:lpstr>
      <vt:lpstr>3DFloatVTI</vt:lpstr>
      <vt:lpstr>8 logical fallacies that are hard to spot</vt:lpstr>
      <vt:lpstr>PowerPoint Presentation</vt:lpstr>
      <vt:lpstr>PowerPoint Presentation</vt:lpstr>
      <vt:lpstr>APPEAL TO PRIVACY</vt:lpstr>
      <vt:lpstr>SUNK COST FALLACY</vt:lpstr>
      <vt:lpstr>IF-BY-WHISKEY</vt:lpstr>
      <vt:lpstr>PowerPoint Presentation</vt:lpstr>
      <vt:lpstr>​SLIPPERY SLOPE</vt:lpstr>
      <vt:lpstr>”THERE IS NO ALTERNATIVE”</vt:lpstr>
      <vt:lpstr>AD HOC ARGUMENTS</vt:lpstr>
      <vt:lpstr>SNOW JOB</vt:lpstr>
      <vt:lpstr>MCNAMARA FALLACY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logical fallacies that are hard to spot</dc:title>
  <dc:creator>Tristiyanto Tristiyanto</dc:creator>
  <cp:lastModifiedBy>Tristiyanto Tristiyanto</cp:lastModifiedBy>
  <cp:revision>1</cp:revision>
  <dcterms:created xsi:type="dcterms:W3CDTF">2021-11-27T12:17:12Z</dcterms:created>
  <dcterms:modified xsi:type="dcterms:W3CDTF">2021-11-27T12:36:42Z</dcterms:modified>
</cp:coreProperties>
</file>