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56" r:id="rId2"/>
    <p:sldId id="280" r:id="rId3"/>
    <p:sldId id="285" r:id="rId4"/>
    <p:sldId id="284" r:id="rId5"/>
    <p:sldId id="275" r:id="rId6"/>
    <p:sldId id="276" r:id="rId7"/>
    <p:sldId id="277" r:id="rId8"/>
    <p:sldId id="292" r:id="rId9"/>
    <p:sldId id="269" r:id="rId10"/>
    <p:sldId id="289" r:id="rId11"/>
    <p:sldId id="288" r:id="rId12"/>
    <p:sldId id="272" r:id="rId13"/>
    <p:sldId id="271" r:id="rId14"/>
    <p:sldId id="299" r:id="rId15"/>
    <p:sldId id="293" r:id="rId16"/>
    <p:sldId id="294" r:id="rId17"/>
    <p:sldId id="295" r:id="rId18"/>
    <p:sldId id="296" r:id="rId19"/>
    <p:sldId id="297" r:id="rId20"/>
    <p:sldId id="298" r:id="rId21"/>
    <p:sldId id="273" r:id="rId22"/>
    <p:sldId id="30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3300"/>
    <a:srgbClr val="336600"/>
    <a:srgbClr val="0DB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9" autoAdjust="0"/>
    <p:restoredTop sz="94660"/>
  </p:normalViewPr>
  <p:slideViewPr>
    <p:cSldViewPr>
      <p:cViewPr varScale="1">
        <p:scale>
          <a:sx n="69" d="100"/>
          <a:sy n="69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0E25B7-FEFE-4F8A-960C-9243EADDF197}" type="datetimeFigureOut">
              <a:rPr lang="en-US"/>
              <a:pPr>
                <a:defRPr/>
              </a:pPr>
              <a:t>3/14/2022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5A272-3600-4D71-9B32-9A7ECE638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7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055D42-B05E-4DA8-B914-8916BFA186E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2F62C-FCD2-48E8-B385-FB6DFD39F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1AF95-D455-46E8-BBB7-D4BB3192D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5EDD2-BF4B-4930-9432-121AA4437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A183-B361-4D89-B6F7-6B38B6DCA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4D1F4-2CD3-4FCF-A67A-A6ACCC450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644D8-4FF5-4958-8845-80327D90D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691E2-A8E9-4199-880E-C12F382D4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181A7-F831-4409-91B5-0D889E8A1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E48A0-5F95-4AF3-B712-26A300F0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E2B81-9973-4912-8353-10BFDE060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AC44B-33A9-4712-A311-DE8897056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17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9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38C6E21-1B29-45F3-B6A4-211E92316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9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F:\DATA-1 (I)\MATERI KULIAH\Smt Genap\Perilaku Organisasi\gambar\tim kerj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447800"/>
            <a:ext cx="3048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7" descr="F:\DATA-1 (I)\MATERI KULIAH\Smt Genap\Perilaku Organisasi\gambar\pokj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447800"/>
            <a:ext cx="29527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F:\DATA-1 (I)\MATERI KULIAH\Smt Genap\Perilaku Organisasi\gambar\kerja ti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1447800"/>
            <a:ext cx="2895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81001"/>
            <a:ext cx="7772400" cy="685800"/>
          </a:xfrm>
          <a:solidFill>
            <a:srgbClr val="3333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KELOMPOK DAN TIM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381000" y="1828800"/>
            <a:ext cx="8534400" cy="449580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914400" y="2667000"/>
            <a:ext cx="2514600" cy="3429000"/>
          </a:xfrm>
          <a:prstGeom prst="rect">
            <a:avLst/>
          </a:prstGeom>
          <a:solidFill>
            <a:srgbClr val="33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/>
              <a:t>Berbagi informasi</a:t>
            </a:r>
          </a:p>
          <a:p>
            <a:endParaRPr lang="en-US" sz="2000"/>
          </a:p>
          <a:p>
            <a:r>
              <a:rPr lang="en-US" sz="2000"/>
              <a:t>Netral </a:t>
            </a:r>
            <a:r>
              <a:rPr lang="en-US" sz="1600"/>
              <a:t>(</a:t>
            </a:r>
            <a:r>
              <a:rPr lang="en-US" sz="2000"/>
              <a:t>bisa negatif</a:t>
            </a:r>
            <a:r>
              <a:rPr lang="en-US" sz="1600"/>
              <a:t>)</a:t>
            </a:r>
          </a:p>
          <a:p>
            <a:endParaRPr lang="en-US" sz="2000"/>
          </a:p>
          <a:p>
            <a:r>
              <a:rPr lang="en-US" sz="2000"/>
              <a:t>Individual</a:t>
            </a:r>
          </a:p>
          <a:p>
            <a:endParaRPr lang="en-US" sz="2000"/>
          </a:p>
          <a:p>
            <a:r>
              <a:rPr lang="en-US" sz="2000"/>
              <a:t>Acak &amp; bervariasi</a:t>
            </a:r>
          </a:p>
          <a:p>
            <a:endParaRPr lang="en-US" sz="2000"/>
          </a:p>
          <a:p>
            <a:r>
              <a:rPr lang="en-US" sz="2000"/>
              <a:t>Individu </a:t>
            </a:r>
          </a:p>
          <a:p>
            <a:endParaRPr lang="en-US" sz="2000"/>
          </a:p>
          <a:p>
            <a:r>
              <a:rPr lang="en-US" sz="2000"/>
              <a:t>Kuat &amp; terfokus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/>
          </a:p>
          <a:p>
            <a:endParaRPr lang="en-US"/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6324600" y="2667000"/>
            <a:ext cx="2362200" cy="3429000"/>
          </a:xfrm>
          <a:prstGeom prst="rect">
            <a:avLst/>
          </a:prstGeom>
          <a:solidFill>
            <a:srgbClr val="33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/>
              <a:t>Kinerja kolektif</a:t>
            </a:r>
          </a:p>
          <a:p>
            <a:endParaRPr lang="en-US" sz="2000"/>
          </a:p>
          <a:p>
            <a:r>
              <a:rPr lang="en-US" sz="2000"/>
              <a:t>Positif</a:t>
            </a:r>
          </a:p>
          <a:p>
            <a:endParaRPr lang="en-US" sz="2000"/>
          </a:p>
          <a:p>
            <a:r>
              <a:rPr lang="en-US" sz="2000"/>
              <a:t>Individual &amp; </a:t>
            </a:r>
            <a:r>
              <a:rPr lang="en-US"/>
              <a:t>mutual</a:t>
            </a:r>
          </a:p>
          <a:p>
            <a:endParaRPr lang="en-US" sz="2000"/>
          </a:p>
          <a:p>
            <a:r>
              <a:rPr lang="en-US" sz="2000"/>
              <a:t>Saling melengkapi</a:t>
            </a:r>
          </a:p>
          <a:p>
            <a:endParaRPr lang="en-US" sz="2000"/>
          </a:p>
          <a:p>
            <a:r>
              <a:rPr lang="en-US" sz="2000"/>
              <a:t>Kolektif </a:t>
            </a:r>
          </a:p>
          <a:p>
            <a:endParaRPr lang="en-US" sz="2000"/>
          </a:p>
          <a:p>
            <a:r>
              <a:rPr lang="en-US" sz="2000"/>
              <a:t>Bersama 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3886200" y="2667000"/>
            <a:ext cx="1905000" cy="32766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Tujuan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Sinergi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Akuntabilitas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Keterampilan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Hasil kerja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Kepemimpinan  </a:t>
            </a:r>
          </a:p>
          <a:p>
            <a:pPr algn="ctr"/>
            <a:endParaRPr lang="en-US" sz="2000"/>
          </a:p>
          <a:p>
            <a:pPr algn="ctr"/>
            <a:r>
              <a:rPr lang="en-US" sz="2000"/>
              <a:t> </a:t>
            </a:r>
            <a:r>
              <a:rPr lang="en-US"/>
              <a:t> </a:t>
            </a: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914400" y="1905000"/>
            <a:ext cx="2438400" cy="3810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KELOMPOK KERJA</a:t>
            </a:r>
            <a:r>
              <a:rPr lang="en-US"/>
              <a:t> </a:t>
            </a:r>
          </a:p>
        </p:txBody>
      </p:sp>
      <p:sp>
        <p:nvSpPr>
          <p:cNvPr id="12295" name="Rectangle 11"/>
          <p:cNvSpPr>
            <a:spLocks noChangeArrowheads="1"/>
          </p:cNvSpPr>
          <p:nvPr/>
        </p:nvSpPr>
        <p:spPr bwMode="auto">
          <a:xfrm>
            <a:off x="6477000" y="1981200"/>
            <a:ext cx="1600200" cy="3810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TIM KERJA</a:t>
            </a:r>
            <a:r>
              <a:rPr lang="en-US"/>
              <a:t> 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81000" y="1066800"/>
            <a:ext cx="7620000" cy="381000"/>
          </a:xfrm>
          <a:prstGeom prst="rect">
            <a:avLst/>
          </a:prstGeom>
          <a:solidFill>
            <a:schemeClr val="accent5">
              <a:lumMod val="1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000" dirty="0" err="1"/>
              <a:t>Gambar</a:t>
            </a:r>
            <a:r>
              <a:rPr lang="en-US" sz="2000" dirty="0"/>
              <a:t> 11.3. </a:t>
            </a:r>
            <a:r>
              <a:rPr lang="en-US" sz="2000" dirty="0" err="1"/>
              <a:t>Perbedaan</a:t>
            </a:r>
            <a:r>
              <a:rPr lang="en-US" sz="2000" dirty="0"/>
              <a:t> 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Dan Tim </a:t>
            </a:r>
            <a:r>
              <a:rPr lang="en-US" sz="2000" dirty="0" err="1"/>
              <a:t>Kerja</a:t>
            </a:r>
            <a:r>
              <a:rPr lang="en-US" dirty="0"/>
              <a:t> </a:t>
            </a:r>
          </a:p>
        </p:txBody>
      </p:sp>
      <p:cxnSp>
        <p:nvCxnSpPr>
          <p:cNvPr id="12297" name="Straight Arrow Connector 15"/>
          <p:cNvCxnSpPr>
            <a:cxnSpLocks noChangeShapeType="1"/>
          </p:cNvCxnSpPr>
          <p:nvPr/>
        </p:nvCxnSpPr>
        <p:spPr bwMode="auto">
          <a:xfrm>
            <a:off x="5486400" y="2895600"/>
            <a:ext cx="7620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298" name="Straight Arrow Connector 16"/>
          <p:cNvCxnSpPr>
            <a:cxnSpLocks noChangeShapeType="1"/>
          </p:cNvCxnSpPr>
          <p:nvPr/>
        </p:nvCxnSpPr>
        <p:spPr bwMode="auto">
          <a:xfrm>
            <a:off x="3505200" y="2895600"/>
            <a:ext cx="7620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299" name="Straight Arrow Connector 17"/>
          <p:cNvCxnSpPr>
            <a:cxnSpLocks noChangeShapeType="1"/>
          </p:cNvCxnSpPr>
          <p:nvPr/>
        </p:nvCxnSpPr>
        <p:spPr bwMode="auto">
          <a:xfrm>
            <a:off x="5562600" y="41132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0" name="Straight Arrow Connector 18"/>
          <p:cNvCxnSpPr>
            <a:cxnSpLocks noChangeShapeType="1"/>
          </p:cNvCxnSpPr>
          <p:nvPr/>
        </p:nvCxnSpPr>
        <p:spPr bwMode="auto">
          <a:xfrm>
            <a:off x="5486400" y="35036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1" name="Straight Arrow Connector 19"/>
          <p:cNvCxnSpPr>
            <a:cxnSpLocks noChangeShapeType="1"/>
          </p:cNvCxnSpPr>
          <p:nvPr/>
        </p:nvCxnSpPr>
        <p:spPr bwMode="auto">
          <a:xfrm>
            <a:off x="5562600" y="47228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2" name="Straight Arrow Connector 20"/>
          <p:cNvCxnSpPr>
            <a:cxnSpLocks noChangeShapeType="1"/>
          </p:cNvCxnSpPr>
          <p:nvPr/>
        </p:nvCxnSpPr>
        <p:spPr bwMode="auto">
          <a:xfrm>
            <a:off x="5486400" y="53324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3" name="Straight Arrow Connector 21"/>
          <p:cNvCxnSpPr>
            <a:cxnSpLocks noChangeShapeType="1"/>
          </p:cNvCxnSpPr>
          <p:nvPr/>
        </p:nvCxnSpPr>
        <p:spPr bwMode="auto">
          <a:xfrm>
            <a:off x="3505200" y="35036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4" name="Straight Arrow Connector 22"/>
          <p:cNvCxnSpPr>
            <a:cxnSpLocks noChangeShapeType="1"/>
          </p:cNvCxnSpPr>
          <p:nvPr/>
        </p:nvCxnSpPr>
        <p:spPr bwMode="auto">
          <a:xfrm>
            <a:off x="3429000" y="41132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5" name="Straight Arrow Connector 23"/>
          <p:cNvCxnSpPr>
            <a:cxnSpLocks noChangeShapeType="1"/>
          </p:cNvCxnSpPr>
          <p:nvPr/>
        </p:nvCxnSpPr>
        <p:spPr bwMode="auto">
          <a:xfrm>
            <a:off x="3429000" y="47228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6" name="Straight Arrow Connector 24"/>
          <p:cNvCxnSpPr>
            <a:cxnSpLocks noChangeShapeType="1"/>
          </p:cNvCxnSpPr>
          <p:nvPr/>
        </p:nvCxnSpPr>
        <p:spPr bwMode="auto">
          <a:xfrm>
            <a:off x="3429000" y="53324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7" name="Straight Arrow Connector 25"/>
          <p:cNvCxnSpPr>
            <a:cxnSpLocks noChangeShapeType="1"/>
          </p:cNvCxnSpPr>
          <p:nvPr/>
        </p:nvCxnSpPr>
        <p:spPr bwMode="auto">
          <a:xfrm>
            <a:off x="3429000" y="5942013"/>
            <a:ext cx="5334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8" name="Straight Arrow Connector 27"/>
          <p:cNvCxnSpPr>
            <a:cxnSpLocks noChangeShapeType="1"/>
          </p:cNvCxnSpPr>
          <p:nvPr/>
        </p:nvCxnSpPr>
        <p:spPr bwMode="auto">
          <a:xfrm>
            <a:off x="5562600" y="59420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JENIS-JENIS TIM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 smtClean="0"/>
              <a:t>Tim </a:t>
            </a:r>
            <a:r>
              <a:rPr lang="en-US" sz="2200" dirty="0" err="1" smtClean="0"/>
              <a:t>penyelesai</a:t>
            </a:r>
            <a:r>
              <a:rPr lang="en-US" sz="2200" dirty="0" smtClean="0"/>
              <a:t> </a:t>
            </a:r>
            <a:r>
              <a:rPr lang="en-US" sz="2200" dirty="0" err="1" smtClean="0"/>
              <a:t>masalah</a:t>
            </a:r>
            <a:r>
              <a:rPr lang="en-US" sz="2200" dirty="0" smtClean="0"/>
              <a:t>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</a:t>
            </a:r>
            <a:r>
              <a:rPr lang="en-US" sz="2200" dirty="0" err="1" smtClean="0"/>
              <a:t>kelompok</a:t>
            </a:r>
            <a:r>
              <a:rPr lang="en-US" sz="2200" dirty="0" smtClean="0"/>
              <a:t> yang </a:t>
            </a:r>
            <a:r>
              <a:rPr lang="en-US" sz="2200" dirty="0" err="1" smtClean="0"/>
              <a:t>terdiri</a:t>
            </a:r>
            <a:r>
              <a:rPr lang="en-US" sz="2200" dirty="0" smtClean="0"/>
              <a:t> 5-12 </a:t>
            </a:r>
            <a:r>
              <a:rPr lang="en-US" sz="2200" dirty="0" err="1" smtClean="0"/>
              <a:t>karyawan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departemen</a:t>
            </a:r>
            <a:r>
              <a:rPr lang="en-US" sz="2200" dirty="0" smtClean="0"/>
              <a:t> yang </a:t>
            </a:r>
            <a:r>
              <a:rPr lang="en-US" sz="2200" dirty="0" err="1" smtClean="0"/>
              <a:t>sama</a:t>
            </a:r>
            <a:r>
              <a:rPr lang="en-US" sz="2200" dirty="0" smtClean="0"/>
              <a:t> </a:t>
            </a:r>
            <a:r>
              <a:rPr lang="en-US" sz="2200" dirty="0" err="1" smtClean="0"/>
              <a:t>yg</a:t>
            </a:r>
            <a:r>
              <a:rPr lang="en-US" sz="2200" dirty="0" smtClean="0"/>
              <a:t> </a:t>
            </a:r>
            <a:r>
              <a:rPr lang="en-US" sz="2200" dirty="0" err="1" smtClean="0"/>
              <a:t>bertemu</a:t>
            </a:r>
            <a:r>
              <a:rPr lang="en-US" sz="2200" dirty="0" smtClean="0"/>
              <a:t> </a:t>
            </a:r>
            <a:r>
              <a:rPr lang="en-US" sz="2200" dirty="0" err="1" smtClean="0"/>
              <a:t>selama</a:t>
            </a:r>
            <a:r>
              <a:rPr lang="en-US" sz="2200" dirty="0" smtClean="0"/>
              <a:t> </a:t>
            </a:r>
            <a:r>
              <a:rPr lang="en-US" sz="2200" dirty="0" err="1" smtClean="0"/>
              <a:t>beberapa</a:t>
            </a:r>
            <a:r>
              <a:rPr lang="en-US" sz="2200" dirty="0" smtClean="0"/>
              <a:t> jam </a:t>
            </a:r>
            <a:r>
              <a:rPr lang="en-US" sz="2200" dirty="0" err="1" smtClean="0"/>
              <a:t>seminggunya</a:t>
            </a:r>
            <a:r>
              <a:rPr lang="en-US" sz="2200" dirty="0" smtClean="0"/>
              <a:t> </a:t>
            </a:r>
            <a:r>
              <a:rPr lang="en-US" sz="2200" dirty="0" err="1" smtClean="0"/>
              <a:t>utk</a:t>
            </a:r>
            <a:r>
              <a:rPr lang="en-US" sz="2200" dirty="0" smtClean="0"/>
              <a:t> </a:t>
            </a:r>
            <a:r>
              <a:rPr lang="en-US" sz="2200" dirty="0" err="1" smtClean="0"/>
              <a:t>mendiskusikan</a:t>
            </a:r>
            <a:r>
              <a:rPr lang="en-US" sz="2200" dirty="0" smtClean="0"/>
              <a:t> </a:t>
            </a:r>
            <a:r>
              <a:rPr lang="en-US" sz="2200" dirty="0" err="1" smtClean="0"/>
              <a:t>cara</a:t>
            </a:r>
            <a:r>
              <a:rPr lang="en-US" sz="2200" dirty="0" smtClean="0"/>
              <a:t> </a:t>
            </a:r>
            <a:r>
              <a:rPr lang="en-US" sz="2200" dirty="0" err="1" smtClean="0"/>
              <a:t>memperbaiki</a:t>
            </a:r>
            <a:r>
              <a:rPr lang="en-US" sz="2200" dirty="0" smtClean="0"/>
              <a:t> </a:t>
            </a:r>
            <a:r>
              <a:rPr lang="en-US" sz="2200" dirty="0" err="1" smtClean="0"/>
              <a:t>kualitas</a:t>
            </a:r>
            <a:r>
              <a:rPr lang="en-US" sz="2200" dirty="0" smtClean="0"/>
              <a:t>, </a:t>
            </a:r>
            <a:r>
              <a:rPr lang="en-US" sz="2200" dirty="0" err="1" smtClean="0"/>
              <a:t>efisiensi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lingkungan</a:t>
            </a:r>
            <a:r>
              <a:rPr lang="en-US" sz="2200" dirty="0" smtClean="0"/>
              <a:t> </a:t>
            </a:r>
            <a:r>
              <a:rPr lang="en-US" sz="2200" dirty="0" err="1" smtClean="0"/>
              <a:t>kerja</a:t>
            </a:r>
            <a:endParaRPr lang="en-US" sz="22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 smtClean="0"/>
              <a:t>Tim </a:t>
            </a:r>
            <a:r>
              <a:rPr lang="en-US" sz="2200" dirty="0" err="1" smtClean="0"/>
              <a:t>kerja</a:t>
            </a:r>
            <a:r>
              <a:rPr lang="en-US" sz="2200" dirty="0" smtClean="0"/>
              <a:t> </a:t>
            </a:r>
            <a:r>
              <a:rPr lang="en-US" sz="2200" dirty="0" err="1" smtClean="0"/>
              <a:t>swakelola</a:t>
            </a:r>
            <a:r>
              <a:rPr lang="en-US" sz="2200" dirty="0" smtClean="0"/>
              <a:t>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</a:t>
            </a:r>
            <a:r>
              <a:rPr lang="en-US" sz="2200" dirty="0" err="1" smtClean="0"/>
              <a:t>sekelompok</a:t>
            </a:r>
            <a:r>
              <a:rPr lang="en-US" sz="2200" dirty="0" smtClean="0"/>
              <a:t> </a:t>
            </a:r>
            <a:r>
              <a:rPr lang="en-US" sz="2200" dirty="0" err="1" smtClean="0"/>
              <a:t>karyawan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bertanggungjawab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mengelola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menghasilkan</a:t>
            </a:r>
            <a:r>
              <a:rPr lang="en-US" sz="2200" dirty="0" smtClean="0"/>
              <a:t> </a:t>
            </a:r>
            <a:r>
              <a:rPr lang="en-US" sz="2200" dirty="0" err="1" smtClean="0"/>
              <a:t>barang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jasa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pelanggan</a:t>
            </a:r>
            <a:r>
              <a:rPr lang="en-US" sz="2200" dirty="0" smtClean="0"/>
              <a:t> internal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eksternal</a:t>
            </a:r>
            <a:r>
              <a:rPr lang="en-US" sz="2200" dirty="0" smtClean="0"/>
              <a:t>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 smtClean="0"/>
              <a:t>Tim </a:t>
            </a:r>
            <a:r>
              <a:rPr lang="en-US" sz="2200" dirty="0" err="1" smtClean="0"/>
              <a:t>lintas</a:t>
            </a:r>
            <a:r>
              <a:rPr lang="en-US" sz="2200" dirty="0" smtClean="0"/>
              <a:t> </a:t>
            </a:r>
            <a:r>
              <a:rPr lang="en-US" sz="2200" dirty="0" err="1" smtClean="0"/>
              <a:t>fungsi</a:t>
            </a:r>
            <a:r>
              <a:rPr lang="en-US" sz="2200" dirty="0" smtClean="0"/>
              <a:t>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</a:t>
            </a:r>
            <a:r>
              <a:rPr lang="en-US" sz="2200" dirty="0" err="1" smtClean="0"/>
              <a:t>tim</a:t>
            </a:r>
            <a:r>
              <a:rPr lang="en-US" sz="2200" dirty="0" smtClean="0"/>
              <a:t> yang </a:t>
            </a:r>
            <a:r>
              <a:rPr lang="en-US" sz="2200" dirty="0" err="1" smtClean="0"/>
              <a:t>aggota-anggotanya</a:t>
            </a:r>
            <a:r>
              <a:rPr lang="en-US" sz="2200" dirty="0" smtClean="0"/>
              <a:t> </a:t>
            </a:r>
            <a:r>
              <a:rPr lang="en-US" sz="2200" dirty="0" err="1" smtClean="0"/>
              <a:t>terdiri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individu-individu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berbagai</a:t>
            </a:r>
            <a:r>
              <a:rPr lang="en-US" sz="2200" dirty="0" smtClean="0"/>
              <a:t> </a:t>
            </a:r>
            <a:r>
              <a:rPr lang="en-US" sz="2200" dirty="0" err="1" smtClean="0"/>
              <a:t>departemen</a:t>
            </a:r>
            <a:r>
              <a:rPr lang="en-US" sz="2200" dirty="0" smtClean="0"/>
              <a:t> 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fungsi</a:t>
            </a:r>
            <a:r>
              <a:rPr lang="en-US" sz="2200" dirty="0" smtClean="0"/>
              <a:t> </a:t>
            </a:r>
            <a:r>
              <a:rPr lang="en-US" sz="2200" dirty="0" err="1" smtClean="0"/>
              <a:t>tertentu</a:t>
            </a:r>
            <a:r>
              <a:rPr lang="en-US" sz="22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 smtClean="0"/>
              <a:t>Tim virtual,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</a:t>
            </a:r>
            <a:r>
              <a:rPr lang="en-US" sz="2200" dirty="0" err="1" smtClean="0"/>
              <a:t>tim</a:t>
            </a:r>
            <a:r>
              <a:rPr lang="en-US" sz="2200" dirty="0" smtClean="0"/>
              <a:t> yang </a:t>
            </a:r>
            <a:r>
              <a:rPr lang="en-US" sz="2200" dirty="0" err="1" smtClean="0"/>
              <a:t>anggotanya</a:t>
            </a:r>
            <a:r>
              <a:rPr lang="en-US" sz="2200" dirty="0" smtClean="0"/>
              <a:t> </a:t>
            </a:r>
            <a:r>
              <a:rPr lang="en-US" sz="2200" dirty="0" err="1" smtClean="0"/>
              <a:t>berada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lokasi</a:t>
            </a:r>
            <a:r>
              <a:rPr lang="en-US" sz="2200" dirty="0" smtClean="0"/>
              <a:t> yang </a:t>
            </a:r>
            <a:r>
              <a:rPr lang="en-US" sz="2200" dirty="0" err="1" smtClean="0"/>
              <a:t>berjauhan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mereka</a:t>
            </a:r>
            <a:r>
              <a:rPr lang="en-US" sz="2200" dirty="0" smtClean="0"/>
              <a:t> </a:t>
            </a:r>
            <a:r>
              <a:rPr lang="en-US" sz="2200" dirty="0" err="1" smtClean="0"/>
              <a:t>berkomunikasi</a:t>
            </a:r>
            <a:r>
              <a:rPr lang="en-US" sz="2200" dirty="0" smtClean="0"/>
              <a:t> </a:t>
            </a:r>
            <a:r>
              <a:rPr lang="en-US" sz="2200" dirty="0" err="1" smtClean="0"/>
              <a:t>jarak</a:t>
            </a:r>
            <a:r>
              <a:rPr lang="en-US" sz="2200" dirty="0" smtClean="0"/>
              <a:t> </a:t>
            </a:r>
            <a:r>
              <a:rPr lang="en-US" sz="2200" dirty="0" err="1" smtClean="0"/>
              <a:t>jauh</a:t>
            </a:r>
            <a:r>
              <a:rPr lang="en-US" sz="2200" dirty="0" smtClean="0"/>
              <a:t> </a:t>
            </a:r>
            <a:r>
              <a:rPr lang="en-US" sz="2200" dirty="0" err="1" smtClean="0"/>
              <a:t>melalui</a:t>
            </a:r>
            <a:r>
              <a:rPr lang="en-US" sz="2200" dirty="0" smtClean="0"/>
              <a:t> </a:t>
            </a:r>
            <a:r>
              <a:rPr lang="en-US" sz="2200" dirty="0" err="1" smtClean="0"/>
              <a:t>peralatan</a:t>
            </a:r>
            <a:r>
              <a:rPr lang="en-US" sz="2200" dirty="0" smtClean="0"/>
              <a:t> </a:t>
            </a:r>
            <a:r>
              <a:rPr lang="en-US" sz="2200" dirty="0" err="1" smtClean="0"/>
              <a:t>elektronik</a:t>
            </a:r>
            <a:r>
              <a:rPr lang="en-US" sz="2200" dirty="0" smtClean="0"/>
              <a:t>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e-mail, </a:t>
            </a:r>
            <a:r>
              <a:rPr lang="en-US" sz="2200" dirty="0" err="1" smtClean="0"/>
              <a:t>konferensi</a:t>
            </a:r>
            <a:r>
              <a:rPr lang="en-US" sz="2200" dirty="0" smtClean="0"/>
              <a:t> via </a:t>
            </a:r>
            <a:r>
              <a:rPr lang="en-US" sz="2200" dirty="0" err="1" smtClean="0"/>
              <a:t>telepon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video, fax., </a:t>
            </a:r>
            <a:r>
              <a:rPr lang="en-US" sz="2200" dirty="0" err="1" smtClean="0"/>
              <a:t>dan</a:t>
            </a:r>
            <a:r>
              <a:rPr lang="en-US" sz="2200" dirty="0" smtClean="0"/>
              <a:t> internet. 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88988"/>
          </a:xfrm>
          <a:solidFill>
            <a:srgbClr val="0080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EFEKTIVITAS TIM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v-SE" sz="2400" dirty="0" smtClean="0"/>
              <a:t>Luthans (2006:531) agar tim menjadi lebih efektif  maka;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tim</a:t>
            </a:r>
            <a:r>
              <a:rPr lang="en-US" sz="2400" dirty="0" smtClean="0"/>
              <a:t> </a:t>
            </a:r>
            <a:r>
              <a:rPr lang="en-US" sz="2400" dirty="0" err="1" smtClean="0"/>
              <a:t>dipertahankan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motivasi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kompetensinya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orang-orang</a:t>
            </a:r>
            <a:r>
              <a:rPr lang="en-US" sz="2400" dirty="0" smtClean="0"/>
              <a:t> dg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keterampilan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berlainan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komplementer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komitmen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Menjabarkan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SMART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Tugas-tugas</a:t>
            </a:r>
            <a:r>
              <a:rPr lang="en-US" sz="2400" dirty="0" smtClean="0"/>
              <a:t> </a:t>
            </a:r>
            <a:r>
              <a:rPr lang="en-US" sz="2400" dirty="0" err="1" smtClean="0"/>
              <a:t>dirancang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interdependen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Menjadikan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terlihat</a:t>
            </a:r>
            <a:r>
              <a:rPr lang="en-US" sz="2400" dirty="0" smtClean="0"/>
              <a:t> ”</a:t>
            </a:r>
            <a:r>
              <a:rPr lang="en-US" sz="2400" dirty="0" err="1" smtClean="0"/>
              <a:t>eksklusif</a:t>
            </a:r>
            <a:r>
              <a:rPr lang="en-US" sz="2400" dirty="0" smtClean="0"/>
              <a:t>”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senang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dilibatkan</a:t>
            </a:r>
            <a:r>
              <a:rPr lang="en-US" sz="2400" dirty="0" smtClean="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Kohesivitas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 </a:t>
            </a:r>
            <a:r>
              <a:rPr lang="en-US" sz="2400" dirty="0" err="1" smtClean="0"/>
              <a:t>ditingkatkan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Disfungsi Kelompok dan Tim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  <a:solidFill>
            <a:srgbClr val="00008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Pelanggaran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norma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peri-laku</a:t>
            </a:r>
            <a:r>
              <a:rPr lang="en-US" sz="2400" dirty="0" smtClean="0"/>
              <a:t> anti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; </a:t>
            </a:r>
            <a:r>
              <a:rPr lang="en-US" sz="2400" dirty="0" err="1" smtClean="0"/>
              <a:t>pelecehan</a:t>
            </a:r>
            <a:r>
              <a:rPr lang="en-US" sz="2400" dirty="0" smtClean="0"/>
              <a:t> </a:t>
            </a:r>
            <a:r>
              <a:rPr lang="en-US" sz="2400" dirty="0" err="1" smtClean="0"/>
              <a:t>seksual</a:t>
            </a:r>
            <a:r>
              <a:rPr lang="en-US" sz="2400" dirty="0" smtClean="0"/>
              <a:t>, </a:t>
            </a:r>
            <a:r>
              <a:rPr lang="en-US" sz="2400" dirty="0" err="1" smtClean="0"/>
              <a:t>berbohong</a:t>
            </a:r>
            <a:r>
              <a:rPr lang="en-US" sz="2400" dirty="0" smtClean="0"/>
              <a:t>, </a:t>
            </a:r>
            <a:r>
              <a:rPr lang="en-US" sz="2400" dirty="0" err="1" smtClean="0"/>
              <a:t>korupsi</a:t>
            </a:r>
            <a:r>
              <a:rPr lang="en-US" sz="2400" dirty="0" smtClean="0"/>
              <a:t>, </a:t>
            </a:r>
            <a:r>
              <a:rPr lang="en-US" sz="2400" dirty="0" err="1" smtClean="0"/>
              <a:t>absensi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Ambiguitas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,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karyawan</a:t>
            </a:r>
            <a:r>
              <a:rPr lang="en-US" sz="2400" dirty="0" smtClean="0"/>
              <a:t> “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tahu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tekanan</a:t>
            </a:r>
            <a:r>
              <a:rPr lang="en-US" sz="2400" dirty="0" smtClean="0"/>
              <a:t> “</a:t>
            </a:r>
            <a:r>
              <a:rPr lang="en-US" sz="2400" dirty="0" err="1" smtClean="0"/>
              <a:t>demi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” 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diminta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diluar</a:t>
            </a:r>
            <a:r>
              <a:rPr lang="en-US" sz="2400" dirty="0" smtClean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bertentangan</a:t>
            </a:r>
            <a:r>
              <a:rPr lang="en-US" sz="2400" dirty="0" smtClean="0"/>
              <a:t> dg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pribadinya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Kemalasan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bila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mengurangi</a:t>
            </a:r>
            <a:r>
              <a:rPr lang="en-US" sz="2400" dirty="0" smtClean="0"/>
              <a:t> </a:t>
            </a:r>
            <a:r>
              <a:rPr lang="en-US" sz="2400" dirty="0" err="1" smtClean="0"/>
              <a:t>upaya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fungsinya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DINAMIKA KELOMPOK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bg1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sv-SE" sz="2400" dirty="0" smtClean="0"/>
              <a:t>Luthans (2006:514) mengataan bahwa terdapat tiga pandangan tentang dinamika kelompok yaitu: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/>
              <a:t>Pandangan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normatif</a:t>
            </a:r>
            <a:r>
              <a:rPr lang="en-US" sz="2400" dirty="0" smtClean="0"/>
              <a:t>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memggambarkan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seharusnya</a:t>
            </a:r>
            <a:r>
              <a:rPr lang="en-US" sz="2400" dirty="0" smtClean="0"/>
              <a:t> </a:t>
            </a:r>
            <a:r>
              <a:rPr lang="en-US" sz="2400" dirty="0" err="1" smtClean="0"/>
              <a:t>diorganisasi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. 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/>
              <a:t>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sekumpulan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teknik</a:t>
            </a:r>
            <a:r>
              <a:rPr lang="en-US" sz="2400" dirty="0" smtClean="0"/>
              <a:t>.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/>
              <a:t>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dipandang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perspektif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internal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,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pembentukannya</a:t>
            </a:r>
            <a:r>
              <a:rPr lang="en-US" sz="2400" dirty="0" smtClean="0"/>
              <a:t>,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prosesnya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pengaruhnya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,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lain,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.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MODEL PERILAKU DAN PRESTASI DALAM DINAMIKA KELOMPOK</a:t>
            </a: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2743200" y="1600200"/>
            <a:ext cx="3657600" cy="990600"/>
          </a:xfrm>
          <a:prstGeom prst="rect">
            <a:avLst/>
          </a:prstGeom>
          <a:solidFill>
            <a:schemeClr val="accent6">
              <a:lumMod val="95000"/>
              <a:lumOff val="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/>
              <a:t>Faktor eksternal yang menentukan</a:t>
            </a:r>
          </a:p>
          <a:p>
            <a:pPr algn="ctr">
              <a:defRPr/>
            </a:pPr>
            <a:r>
              <a:rPr lang="en-US"/>
              <a:t>Prestasi kelompok</a:t>
            </a:r>
          </a:p>
        </p:txBody>
      </p:sp>
      <p:sp>
        <p:nvSpPr>
          <p:cNvPr id="399365" name="Rectangle 5"/>
          <p:cNvSpPr>
            <a:spLocks noChangeArrowheads="1"/>
          </p:cNvSpPr>
          <p:nvPr/>
        </p:nvSpPr>
        <p:spPr bwMode="auto">
          <a:xfrm>
            <a:off x="609600" y="2819400"/>
            <a:ext cx="1981200" cy="1143000"/>
          </a:xfrm>
          <a:prstGeom prst="rect">
            <a:avLst/>
          </a:prstGeom>
          <a:solidFill>
            <a:schemeClr val="tx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/>
              <a:t>Sumber intern</a:t>
            </a:r>
          </a:p>
          <a:p>
            <a:pPr algn="ctr">
              <a:defRPr/>
            </a:pPr>
            <a:r>
              <a:rPr lang="en-US"/>
              <a:t>Anggota</a:t>
            </a:r>
          </a:p>
          <a:p>
            <a:pPr algn="ctr">
              <a:defRPr/>
            </a:pPr>
            <a:r>
              <a:rPr lang="en-US"/>
              <a:t>kelompok</a:t>
            </a:r>
          </a:p>
        </p:txBody>
      </p:sp>
      <p:sp>
        <p:nvSpPr>
          <p:cNvPr id="51205" name="Rectangle 6"/>
          <p:cNvSpPr>
            <a:spLocks noChangeArrowheads="1"/>
          </p:cNvSpPr>
          <p:nvPr/>
        </p:nvSpPr>
        <p:spPr bwMode="auto">
          <a:xfrm>
            <a:off x="6553200" y="2819400"/>
            <a:ext cx="19812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/>
              <a:t>Struktur</a:t>
            </a:r>
          </a:p>
          <a:p>
            <a:pPr algn="ctr">
              <a:defRPr/>
            </a:pPr>
            <a:r>
              <a:rPr lang="en-US"/>
              <a:t>kelompok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3657600" y="3886200"/>
            <a:ext cx="1981200" cy="9144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Proses</a:t>
            </a:r>
          </a:p>
          <a:p>
            <a:pPr algn="ctr"/>
            <a:r>
              <a:rPr lang="en-US"/>
              <a:t>kelompok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762000" y="49530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Tugas Kelompok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096000" y="48768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Kohesivitas</a:t>
            </a:r>
          </a:p>
          <a:p>
            <a:pPr algn="ctr"/>
            <a:r>
              <a:rPr lang="en-US"/>
              <a:t>Dalam kelompok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3505200" y="5791200"/>
            <a:ext cx="2286000" cy="6858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PRESTASI</a:t>
            </a:r>
          </a:p>
          <a:p>
            <a:pPr algn="ctr"/>
            <a:r>
              <a:rPr lang="en-US"/>
              <a:t>KELOMPOK</a:t>
            </a:r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1524000" y="2057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>
            <a:off x="1524000" y="2057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>
            <a:off x="6400800" y="1981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>
            <a:off x="7467600" y="198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>
            <a:off x="15240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>
            <a:off x="1524000" y="4343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>
            <a:off x="7467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25" name="Line 19"/>
          <p:cNvSpPr>
            <a:spLocks noChangeShapeType="1"/>
          </p:cNvSpPr>
          <p:nvPr/>
        </p:nvSpPr>
        <p:spPr bwMode="auto">
          <a:xfrm flipH="1">
            <a:off x="5715000" y="4343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6" name="Line 21"/>
          <p:cNvSpPr>
            <a:spLocks noChangeShapeType="1"/>
          </p:cNvSpPr>
          <p:nvPr/>
        </p:nvSpPr>
        <p:spPr bwMode="auto">
          <a:xfrm>
            <a:off x="4648200" y="4800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7" name="Line 22"/>
          <p:cNvSpPr>
            <a:spLocks noChangeShapeType="1"/>
          </p:cNvSpPr>
          <p:nvPr/>
        </p:nvSpPr>
        <p:spPr bwMode="auto">
          <a:xfrm>
            <a:off x="30480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7428" name="Line 23"/>
          <p:cNvSpPr>
            <a:spLocks noChangeShapeType="1"/>
          </p:cNvSpPr>
          <p:nvPr/>
        </p:nvSpPr>
        <p:spPr bwMode="auto">
          <a:xfrm flipH="1">
            <a:off x="48006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4343400" cy="25146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delegasi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endParaRPr lang="en-US" sz="24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 smtClean="0"/>
              <a:t>Kebijakan</a:t>
            </a:r>
            <a:r>
              <a:rPr lang="en-US" sz="2400" dirty="0" smtClean="0"/>
              <a:t>/</a:t>
            </a:r>
            <a:r>
              <a:rPr lang="en-US" sz="2400" dirty="0" err="1" smtClean="0"/>
              <a:t>peraturan</a:t>
            </a:r>
            <a:endParaRPr lang="en-US" sz="24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581400" cy="457200"/>
          </a:xfrm>
        </p:spPr>
        <p:txBody>
          <a:bodyPr/>
          <a:lstStyle/>
          <a:p>
            <a:pPr marL="185738" indent="-185738" eaLnBrk="1" hangingPunct="1">
              <a:defRPr/>
            </a:pPr>
            <a:r>
              <a:rPr lang="en-US" sz="2800" dirty="0" err="1" smtClean="0"/>
              <a:t>Keterangan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</a:t>
            </a:r>
            <a:endParaRPr lang="en-US" sz="28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44958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	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Sumber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intern 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anggota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kelompok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62400" y="1676400"/>
            <a:ext cx="4648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5.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Proses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seleksi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/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rekruitmen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tenaga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kerja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6.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Penilaian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prestasi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sistem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imbalan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7.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Budaya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organisasi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8.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Faktor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lingkungan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fisik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(layout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kantor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/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gedung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305800" cy="4572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Faktor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Eksternal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yg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Menentukan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Prestasi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Kelompok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50292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Kemampuan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Karakteristik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kepribadian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838200"/>
            <a:ext cx="8229600" cy="57912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Kepemimpinan</a:t>
            </a:r>
            <a:r>
              <a:rPr lang="en-US" sz="2400" dirty="0" smtClean="0"/>
              <a:t>,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formal </a:t>
            </a:r>
            <a:r>
              <a:rPr lang="en-US" sz="2400" dirty="0" err="1" smtClean="0"/>
              <a:t>pemimpin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 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i="1" dirty="0" smtClean="0"/>
              <a:t>position </a:t>
            </a:r>
            <a:r>
              <a:rPr lang="en-US" sz="2400" i="1" dirty="0" err="1" smtClean="0"/>
              <a:t>powernya</a:t>
            </a:r>
            <a:r>
              <a:rPr lang="en-US" sz="2400" i="1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anggotanya</a:t>
            </a:r>
            <a:r>
              <a:rPr lang="en-US" sz="2400" dirty="0" smtClean="0"/>
              <a:t>,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informal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i="1" dirty="0" smtClean="0"/>
              <a:t>personal power</a:t>
            </a:r>
            <a:r>
              <a:rPr lang="en-US" sz="2400" dirty="0" smtClean="0"/>
              <a:t>.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Peran</a:t>
            </a:r>
            <a:r>
              <a:rPr lang="en-US" sz="2400" dirty="0" smtClean="0"/>
              <a:t>, </a:t>
            </a:r>
            <a:r>
              <a:rPr lang="en-US" sz="2400" dirty="0" err="1" smtClean="0"/>
              <a:t>seperangkat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pola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dikaitkan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 yang </a:t>
            </a:r>
            <a:r>
              <a:rPr lang="en-US" sz="2400" dirty="0" err="1" smtClean="0"/>
              <a:t>menduduki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smtClean="0"/>
              <a:t>Norma,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diterima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,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smtClean="0"/>
              <a:t>Status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,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peringkat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Ukuran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,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kecilnya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Komposisi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,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heteroginitas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; </a:t>
            </a:r>
            <a:r>
              <a:rPr lang="en-US" sz="2400" dirty="0" err="1" smtClean="0"/>
              <a:t>keterampilan</a:t>
            </a:r>
            <a:r>
              <a:rPr lang="en-US" sz="2400" dirty="0" smtClean="0"/>
              <a:t>,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,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, </a:t>
            </a:r>
            <a:r>
              <a:rPr lang="en-US" sz="2400" dirty="0" err="1" smtClean="0"/>
              <a:t>kepribadian</a:t>
            </a:r>
            <a:r>
              <a:rPr lang="en-US" sz="2400" dirty="0" smtClean="0"/>
              <a:t>, </a:t>
            </a:r>
            <a:r>
              <a:rPr lang="en-US" sz="2400" dirty="0" err="1" smtClean="0"/>
              <a:t>etnik</a:t>
            </a:r>
            <a:r>
              <a:rPr lang="en-US" sz="2400" dirty="0" smtClean="0"/>
              <a:t>,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dsb</a:t>
            </a:r>
            <a:r>
              <a:rPr lang="en-US" sz="2400" dirty="0" smtClean="0"/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3048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Struktural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;</a:t>
            </a:r>
          </a:p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838200"/>
            <a:ext cx="82296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 smtClean="0"/>
              <a:t>proses-proses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;</a:t>
            </a:r>
          </a:p>
          <a:p>
            <a:pPr lvl="1" eaLnBrk="1" hangingPunct="1">
              <a:defRPr/>
            </a:pPr>
            <a:r>
              <a:rPr lang="en-US" sz="2400" dirty="0" err="1" smtClean="0"/>
              <a:t>Pola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dlm</a:t>
            </a:r>
            <a:r>
              <a:rPr lang="en-US" sz="2400" dirty="0" smtClean="0"/>
              <a:t> </a:t>
            </a:r>
            <a:r>
              <a:rPr lang="en-US" sz="2400" dirty="0" err="1" smtClean="0"/>
              <a:t>pertukaran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,</a:t>
            </a:r>
          </a:p>
          <a:p>
            <a:pPr lvl="1" eaLnBrk="1" hangingPunct="1">
              <a:defRPr/>
            </a:pP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gaya</a:t>
            </a:r>
            <a:r>
              <a:rPr lang="en-US" sz="2400" dirty="0" smtClean="0"/>
              <a:t> </a:t>
            </a:r>
            <a:r>
              <a:rPr lang="en-US" sz="2400" dirty="0" err="1" smtClean="0"/>
              <a:t>pemimpin</a:t>
            </a:r>
            <a:r>
              <a:rPr lang="en-US" sz="2400" dirty="0" smtClean="0"/>
              <a:t>,</a:t>
            </a:r>
          </a:p>
          <a:p>
            <a:pPr lvl="1" eaLnBrk="1" hangingPunct="1">
              <a:defRPr/>
            </a:pPr>
            <a:r>
              <a:rPr lang="en-US" sz="2400" dirty="0" err="1" smtClean="0"/>
              <a:t>Konflik</a:t>
            </a:r>
            <a:r>
              <a:rPr lang="en-US" sz="2400" dirty="0" smtClean="0"/>
              <a:t>, </a:t>
            </a:r>
          </a:p>
          <a:p>
            <a:pPr lvl="1" eaLnBrk="1" hangingPunct="1">
              <a:defRPr/>
            </a:pPr>
            <a:r>
              <a:rPr lang="en-US" sz="2400" dirty="0" err="1" smtClean="0"/>
              <a:t>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endParaRPr lang="en-US" sz="24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4495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Jenis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tugas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sederhana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rutin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standar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Jenis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tugas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kompleks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tugas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baru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insidental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3048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Proses</a:t>
            </a:r>
            <a:r>
              <a:rPr lang="en-US" sz="2800" dirty="0"/>
              <a:t> 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</a:p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39624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Tugas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4953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/>
              <a:t>	</a:t>
            </a:r>
          </a:p>
          <a:p>
            <a:pPr eaLnBrk="1" hangingPunct="1">
              <a:defRPr/>
            </a:pPr>
            <a:r>
              <a:rPr lang="en-US" sz="2800" dirty="0" err="1" smtClean="0"/>
              <a:t>Kesamaan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Keberhasilan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Status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kebanggaan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Kecocokan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norma-norma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tarik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(</a:t>
            </a:r>
            <a:r>
              <a:rPr lang="en-US" sz="2800" dirty="0" err="1" smtClean="0"/>
              <a:t>kharisma</a:t>
            </a:r>
            <a:r>
              <a:rPr lang="en-US" sz="2800" dirty="0" smtClean="0"/>
              <a:t>, aura)</a:t>
            </a:r>
          </a:p>
          <a:p>
            <a:pPr eaLnBrk="1" hangingPunct="1">
              <a:defRPr/>
            </a:pPr>
            <a:r>
              <a:rPr lang="en-US" sz="2800" dirty="0" err="1" smtClean="0"/>
              <a:t>Persaingan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Pengakuan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penghargaan</a:t>
            </a:r>
            <a:endParaRPr lang="en-US" sz="28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7620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93663" indent="-93663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Kohesivitas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PENGERTIAN KELOMPOK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81600"/>
          </a:xfrm>
          <a:solidFill>
            <a:srgbClr val="008000"/>
          </a:solidFill>
        </p:spPr>
        <p:txBody>
          <a:bodyPr/>
          <a:lstStyle/>
          <a:p>
            <a:pPr eaLnBrk="1" hangingPunct="1">
              <a:defRPr/>
            </a:pPr>
            <a:r>
              <a:rPr lang="sv-SE" sz="2400" dirty="0" smtClean="0"/>
              <a:t>Robbins &amp; Judge,1 (2008:356) kelompok didefinisikan  sebagai dua atau lebih individu yang  berinteraksi,dan saling bergantung utk mencapai tujuan-tujuan  tertentu.</a:t>
            </a:r>
          </a:p>
          <a:p>
            <a:pPr eaLnBrk="1" hangingPunct="1">
              <a:defRPr/>
            </a:pPr>
            <a:r>
              <a:rPr lang="sv-SE" sz="2400" dirty="0" smtClean="0"/>
              <a:t>Luthans (2006:514) definisi komprehensif  menyatakan bahwa jiika ada sebuah kelompok  di dalam organisasi maka anggotanya: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v-SE" sz="2000" dirty="0" smtClean="0"/>
              <a:t>Termotivasi untuk bergabung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v-SE" sz="2000" dirty="0" smtClean="0"/>
              <a:t>Merasa bahwa kelompok adalah tempat untuk saling berinteraksi dan sebuah kesatuan unit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v-SE" sz="2000" dirty="0" smtClean="0"/>
              <a:t>Memiliki berbagai kontribusi dalam proses organisasi (yaitu, beberapa orang memiliki kontribusi dalam hal waktu atau energi lebih dari yang lainnya)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v-SE" sz="2000" dirty="0" smtClean="0"/>
              <a:t>Memiliki berbagai pendapat yang disetujui maupun tidak disetujui melalui berbagai bentuk interaksi</a:t>
            </a:r>
          </a:p>
          <a:p>
            <a:pPr eaLnBrk="1" hangingPunct="1">
              <a:defRPr/>
            </a:pPr>
            <a:r>
              <a:rPr lang="sv-SE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611313" indent="-1611313" algn="just">
              <a:defRPr/>
            </a:pPr>
            <a:r>
              <a:rPr lang="en-US" sz="2800" dirty="0" err="1" smtClean="0"/>
              <a:t>Gambar</a:t>
            </a:r>
            <a:r>
              <a:rPr lang="en-US" sz="2800" dirty="0" smtClean="0"/>
              <a:t> 11.: </a:t>
            </a:r>
            <a:r>
              <a:rPr lang="en-US" sz="2800" dirty="0" err="1" smtClean="0"/>
              <a:t>Faktor-faktor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Menurunkan</a:t>
            </a:r>
            <a:r>
              <a:rPr lang="en-US" sz="2800" dirty="0" smtClean="0"/>
              <a:t> </a:t>
            </a:r>
            <a:r>
              <a:rPr lang="en-US" sz="2800" dirty="0" err="1" smtClean="0"/>
              <a:t>Kohesivitas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10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en-US" dirty="0" smtClean="0"/>
              <a:t>YANG MENINGKATKAN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81400" cy="3951288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Ketertarikan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solidFill>
            <a:schemeClr val="tx2">
              <a:lumMod val="2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en-US" dirty="0" smtClean="0"/>
              <a:t>YANG MENURUNKAN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2174875"/>
            <a:ext cx="4038600" cy="39512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Ketidaksepakatan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menyenangkan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Cloud"/>
          <p:cNvSpPr>
            <a:spLocks noChangeAspect="1" noEditPoints="1" noChangeArrowheads="1"/>
          </p:cNvSpPr>
          <p:nvPr/>
        </p:nvSpPr>
        <p:spPr bwMode="auto">
          <a:xfrm>
            <a:off x="228600" y="1295400"/>
            <a:ext cx="8686800" cy="4114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endParaRPr lang="en-US" sz="3600" i="1" dirty="0"/>
          </a:p>
          <a:p>
            <a:pPr algn="ctr">
              <a:defRPr/>
            </a:pPr>
            <a:endParaRPr lang="en-US" sz="3600" i="1" dirty="0"/>
          </a:p>
          <a:p>
            <a:pPr algn="ctr">
              <a:defRPr/>
            </a:pPr>
            <a:endParaRPr lang="en-US" sz="3600" i="1" dirty="0"/>
          </a:p>
          <a:p>
            <a:pPr algn="ctr">
              <a:defRPr/>
            </a:pPr>
            <a:endParaRPr lang="en-US" sz="3600" i="1" dirty="0"/>
          </a:p>
        </p:txBody>
      </p:sp>
      <p:sp>
        <p:nvSpPr>
          <p:cNvPr id="5" name="Rectangle 4"/>
          <p:cNvSpPr/>
          <p:nvPr/>
        </p:nvSpPr>
        <p:spPr>
          <a:xfrm>
            <a:off x="2247485" y="2967335"/>
            <a:ext cx="464903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Silahkan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di file </a:t>
            </a:r>
            <a:r>
              <a:rPr lang="en-US" smtClean="0"/>
              <a:t>tugas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6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400" smtClean="0"/>
              <a:t>SYARAT-SYARAT TERBENTUKNYA KELOMPOK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solidFill>
            <a:srgbClr val="00330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v-SE" sz="2800" dirty="0" smtClean="0"/>
              <a:t>Setiap anggota termotivasi untuk bergabung karena sadar bahwa  dia merupakan bagian dari kelompok yang bersangkutan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sz="2800" dirty="0" smtClean="0"/>
              <a:t>Ada hubungan timbal balik (interaksi) antara anggota yang satu dengan anggota yang lain.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sz="2800" dirty="0" smtClean="0"/>
              <a:t>Ada faktor yang dimiliki bersama sebagai pengikat, seperti; tugas, atasan, nasib, hobi dan sebagainya sehingga hubungan antar mereka menjadi erat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sz="2800" dirty="0" smtClean="0"/>
              <a:t>Berstruktur dan berproses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  <a:solidFill>
            <a:srgbClr val="8080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MOTIVASI BERGABUNG DALAM KELOMPOK?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05800" cy="5638800"/>
          </a:xfrm>
          <a:solidFill>
            <a:schemeClr val="accent2">
              <a:lumMod val="95000"/>
              <a:lumOff val="5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Kedekatan</a:t>
            </a:r>
            <a:r>
              <a:rPr lang="en-US" sz="2400" dirty="0" smtClean="0"/>
              <a:t>.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berafiliasi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lain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kedekatan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geogragafis</a:t>
            </a:r>
            <a:r>
              <a:rPr lang="en-US" sz="2400" dirty="0" smtClean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.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;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,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perasaan</a:t>
            </a:r>
            <a:r>
              <a:rPr lang="en-US" sz="2400" dirty="0" smtClean="0"/>
              <a:t>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,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perasaan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(</a:t>
            </a:r>
            <a:r>
              <a:rPr lang="en-US" sz="2000" dirty="0" err="1" smtClean="0"/>
              <a:t>disukai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disukai</a:t>
            </a:r>
            <a:r>
              <a:rPr lang="en-US" sz="2000" dirty="0" smtClean="0"/>
              <a:t>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,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perasaannya</a:t>
            </a:r>
            <a:r>
              <a:rPr lang="en-US" sz="2000" dirty="0" smtClean="0"/>
              <a:t>,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perasaan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thd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lain, </a:t>
            </a:r>
            <a:r>
              <a:rPr lang="en-US" sz="2000" dirty="0" err="1" smtClean="0"/>
              <a:t>semakin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.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tertarik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 </a:t>
            </a:r>
            <a:r>
              <a:rPr lang="en-US" sz="2400" dirty="0" err="1" smtClean="0"/>
              <a:t>sikap</a:t>
            </a:r>
            <a:r>
              <a:rPr lang="en-US" sz="2400" dirty="0" smtClean="0"/>
              <a:t> 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thd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relevan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Individu</a:t>
            </a:r>
            <a:r>
              <a:rPr lang="en-US" sz="2000" dirty="0" smtClean="0"/>
              <a:t> X </a:t>
            </a:r>
            <a:r>
              <a:rPr lang="en-US" sz="2000" dirty="0" err="1" smtClean="0"/>
              <a:t>akan</a:t>
            </a:r>
            <a:r>
              <a:rPr lang="en-US" sz="2000" dirty="0" smtClean="0"/>
              <a:t> berkelompo0kndg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persamaan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(agama, </a:t>
            </a:r>
            <a:r>
              <a:rPr lang="en-US" sz="2000" dirty="0" err="1" smtClean="0"/>
              <a:t>poltik</a:t>
            </a:r>
            <a:r>
              <a:rPr lang="en-US" sz="2000" dirty="0" smtClean="0"/>
              <a:t>, </a:t>
            </a:r>
            <a:r>
              <a:rPr lang="en-US" sz="2000" dirty="0" err="1" smtClean="0"/>
              <a:t>gaya</a:t>
            </a:r>
            <a:r>
              <a:rPr lang="en-US" sz="2000" dirty="0" smtClean="0"/>
              <a:t> </a:t>
            </a:r>
            <a:r>
              <a:rPr lang="en-US" sz="2000" dirty="0" err="1" smtClean="0"/>
              <a:t>hidup</a:t>
            </a:r>
            <a:r>
              <a:rPr lang="en-US" sz="2000" dirty="0" smtClean="0"/>
              <a:t>, </a:t>
            </a:r>
            <a:r>
              <a:rPr lang="en-US" sz="2000" dirty="0" err="1" smtClean="0"/>
              <a:t>pekerjaan</a:t>
            </a:r>
            <a:r>
              <a:rPr lang="en-US" sz="2000" dirty="0" smtClean="0"/>
              <a:t> </a:t>
            </a:r>
            <a:r>
              <a:rPr lang="en-US" sz="2000" dirty="0" err="1" smtClean="0"/>
              <a:t>dll</a:t>
            </a:r>
            <a:r>
              <a:rPr lang="en-US" sz="2000" dirty="0" smtClean="0"/>
              <a:t>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terbentuk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berjuang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mempertahankan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atraksi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kesamaan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ketidakseimbangan</a:t>
            </a:r>
            <a:r>
              <a:rPr lang="en-US" sz="2000" dirty="0" smtClean="0"/>
              <a:t>,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memper-baikinya</a:t>
            </a:r>
            <a:r>
              <a:rPr lang="en-US" sz="2000" dirty="0" smtClean="0"/>
              <a:t>.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diperbaiki</a:t>
            </a:r>
            <a:r>
              <a:rPr lang="en-US" sz="2000" dirty="0" smtClean="0"/>
              <a:t>,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berakhir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Kedekatan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 </a:t>
            </a:r>
            <a:r>
              <a:rPr lang="en-US" sz="2000" dirty="0" err="1" smtClean="0"/>
              <a:t>ikut</a:t>
            </a:r>
            <a:r>
              <a:rPr lang="en-US" sz="2000" dirty="0" smtClean="0"/>
              <a:t> </a:t>
            </a:r>
            <a:r>
              <a:rPr lang="en-US" sz="2000" dirty="0" err="1" smtClean="0"/>
              <a:t>berperan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900" smtClean="0"/>
              <a:t>KELOMPOK DALAM ORGANISASI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00200" y="16002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FORMAL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943600" y="16002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INFORMAL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28600" y="28194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Komando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743200" y="28194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Tugas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800600" y="28194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Persahabatan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705600" y="28194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Kelompok</a:t>
            </a:r>
          </a:p>
          <a:p>
            <a:pPr algn="ctr" eaLnBrk="1" hangingPunct="1"/>
            <a:r>
              <a:rPr lang="en-US">
                <a:latin typeface="Arial" charset="0"/>
              </a:rPr>
              <a:t>Kepentingan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28600" y="42672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Melaksanakan</a:t>
            </a:r>
          </a:p>
          <a:p>
            <a:pPr algn="ctr" eaLnBrk="1" hangingPunct="1"/>
            <a:r>
              <a:rPr lang="en-US">
                <a:latin typeface="Arial" charset="0"/>
              </a:rPr>
              <a:t>Tugas</a:t>
            </a:r>
          </a:p>
          <a:p>
            <a:pPr algn="ctr" eaLnBrk="1" hangingPunct="1"/>
            <a:r>
              <a:rPr lang="en-US">
                <a:latin typeface="Arial" charset="0"/>
              </a:rPr>
              <a:t>rutin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743200" y="42672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Melaksanakan</a:t>
            </a:r>
          </a:p>
          <a:p>
            <a:pPr algn="ctr" eaLnBrk="1" hangingPunct="1"/>
            <a:r>
              <a:rPr lang="en-US">
                <a:latin typeface="Arial" charset="0"/>
              </a:rPr>
              <a:t>Tugas/proyek</a:t>
            </a:r>
          </a:p>
          <a:p>
            <a:pPr algn="ctr" eaLnBrk="1" hangingPunct="1"/>
            <a:r>
              <a:rPr lang="en-US">
                <a:latin typeface="Arial" charset="0"/>
              </a:rPr>
              <a:t>tertentu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791200" y="4343400"/>
            <a:ext cx="1752600" cy="990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Mendukung</a:t>
            </a:r>
          </a:p>
          <a:p>
            <a:pPr algn="ctr" eaLnBrk="1" hangingPunct="1"/>
            <a:r>
              <a:rPr lang="en-US">
                <a:latin typeface="Arial" charset="0"/>
              </a:rPr>
              <a:t>Atau</a:t>
            </a:r>
          </a:p>
          <a:p>
            <a:pPr algn="ctr" eaLnBrk="1" hangingPunct="1"/>
            <a:r>
              <a:rPr lang="en-US">
                <a:latin typeface="Arial" charset="0"/>
              </a:rPr>
              <a:t>Menghambat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2819400" y="6172200"/>
            <a:ext cx="1752600" cy="685800"/>
          </a:xfrm>
          <a:prstGeom prst="rect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TUJUAN</a:t>
            </a:r>
          </a:p>
          <a:p>
            <a:pPr algn="ctr" eaLnBrk="1" hangingPunct="1"/>
            <a:r>
              <a:rPr lang="en-US">
                <a:latin typeface="Arial" charset="0"/>
              </a:rPr>
              <a:t>ORGANISASI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438400" y="22860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0668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35814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5638800" y="22860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6705600" y="22860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6" name="Line 23"/>
          <p:cNvSpPr>
            <a:spLocks noChangeShapeType="1"/>
          </p:cNvSpPr>
          <p:nvPr/>
        </p:nvSpPr>
        <p:spPr bwMode="auto">
          <a:xfrm flipH="1">
            <a:off x="1066800" y="22860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7" name="Line 24"/>
          <p:cNvSpPr>
            <a:spLocks noChangeShapeType="1"/>
          </p:cNvSpPr>
          <p:nvPr/>
        </p:nvSpPr>
        <p:spPr bwMode="auto">
          <a:xfrm>
            <a:off x="609600" y="1219200"/>
            <a:ext cx="7620000" cy="0"/>
          </a:xfrm>
          <a:prstGeom prst="line">
            <a:avLst/>
          </a:prstGeom>
          <a:noFill/>
          <a:ln w="2540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188" name="Line 25"/>
          <p:cNvSpPr>
            <a:spLocks noChangeShapeType="1"/>
          </p:cNvSpPr>
          <p:nvPr/>
        </p:nvSpPr>
        <p:spPr bwMode="auto">
          <a:xfrm>
            <a:off x="3505200" y="1828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9" name="Line 26"/>
          <p:cNvSpPr>
            <a:spLocks noChangeShapeType="1"/>
          </p:cNvSpPr>
          <p:nvPr/>
        </p:nvSpPr>
        <p:spPr bwMode="auto">
          <a:xfrm>
            <a:off x="60960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90" name="Line 27"/>
          <p:cNvSpPr>
            <a:spLocks noChangeShapeType="1"/>
          </p:cNvSpPr>
          <p:nvPr/>
        </p:nvSpPr>
        <p:spPr bwMode="auto">
          <a:xfrm>
            <a:off x="71628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91" name="Line 28"/>
          <p:cNvSpPr>
            <a:spLocks noChangeShapeType="1"/>
          </p:cNvSpPr>
          <p:nvPr/>
        </p:nvSpPr>
        <p:spPr bwMode="auto">
          <a:xfrm>
            <a:off x="10668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192" name="Line 29"/>
          <p:cNvSpPr>
            <a:spLocks noChangeShapeType="1"/>
          </p:cNvSpPr>
          <p:nvPr/>
        </p:nvSpPr>
        <p:spPr bwMode="auto">
          <a:xfrm>
            <a:off x="66294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193" name="Line 31"/>
          <p:cNvSpPr>
            <a:spLocks noChangeShapeType="1"/>
          </p:cNvSpPr>
          <p:nvPr/>
        </p:nvSpPr>
        <p:spPr bwMode="auto">
          <a:xfrm>
            <a:off x="3581400" y="533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94" name="Line 32"/>
          <p:cNvSpPr>
            <a:spLocks noChangeShapeType="1"/>
          </p:cNvSpPr>
          <p:nvPr/>
        </p:nvSpPr>
        <p:spPr bwMode="auto">
          <a:xfrm>
            <a:off x="1066800" y="5638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533400" y="228600"/>
            <a:ext cx="8229600" cy="911225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KLASIFIKASI KELOMPOK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533400" y="304800"/>
            <a:ext cx="8229600" cy="1139825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KELOMPOK FORMAL DAN KELOMPOK INFORMAL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52400" y="1828800"/>
            <a:ext cx="8839200" cy="4495800"/>
          </a:xfrm>
          <a:prstGeom prst="rect">
            <a:avLst/>
          </a:prstGeom>
          <a:solidFill>
            <a:srgbClr val="3333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Formal,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diciptakan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oleh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keputusan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manajerial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untuk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mencapai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tujuan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organisasi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Komando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tersusun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atas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seorang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manajer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bawahan-bawahan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langsungnya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Tugas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bekerjasama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untuk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menyelesaikan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tugas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tertentu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dapat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melintasi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hubungan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komando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Informal, 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muncul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berkembang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secara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alamiah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bekerja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karena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kebutuhan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sosial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Kepentingan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mereka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bekerja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sama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untuk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mencapai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sasaran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khusus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menjadi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kepedulian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dari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setiap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anggota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klompok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Kelompok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Persahabatan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mereka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yang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bergabung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bersama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karena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mereka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berbagi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satu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atau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lebih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karakteristik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misalnya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umur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jenis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keyakinan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politik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hoby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etnik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  <a:solidFill>
            <a:srgbClr val="0080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2900" smtClean="0"/>
              <a:t>PERBEDAAN KELOMPOK FORMAL DAN INFORMAL</a:t>
            </a:r>
          </a:p>
        </p:txBody>
      </p:sp>
      <p:graphicFrame>
        <p:nvGraphicFramePr>
          <p:cNvPr id="40979" name="Group 19"/>
          <p:cNvGraphicFramePr>
            <a:graphicFrameLocks noGrp="1"/>
          </p:cNvGraphicFramePr>
          <p:nvPr/>
        </p:nvGraphicFramePr>
        <p:xfrm>
          <a:off x="304800" y="2019300"/>
          <a:ext cx="8610600" cy="4084320"/>
        </p:xfrm>
        <a:graphic>
          <a:graphicData uri="http://schemas.openxmlformats.org/drawingml/2006/table">
            <a:tbl>
              <a:tblPr/>
              <a:tblGrid>
                <a:gridCol w="3168650"/>
                <a:gridCol w="2571750"/>
                <a:gridCol w="2870200"/>
              </a:tblGrid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ASPEK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KELOMPOK FORMAL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ORGANISASI INFORMAL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325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Hubungan antar pribadi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Kepemimpinan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Pengendalian Perilaku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Ketergantungan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Jelas/Terstruktur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Dirancang dan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ditetapkan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Penghargaan dan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hukuman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Bawahan lebih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tergantung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Tergantung pada  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motif dan tujuan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Muncul dan dipilih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Pemenuhan kebu-tuhan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Keanggotaan bebas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dan tidak tergantung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5188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n-US" sz="3600" dirty="0" smtClean="0"/>
              <a:t>TAHAP PERKEMBANGAN KELOMPOK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  <a:solidFill>
            <a:srgbClr val="336600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pembentukan</a:t>
            </a:r>
            <a:r>
              <a:rPr lang="en-US" sz="2400" dirty="0" smtClean="0"/>
              <a:t> (</a:t>
            </a:r>
            <a:r>
              <a:rPr lang="en-US" sz="2400" i="1" dirty="0" smtClean="0"/>
              <a:t>Forming)</a:t>
            </a:r>
            <a:r>
              <a:rPr lang="en-US" sz="2400" dirty="0" smtClean="0"/>
              <a:t>.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awal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ditandai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ketidakpastian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,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kepemimpinan</a:t>
            </a:r>
            <a:r>
              <a:rPr lang="en-US" sz="2000" dirty="0" smtClean="0"/>
              <a:t>.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selesai</a:t>
            </a:r>
            <a:r>
              <a:rPr lang="en-US" sz="2000" dirty="0" smtClean="0"/>
              <a:t>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anggota</a:t>
            </a:r>
            <a:r>
              <a:rPr lang="en-US" sz="2000" dirty="0" smtClean="0"/>
              <a:t> </a:t>
            </a:r>
            <a:r>
              <a:rPr lang="en-US" sz="2000" dirty="0" err="1" smtClean="0"/>
              <a:t>merasa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bagian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(</a:t>
            </a:r>
            <a:r>
              <a:rPr lang="en-US" sz="2400" i="1" dirty="0" smtClean="0"/>
              <a:t>storming)</a:t>
            </a:r>
            <a:r>
              <a:rPr lang="en-US" sz="2400" dirty="0" smtClean="0"/>
              <a:t>.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diindikasikan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istilahnya</a:t>
            </a:r>
            <a:r>
              <a:rPr lang="en-US" sz="2000" dirty="0" smtClean="0"/>
              <a:t> (</a:t>
            </a:r>
            <a:r>
              <a:rPr lang="en-US" sz="2000" dirty="0" err="1" smtClean="0"/>
              <a:t>ribut</a:t>
            </a:r>
            <a:r>
              <a:rPr lang="en-US" sz="2000" dirty="0" smtClean="0"/>
              <a:t>), </a:t>
            </a:r>
            <a:r>
              <a:rPr lang="en-US" sz="2000" dirty="0" err="1" smtClean="0"/>
              <a:t>ditandai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konflik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konfrontasi</a:t>
            </a:r>
            <a:r>
              <a:rPr lang="en-US" sz="2400" dirty="0" smtClean="0"/>
              <a:t>.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selesai</a:t>
            </a:r>
            <a:r>
              <a:rPr lang="en-US" sz="2000" dirty="0" smtClean="0"/>
              <a:t>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</a:t>
            </a:r>
            <a:r>
              <a:rPr lang="en-US" sz="2000" dirty="0" err="1" smtClean="0"/>
              <a:t>kepastian</a:t>
            </a:r>
            <a:r>
              <a:rPr lang="en-US" sz="2000" dirty="0" smtClean="0"/>
              <a:t> </a:t>
            </a:r>
            <a:r>
              <a:rPr lang="en-US" sz="2000" dirty="0" err="1" smtClean="0"/>
              <a:t>strukur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normalisasi</a:t>
            </a:r>
            <a:r>
              <a:rPr lang="en-US" sz="2400" dirty="0" smtClean="0"/>
              <a:t> (</a:t>
            </a:r>
            <a:r>
              <a:rPr lang="en-US" sz="2400" i="1" dirty="0" err="1" smtClean="0"/>
              <a:t>norming</a:t>
            </a:r>
            <a:r>
              <a:rPr lang="en-US" sz="2400" dirty="0" smtClean="0"/>
              <a:t>).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solid, </a:t>
            </a:r>
            <a:r>
              <a:rPr lang="en-US" sz="2000" dirty="0" err="1" smtClean="0"/>
              <a:t>kohesivitas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,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kerjasama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berkinerja</a:t>
            </a:r>
            <a:r>
              <a:rPr lang="en-US" sz="2400" dirty="0" smtClean="0"/>
              <a:t> (</a:t>
            </a:r>
            <a:r>
              <a:rPr lang="en-US" sz="2400" i="1" dirty="0" smtClean="0"/>
              <a:t>performing</a:t>
            </a:r>
            <a:r>
              <a:rPr lang="en-US" sz="2400" dirty="0" smtClean="0"/>
              <a:t>).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berfungsi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fokus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penyelesaian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.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permanen</a:t>
            </a:r>
            <a:r>
              <a:rPr lang="en-US" sz="2000" dirty="0" smtClean="0"/>
              <a:t> </a:t>
            </a:r>
            <a:r>
              <a:rPr lang="en-US" sz="2000" dirty="0" err="1" smtClean="0"/>
              <a:t>berkinerja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akhir</a:t>
            </a:r>
            <a:r>
              <a:rPr lang="en-US" sz="2000" dirty="0" smtClean="0"/>
              <a:t>.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, </a:t>
            </a:r>
            <a:r>
              <a:rPr lang="en-US" sz="2000" dirty="0" err="1" smtClean="0"/>
              <a:t>panitia</a:t>
            </a:r>
            <a:r>
              <a:rPr lang="en-US" sz="2000" dirty="0" smtClean="0"/>
              <a:t>, </a:t>
            </a:r>
            <a:r>
              <a:rPr lang="en-US" sz="2000" dirty="0" err="1" smtClean="0"/>
              <a:t>satgas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sejenisnya</a:t>
            </a:r>
            <a:r>
              <a:rPr lang="en-US" sz="2000" dirty="0" smtClean="0"/>
              <a:t>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pembubaran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pembubaran</a:t>
            </a:r>
            <a:r>
              <a:rPr lang="en-US" sz="2400" dirty="0" smtClean="0"/>
              <a:t> (</a:t>
            </a:r>
            <a:r>
              <a:rPr lang="en-US" sz="2400" i="1" dirty="0" smtClean="0"/>
              <a:t>adjourning</a:t>
            </a:r>
            <a:r>
              <a:rPr lang="en-US" sz="2400" dirty="0" smtClean="0"/>
              <a:t>).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proyek</a:t>
            </a:r>
            <a:r>
              <a:rPr lang="en-US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khusus</a:t>
            </a:r>
            <a:r>
              <a:rPr lang="en-US" sz="2000" dirty="0" smtClean="0"/>
              <a:t>,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tercapai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membubarkan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komposisi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tahapan</a:t>
            </a:r>
            <a:r>
              <a:rPr lang="en-US" sz="2000" dirty="0" smtClean="0"/>
              <a:t> </a:t>
            </a:r>
            <a:r>
              <a:rPr lang="en-US" sz="2000" dirty="0" err="1" smtClean="0"/>
              <a:t>dimulai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awal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KELOMPOK KERJA VS TIM KERJA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v-SE" sz="2400" dirty="0" smtClean="0"/>
              <a:t>Robbins &amp; Judge,1 (2008:406) mendefinisikan 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(wok group)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 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berbagi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mengambil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berkerja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area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jawabnya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Tim </a:t>
            </a:r>
            <a:r>
              <a:rPr lang="en-US" sz="2400" dirty="0" err="1" smtClean="0"/>
              <a:t>Kerja</a:t>
            </a:r>
            <a:r>
              <a:rPr lang="en-US" sz="2400" dirty="0" smtClean="0"/>
              <a:t> (work team)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 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yang </a:t>
            </a:r>
            <a:r>
              <a:rPr lang="en-US" sz="2400" dirty="0" err="1" smtClean="0"/>
              <a:t>upaya-upaya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individunya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menghasil-kan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daripada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masukan-masukan</a:t>
            </a:r>
            <a:r>
              <a:rPr lang="en-US" sz="2400" dirty="0" smtClean="0"/>
              <a:t>  individual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3710</TotalTime>
  <Words>1390</Words>
  <Application>Microsoft Office PowerPoint</Application>
  <PresentationFormat>On-screen Show (4:3)</PresentationFormat>
  <Paragraphs>237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Curtain Call</vt:lpstr>
      <vt:lpstr> KELOMPOK DAN TIM</vt:lpstr>
      <vt:lpstr>PENGERTIAN KELOMPOK</vt:lpstr>
      <vt:lpstr>SYARAT-SYARAT TERBENTUKNYA KELOMPOK</vt:lpstr>
      <vt:lpstr>MOTIVASI BERGABUNG DALAM KELOMPOK?</vt:lpstr>
      <vt:lpstr>KELOMPOK DALAM ORGANISASI</vt:lpstr>
      <vt:lpstr>PowerPoint Presentation</vt:lpstr>
      <vt:lpstr>PERBEDAAN KELOMPOK FORMAL DAN INFORMAL</vt:lpstr>
      <vt:lpstr>TAHAP PERKEMBANGAN KELOMPOK</vt:lpstr>
      <vt:lpstr>KELOMPOK KERJA VS TIM KERJA</vt:lpstr>
      <vt:lpstr>PowerPoint Presentation</vt:lpstr>
      <vt:lpstr>JENIS-JENIS TIM</vt:lpstr>
      <vt:lpstr>EFEKTIVITAS TIM</vt:lpstr>
      <vt:lpstr>Disfungsi Kelompok dan Tim</vt:lpstr>
      <vt:lpstr>DINAMIKA KELOMPOK</vt:lpstr>
      <vt:lpstr>MODEL PERILAKU DAN PRESTASI DALAM DINAMIKA KELOMPOK</vt:lpstr>
      <vt:lpstr>Keterangan Gambar</vt:lpstr>
      <vt:lpstr>PowerPoint Presentation</vt:lpstr>
      <vt:lpstr>PowerPoint Presentation</vt:lpstr>
      <vt:lpstr>PowerPoint Presentation</vt:lpstr>
      <vt:lpstr>Gambar 11.: Faktor-faktor yang Meningkatkan dan Menurunkan Kohesivitas Kelompok</vt:lpstr>
      <vt:lpstr>PowerPoint Presentation</vt:lpstr>
      <vt:lpstr>TUGAS KELOMPOK</vt:lpstr>
    </vt:vector>
  </TitlesOfParts>
  <Company>RCCP FIA UNIBRAW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PERILAKU KELOMPOK</dc:title>
  <dc:creator>IC</dc:creator>
  <cp:lastModifiedBy>user</cp:lastModifiedBy>
  <cp:revision>17</cp:revision>
  <dcterms:created xsi:type="dcterms:W3CDTF">2007-10-22T03:21:00Z</dcterms:created>
  <dcterms:modified xsi:type="dcterms:W3CDTF">2022-03-13T17:31:11Z</dcterms:modified>
</cp:coreProperties>
</file>