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4"/>
  </p:notes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9" autoAdjust="0"/>
    <p:restoredTop sz="94660"/>
  </p:normalViewPr>
  <p:slideViewPr>
    <p:cSldViewPr snapToGrid="0">
      <p:cViewPr varScale="1">
        <p:scale>
          <a:sx n="80" d="100"/>
          <a:sy n="80" d="100"/>
        </p:scale>
        <p:origin x="1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6D55E-375B-4EF5-A4DC-3C05D930FE4F}" type="datetimeFigureOut">
              <a:rPr lang="id-ID" smtClean="0"/>
              <a:t>03/10/2022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D5EEC-3298-4299-AAA2-AD0D43EEA96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33312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72FE5D9-D49D-4550-B211-E4F741A08D05}" type="slidenum">
              <a:rPr lang="en-US" altLang="id-ID" sz="1200">
                <a:latin typeface="Times New Roman" panose="02020603050405020304" pitchFamily="18" charset="0"/>
              </a:rPr>
              <a:pPr/>
              <a:t>22</a:t>
            </a:fld>
            <a:endParaRPr lang="en-US" altLang="id-ID" sz="1200">
              <a:latin typeface="Times New Roman" panose="02020603050405020304" pitchFamily="18" charset="0"/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243384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3BE399B-F7B8-4829-9D66-A3D7761157F9}" type="slidenum">
              <a:rPr lang="en-US" altLang="id-ID" sz="1200">
                <a:latin typeface="Times New Roman" panose="02020603050405020304" pitchFamily="18" charset="0"/>
              </a:rPr>
              <a:pPr/>
              <a:t>31</a:t>
            </a:fld>
            <a:endParaRPr lang="en-US" altLang="id-ID" sz="1200">
              <a:latin typeface="Times New Roman" panose="02020603050405020304" pitchFamily="18" charset="0"/>
            </a:endParaRPr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2190173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895347-21B7-406D-8E4E-DF55466F0F1E}" type="slidenum">
              <a:rPr lang="en-US" altLang="id-ID" sz="1200">
                <a:latin typeface="Times New Roman" panose="02020603050405020304" pitchFamily="18" charset="0"/>
              </a:rPr>
              <a:pPr/>
              <a:t>23</a:t>
            </a:fld>
            <a:endParaRPr lang="en-US" altLang="id-ID" sz="1200">
              <a:latin typeface="Times New Roman" panose="02020603050405020304" pitchFamily="18" charset="0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altLang="id-ID" smtClean="0">
              <a:solidFill>
                <a:srgbClr val="0346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50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F7E832C-A5FB-4B8C-B2BC-58BDC12113F5}" type="slidenum">
              <a:rPr lang="en-US" altLang="id-ID" sz="1200">
                <a:latin typeface="Times New Roman" panose="02020603050405020304" pitchFamily="18" charset="0"/>
              </a:rPr>
              <a:pPr/>
              <a:t>24</a:t>
            </a:fld>
            <a:endParaRPr lang="en-US" altLang="id-ID" sz="1200">
              <a:latin typeface="Times New Roman" panose="02020603050405020304" pitchFamily="18" charset="0"/>
            </a:endParaRPr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3755457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EDAE573-85EF-4C70-A253-D3742D696336}" type="slidenum">
              <a:rPr lang="en-US" altLang="id-ID" sz="1200">
                <a:latin typeface="Times New Roman" panose="02020603050405020304" pitchFamily="18" charset="0"/>
              </a:rPr>
              <a:pPr/>
              <a:t>25</a:t>
            </a:fld>
            <a:endParaRPr lang="en-US" altLang="id-ID" sz="1200">
              <a:latin typeface="Times New Roman" panose="02020603050405020304" pitchFamily="18" charset="0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altLang="id-ID" smtClean="0">
              <a:solidFill>
                <a:srgbClr val="0346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11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5FBBE4E-B045-44C6-A2E4-7495EC234212}" type="slidenum">
              <a:rPr lang="en-US" altLang="id-ID" sz="1200">
                <a:latin typeface="Times New Roman" panose="02020603050405020304" pitchFamily="18" charset="0"/>
              </a:rPr>
              <a:pPr/>
              <a:t>26</a:t>
            </a:fld>
            <a:endParaRPr lang="en-US" altLang="id-ID" sz="1200">
              <a:latin typeface="Times New Roman" panose="02020603050405020304" pitchFamily="18" charset="0"/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1438439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AF31777-5486-4B71-A844-C01DBAFE25E8}" type="slidenum">
              <a:rPr lang="en-US" altLang="id-ID" sz="1200">
                <a:latin typeface="Times New Roman" panose="02020603050405020304" pitchFamily="18" charset="0"/>
              </a:rPr>
              <a:pPr/>
              <a:t>27</a:t>
            </a:fld>
            <a:endParaRPr lang="en-US" altLang="id-ID" sz="1200">
              <a:latin typeface="Times New Roman" panose="02020603050405020304" pitchFamily="18" charset="0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2640412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AF547E7-2317-44C7-98B1-4D466F045097}" type="slidenum">
              <a:rPr lang="en-US" altLang="id-ID" sz="1200">
                <a:latin typeface="Times New Roman" panose="02020603050405020304" pitchFamily="18" charset="0"/>
              </a:rPr>
              <a:pPr/>
              <a:t>28</a:t>
            </a:fld>
            <a:endParaRPr lang="en-US" altLang="id-ID" sz="1200">
              <a:latin typeface="Times New Roman" panose="02020603050405020304" pitchFamily="18" charset="0"/>
            </a:endParaRPr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altLang="id-ID" smtClean="0">
              <a:solidFill>
                <a:srgbClr val="0346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95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F8E66C4-A9FD-4127-AA8C-42C0DE76FCD9}" type="slidenum">
              <a:rPr lang="en-US" altLang="id-ID" sz="1200">
                <a:latin typeface="Times New Roman" panose="02020603050405020304" pitchFamily="18" charset="0"/>
              </a:rPr>
              <a:pPr/>
              <a:t>29</a:t>
            </a:fld>
            <a:endParaRPr lang="en-US" altLang="id-ID" sz="1200">
              <a:latin typeface="Times New Roman" panose="02020603050405020304" pitchFamily="18" charset="0"/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505524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473C483-87DB-436C-A55A-047D2B87B720}" type="slidenum">
              <a:rPr lang="en-US" altLang="id-ID" sz="1200">
                <a:latin typeface="Times New Roman" panose="02020603050405020304" pitchFamily="18" charset="0"/>
              </a:rPr>
              <a:pPr/>
              <a:t>30</a:t>
            </a:fld>
            <a:endParaRPr lang="en-US" altLang="id-ID" sz="1200">
              <a:latin typeface="Times New Roman" panose="02020603050405020304" pitchFamily="18" charset="0"/>
            </a:endParaRPr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altLang="id-ID" smtClean="0">
              <a:solidFill>
                <a:srgbClr val="0346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518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6341-DE37-4D72-9EC2-BFC2E1E43276}" type="datetimeFigureOut">
              <a:rPr lang="id-ID" smtClean="0"/>
              <a:t>03/10/2022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C632-A2EA-4FA8-A9CE-9579BDE403D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75393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6341-DE37-4D72-9EC2-BFC2E1E43276}" type="datetimeFigureOut">
              <a:rPr lang="id-ID" smtClean="0"/>
              <a:t>03/10/2022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C632-A2EA-4FA8-A9CE-9579BDE403D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66178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6341-DE37-4D72-9EC2-BFC2E1E43276}" type="datetimeFigureOut">
              <a:rPr lang="id-ID" smtClean="0"/>
              <a:t>03/10/2022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C632-A2EA-4FA8-A9CE-9579BDE403D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79961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6341-DE37-4D72-9EC2-BFC2E1E43276}" type="datetimeFigureOut">
              <a:rPr lang="id-ID" smtClean="0"/>
              <a:t>03/10/2022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C632-A2EA-4FA8-A9CE-9579BDE403D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09021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6341-DE37-4D72-9EC2-BFC2E1E43276}" type="datetimeFigureOut">
              <a:rPr lang="id-ID" smtClean="0"/>
              <a:t>03/10/2022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C632-A2EA-4FA8-A9CE-9579BDE403D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85783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6341-DE37-4D72-9EC2-BFC2E1E43276}" type="datetimeFigureOut">
              <a:rPr lang="id-ID" smtClean="0"/>
              <a:t>03/10/2022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C632-A2EA-4FA8-A9CE-9579BDE403D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01065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6341-DE37-4D72-9EC2-BFC2E1E43276}" type="datetimeFigureOut">
              <a:rPr lang="id-ID" smtClean="0"/>
              <a:t>03/10/2022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C632-A2EA-4FA8-A9CE-9579BDE403D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29992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6341-DE37-4D72-9EC2-BFC2E1E43276}" type="datetimeFigureOut">
              <a:rPr lang="id-ID" smtClean="0"/>
              <a:t>03/10/2022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C632-A2EA-4FA8-A9CE-9579BDE403D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866505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6341-DE37-4D72-9EC2-BFC2E1E43276}" type="datetimeFigureOut">
              <a:rPr lang="id-ID" smtClean="0"/>
              <a:t>03/10/2022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C632-A2EA-4FA8-A9CE-9579BDE403D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37840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6341-DE37-4D72-9EC2-BFC2E1E43276}" type="datetimeFigureOut">
              <a:rPr lang="id-ID" smtClean="0"/>
              <a:t>03/10/2022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C632-A2EA-4FA8-A9CE-9579BDE403D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8525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6341-DE37-4D72-9EC2-BFC2E1E43276}" type="datetimeFigureOut">
              <a:rPr lang="id-ID" smtClean="0"/>
              <a:t>03/10/2022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C632-A2EA-4FA8-A9CE-9579BDE403D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22752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6341-DE37-4D72-9EC2-BFC2E1E43276}" type="datetimeFigureOut">
              <a:rPr lang="id-ID" smtClean="0"/>
              <a:t>03/10/2022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C632-A2EA-4FA8-A9CE-9579BDE403D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697650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6341-DE37-4D72-9EC2-BFC2E1E43276}" type="datetimeFigureOut">
              <a:rPr lang="id-ID" smtClean="0"/>
              <a:t>03/10/2022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C632-A2EA-4FA8-A9CE-9579BDE403D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600664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6341-DE37-4D72-9EC2-BFC2E1E43276}" type="datetimeFigureOut">
              <a:rPr lang="id-ID" smtClean="0"/>
              <a:t>03/10/2022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C632-A2EA-4FA8-A9CE-9579BDE403D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651514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6341-DE37-4D72-9EC2-BFC2E1E43276}" type="datetimeFigureOut">
              <a:rPr lang="id-ID" smtClean="0"/>
              <a:t>03/10/2022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C632-A2EA-4FA8-A9CE-9579BDE403D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348221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6341-DE37-4D72-9EC2-BFC2E1E43276}" type="datetimeFigureOut">
              <a:rPr lang="id-ID" smtClean="0"/>
              <a:t>03/10/2022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C632-A2EA-4FA8-A9CE-9579BDE403D8}" type="slidenum">
              <a:rPr lang="id-ID" smtClean="0"/>
              <a:t>‹#›</a:t>
            </a:fld>
            <a:endParaRPr lang="id-ID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81343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6341-DE37-4D72-9EC2-BFC2E1E43276}" type="datetimeFigureOut">
              <a:rPr lang="id-ID" smtClean="0"/>
              <a:t>03/10/2022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C632-A2EA-4FA8-A9CE-9579BDE403D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97237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6341-DE37-4D72-9EC2-BFC2E1E43276}" type="datetimeFigureOut">
              <a:rPr lang="id-ID" smtClean="0"/>
              <a:t>03/10/2022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C632-A2EA-4FA8-A9CE-9579BDE403D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24878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6341-DE37-4D72-9EC2-BFC2E1E43276}" type="datetimeFigureOut">
              <a:rPr lang="id-ID" smtClean="0"/>
              <a:t>03/10/2022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C632-A2EA-4FA8-A9CE-9579BDE403D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879448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6341-DE37-4D72-9EC2-BFC2E1E43276}" type="datetimeFigureOut">
              <a:rPr lang="id-ID" smtClean="0"/>
              <a:t>03/10/2022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C632-A2EA-4FA8-A9CE-9579BDE403D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516774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6341-DE37-4D72-9EC2-BFC2E1E43276}" type="datetimeFigureOut">
              <a:rPr lang="id-ID" smtClean="0"/>
              <a:t>03/10/2022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C632-A2EA-4FA8-A9CE-9579BDE403D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74939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6341-DE37-4D72-9EC2-BFC2E1E43276}" type="datetimeFigureOut">
              <a:rPr lang="id-ID" smtClean="0"/>
              <a:t>03/10/2022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C632-A2EA-4FA8-A9CE-9579BDE403D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821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6341-DE37-4D72-9EC2-BFC2E1E43276}" type="datetimeFigureOut">
              <a:rPr lang="id-ID" smtClean="0"/>
              <a:t>03/10/2022</a:t>
            </a:fld>
            <a:endParaRPr lang="id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C632-A2EA-4FA8-A9CE-9579BDE403D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87667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6341-DE37-4D72-9EC2-BFC2E1E43276}" type="datetimeFigureOut">
              <a:rPr lang="id-ID" smtClean="0"/>
              <a:t>03/10/2022</a:t>
            </a:fld>
            <a:endParaRPr lang="id-ID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C632-A2EA-4FA8-A9CE-9579BDE403D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3391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6341-DE37-4D72-9EC2-BFC2E1E43276}" type="datetimeFigureOut">
              <a:rPr lang="id-ID" smtClean="0"/>
              <a:t>03/10/2022</a:t>
            </a:fld>
            <a:endParaRPr lang="id-ID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C632-A2EA-4FA8-A9CE-9579BDE403D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0513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6341-DE37-4D72-9EC2-BFC2E1E43276}" type="datetimeFigureOut">
              <a:rPr lang="id-ID" smtClean="0"/>
              <a:t>03/10/2022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C632-A2EA-4FA8-A9CE-9579BDE403D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7041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6341-DE37-4D72-9EC2-BFC2E1E43276}" type="datetimeFigureOut">
              <a:rPr lang="id-ID" smtClean="0"/>
              <a:t>03/10/2022</a:t>
            </a:fld>
            <a:endParaRPr lang="id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C632-A2EA-4FA8-A9CE-9579BDE403D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23918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6341-DE37-4D72-9EC2-BFC2E1E43276}" type="datetimeFigureOut">
              <a:rPr lang="id-ID" smtClean="0"/>
              <a:t>03/10/2022</a:t>
            </a:fld>
            <a:endParaRPr lang="id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C632-A2EA-4FA8-A9CE-9579BDE403D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0096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EB76341-DE37-4D72-9EC2-BFC2E1E43276}" type="datetimeFigureOut">
              <a:rPr lang="id-ID" smtClean="0"/>
              <a:t>03/10/2022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4ECC632-A2EA-4FA8-A9CE-9579BDE403D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56944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0EB76341-DE37-4D72-9EC2-BFC2E1E43276}" type="datetimeFigureOut">
              <a:rPr lang="id-ID" smtClean="0"/>
              <a:t>03/10/2022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44ECC632-A2EA-4FA8-A9CE-9579BDE403D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08604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The Concept of The Origin of Life and The Cell</a:t>
            </a:r>
            <a:r>
              <a:rPr lang="id-ID" b="1" dirty="0">
                <a:solidFill>
                  <a:schemeClr val="accent6"/>
                </a:solidFill>
              </a:rPr>
              <a:t/>
            </a:r>
            <a:br>
              <a:rPr lang="id-ID" b="1" dirty="0">
                <a:solidFill>
                  <a:schemeClr val="accent6"/>
                </a:solidFill>
              </a:rPr>
            </a:br>
            <a:r>
              <a:rPr lang="id-ID" dirty="0" smtClean="0"/>
              <a:t>Basic Science – Bio 1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d-ID" dirty="0" smtClean="0"/>
              <a:t>MK Sains Dasar</a:t>
            </a:r>
          </a:p>
          <a:p>
            <a:r>
              <a:rPr lang="id-ID" dirty="0" smtClean="0"/>
              <a:t>PS S1 Kimia</a:t>
            </a:r>
          </a:p>
          <a:p>
            <a:r>
              <a:rPr lang="id-ID" dirty="0" smtClean="0"/>
              <a:t>Dzul Fithria Mumtazah, M.Sc.</a:t>
            </a:r>
            <a:endParaRPr lang="id-ID" dirty="0"/>
          </a:p>
        </p:txBody>
      </p:sp>
      <p:pic>
        <p:nvPicPr>
          <p:cNvPr id="1026" name="Picture 2" descr="Keterampilan Proses Sains dalam Lembar Kerja Siswa | SILAB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701" y="864352"/>
            <a:ext cx="2753370" cy="171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knologi Pengurutan Genom Ilmuwan Australia, Melacak Covid-19 Lebih Cepat  Halaman all - Kompas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701" y="2745953"/>
            <a:ext cx="2753370" cy="183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800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>
                <a:solidFill>
                  <a:srgbClr val="7030A0"/>
                </a:solidFill>
                <a:latin typeface="+mn-lt"/>
              </a:rPr>
              <a:t>Makhluk</a:t>
            </a:r>
            <a:r>
              <a:rPr lang="en-US" sz="32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+mn-lt"/>
              </a:rPr>
              <a:t>Hidup</a:t>
            </a:r>
            <a:r>
              <a:rPr lang="en-US" sz="32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+mn-lt"/>
              </a:rPr>
              <a:t>Memperlihatkan</a:t>
            </a:r>
            <a:r>
              <a:rPr lang="en-US" sz="32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+mn-lt"/>
              </a:rPr>
              <a:t>Keteraturan</a:t>
            </a:r>
            <a:endParaRPr lang="en-US" sz="32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379" y="974558"/>
            <a:ext cx="7772400" cy="45720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err="1" smtClean="0"/>
              <a:t>Pada</a:t>
            </a:r>
            <a:r>
              <a:rPr lang="en-US" dirty="0" smtClean="0"/>
              <a:t> 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tingkatan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r>
              <a:rPr lang="en-US" dirty="0" smtClean="0"/>
              <a:t>,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keteraturan</a:t>
            </a:r>
            <a:r>
              <a:rPr lang="en-US" dirty="0" smtClean="0"/>
              <a:t>: mo</a:t>
            </a:r>
            <a:r>
              <a:rPr lang="id-ID" dirty="0" smtClean="0"/>
              <a:t>lekul</a:t>
            </a:r>
            <a:r>
              <a:rPr lang="en-US" dirty="0" smtClean="0"/>
              <a:t>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,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,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membentuk</a:t>
            </a:r>
            <a:r>
              <a:rPr lang="en-US" dirty="0" smtClean="0"/>
              <a:t> organ, organ-organ </a:t>
            </a:r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 smtClean="0"/>
              <a:t>bergabung</a:t>
            </a:r>
            <a:r>
              <a:rPr lang="en-US" dirty="0" smtClean="0"/>
              <a:t> </a:t>
            </a:r>
            <a:r>
              <a:rPr lang="en-US" dirty="0" err="1" smtClean="0"/>
              <a:t>menjalankan</a:t>
            </a:r>
            <a:r>
              <a:rPr lang="en-US" dirty="0" smtClean="0"/>
              <a:t>  </a:t>
            </a:r>
            <a:r>
              <a:rPr lang="en-US" dirty="0" err="1" smtClean="0"/>
              <a:t>sutu</a:t>
            </a:r>
            <a:r>
              <a:rPr lang="en-US" dirty="0" smtClean="0"/>
              <a:t> </a:t>
            </a:r>
            <a:r>
              <a:rPr lang="en-US" dirty="0" err="1" smtClean="0"/>
              <a:t>kesatuan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organ.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err="1" smtClean="0"/>
              <a:t>Sistem</a:t>
            </a:r>
            <a:r>
              <a:rPr lang="en-US" dirty="0" smtClean="0"/>
              <a:t> organ </a:t>
            </a:r>
            <a:r>
              <a:rPr lang="en-US" dirty="0" err="1" smtClean="0"/>
              <a:t>mendukung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id-ID" dirty="0" smtClean="0"/>
              <a:t>a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populasi</a:t>
            </a:r>
            <a:r>
              <a:rPr lang="en-US" dirty="0" smtClean="0"/>
              <a:t>, </a:t>
            </a:r>
            <a:r>
              <a:rPr lang="en-US" dirty="0" err="1" smtClean="0"/>
              <a:t>populasi</a:t>
            </a:r>
            <a:r>
              <a:rPr lang="en-US" dirty="0" smtClean="0"/>
              <a:t>  </a:t>
            </a:r>
            <a:r>
              <a:rPr lang="en-US" dirty="0" err="1" smtClean="0"/>
              <a:t>menyusun</a:t>
            </a:r>
            <a:r>
              <a:rPr lang="en-US" dirty="0" smtClean="0"/>
              <a:t> </a:t>
            </a:r>
            <a:r>
              <a:rPr lang="en-US" dirty="0" err="1" smtClean="0"/>
              <a:t>komunitas</a:t>
            </a:r>
            <a:r>
              <a:rPr lang="en-US" dirty="0" smtClean="0"/>
              <a:t>, </a:t>
            </a:r>
            <a:r>
              <a:rPr lang="en-US" dirty="0" err="1" smtClean="0"/>
              <a:t>komunitas</a:t>
            </a:r>
            <a:r>
              <a:rPr lang="en-US" dirty="0" smtClean="0"/>
              <a:t> </a:t>
            </a:r>
            <a:r>
              <a:rPr lang="en-US" dirty="0" err="1" smtClean="0"/>
              <a:t>menyusun</a:t>
            </a:r>
            <a:r>
              <a:rPr lang="en-US" dirty="0" smtClean="0"/>
              <a:t> </a:t>
            </a:r>
            <a:r>
              <a:rPr lang="en-US" dirty="0" err="1" smtClean="0"/>
              <a:t>bioma</a:t>
            </a:r>
            <a:r>
              <a:rPr lang="en-US" dirty="0" smtClean="0"/>
              <a:t> </a:t>
            </a:r>
            <a:r>
              <a:rPr lang="en-US" dirty="0" err="1" smtClean="0"/>
              <a:t>dst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5167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581400" y="271433"/>
            <a:ext cx="7772400" cy="783336"/>
          </a:xfrm>
        </p:spPr>
        <p:txBody>
          <a:bodyPr/>
          <a:lstStyle/>
          <a:p>
            <a:r>
              <a:rPr lang="id-ID" sz="3200" dirty="0">
                <a:solidFill>
                  <a:srgbClr val="7030A0"/>
                </a:solidFill>
                <a:latin typeface="+mn-lt"/>
              </a:rPr>
              <a:t>M</a:t>
            </a:r>
            <a:r>
              <a:rPr lang="en-US" sz="3200" dirty="0" err="1">
                <a:solidFill>
                  <a:srgbClr val="7030A0"/>
                </a:solidFill>
                <a:latin typeface="+mn-lt"/>
              </a:rPr>
              <a:t>etabolisme</a:t>
            </a:r>
            <a:endParaRPr lang="en-US" sz="32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3942347" y="1309686"/>
            <a:ext cx="7729566" cy="2333628"/>
          </a:xfrm>
        </p:spPr>
        <p:txBody>
          <a:bodyPr>
            <a:normAutofit lnSpcReduction="10000"/>
          </a:bodyPr>
          <a:lstStyle/>
          <a:p>
            <a:pPr marL="9144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Semua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makhluk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membutuhkan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mengolah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memanfaatkan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energi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dari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lingkungan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Proses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terkait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metabolisme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Fotosintesis</a:t>
            </a:r>
            <a:endParaRPr lang="en-US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Respirasi</a:t>
            </a:r>
            <a:endParaRPr lang="en-US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Nutrisi</a:t>
            </a:r>
            <a:endParaRPr lang="en-US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744" y="3643314"/>
            <a:ext cx="4858213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2340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74" y="1676400"/>
            <a:ext cx="2711116" cy="2712399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+mn-lt"/>
              </a:rPr>
              <a:t>Irritabilitas</a:t>
            </a:r>
            <a:r>
              <a:rPr lang="en-US" sz="3200" dirty="0">
                <a:solidFill>
                  <a:srgbClr val="7030A0"/>
                </a:solidFill>
                <a:latin typeface="+mn-lt"/>
              </a:rPr>
              <a:t>:  </a:t>
            </a:r>
            <a:r>
              <a:rPr lang="en-US" sz="3200" dirty="0" err="1">
                <a:solidFill>
                  <a:srgbClr val="7030A0"/>
                </a:solidFill>
                <a:latin typeface="+mn-lt"/>
              </a:rPr>
              <a:t>Memberi</a:t>
            </a:r>
            <a:r>
              <a:rPr lang="en-US" sz="32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+mn-lt"/>
              </a:rPr>
              <a:t>Respons</a:t>
            </a:r>
            <a:r>
              <a:rPr lang="en-US" sz="32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+mn-lt"/>
              </a:rPr>
              <a:t>pada</a:t>
            </a:r>
            <a:r>
              <a:rPr lang="en-US" sz="3200" dirty="0">
                <a:solidFill>
                  <a:srgbClr val="7030A0"/>
                </a:solidFill>
                <a:latin typeface="+mn-lt"/>
              </a:rPr>
              <a:t> Stimulus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3228474" y="609600"/>
            <a:ext cx="7924800" cy="2133600"/>
          </a:xfrm>
        </p:spPr>
        <p:txBody>
          <a:bodyPr>
            <a:normAutofit/>
          </a:bodyPr>
          <a:lstStyle/>
          <a:p>
            <a:pPr marL="274320" indent="-274320">
              <a:spcBef>
                <a:spcPts val="0"/>
              </a:spcBef>
              <a:spcAft>
                <a:spcPts val="1200"/>
              </a:spcAft>
            </a:pP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jasad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merespons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. </a:t>
            </a:r>
            <a:r>
              <a:rPr lang="en-US" dirty="0" err="1"/>
              <a:t>Tujuannya</a:t>
            </a:r>
            <a:r>
              <a:rPr lang="en-US" dirty="0"/>
              <a:t> agar </a:t>
            </a:r>
            <a:r>
              <a:rPr lang="en-US" dirty="0" err="1"/>
              <a:t>tercipta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yang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(homeostasis).</a:t>
            </a:r>
          </a:p>
          <a:p>
            <a:pPr marL="274320" indent="-274320">
              <a:spcBef>
                <a:spcPts val="0"/>
              </a:spcBef>
              <a:spcAft>
                <a:spcPts val="1200"/>
              </a:spcAft>
            </a:pPr>
            <a:r>
              <a:rPr lang="en-US" dirty="0" err="1"/>
              <a:t>Respons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yang </a:t>
            </a:r>
            <a:r>
              <a:rPr lang="en-US" dirty="0" err="1"/>
              <a:t>menurun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generasi</a:t>
            </a:r>
            <a:r>
              <a:rPr lang="en-US" dirty="0"/>
              <a:t> </a:t>
            </a:r>
            <a:r>
              <a:rPr lang="en-US" dirty="0" err="1"/>
              <a:t>berikutnya</a:t>
            </a:r>
            <a:r>
              <a:rPr lang="en-US" dirty="0"/>
              <a:t> </a:t>
            </a:r>
            <a:r>
              <a:rPr lang="en-US" dirty="0" err="1"/>
              <a:t>disnamakan</a:t>
            </a:r>
            <a:r>
              <a:rPr lang="en-US" dirty="0"/>
              <a:t> </a:t>
            </a:r>
            <a:r>
              <a:rPr lang="en-US" dirty="0" err="1"/>
              <a:t>adaptasi</a:t>
            </a:r>
            <a:r>
              <a:rPr lang="en-US" dirty="0"/>
              <a:t>:</a:t>
            </a:r>
          </a:p>
        </p:txBody>
      </p:sp>
      <p:pic>
        <p:nvPicPr>
          <p:cNvPr id="6" name="Picture 8" descr="HIBERNATION_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6516" y="2983833"/>
            <a:ext cx="3140762" cy="2455037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11716" y="2983832"/>
            <a:ext cx="333248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3045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>
                <a:solidFill>
                  <a:srgbClr val="7030A0"/>
                </a:solidFill>
                <a:latin typeface="+mn-lt"/>
              </a:rPr>
              <a:t>H</a:t>
            </a:r>
            <a:r>
              <a:rPr lang="en-US" dirty="0" err="1">
                <a:solidFill>
                  <a:srgbClr val="7030A0"/>
                </a:solidFill>
                <a:latin typeface="+mn-lt"/>
              </a:rPr>
              <a:t>omeostasis</a:t>
            </a:r>
            <a:endParaRPr lang="en-US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28973" y="1123837"/>
            <a:ext cx="7153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makhluk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mempertahankan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internal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endParaRPr lang="en-US" dirty="0"/>
          </a:p>
          <a:p>
            <a:pPr marL="640080" lvl="1" indent="-182880">
              <a:buFont typeface="Arial" pitchFamily="34" charset="0"/>
              <a:buChar char="•"/>
            </a:pPr>
            <a:r>
              <a:rPr lang="en-US" dirty="0" err="1"/>
              <a:t>Osmoregulasi</a:t>
            </a:r>
            <a:endParaRPr lang="en-US" dirty="0"/>
          </a:p>
          <a:p>
            <a:pPr marL="640080" lvl="1" indent="-182880">
              <a:buFont typeface="Arial" pitchFamily="34" charset="0"/>
              <a:buChar char="•"/>
            </a:pPr>
            <a:r>
              <a:rPr lang="en-US" dirty="0" err="1"/>
              <a:t>Termoregulasi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83768" y="2827421"/>
            <a:ext cx="664371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40411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>
                <a:solidFill>
                  <a:srgbClr val="7030A0"/>
                </a:solidFill>
                <a:latin typeface="+mn-lt"/>
              </a:rPr>
              <a:t>R</a:t>
            </a:r>
            <a:r>
              <a:rPr lang="en-US" dirty="0" err="1">
                <a:solidFill>
                  <a:srgbClr val="7030A0"/>
                </a:solidFill>
                <a:latin typeface="+mn-lt"/>
              </a:rPr>
              <a:t>eproduksi</a:t>
            </a:r>
            <a:endParaRPr lang="en-US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5831051" y="890337"/>
            <a:ext cx="5486400" cy="2286000"/>
          </a:xfrm>
        </p:spPr>
        <p:txBody>
          <a:bodyPr>
            <a:normAutofit/>
          </a:bodyPr>
          <a:lstStyle/>
          <a:p>
            <a:pPr marL="91440" indent="0">
              <a:buNone/>
            </a:pP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organisme</a:t>
            </a:r>
            <a:r>
              <a:rPr lang="en-US" sz="2400" dirty="0"/>
              <a:t> </a:t>
            </a:r>
            <a:r>
              <a:rPr lang="en-US" sz="2400" dirty="0" err="1"/>
              <a:t>muncul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peristiwa</a:t>
            </a:r>
            <a:r>
              <a:rPr lang="en-US" sz="2400" dirty="0"/>
              <a:t> </a:t>
            </a:r>
            <a:r>
              <a:rPr lang="en-US" sz="2400" dirty="0" err="1"/>
              <a:t>reproduksi</a:t>
            </a:r>
            <a:r>
              <a:rPr lang="en-US" sz="2400" dirty="0"/>
              <a:t>.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organisme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mata</a:t>
            </a:r>
            <a:r>
              <a:rPr lang="en-US" sz="2400" dirty="0"/>
              <a:t> </a:t>
            </a:r>
            <a:r>
              <a:rPr lang="en-US" sz="2400" dirty="0" err="1"/>
              <a:t>rantai</a:t>
            </a:r>
            <a:r>
              <a:rPr lang="en-US" sz="2400" dirty="0"/>
              <a:t> </a:t>
            </a:r>
            <a:r>
              <a:rPr lang="en-US" sz="2400" dirty="0" err="1"/>
              <a:t>reproduksi</a:t>
            </a:r>
            <a:r>
              <a:rPr lang="en-US" sz="2400" dirty="0"/>
              <a:t> yang </a:t>
            </a:r>
            <a:r>
              <a:rPr lang="en-US" sz="2400" dirty="0" err="1"/>
              <a:t>berlangsung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generasi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generasi</a:t>
            </a:r>
            <a:r>
              <a:rPr lang="en-US" sz="2400" dirty="0"/>
              <a:t> </a:t>
            </a:r>
          </a:p>
        </p:txBody>
      </p:sp>
      <p:pic>
        <p:nvPicPr>
          <p:cNvPr id="4" name="Picture 5" descr="fig50_05"/>
          <p:cNvPicPr>
            <a:picLocks noChangeAspect="1" noChangeArrowheads="1"/>
          </p:cNvPicPr>
          <p:nvPr/>
        </p:nvPicPr>
        <p:blipFill>
          <a:blip r:embed="rId2"/>
          <a:srcRect l="5660" t="18000" b="22000"/>
          <a:stretch>
            <a:fillRect/>
          </a:stretch>
        </p:blipFill>
        <p:spPr>
          <a:xfrm>
            <a:off x="6224083" y="3573379"/>
            <a:ext cx="3810000" cy="2286000"/>
          </a:xfrm>
          <a:prstGeom prst="rect">
            <a:avLst/>
          </a:prstGeom>
          <a:noFill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61040" y="1761248"/>
            <a:ext cx="2224843" cy="362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06426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979822" y="0"/>
            <a:ext cx="4724400" cy="762000"/>
          </a:xfrm>
        </p:spPr>
        <p:txBody>
          <a:bodyPr>
            <a:normAutofit/>
          </a:bodyPr>
          <a:lstStyle/>
          <a:p>
            <a:pPr algn="l"/>
            <a:r>
              <a:rPr lang="en-US" dirty="0" err="1">
                <a:solidFill>
                  <a:schemeClr val="tx1"/>
                </a:solidFill>
              </a:rPr>
              <a:t>Macam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Reproduksi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2879557" y="1383632"/>
            <a:ext cx="4419600" cy="1524000"/>
          </a:xfrm>
        </p:spPr>
        <p:txBody>
          <a:bodyPr>
            <a:normAutofit fontScale="92500"/>
          </a:bodyPr>
          <a:lstStyle/>
          <a:p>
            <a:pPr marL="582930" indent="-514350">
              <a:spcBef>
                <a:spcPts val="0"/>
              </a:spcBef>
              <a:buFont typeface="+mj-lt"/>
              <a:buAutoNum type="arabicPeriod"/>
            </a:pPr>
            <a:r>
              <a:rPr lang="en-US" sz="2800" dirty="0" err="1"/>
              <a:t>Vegetatif</a:t>
            </a:r>
            <a:r>
              <a:rPr lang="en-US" sz="2800" dirty="0"/>
              <a:t> (</a:t>
            </a:r>
            <a:r>
              <a:rPr lang="en-US" sz="2800" dirty="0" err="1"/>
              <a:t>aseksual</a:t>
            </a:r>
            <a:r>
              <a:rPr lang="en-US" sz="2800" dirty="0"/>
              <a:t>)</a:t>
            </a:r>
          </a:p>
          <a:p>
            <a:pPr marL="731520" indent="-274320">
              <a:spcBef>
                <a:spcPts val="0"/>
              </a:spcBef>
            </a:pPr>
            <a:r>
              <a:rPr lang="en-US" dirty="0" err="1"/>
              <a:t>Pembelahan</a:t>
            </a:r>
            <a:r>
              <a:rPr lang="en-US" dirty="0"/>
              <a:t> mitosis </a:t>
            </a:r>
            <a:r>
              <a:rPr lang="en-US" dirty="0" err="1"/>
              <a:t>sel-sel</a:t>
            </a:r>
            <a:r>
              <a:rPr lang="en-US" dirty="0"/>
              <a:t> </a:t>
            </a:r>
            <a:r>
              <a:rPr lang="en-US" dirty="0" err="1"/>
              <a:t>tubuh</a:t>
            </a:r>
            <a:endParaRPr lang="en-US" dirty="0"/>
          </a:p>
          <a:p>
            <a:pPr marL="731520" indent="-274320">
              <a:spcBef>
                <a:spcPts val="0"/>
              </a:spcBef>
              <a:spcAft>
                <a:spcPts val="1200"/>
              </a:spcAft>
            </a:pPr>
            <a:r>
              <a:rPr lang="en-US" dirty="0" err="1"/>
              <a:t>Sifat</a:t>
            </a:r>
            <a:r>
              <a:rPr lang="en-US" dirty="0"/>
              <a:t> </a:t>
            </a:r>
            <a:r>
              <a:rPr lang="en-US" dirty="0" err="1"/>
              <a:t>keturunan</a:t>
            </a:r>
            <a:r>
              <a:rPr lang="en-US" dirty="0"/>
              <a:t> </a:t>
            </a:r>
            <a:r>
              <a:rPr lang="en-US" dirty="0" err="1"/>
              <a:t>relatif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induk</a:t>
            </a:r>
            <a:endParaRPr lang="en-US" dirty="0"/>
          </a:p>
          <a:p>
            <a:pPr marL="731520" indent="-274320">
              <a:spcBef>
                <a:spcPts val="0"/>
              </a:spcBef>
              <a:spcAft>
                <a:spcPts val="1200"/>
              </a:spcAft>
              <a:buNone/>
            </a:pPr>
            <a:endParaRPr lang="en-US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609600"/>
            <a:ext cx="3090926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715000" y="4572000"/>
            <a:ext cx="4572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2930" indent="-514350"/>
            <a:r>
              <a:rPr lang="en-US" dirty="0"/>
              <a:t>2</a:t>
            </a:r>
            <a:r>
              <a:rPr lang="en-US" sz="2400" dirty="0"/>
              <a:t>. </a:t>
            </a:r>
            <a:r>
              <a:rPr lang="en-US" sz="2400" dirty="0" err="1"/>
              <a:t>Generatif</a:t>
            </a:r>
            <a:r>
              <a:rPr lang="en-US" sz="2400" dirty="0"/>
              <a:t> (</a:t>
            </a:r>
            <a:r>
              <a:rPr lang="en-US" sz="2400" dirty="0" err="1"/>
              <a:t>seksual</a:t>
            </a:r>
            <a:r>
              <a:rPr lang="en-US" sz="2400" dirty="0"/>
              <a:t>)</a:t>
            </a:r>
          </a:p>
          <a:p>
            <a:pPr marL="548640" indent="-274320">
              <a:buFont typeface="Arial" pitchFamily="34" charset="0"/>
              <a:buChar char="•"/>
            </a:pPr>
            <a:r>
              <a:rPr lang="en-US" dirty="0" err="1"/>
              <a:t>Pembelahan</a:t>
            </a:r>
            <a:r>
              <a:rPr lang="en-US" dirty="0"/>
              <a:t> meiosis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kelamin</a:t>
            </a:r>
            <a:endParaRPr lang="en-US" dirty="0"/>
          </a:p>
          <a:p>
            <a:pPr marL="548640" indent="-274320">
              <a:buFont typeface="Arial" pitchFamily="34" charset="0"/>
              <a:buChar char="•"/>
            </a:pPr>
            <a:r>
              <a:rPr lang="en-US" dirty="0" err="1"/>
              <a:t>Sifat</a:t>
            </a:r>
            <a:r>
              <a:rPr lang="en-US" dirty="0"/>
              <a:t> </a:t>
            </a:r>
            <a:r>
              <a:rPr lang="en-US" dirty="0" err="1"/>
              <a:t>keturunan</a:t>
            </a:r>
            <a:r>
              <a:rPr lang="en-US" dirty="0"/>
              <a:t>,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gabungan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sifat</a:t>
            </a:r>
            <a:r>
              <a:rPr lang="en-US" dirty="0"/>
              <a:t> </a:t>
            </a:r>
            <a:r>
              <a:rPr lang="en-US" dirty="0" err="1"/>
              <a:t>induk</a:t>
            </a:r>
            <a:r>
              <a:rPr lang="en-US" dirty="0"/>
              <a:t> </a:t>
            </a:r>
            <a:r>
              <a:rPr lang="en-US" dirty="0" err="1"/>
              <a:t>jantan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betina</a:t>
            </a: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3048000"/>
            <a:ext cx="3352800" cy="360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14670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563562"/>
          </a:xfrm>
        </p:spPr>
        <p:txBody>
          <a:bodyPr>
            <a:noAutofit/>
          </a:bodyPr>
          <a:lstStyle/>
          <a:p>
            <a:r>
              <a:rPr lang="en-US" sz="3200" dirty="0" err="1">
                <a:solidFill>
                  <a:srgbClr val="7030A0"/>
                </a:solidFill>
              </a:rPr>
              <a:t>Makhluk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Hidup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id-ID" sz="3200" dirty="0">
                <a:solidFill>
                  <a:srgbClr val="7030A0"/>
                </a:solidFill>
              </a:rPr>
              <a:t>dan Gerak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295401"/>
            <a:ext cx="6019800" cy="4297363"/>
          </a:xfrm>
        </p:spPr>
        <p:txBody>
          <a:bodyPr>
            <a:normAutofit/>
          </a:bodyPr>
          <a:lstStyle/>
          <a:p>
            <a:r>
              <a:rPr lang="en-US" sz="2400" dirty="0" err="1"/>
              <a:t>Semua</a:t>
            </a:r>
            <a:r>
              <a:rPr lang="en-US" sz="2400" dirty="0"/>
              <a:t> </a:t>
            </a:r>
            <a:r>
              <a:rPr lang="en-US" sz="2400" dirty="0" err="1"/>
              <a:t>makhluk</a:t>
            </a:r>
            <a:r>
              <a:rPr lang="en-US" sz="2400" dirty="0"/>
              <a:t> </a:t>
            </a:r>
            <a:r>
              <a:rPr lang="en-US" sz="2400" dirty="0" err="1"/>
              <a:t>hidup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potensi</a:t>
            </a:r>
            <a:r>
              <a:rPr lang="en-US" sz="2400" dirty="0"/>
              <a:t> (</a:t>
            </a:r>
            <a:r>
              <a:rPr lang="en-US" sz="2400" dirty="0" err="1"/>
              <a:t>kemampuan</a:t>
            </a:r>
            <a:r>
              <a:rPr lang="en-US" sz="2400" dirty="0"/>
              <a:t>) </a:t>
            </a:r>
            <a:r>
              <a:rPr lang="en-US" sz="2400" dirty="0" err="1"/>
              <a:t>bergerak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 err="1"/>
              <a:t>Kemampuan</a:t>
            </a:r>
            <a:r>
              <a:rPr lang="en-US" sz="2400" dirty="0"/>
              <a:t> </a:t>
            </a:r>
            <a:r>
              <a:rPr lang="en-US" sz="2400" dirty="0" err="1"/>
              <a:t>bergerak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 </a:t>
            </a:r>
            <a:r>
              <a:rPr lang="en-US" sz="2400" dirty="0" err="1"/>
              <a:t>setidaknya</a:t>
            </a:r>
            <a:r>
              <a:rPr lang="en-US" sz="2400" dirty="0"/>
              <a:t> </a:t>
            </a:r>
            <a:r>
              <a:rPr lang="en-US" sz="2400" dirty="0" err="1"/>
              <a:t>diperlihatkan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tingkatan</a:t>
            </a:r>
            <a:r>
              <a:rPr lang="en-US" sz="2400" dirty="0"/>
              <a:t> </a:t>
            </a:r>
            <a:r>
              <a:rPr lang="en-US" sz="2400" dirty="0" err="1"/>
              <a:t>sel</a:t>
            </a:r>
            <a:r>
              <a:rPr lang="en-US" sz="2400" dirty="0"/>
              <a:t> (</a:t>
            </a:r>
            <a:r>
              <a:rPr lang="en-US" sz="2400" dirty="0" err="1"/>
              <a:t>sel</a:t>
            </a:r>
            <a:r>
              <a:rPr lang="en-US" sz="2400" dirty="0"/>
              <a:t> </a:t>
            </a:r>
            <a:r>
              <a:rPr lang="en-US" sz="2400" dirty="0" err="1"/>
              <a:t>fagosit</a:t>
            </a:r>
            <a:r>
              <a:rPr lang="en-US" sz="2400" dirty="0"/>
              <a:t>, </a:t>
            </a:r>
            <a:r>
              <a:rPr lang="en-US" sz="2400" dirty="0" err="1"/>
              <a:t>sel</a:t>
            </a:r>
            <a:r>
              <a:rPr lang="en-US" sz="2400" dirty="0"/>
              <a:t> </a:t>
            </a:r>
            <a:r>
              <a:rPr lang="en-US" sz="2400" dirty="0" err="1"/>
              <a:t>gamet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bakteri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rambut</a:t>
            </a:r>
            <a:r>
              <a:rPr lang="en-US" sz="2400" dirty="0"/>
              <a:t>/</a:t>
            </a:r>
            <a:r>
              <a:rPr lang="en-US" sz="2400" dirty="0" err="1"/>
              <a:t>bulu</a:t>
            </a:r>
            <a:r>
              <a:rPr lang="en-US" sz="2400" dirty="0"/>
              <a:t> </a:t>
            </a:r>
            <a:r>
              <a:rPr lang="en-US" sz="2400" dirty="0" err="1"/>
              <a:t>cambuk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pergerakan</a:t>
            </a:r>
            <a:r>
              <a:rPr lang="en-US" sz="2400" dirty="0"/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143000"/>
            <a:ext cx="2438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67092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>
            <a:normAutofit/>
          </a:bodyPr>
          <a:lstStyle/>
          <a:p>
            <a:r>
              <a:rPr lang="id-ID" sz="3200" dirty="0">
                <a:solidFill>
                  <a:srgbClr val="7030A0"/>
                </a:solidFill>
              </a:rPr>
              <a:t>T</a:t>
            </a:r>
            <a:r>
              <a:rPr lang="en-US" sz="3200" dirty="0" err="1">
                <a:solidFill>
                  <a:srgbClr val="7030A0"/>
                </a:solidFill>
              </a:rPr>
              <a:t>umbuh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dan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id-ID" sz="3200" dirty="0">
                <a:solidFill>
                  <a:srgbClr val="7030A0"/>
                </a:solidFill>
              </a:rPr>
              <a:t>B</a:t>
            </a:r>
            <a:r>
              <a:rPr lang="en-US" sz="3200" dirty="0" err="1">
                <a:solidFill>
                  <a:srgbClr val="7030A0"/>
                </a:solidFill>
              </a:rPr>
              <a:t>erkembang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1371600"/>
            <a:ext cx="495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2930" indent="-514350"/>
            <a:r>
              <a:rPr lang="en-US" sz="2000" dirty="0"/>
              <a:t>  </a:t>
            </a:r>
            <a:r>
              <a:rPr lang="en-US" sz="2000" dirty="0" err="1"/>
              <a:t>Tumbuh</a:t>
            </a:r>
            <a:r>
              <a:rPr lang="en-US" sz="2000" dirty="0"/>
              <a:t>: </a:t>
            </a:r>
          </a:p>
          <a:p>
            <a:pPr marL="274320" indent="-274320"/>
            <a:r>
              <a:rPr lang="en-US" sz="2000" dirty="0"/>
              <a:t>	</a:t>
            </a:r>
            <a:r>
              <a:rPr lang="en-US" sz="2000" dirty="0" err="1"/>
              <a:t>Perubahan</a:t>
            </a:r>
            <a:r>
              <a:rPr lang="en-US" sz="2000" dirty="0"/>
              <a:t> </a:t>
            </a:r>
            <a:r>
              <a:rPr lang="en-US" sz="2000" dirty="0" err="1"/>
              <a:t>ukuran</a:t>
            </a:r>
            <a:r>
              <a:rPr lang="en-US" sz="2000" dirty="0"/>
              <a:t> (</a:t>
            </a:r>
            <a:r>
              <a:rPr lang="en-US" sz="2000" dirty="0" err="1"/>
              <a:t>berat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volume)</a:t>
            </a:r>
          </a:p>
        </p:txBody>
      </p:sp>
      <p:sp>
        <p:nvSpPr>
          <p:cNvPr id="6" name="Rectangle 5"/>
          <p:cNvSpPr/>
          <p:nvPr/>
        </p:nvSpPr>
        <p:spPr>
          <a:xfrm>
            <a:off x="5791200" y="4191000"/>
            <a:ext cx="411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2930" indent="-514350"/>
            <a:r>
              <a:rPr lang="en-US" sz="2000" dirty="0"/>
              <a:t>  </a:t>
            </a:r>
            <a:r>
              <a:rPr lang="en-US" sz="2000" dirty="0" err="1"/>
              <a:t>Berkembang</a:t>
            </a:r>
            <a:r>
              <a:rPr lang="en-US" sz="2000" dirty="0"/>
              <a:t>: </a:t>
            </a:r>
          </a:p>
          <a:p>
            <a:pPr marL="274320" indent="-274320"/>
            <a:r>
              <a:rPr lang="en-US" sz="2000" dirty="0"/>
              <a:t>	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kapasitas</a:t>
            </a:r>
            <a:r>
              <a:rPr lang="en-US" dirty="0"/>
              <a:t>/</a:t>
            </a:r>
            <a:r>
              <a:rPr lang="en-US" dirty="0" err="1"/>
              <a:t>kemampuan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 t="9806"/>
          <a:stretch>
            <a:fillRect/>
          </a:stretch>
        </p:blipFill>
        <p:spPr bwMode="auto">
          <a:xfrm>
            <a:off x="6172200" y="4953001"/>
            <a:ext cx="3505200" cy="1401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 l="3938" t="4762" r="1540" b="4762"/>
          <a:stretch>
            <a:fillRect/>
          </a:stretch>
        </p:blipFill>
        <p:spPr bwMode="auto">
          <a:xfrm>
            <a:off x="2667001" y="2133600"/>
            <a:ext cx="4042611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31229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1895" y="1961147"/>
            <a:ext cx="2803358" cy="3092116"/>
          </a:xfrm>
        </p:spPr>
        <p:txBody>
          <a:bodyPr>
            <a:normAutofit/>
          </a:bodyPr>
          <a:lstStyle/>
          <a:p>
            <a:pPr algn="l"/>
            <a:r>
              <a:rPr lang="en-US" b="1" dirty="0" err="1">
                <a:solidFill>
                  <a:srgbClr val="7030A0"/>
                </a:solidFill>
              </a:rPr>
              <a:t>Makhluk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Hidup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Beradaptasi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4417575" y="3009397"/>
            <a:ext cx="5105400" cy="2514600"/>
          </a:xfrm>
        </p:spPr>
        <p:txBody>
          <a:bodyPr>
            <a:normAutofit lnSpcReduction="10000"/>
          </a:bodyPr>
          <a:lstStyle/>
          <a:p>
            <a:r>
              <a:rPr lang="en-US" sz="2400" dirty="0" err="1"/>
              <a:t>Morfologi</a:t>
            </a:r>
            <a:endParaRPr lang="en-US" sz="2400" dirty="0"/>
          </a:p>
          <a:p>
            <a:pPr lvl="1"/>
            <a:r>
              <a:rPr lang="en-US" sz="2000" dirty="0" err="1"/>
              <a:t>Struktural</a:t>
            </a:r>
            <a:endParaRPr lang="en-US" sz="2000" dirty="0"/>
          </a:p>
          <a:p>
            <a:pPr lvl="1"/>
            <a:r>
              <a:rPr lang="en-US" sz="2000" dirty="0" err="1"/>
              <a:t>Warna</a:t>
            </a:r>
            <a:endParaRPr lang="en-US" sz="2000" dirty="0"/>
          </a:p>
          <a:p>
            <a:r>
              <a:rPr lang="en-US" sz="2400" dirty="0" err="1"/>
              <a:t>Fisiologi</a:t>
            </a:r>
            <a:endParaRPr lang="en-US" sz="2400" dirty="0"/>
          </a:p>
          <a:p>
            <a:r>
              <a:rPr lang="en-US" sz="2400" dirty="0" err="1"/>
              <a:t>Perilaku</a:t>
            </a:r>
            <a:endParaRPr lang="en-US" sz="2400" dirty="0"/>
          </a:p>
          <a:p>
            <a:r>
              <a:rPr lang="en-US" sz="2400" dirty="0" err="1"/>
              <a:t>Reproduktif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415940" y="907447"/>
            <a:ext cx="7620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Proses</a:t>
            </a:r>
            <a:r>
              <a:rPr lang="en-US" sz="2000" dirty="0"/>
              <a:t> </a:t>
            </a:r>
            <a:r>
              <a:rPr lang="en-US" sz="2000" dirty="0" err="1"/>
              <a:t>meningkatnya</a:t>
            </a:r>
            <a:r>
              <a:rPr lang="en-US" sz="2000" dirty="0"/>
              <a:t> </a:t>
            </a:r>
            <a:r>
              <a:rPr lang="en-US" sz="2000" dirty="0" err="1"/>
              <a:t>kelulushidupan</a:t>
            </a:r>
            <a:r>
              <a:rPr lang="en-US" sz="2000" dirty="0"/>
              <a:t> </a:t>
            </a:r>
            <a:r>
              <a:rPr lang="en-US" sz="2000" dirty="0" err="1"/>
              <a:t>organisme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akibat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sesuainya</a:t>
            </a:r>
            <a:r>
              <a:rPr lang="en-US" sz="2000" dirty="0"/>
              <a:t> </a:t>
            </a:r>
            <a:r>
              <a:rPr lang="en-US" sz="2000" dirty="0" err="1"/>
              <a:t>sifat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ciri</a:t>
            </a:r>
            <a:r>
              <a:rPr lang="en-US" sz="2000" dirty="0"/>
              <a:t> yang </a:t>
            </a:r>
            <a:r>
              <a:rPr lang="en-US" sz="2000" dirty="0" err="1"/>
              <a:t>dimiliki</a:t>
            </a:r>
            <a:r>
              <a:rPr lang="en-US" sz="2000" dirty="0"/>
              <a:t> </a:t>
            </a:r>
            <a:r>
              <a:rPr lang="en-US" sz="2000" dirty="0" err="1"/>
              <a:t>organisme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lingkungannya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 err="1"/>
              <a:t>Berdasarkan</a:t>
            </a:r>
            <a:r>
              <a:rPr lang="en-US" sz="2000" dirty="0"/>
              <a:t> </a:t>
            </a:r>
            <a:r>
              <a:rPr lang="en-US" sz="2000" dirty="0" err="1"/>
              <a:t>bentuk</a:t>
            </a:r>
            <a:r>
              <a:rPr lang="en-US" sz="2000" dirty="0"/>
              <a:t> </a:t>
            </a:r>
            <a:r>
              <a:rPr lang="en-US" sz="2000" dirty="0" err="1"/>
              <a:t>kesesuaian</a:t>
            </a:r>
            <a:r>
              <a:rPr lang="en-US" sz="2000" dirty="0"/>
              <a:t> </a:t>
            </a:r>
            <a:r>
              <a:rPr lang="en-US" sz="2000" dirty="0" err="1"/>
              <a:t>organisme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lingkungannya</a:t>
            </a:r>
            <a:r>
              <a:rPr lang="en-US" sz="2000" dirty="0"/>
              <a:t>, </a:t>
            </a:r>
            <a:r>
              <a:rPr lang="en-US" sz="2000" dirty="0" err="1"/>
              <a:t>adaptasi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dibedakan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5 </a:t>
            </a:r>
            <a:r>
              <a:rPr lang="en-US" sz="2000" dirty="0" err="1"/>
              <a:t>kategori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886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1" y="135923"/>
            <a:ext cx="5638800" cy="9144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Contoh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adaptasi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05201" y="1442528"/>
            <a:ext cx="5791200" cy="3907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457200">
              <a:buAutoNum type="arabicPeriod"/>
            </a:pPr>
            <a:r>
              <a:rPr lang="en-US" sz="2400" b="1" dirty="0" err="1"/>
              <a:t>Adaptasi</a:t>
            </a:r>
            <a:r>
              <a:rPr lang="en-US" sz="2400" b="1" dirty="0"/>
              <a:t> </a:t>
            </a:r>
            <a:r>
              <a:rPr lang="en-US" sz="2400" b="1" dirty="0" err="1"/>
              <a:t>Struktural</a:t>
            </a:r>
            <a:r>
              <a:rPr lang="en-US" sz="2400" b="1" dirty="0"/>
              <a:t> </a:t>
            </a:r>
          </a:p>
          <a:p>
            <a:pPr marL="525780" indent="-457200">
              <a:spcBef>
                <a:spcPts val="0"/>
              </a:spcBef>
              <a:buNone/>
            </a:pPr>
            <a:r>
              <a:rPr lang="en-US" dirty="0"/>
              <a:t>        </a:t>
            </a:r>
            <a:r>
              <a:rPr lang="en-US" dirty="0" err="1"/>
              <a:t>Adaptasi</a:t>
            </a:r>
            <a:r>
              <a:rPr lang="en-US" dirty="0"/>
              <a:t> yang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/</a:t>
            </a:r>
            <a:r>
              <a:rPr lang="en-US" dirty="0" err="1"/>
              <a:t>tidak</a:t>
            </a:r>
            <a:r>
              <a:rPr lang="en-US" dirty="0"/>
              <a:t> organ </a:t>
            </a:r>
            <a:r>
              <a:rPr lang="en-US" dirty="0" err="1"/>
              <a:t>khusus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 </a:t>
            </a:r>
            <a:r>
              <a:rPr lang="en-US" dirty="0" err="1"/>
              <a:t>tubuh</a:t>
            </a:r>
            <a:r>
              <a:rPr lang="en-US" dirty="0"/>
              <a:t>. 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err="1"/>
              <a:t>Contoh</a:t>
            </a:r>
            <a:r>
              <a:rPr lang="en-US" dirty="0"/>
              <a:t>: </a:t>
            </a:r>
          </a:p>
          <a:p>
            <a:pPr lvl="1">
              <a:spcBef>
                <a:spcPts val="0"/>
              </a:spcBef>
            </a:pPr>
            <a:r>
              <a:rPr lang="en-US" dirty="0" err="1"/>
              <a:t>Bentuk</a:t>
            </a:r>
            <a:r>
              <a:rPr lang="en-US" dirty="0"/>
              <a:t> torpedo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ikan</a:t>
            </a:r>
            <a:r>
              <a:rPr lang="en-US" dirty="0"/>
              <a:t>, </a:t>
            </a:r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ikan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bergerak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air.</a:t>
            </a:r>
          </a:p>
          <a:p>
            <a:pPr lvl="1">
              <a:spcBef>
                <a:spcPts val="0"/>
              </a:spcBef>
            </a:pPr>
            <a:r>
              <a:rPr lang="en-US" dirty="0" err="1"/>
              <a:t>Selaput</a:t>
            </a:r>
            <a:r>
              <a:rPr lang="en-US" dirty="0"/>
              <a:t> </a:t>
            </a:r>
            <a:r>
              <a:rPr lang="en-US" dirty="0" err="1"/>
              <a:t>jari</a:t>
            </a:r>
            <a:r>
              <a:rPr lang="en-US" dirty="0"/>
              <a:t> kaki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itik</a:t>
            </a:r>
            <a:r>
              <a:rPr lang="en-US" dirty="0"/>
              <a:t>, </a:t>
            </a:r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itik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berenang</a:t>
            </a:r>
            <a:r>
              <a:rPr lang="en-US" dirty="0"/>
              <a:t> </a:t>
            </a:r>
          </a:p>
          <a:p>
            <a:pPr>
              <a:buNone/>
            </a:pPr>
            <a:r>
              <a:rPr lang="en-US" sz="2400" b="1" dirty="0"/>
              <a:t>2.  </a:t>
            </a:r>
            <a:r>
              <a:rPr lang="en-US" sz="2400" b="1" dirty="0" err="1"/>
              <a:t>Adaptasi</a:t>
            </a:r>
            <a:r>
              <a:rPr lang="en-US" sz="2400" b="1" dirty="0"/>
              <a:t>  </a:t>
            </a:r>
            <a:r>
              <a:rPr lang="en-US" sz="2400" b="1" dirty="0" err="1"/>
              <a:t>Warna</a:t>
            </a:r>
            <a:endParaRPr lang="en-US" b="1" dirty="0"/>
          </a:p>
          <a:p>
            <a:pPr>
              <a:spcBef>
                <a:spcPts val="0"/>
              </a:spcBef>
              <a:buNone/>
            </a:pPr>
            <a:r>
              <a:rPr lang="en-US" b="1" dirty="0"/>
              <a:t>	</a:t>
            </a:r>
            <a:r>
              <a:rPr lang="en-US" b="1" dirty="0" err="1"/>
              <a:t>B</a:t>
            </a:r>
            <a:r>
              <a:rPr lang="en-US" dirty="0" err="1"/>
              <a:t>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(</a:t>
            </a:r>
            <a:r>
              <a:rPr lang="en-US" dirty="0" err="1"/>
              <a:t>sisik</a:t>
            </a:r>
            <a:r>
              <a:rPr lang="en-US" dirty="0"/>
              <a:t>, </a:t>
            </a:r>
            <a:r>
              <a:rPr lang="en-US" dirty="0" err="1"/>
              <a:t>kulit</a:t>
            </a:r>
            <a:r>
              <a:rPr lang="en-US" dirty="0"/>
              <a:t>, </a:t>
            </a:r>
            <a:r>
              <a:rPr lang="en-US" dirty="0" err="1"/>
              <a:t>bulu</a:t>
            </a:r>
            <a:r>
              <a:rPr lang="en-US" dirty="0"/>
              <a:t>) 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err="1"/>
              <a:t>Contoh</a:t>
            </a:r>
            <a:r>
              <a:rPr lang="en-US" dirty="0"/>
              <a:t>:</a:t>
            </a:r>
          </a:p>
          <a:p>
            <a:pPr lvl="1">
              <a:spcBef>
                <a:spcPts val="0"/>
              </a:spcBef>
            </a:pPr>
            <a:r>
              <a:rPr lang="en-US" dirty="0" err="1"/>
              <a:t>Mimikri</a:t>
            </a:r>
            <a:r>
              <a:rPr lang="en-US" dirty="0"/>
              <a:t> </a:t>
            </a:r>
          </a:p>
          <a:p>
            <a:pPr lvl="1">
              <a:spcBef>
                <a:spcPts val="0"/>
              </a:spcBef>
            </a:pP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aposematic</a:t>
            </a:r>
            <a:r>
              <a:rPr lang="en-US" dirty="0"/>
              <a:t> </a:t>
            </a:r>
          </a:p>
        </p:txBody>
      </p:sp>
      <p:grpSp>
        <p:nvGrpSpPr>
          <p:cNvPr id="3" name="Group 7"/>
          <p:cNvGrpSpPr/>
          <p:nvPr/>
        </p:nvGrpSpPr>
        <p:grpSpPr>
          <a:xfrm>
            <a:off x="990600" y="834190"/>
            <a:ext cx="2286001" cy="5558007"/>
            <a:chOff x="6553199" y="762000"/>
            <a:chExt cx="2286001" cy="5558007"/>
          </a:xfrm>
        </p:grpSpPr>
        <p:pic>
          <p:nvPicPr>
            <p:cNvPr id="5" name="Picture 15" descr="pauwoog"/>
            <p:cNvPicPr>
              <a:picLocks noChangeAspect="1" noChangeArrowheads="1"/>
            </p:cNvPicPr>
            <p:nvPr/>
          </p:nvPicPr>
          <p:blipFill>
            <a:blip r:embed="rId2"/>
            <a:srcRect r="2621"/>
            <a:stretch>
              <a:fillRect/>
            </a:stretch>
          </p:blipFill>
          <p:spPr bwMode="auto">
            <a:xfrm>
              <a:off x="6553199" y="3323950"/>
              <a:ext cx="2209801" cy="1325837"/>
            </a:xfrm>
            <a:prstGeom prst="rect">
              <a:avLst/>
            </a:prstGeom>
            <a:noFill/>
          </p:spPr>
        </p:pic>
        <p:pic>
          <p:nvPicPr>
            <p:cNvPr id="6" name="Picture 17" descr="coral"/>
            <p:cNvPicPr>
              <a:picLocks noChangeAspect="1" noChangeArrowheads="1"/>
            </p:cNvPicPr>
            <p:nvPr/>
          </p:nvPicPr>
          <p:blipFill>
            <a:blip r:embed="rId3"/>
            <a:srcRect t="13077" r="3226"/>
            <a:stretch>
              <a:fillRect/>
            </a:stretch>
          </p:blipFill>
          <p:spPr bwMode="auto">
            <a:xfrm>
              <a:off x="6553200" y="4800600"/>
              <a:ext cx="2286000" cy="1519407"/>
            </a:xfrm>
            <a:prstGeom prst="rect">
              <a:avLst/>
            </a:prstGeom>
            <a:noFill/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/>
            <a:srcRect l="15717" t="23599" r="40275"/>
            <a:stretch>
              <a:fillRect/>
            </a:stretch>
          </p:blipFill>
          <p:spPr bwMode="auto">
            <a:xfrm>
              <a:off x="6553200" y="762000"/>
              <a:ext cx="2133600" cy="2466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587365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Topics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The Concept of The Origin of Life and The Cell</a:t>
            </a:r>
            <a:endParaRPr lang="id-ID" b="1" dirty="0">
              <a:solidFill>
                <a:schemeClr val="accent6"/>
              </a:solidFill>
            </a:endParaRPr>
          </a:p>
          <a:p>
            <a:r>
              <a:rPr lang="en-US" dirty="0"/>
              <a:t>Genetics and Trait </a:t>
            </a:r>
            <a:r>
              <a:rPr lang="en-US" dirty="0" smtClean="0"/>
              <a:t>Inheritance</a:t>
            </a:r>
            <a:endParaRPr lang="id-ID" dirty="0" smtClean="0"/>
          </a:p>
          <a:p>
            <a:r>
              <a:rPr lang="en-US" dirty="0"/>
              <a:t>Taxonomy, classification, and Identification of Living </a:t>
            </a:r>
            <a:r>
              <a:rPr lang="en-US" dirty="0" smtClean="0"/>
              <a:t>Organisms</a:t>
            </a:r>
            <a:endParaRPr lang="id-ID" dirty="0" smtClean="0"/>
          </a:p>
          <a:p>
            <a:r>
              <a:rPr lang="en-US" dirty="0"/>
              <a:t>Introduction to Biomolecules and </a:t>
            </a:r>
            <a:r>
              <a:rPr lang="en-US" dirty="0" smtClean="0"/>
              <a:t>Metabolism</a:t>
            </a:r>
            <a:endParaRPr lang="id-ID" dirty="0" smtClean="0"/>
          </a:p>
          <a:p>
            <a:r>
              <a:rPr lang="en-US" dirty="0"/>
              <a:t>Ecology of Living Organisms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45601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8100" y="266700"/>
            <a:ext cx="7772400" cy="762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Contoh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adaptasi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29200" y="1447801"/>
            <a:ext cx="541020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3. </a:t>
            </a:r>
            <a:r>
              <a:rPr lang="en-US" b="1" dirty="0" err="1"/>
              <a:t>Adaptasi</a:t>
            </a:r>
            <a:r>
              <a:rPr lang="en-US" b="1" dirty="0"/>
              <a:t> </a:t>
            </a:r>
            <a:r>
              <a:rPr lang="en-US" b="1" dirty="0" err="1"/>
              <a:t>Fisiologi</a:t>
            </a:r>
            <a:endParaRPr lang="en-US" b="1" dirty="0"/>
          </a:p>
          <a:p>
            <a:r>
              <a:rPr lang="en-US" dirty="0"/>
              <a:t>   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metabolisme</a:t>
            </a:r>
            <a:r>
              <a:rPr lang="en-US" dirty="0"/>
              <a:t> </a:t>
            </a:r>
            <a:r>
              <a:rPr lang="en-US" dirty="0" err="1"/>
              <a:t>organisme</a:t>
            </a:r>
            <a:r>
              <a:rPr lang="en-US" dirty="0"/>
              <a:t>. </a:t>
            </a:r>
          </a:p>
          <a:p>
            <a:r>
              <a:rPr lang="en-US" dirty="0"/>
              <a:t>    </a:t>
            </a:r>
            <a:r>
              <a:rPr lang="en-US" dirty="0" err="1"/>
              <a:t>Contoh</a:t>
            </a:r>
            <a:r>
              <a:rPr lang="en-US" dirty="0"/>
              <a:t>: </a:t>
            </a:r>
          </a:p>
          <a:p>
            <a:pPr marL="548640" lvl="1" indent="-274320">
              <a:buFont typeface="Arial" pitchFamily="34" charset="0"/>
              <a:buChar char="•"/>
            </a:pPr>
            <a:r>
              <a:rPr lang="en-US" dirty="0" err="1"/>
              <a:t>Menurunnya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kimia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hewan</a:t>
            </a:r>
            <a:r>
              <a:rPr lang="en-US" dirty="0"/>
              <a:t> yang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hibernasi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b="1" dirty="0"/>
              <a:t>4. </a:t>
            </a:r>
            <a:r>
              <a:rPr lang="en-US" b="1" dirty="0" err="1"/>
              <a:t>Adaptasi</a:t>
            </a:r>
            <a:r>
              <a:rPr lang="en-US" b="1" dirty="0"/>
              <a:t> </a:t>
            </a:r>
            <a:r>
              <a:rPr lang="en-US" b="1" dirty="0" err="1"/>
              <a:t>Perilaku</a:t>
            </a:r>
            <a:endParaRPr lang="en-US" b="1" dirty="0"/>
          </a:p>
          <a:p>
            <a:r>
              <a:rPr lang="en-US" b="1" dirty="0"/>
              <a:t>  </a:t>
            </a:r>
            <a:r>
              <a:rPr lang="en-US" dirty="0"/>
              <a:t>  </a:t>
            </a:r>
            <a:r>
              <a:rPr lang="en-US" dirty="0" err="1"/>
              <a:t>Adaptasi</a:t>
            </a:r>
            <a:r>
              <a:rPr lang="en-US" dirty="0"/>
              <a:t> yang </a:t>
            </a:r>
            <a:r>
              <a:rPr lang="en-US" dirty="0" err="1"/>
              <a:t>melibatkan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. </a:t>
            </a:r>
          </a:p>
          <a:p>
            <a:r>
              <a:rPr lang="en-US" dirty="0"/>
              <a:t>    </a:t>
            </a:r>
            <a:r>
              <a:rPr lang="en-US" dirty="0" err="1"/>
              <a:t>Contoh</a:t>
            </a:r>
            <a:r>
              <a:rPr lang="en-US" dirty="0"/>
              <a:t>: </a:t>
            </a:r>
          </a:p>
          <a:p>
            <a:pPr marL="548640" indent="-274320">
              <a:buFont typeface="Arial" pitchFamily="34" charset="0"/>
              <a:buChar char="•"/>
            </a:pPr>
            <a:r>
              <a:rPr lang="en-US" sz="1600" dirty="0" err="1"/>
              <a:t>Kadal</a:t>
            </a:r>
            <a:r>
              <a:rPr lang="en-US" sz="1600" dirty="0"/>
              <a:t> </a:t>
            </a:r>
            <a:r>
              <a:rPr lang="en-US" sz="1600" dirty="0" err="1"/>
              <a:t>gurun</a:t>
            </a:r>
            <a:r>
              <a:rPr lang="en-US" sz="1600" dirty="0"/>
              <a:t> yang </a:t>
            </a:r>
            <a:r>
              <a:rPr lang="en-US" sz="1600" dirty="0" err="1"/>
              <a:t>melubang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siang</a:t>
            </a:r>
            <a:r>
              <a:rPr lang="en-US" sz="1600" dirty="0"/>
              <a:t> </a:t>
            </a:r>
            <a:r>
              <a:rPr lang="en-US" sz="1600" dirty="0" err="1"/>
              <a:t>hari</a:t>
            </a:r>
            <a:r>
              <a:rPr lang="en-US" sz="1600" dirty="0"/>
              <a:t> </a:t>
            </a:r>
            <a:r>
              <a:rPr lang="en-US" sz="1600" dirty="0" err="1"/>
              <a:t>terik</a:t>
            </a:r>
            <a:r>
              <a:rPr lang="en-US" sz="1600" dirty="0"/>
              <a:t>, agar </a:t>
            </a:r>
            <a:r>
              <a:rPr lang="en-US" sz="1600" dirty="0" err="1"/>
              <a:t>mendapat</a:t>
            </a:r>
            <a:r>
              <a:rPr lang="en-US" sz="1600" dirty="0"/>
              <a:t> </a:t>
            </a:r>
            <a:r>
              <a:rPr lang="en-US" sz="1600" dirty="0" err="1"/>
              <a:t>lingkungan</a:t>
            </a:r>
            <a:r>
              <a:rPr lang="en-US" sz="1600" dirty="0"/>
              <a:t> yang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sejuk</a:t>
            </a:r>
            <a:r>
              <a:rPr lang="en-US" sz="1600" dirty="0"/>
              <a:t>.</a:t>
            </a:r>
          </a:p>
          <a:p>
            <a:endParaRPr lang="en-US" dirty="0"/>
          </a:p>
          <a:p>
            <a:r>
              <a:rPr lang="en-US" b="1" dirty="0"/>
              <a:t>5. </a:t>
            </a:r>
            <a:r>
              <a:rPr lang="en-US" b="1" dirty="0" err="1"/>
              <a:t>Adaptasi</a:t>
            </a:r>
            <a:r>
              <a:rPr lang="en-US" b="1" dirty="0"/>
              <a:t> </a:t>
            </a:r>
            <a:r>
              <a:rPr lang="en-US" b="1" dirty="0" err="1"/>
              <a:t>Reproduktif</a:t>
            </a:r>
            <a:r>
              <a:rPr lang="en-US" dirty="0"/>
              <a:t> </a:t>
            </a:r>
          </a:p>
          <a:p>
            <a:r>
              <a:rPr lang="en-US" dirty="0"/>
              <a:t>   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adaptasi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:</a:t>
            </a:r>
          </a:p>
          <a:p>
            <a:r>
              <a:rPr lang="en-US" dirty="0"/>
              <a:t>    </a:t>
            </a:r>
            <a:r>
              <a:rPr lang="en-US" dirty="0" err="1"/>
              <a:t>Contoh</a:t>
            </a:r>
            <a:r>
              <a:rPr lang="en-US" dirty="0"/>
              <a:t>:</a:t>
            </a:r>
          </a:p>
          <a:p>
            <a:pPr marL="548640" indent="-274320">
              <a:buFont typeface="Arial" pitchFamily="34" charset="0"/>
              <a:buChar char="•"/>
            </a:pPr>
            <a:r>
              <a:rPr lang="en-US" dirty="0" err="1"/>
              <a:t>Merak</a:t>
            </a:r>
            <a:r>
              <a:rPr lang="en-US" dirty="0"/>
              <a:t> </a:t>
            </a:r>
            <a:r>
              <a:rPr lang="en-US" dirty="0" err="1"/>
              <a:t>jantan</a:t>
            </a:r>
            <a:r>
              <a:rPr lang="en-US" dirty="0"/>
              <a:t> </a:t>
            </a:r>
            <a:r>
              <a:rPr lang="en-US" dirty="0" err="1"/>
              <a:t>memamerkan</a:t>
            </a:r>
            <a:r>
              <a:rPr lang="en-US" dirty="0"/>
              <a:t> </a:t>
            </a:r>
            <a:r>
              <a:rPr lang="en-US" dirty="0" err="1"/>
              <a:t>bulu</a:t>
            </a:r>
            <a:r>
              <a:rPr lang="en-US" dirty="0"/>
              <a:t> </a:t>
            </a:r>
            <a:r>
              <a:rPr lang="en-US" dirty="0" err="1"/>
              <a:t>ekor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menarik</a:t>
            </a:r>
            <a:r>
              <a:rPr lang="en-US" dirty="0"/>
              <a:t> </a:t>
            </a:r>
            <a:r>
              <a:rPr lang="en-US" dirty="0" err="1"/>
              <a:t>betina</a:t>
            </a:r>
            <a:endParaRPr lang="en-US" dirty="0"/>
          </a:p>
        </p:txBody>
      </p:sp>
      <p:pic>
        <p:nvPicPr>
          <p:cNvPr id="5" name="Picture 8" descr="HIBERNATION_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447800"/>
            <a:ext cx="1835150" cy="16002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4724401"/>
            <a:ext cx="1805014" cy="1491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31242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92055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7030A0"/>
                </a:solidFill>
                <a:latin typeface="+mn-lt"/>
              </a:rPr>
              <a:t>Makhluk</a:t>
            </a:r>
            <a:r>
              <a:rPr lang="en-US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+mn-lt"/>
              </a:rPr>
              <a:t>Hidup</a:t>
            </a:r>
            <a:r>
              <a:rPr lang="en-US" dirty="0">
                <a:solidFill>
                  <a:srgbClr val="7030A0"/>
                </a:solidFill>
                <a:latin typeface="+mn-lt"/>
              </a:rPr>
              <a:t> </a:t>
            </a:r>
            <a:r>
              <a:rPr lang="id-ID" dirty="0">
                <a:solidFill>
                  <a:srgbClr val="7030A0"/>
                </a:solidFill>
                <a:latin typeface="+mn-lt"/>
              </a:rPr>
              <a:t>Bere</a:t>
            </a:r>
            <a:r>
              <a:rPr lang="en-US" dirty="0" err="1">
                <a:solidFill>
                  <a:srgbClr val="7030A0"/>
                </a:solidFill>
                <a:latin typeface="+mn-lt"/>
              </a:rPr>
              <a:t>volusi</a:t>
            </a:r>
            <a:endParaRPr lang="en-US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3946358" y="1640306"/>
            <a:ext cx="7772400" cy="301704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Gen (</a:t>
            </a:r>
            <a:r>
              <a:rPr lang="en-US" sz="2400" dirty="0" err="1"/>
              <a:t>potongan</a:t>
            </a:r>
            <a:r>
              <a:rPr lang="en-US" sz="2400" dirty="0"/>
              <a:t> DNA)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penentu</a:t>
            </a:r>
            <a:r>
              <a:rPr lang="en-US" sz="2400" dirty="0"/>
              <a:t> </a:t>
            </a:r>
            <a:r>
              <a:rPr lang="en-US" sz="2400" dirty="0" err="1"/>
              <a:t>sifat</a:t>
            </a:r>
            <a:r>
              <a:rPr lang="en-US" sz="2400" dirty="0"/>
              <a:t> </a:t>
            </a:r>
            <a:r>
              <a:rPr lang="en-US" sz="2400" dirty="0" err="1"/>
              <a:t>mahkluk</a:t>
            </a:r>
            <a:r>
              <a:rPr lang="en-US" sz="2400" dirty="0"/>
              <a:t> </a:t>
            </a:r>
            <a:r>
              <a:rPr lang="en-US" sz="2400" dirty="0" err="1"/>
              <a:t>hidup</a:t>
            </a:r>
            <a:r>
              <a:rPr lang="en-US" sz="2400" dirty="0"/>
              <a:t>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Gen </a:t>
            </a:r>
            <a:r>
              <a:rPr lang="en-US" sz="2400" dirty="0" err="1"/>
              <a:t>mudah</a:t>
            </a:r>
            <a:r>
              <a:rPr lang="en-US" sz="2400" dirty="0"/>
              <a:t> </a:t>
            </a:r>
            <a:r>
              <a:rPr lang="en-US" sz="2400" dirty="0" err="1"/>
              <a:t>mengalami</a:t>
            </a:r>
            <a:r>
              <a:rPr lang="en-US" sz="2400" dirty="0"/>
              <a:t> </a:t>
            </a:r>
            <a:r>
              <a:rPr lang="en-US" sz="2400" dirty="0" err="1"/>
              <a:t>perubahan</a:t>
            </a:r>
            <a:r>
              <a:rPr lang="en-US" sz="2400" dirty="0"/>
              <a:t> yang </a:t>
            </a:r>
            <a:r>
              <a:rPr lang="en-US" sz="2400" dirty="0" err="1"/>
              <a:t>disebut</a:t>
            </a:r>
            <a:r>
              <a:rPr lang="en-US" sz="2400" dirty="0"/>
              <a:t> </a:t>
            </a:r>
            <a:r>
              <a:rPr lang="en-US" sz="2400" dirty="0" err="1"/>
              <a:t>mutasi</a:t>
            </a:r>
            <a:r>
              <a:rPr lang="en-US" sz="2400" dirty="0"/>
              <a:t>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DNA </a:t>
            </a:r>
            <a:r>
              <a:rPr lang="en-US" sz="2400" dirty="0" err="1"/>
              <a:t>berubah</a:t>
            </a:r>
            <a:r>
              <a:rPr lang="en-US" sz="2400" dirty="0"/>
              <a:t>, </a:t>
            </a:r>
            <a:r>
              <a:rPr lang="en-US" sz="2400" dirty="0" err="1"/>
              <a:t>sifat</a:t>
            </a:r>
            <a:r>
              <a:rPr lang="en-US" sz="2400" dirty="0"/>
              <a:t> </a:t>
            </a:r>
            <a:r>
              <a:rPr lang="en-US" sz="2400" dirty="0" err="1"/>
              <a:t>organisme</a:t>
            </a:r>
            <a:r>
              <a:rPr lang="en-US" sz="2400" dirty="0"/>
              <a:t> </a:t>
            </a:r>
            <a:r>
              <a:rPr lang="en-US" sz="2400" dirty="0" err="1"/>
              <a:t>berubah</a:t>
            </a:r>
            <a:r>
              <a:rPr lang="en-US" sz="2400" dirty="0"/>
              <a:t>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 err="1"/>
              <a:t>Bila</a:t>
            </a:r>
            <a:r>
              <a:rPr lang="en-US" sz="2400" dirty="0"/>
              <a:t> </a:t>
            </a:r>
            <a:r>
              <a:rPr lang="en-US" sz="2400" dirty="0" err="1"/>
              <a:t>perubahan</a:t>
            </a:r>
            <a:r>
              <a:rPr lang="en-US" sz="2400" dirty="0"/>
              <a:t> </a:t>
            </a:r>
            <a:r>
              <a:rPr lang="en-US" sz="2400" dirty="0" err="1"/>
              <a:t>sifat</a:t>
            </a:r>
            <a:r>
              <a:rPr lang="en-US" sz="2400" dirty="0"/>
              <a:t> </a:t>
            </a:r>
            <a:r>
              <a:rPr lang="en-US" sz="2400" dirty="0" err="1"/>
              <a:t>organisme</a:t>
            </a:r>
            <a:r>
              <a:rPr lang="en-US" sz="2400" dirty="0"/>
              <a:t> </a:t>
            </a:r>
            <a:r>
              <a:rPr lang="en-US" sz="2400" dirty="0" err="1"/>
              <a:t>terjadi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kali </a:t>
            </a:r>
            <a:r>
              <a:rPr lang="en-US" sz="2400" dirty="0" err="1"/>
              <a:t>berlangsung</a:t>
            </a:r>
            <a:r>
              <a:rPr lang="en-US" sz="2400" dirty="0"/>
              <a:t> </a:t>
            </a:r>
            <a:r>
              <a:rPr lang="en-US" sz="2400" dirty="0" err="1"/>
              <a:t>pergantian</a:t>
            </a:r>
            <a:r>
              <a:rPr lang="en-US" sz="2400" dirty="0"/>
              <a:t> </a:t>
            </a:r>
            <a:r>
              <a:rPr lang="en-US" sz="2400" dirty="0" err="1"/>
              <a:t>generasi</a:t>
            </a:r>
            <a:r>
              <a:rPr lang="en-US" sz="2400" dirty="0">
                <a:sym typeface="Wingdings" pitchFamily="2" charset="2"/>
              </a:rPr>
              <a:t></a:t>
            </a:r>
            <a:r>
              <a:rPr lang="en-US" sz="2400" dirty="0"/>
              <a:t>  </a:t>
            </a:r>
            <a:r>
              <a:rPr lang="en-US" sz="2400" dirty="0" err="1"/>
              <a:t>terbentuk</a:t>
            </a:r>
            <a:r>
              <a:rPr lang="en-US" sz="2400" dirty="0"/>
              <a:t> </a:t>
            </a:r>
            <a:r>
              <a:rPr lang="en-US" sz="2400" dirty="0" err="1"/>
              <a:t>variasi</a:t>
            </a:r>
            <a:r>
              <a:rPr lang="en-US" sz="2400" dirty="0"/>
              <a:t> </a:t>
            </a:r>
            <a:r>
              <a:rPr lang="en-US" sz="2400" dirty="0" err="1"/>
              <a:t>di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populasi</a:t>
            </a:r>
            <a:r>
              <a:rPr lang="en-US" sz="2400" dirty="0"/>
              <a:t>.</a:t>
            </a:r>
            <a:endParaRPr lang="id-ID" sz="2400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id-ID" sz="2400" dirty="0"/>
              <a:t>Ketika varian baru dengan  keunikan baru sudah terbentuk </a:t>
            </a:r>
            <a:r>
              <a:rPr lang="id-ID" sz="2400" dirty="0">
                <a:sym typeface="Wingdings" pitchFamily="2" charset="2"/>
              </a:rPr>
              <a:t> evolusi 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04635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32405" y="664577"/>
            <a:ext cx="8534400" cy="914400"/>
          </a:xfrm>
        </p:spPr>
        <p:txBody>
          <a:bodyPr>
            <a:normAutofit fontScale="90000"/>
          </a:bodyPr>
          <a:lstStyle/>
          <a:p>
            <a:r>
              <a:rPr lang="en-US" altLang="id-ID" i="1" dirty="0" err="1" smtClean="0"/>
              <a:t>Tema</a:t>
            </a:r>
            <a:r>
              <a:rPr lang="en-US" altLang="id-ID" dirty="0" smtClean="0"/>
              <a:t>: </a:t>
            </a:r>
            <a:r>
              <a:rPr lang="en-US" altLang="id-ID" dirty="0" err="1" smtClean="0"/>
              <a:t>Sel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adalah</a:t>
            </a:r>
            <a:r>
              <a:rPr lang="en-US" altLang="id-ID" dirty="0" smtClean="0"/>
              <a:t> unit </a:t>
            </a:r>
            <a:r>
              <a:rPr lang="en-US" altLang="id-ID" dirty="0" err="1" smtClean="0"/>
              <a:t>dasar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bagi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struktur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dan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fungsi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organisme</a:t>
            </a:r>
            <a:endParaRPr lang="en-US" altLang="id-ID" dirty="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2029326" y="2494549"/>
            <a:ext cx="8534400" cy="5299075"/>
          </a:xfrm>
        </p:spPr>
        <p:txBody>
          <a:bodyPr/>
          <a:lstStyle/>
          <a:p>
            <a:pPr eaLnBrk="1" hangingPunct="1"/>
            <a:r>
              <a:rPr lang="en-US" altLang="id-ID" dirty="0" err="1" smtClean="0"/>
              <a:t>Sel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adalah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tingkat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organisasi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terendah</a:t>
            </a:r>
            <a:r>
              <a:rPr lang="en-US" altLang="id-ID" dirty="0" smtClean="0"/>
              <a:t> yang </a:t>
            </a:r>
            <a:r>
              <a:rPr lang="en-US" altLang="id-ID" dirty="0" err="1" smtClean="0"/>
              <a:t>dapat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melakukan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semua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aktivitas</a:t>
            </a:r>
            <a:r>
              <a:rPr lang="en-US" altLang="id-ID" dirty="0" smtClean="0"/>
              <a:t> yang </a:t>
            </a:r>
            <a:r>
              <a:rPr lang="en-US" altLang="id-ID" dirty="0" err="1" smtClean="0"/>
              <a:t>dibutuhkan</a:t>
            </a:r>
            <a:r>
              <a:rPr lang="en-US" altLang="id-ID" dirty="0" smtClean="0"/>
              <a:t> agar </a:t>
            </a:r>
            <a:r>
              <a:rPr lang="en-US" altLang="id-ID" dirty="0" err="1" smtClean="0"/>
              <a:t>tetap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hidup</a:t>
            </a:r>
            <a:endParaRPr lang="en-US" altLang="id-ID" dirty="0" smtClean="0"/>
          </a:p>
          <a:p>
            <a:pPr eaLnBrk="1" hangingPunct="1"/>
            <a:r>
              <a:rPr lang="en-US" altLang="id-ID" dirty="0" err="1" smtClean="0"/>
              <a:t>Semua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sel</a:t>
            </a:r>
            <a:r>
              <a:rPr lang="en-US" altLang="id-ID" dirty="0" smtClean="0"/>
              <a:t>:</a:t>
            </a:r>
          </a:p>
          <a:p>
            <a:pPr lvl="1" eaLnBrk="1" hangingPunct="1"/>
            <a:r>
              <a:rPr lang="en-US" altLang="id-ID" dirty="0" err="1" smtClean="0"/>
              <a:t>Diselubungi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oleh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membran</a:t>
            </a:r>
            <a:endParaRPr lang="en-US" altLang="id-ID" dirty="0" smtClean="0"/>
          </a:p>
          <a:p>
            <a:pPr lvl="1" eaLnBrk="1" hangingPunct="1"/>
            <a:r>
              <a:rPr lang="en-US" altLang="id-ID" dirty="0" err="1" smtClean="0"/>
              <a:t>Menggunakan</a:t>
            </a:r>
            <a:r>
              <a:rPr lang="en-US" altLang="id-ID" dirty="0" smtClean="0"/>
              <a:t> DNA </a:t>
            </a:r>
            <a:r>
              <a:rPr lang="en-US" altLang="id-ID" dirty="0" err="1" smtClean="0"/>
              <a:t>sebagai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informasi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genetik</a:t>
            </a:r>
            <a:r>
              <a:rPr lang="en-US" altLang="id-ID" dirty="0" smtClean="0"/>
              <a:t> </a:t>
            </a:r>
          </a:p>
          <a:p>
            <a:pPr eaLnBrk="1" hangingPunct="1"/>
            <a:r>
              <a:rPr lang="en-US" altLang="id-ID" dirty="0" err="1" smtClean="0"/>
              <a:t>Kemampuan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sel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untuk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membelah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adalah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dasar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bagi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semua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reproduksi</a:t>
            </a:r>
            <a:r>
              <a:rPr lang="en-US" altLang="id-ID" dirty="0" smtClean="0"/>
              <a:t>, </a:t>
            </a:r>
            <a:r>
              <a:rPr lang="en-US" altLang="id-ID" dirty="0" err="1" smtClean="0"/>
              <a:t>pertumbuhan</a:t>
            </a:r>
            <a:r>
              <a:rPr lang="en-US" altLang="id-ID" dirty="0" smtClean="0"/>
              <a:t>, </a:t>
            </a:r>
            <a:r>
              <a:rPr lang="en-US" altLang="id-ID" dirty="0" err="1" smtClean="0"/>
              <a:t>dan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perbaikan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organisme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multiselular</a:t>
            </a:r>
            <a:endParaRPr lang="en-US" altLang="id-ID" dirty="0" smtClean="0"/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>
            <a:off x="1812758" y="19050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>
            <a:off x="1828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86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7" descr="01_07NewtLungCell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838200"/>
            <a:ext cx="6615113" cy="425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 Box 8"/>
          <p:cNvSpPr txBox="1">
            <a:spLocks noChangeArrowheads="1"/>
          </p:cNvSpPr>
          <p:nvPr/>
        </p:nvSpPr>
        <p:spPr bwMode="auto">
          <a:xfrm>
            <a:off x="8483600" y="876301"/>
            <a:ext cx="814388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altLang="id-ID" sz="1900" b="1"/>
              <a:t>25 µm</a:t>
            </a:r>
            <a:endParaRPr lang="en-US" altLang="id-ID" sz="1900" b="1">
              <a:latin typeface="Times" panose="02020603050405020304" pitchFamily="18" charset="0"/>
            </a:endParaRPr>
          </a:p>
        </p:txBody>
      </p:sp>
      <p:sp>
        <p:nvSpPr>
          <p:cNvPr id="45060" name="Line 9"/>
          <p:cNvSpPr>
            <a:spLocks noChangeShapeType="1"/>
          </p:cNvSpPr>
          <p:nvPr/>
        </p:nvSpPr>
        <p:spPr bwMode="auto">
          <a:xfrm>
            <a:off x="8410576" y="1182688"/>
            <a:ext cx="8223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45061" name="Line 10"/>
          <p:cNvSpPr>
            <a:spLocks noChangeShapeType="1"/>
          </p:cNvSpPr>
          <p:nvPr/>
        </p:nvSpPr>
        <p:spPr bwMode="auto">
          <a:xfrm>
            <a:off x="9236075" y="1119188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45062" name="Line 11"/>
          <p:cNvSpPr>
            <a:spLocks noChangeShapeType="1"/>
          </p:cNvSpPr>
          <p:nvPr/>
        </p:nvSpPr>
        <p:spPr bwMode="auto">
          <a:xfrm>
            <a:off x="8410575" y="1119188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47111" name="Rectangle 12"/>
          <p:cNvSpPr>
            <a:spLocks noChangeArrowheads="1"/>
          </p:cNvSpPr>
          <p:nvPr/>
        </p:nvSpPr>
        <p:spPr bwMode="auto">
          <a:xfrm>
            <a:off x="1752600" y="76200"/>
            <a:ext cx="8915400" cy="6096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450850" indent="-450850">
              <a:lnSpc>
                <a:spcPct val="90000"/>
              </a:lnSpc>
              <a:defRPr/>
            </a:pPr>
            <a:r>
              <a:rPr lang="en-US" sz="1400" dirty="0" err="1">
                <a:cs typeface="Arial" charset="0"/>
              </a:rPr>
              <a:t>Peraga</a:t>
            </a:r>
            <a:r>
              <a:rPr lang="en-US" sz="1400" dirty="0">
                <a:cs typeface="Arial" charset="0"/>
              </a:rPr>
              <a:t> 1.7 </a:t>
            </a:r>
            <a:r>
              <a:rPr lang="en-US" sz="1400" dirty="0" err="1">
                <a:cs typeface="Arial" charset="0"/>
              </a:rPr>
              <a:t>Suatu</a:t>
            </a:r>
            <a:r>
              <a:rPr lang="en-US" sz="1400" dirty="0">
                <a:cs typeface="Arial" charset="0"/>
              </a:rPr>
              <a:t> </a:t>
            </a:r>
            <a:r>
              <a:rPr lang="en-US" sz="1400" dirty="0" err="1">
                <a:cs typeface="Arial" charset="0"/>
              </a:rPr>
              <a:t>sel</a:t>
            </a:r>
            <a:r>
              <a:rPr lang="en-US" sz="1400" dirty="0">
                <a:cs typeface="Arial" charset="0"/>
              </a:rPr>
              <a:t> </a:t>
            </a:r>
            <a:r>
              <a:rPr lang="en-US" sz="1400" dirty="0" err="1">
                <a:cs typeface="Arial" charset="0"/>
              </a:rPr>
              <a:t>paru-paru</a:t>
            </a:r>
            <a:r>
              <a:rPr lang="en-US" sz="1400" dirty="0">
                <a:cs typeface="Arial" charset="0"/>
              </a:rPr>
              <a:t> </a:t>
            </a:r>
            <a:r>
              <a:rPr lang="en-US" sz="1400" dirty="0" err="1">
                <a:cs typeface="Arial" charset="0"/>
              </a:rPr>
              <a:t>kadal</a:t>
            </a:r>
            <a:r>
              <a:rPr lang="en-US" sz="1400" dirty="0">
                <a:cs typeface="Arial" charset="0"/>
              </a:rPr>
              <a:t> air </a:t>
            </a:r>
            <a:r>
              <a:rPr lang="en-US" sz="1400" dirty="0" err="1">
                <a:cs typeface="Arial" charset="0"/>
              </a:rPr>
              <a:t>membelah</a:t>
            </a:r>
            <a:r>
              <a:rPr lang="en-US" sz="1400" dirty="0">
                <a:cs typeface="Arial" charset="0"/>
              </a:rPr>
              <a:t> </a:t>
            </a:r>
            <a:r>
              <a:rPr lang="en-US" sz="1400" dirty="0" err="1">
                <a:cs typeface="Arial" charset="0"/>
              </a:rPr>
              <a:t>menjadi</a:t>
            </a:r>
            <a:r>
              <a:rPr lang="en-US" sz="1400" dirty="0">
                <a:cs typeface="Arial" charset="0"/>
              </a:rPr>
              <a:t> </a:t>
            </a:r>
            <a:r>
              <a:rPr lang="en-US" sz="1400" dirty="0" err="1">
                <a:cs typeface="Arial" charset="0"/>
              </a:rPr>
              <a:t>dua</a:t>
            </a:r>
            <a:r>
              <a:rPr lang="en-US" sz="1400" dirty="0">
                <a:cs typeface="Arial" charset="0"/>
              </a:rPr>
              <a:t> </a:t>
            </a:r>
            <a:r>
              <a:rPr lang="en-US" sz="1400" dirty="0" err="1">
                <a:cs typeface="Arial" charset="0"/>
              </a:rPr>
              <a:t>sel</a:t>
            </a:r>
            <a:r>
              <a:rPr lang="en-US" sz="1400" dirty="0">
                <a:cs typeface="Arial" charset="0"/>
              </a:rPr>
              <a:t> yang </a:t>
            </a:r>
            <a:r>
              <a:rPr lang="en-US" sz="1400" dirty="0" err="1">
                <a:cs typeface="Arial" charset="0"/>
              </a:rPr>
              <a:t>berukuran</a:t>
            </a:r>
            <a:r>
              <a:rPr lang="en-US" sz="1400" dirty="0">
                <a:cs typeface="Arial" charset="0"/>
              </a:rPr>
              <a:t> </a:t>
            </a:r>
            <a:r>
              <a:rPr lang="en-US" sz="1400" dirty="0" err="1">
                <a:cs typeface="Arial" charset="0"/>
              </a:rPr>
              <a:t>lebih</a:t>
            </a:r>
            <a:r>
              <a:rPr lang="en-US" sz="1400" dirty="0">
                <a:cs typeface="Arial" charset="0"/>
              </a:rPr>
              <a:t> </a:t>
            </a:r>
            <a:r>
              <a:rPr lang="en-US" sz="1400" dirty="0" err="1">
                <a:cs typeface="Arial" charset="0"/>
              </a:rPr>
              <a:t>kecil</a:t>
            </a:r>
            <a:r>
              <a:rPr lang="en-US" sz="1400" dirty="0">
                <a:cs typeface="Arial" charset="0"/>
              </a:rPr>
              <a:t> </a:t>
            </a:r>
          </a:p>
          <a:p>
            <a:pPr marL="450850" indent="-450850">
              <a:lnSpc>
                <a:spcPct val="90000"/>
              </a:lnSpc>
              <a:defRPr/>
            </a:pPr>
            <a:r>
              <a:rPr lang="en-US" sz="1400" dirty="0">
                <a:cs typeface="Arial" charset="0"/>
              </a:rPr>
              <a:t>yang </a:t>
            </a:r>
            <a:r>
              <a:rPr lang="en-US" sz="1400" dirty="0" err="1">
                <a:cs typeface="Arial" charset="0"/>
              </a:rPr>
              <a:t>akan</a:t>
            </a:r>
            <a:r>
              <a:rPr lang="en-US" sz="1400" dirty="0">
                <a:cs typeface="Arial" charset="0"/>
              </a:rPr>
              <a:t> </a:t>
            </a:r>
            <a:r>
              <a:rPr lang="en-US" sz="1400" dirty="0" err="1">
                <a:cs typeface="Arial" charset="0"/>
              </a:rPr>
              <a:t>tumbuh</a:t>
            </a:r>
            <a:r>
              <a:rPr lang="en-US" sz="1400" dirty="0">
                <a:cs typeface="Arial" charset="0"/>
              </a:rPr>
              <a:t> </a:t>
            </a:r>
            <a:r>
              <a:rPr lang="en-US" sz="1400" dirty="0" err="1">
                <a:cs typeface="Arial" charset="0"/>
              </a:rPr>
              <a:t>dan</a:t>
            </a:r>
            <a:r>
              <a:rPr lang="en-US" sz="1400" dirty="0">
                <a:cs typeface="Arial" charset="0"/>
              </a:rPr>
              <a:t> </a:t>
            </a:r>
            <a:r>
              <a:rPr lang="en-US" sz="1400" dirty="0" err="1">
                <a:cs typeface="Arial" charset="0"/>
              </a:rPr>
              <a:t>membelah</a:t>
            </a:r>
            <a:r>
              <a:rPr lang="en-US" sz="1400" dirty="0">
                <a:cs typeface="Arial" charset="0"/>
              </a:rPr>
              <a:t> </a:t>
            </a:r>
            <a:r>
              <a:rPr lang="en-US" sz="1400" dirty="0" err="1">
                <a:cs typeface="Arial" charset="0"/>
              </a:rPr>
              <a:t>lagi</a:t>
            </a:r>
            <a:endParaRPr lang="en-US" sz="1400" dirty="0">
              <a:cs typeface="Arial" charset="0"/>
            </a:endParaRPr>
          </a:p>
          <a:p>
            <a:pPr marL="450850" indent="-450850">
              <a:lnSpc>
                <a:spcPct val="90000"/>
              </a:lnSpc>
              <a:defRPr/>
            </a:pPr>
            <a:endParaRPr lang="en-US" sz="1400" b="1" dirty="0">
              <a:cs typeface="Arial" charset="0"/>
            </a:endParaRPr>
          </a:p>
        </p:txBody>
      </p:sp>
      <p:sp>
        <p:nvSpPr>
          <p:cNvPr id="45064" name="Text Box 22"/>
          <p:cNvSpPr txBox="1">
            <a:spLocks noChangeArrowheads="1"/>
          </p:cNvSpPr>
          <p:nvPr/>
        </p:nvSpPr>
        <p:spPr bwMode="auto">
          <a:xfrm>
            <a:off x="2743200" y="5248276"/>
            <a:ext cx="6553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id-ID" sz="2000" b="1">
                <a:ea typeface="ヒラギノ角ゴ Pro W3" charset="-128"/>
              </a:rPr>
              <a:t>Pembelahan sel untuk membentuk sel-sel baru adalah dasar bagi semua reproduksi dan bagi pertumbuhan serta perbaikan organisme multiselular.</a:t>
            </a:r>
            <a:endParaRPr lang="en-US" altLang="id-ID" sz="2000" b="1">
              <a:latin typeface="Times" panose="02020603050405020304" pitchFamily="18" charset="0"/>
              <a:ea typeface="ヒラギノ角ゴ Pro W3" charset="-128"/>
            </a:endParaRPr>
          </a:p>
        </p:txBody>
      </p:sp>
      <p:sp>
        <p:nvSpPr>
          <p:cNvPr id="45065" name="Rectangle 6"/>
          <p:cNvSpPr>
            <a:spLocks noChangeArrowheads="1"/>
          </p:cNvSpPr>
          <p:nvPr/>
        </p:nvSpPr>
        <p:spPr bwMode="auto">
          <a:xfrm>
            <a:off x="2667000" y="4953000"/>
            <a:ext cx="3352800" cy="228600"/>
          </a:xfrm>
          <a:prstGeom prst="rect">
            <a:avLst/>
          </a:prstGeom>
          <a:solidFill>
            <a:schemeClr val="bg1"/>
          </a:solidFill>
          <a:ln w="34925" algn="ctr">
            <a:solidFill>
              <a:schemeClr val="bg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59054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219201"/>
            <a:ext cx="8534400" cy="5260975"/>
          </a:xfrm>
        </p:spPr>
        <p:txBody>
          <a:bodyPr/>
          <a:lstStyle/>
          <a:p>
            <a:pPr eaLnBrk="1" hangingPunct="1"/>
            <a:r>
              <a:rPr lang="en-US" altLang="id-ID" b="1" smtClean="0"/>
              <a:t>Sel eukariot (</a:t>
            </a:r>
            <a:r>
              <a:rPr lang="en-US" altLang="id-ID" b="1" i="1" smtClean="0"/>
              <a:t>eukaryotic cell</a:t>
            </a:r>
            <a:r>
              <a:rPr lang="en-US" altLang="id-ID" b="1" smtClean="0"/>
              <a:t>) </a:t>
            </a:r>
            <a:r>
              <a:rPr lang="en-US" altLang="id-ID" smtClean="0"/>
              <a:t>memiliki berbagai organel terselubung-membran, yang terbesar biasanya adalah nukleus (inti)</a:t>
            </a:r>
          </a:p>
          <a:p>
            <a:pPr eaLnBrk="1" hangingPunct="1"/>
            <a:r>
              <a:rPr lang="en-US" altLang="id-ID" b="1" smtClean="0"/>
              <a:t>Sel prokariot</a:t>
            </a:r>
            <a:r>
              <a:rPr lang="en-US" altLang="id-ID" smtClean="0"/>
              <a:t> </a:t>
            </a:r>
            <a:r>
              <a:rPr lang="en-US" altLang="id-ID" b="1" smtClean="0"/>
              <a:t>(</a:t>
            </a:r>
            <a:r>
              <a:rPr lang="en-US" altLang="id-ID" b="1" i="1" smtClean="0"/>
              <a:t>prokaryotic cell</a:t>
            </a:r>
            <a:r>
              <a:rPr lang="en-US" altLang="id-ID" b="1" smtClean="0"/>
              <a:t>)</a:t>
            </a:r>
            <a:r>
              <a:rPr lang="en-US" altLang="id-ID" smtClean="0"/>
              <a:t> lebih sederhana dan umumnya lebih kecil daripada sel eukariot, dan tidak memiliki nukleus atau organel terselubung-membran </a:t>
            </a:r>
          </a:p>
          <a:p>
            <a:pPr eaLnBrk="1" hangingPunct="1"/>
            <a:r>
              <a:rPr lang="en-US" altLang="id-ID" smtClean="0"/>
              <a:t>Bakteri dan Arkea tersusun atas sel prokariot; tumbuhan, hewan, jamur, dan semua bentuk kehidupan lainnya tersusun atas sel eukariot</a:t>
            </a:r>
          </a:p>
        </p:txBody>
      </p:sp>
      <p:sp>
        <p:nvSpPr>
          <p:cNvPr id="46083" name="Line 4"/>
          <p:cNvSpPr>
            <a:spLocks noChangeShapeType="1"/>
          </p:cNvSpPr>
          <p:nvPr/>
        </p:nvSpPr>
        <p:spPr bwMode="auto">
          <a:xfrm>
            <a:off x="1828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46084" name="Line 5"/>
          <p:cNvSpPr>
            <a:spLocks noChangeShapeType="1"/>
          </p:cNvSpPr>
          <p:nvPr/>
        </p:nvSpPr>
        <p:spPr bwMode="auto">
          <a:xfrm>
            <a:off x="1828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1448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6" descr="01_08EukProkCell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222250"/>
            <a:ext cx="7050088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 Box 7"/>
          <p:cNvSpPr txBox="1">
            <a:spLocks noChangeArrowheads="1"/>
          </p:cNvSpPr>
          <p:nvPr/>
        </p:nvSpPr>
        <p:spPr bwMode="auto">
          <a:xfrm>
            <a:off x="8653463" y="6291263"/>
            <a:ext cx="6604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altLang="id-ID" sz="1900" b="1"/>
              <a:t>1 µm</a:t>
            </a:r>
            <a:endParaRPr lang="en-US" altLang="id-ID" sz="1900" b="1">
              <a:latin typeface="Times" panose="02020603050405020304" pitchFamily="18" charset="0"/>
            </a:endParaRPr>
          </a:p>
        </p:txBody>
      </p:sp>
      <p:sp>
        <p:nvSpPr>
          <p:cNvPr id="47108" name="Line 8"/>
          <p:cNvSpPr>
            <a:spLocks noChangeShapeType="1"/>
          </p:cNvSpPr>
          <p:nvPr/>
        </p:nvSpPr>
        <p:spPr bwMode="auto">
          <a:xfrm>
            <a:off x="8643939" y="6215063"/>
            <a:ext cx="5683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47109" name="Line 9"/>
          <p:cNvSpPr>
            <a:spLocks noChangeShapeType="1"/>
          </p:cNvSpPr>
          <p:nvPr/>
        </p:nvSpPr>
        <p:spPr bwMode="auto">
          <a:xfrm>
            <a:off x="8643938" y="6151563"/>
            <a:ext cx="0" cy="1254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47110" name="Line 10"/>
          <p:cNvSpPr>
            <a:spLocks noChangeShapeType="1"/>
          </p:cNvSpPr>
          <p:nvPr/>
        </p:nvSpPr>
        <p:spPr bwMode="auto">
          <a:xfrm>
            <a:off x="9212263" y="6151563"/>
            <a:ext cx="0" cy="1254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47111" name="Text Box 11"/>
          <p:cNvSpPr txBox="1">
            <a:spLocks noChangeArrowheads="1"/>
          </p:cNvSpPr>
          <p:nvPr/>
        </p:nvSpPr>
        <p:spPr bwMode="auto">
          <a:xfrm>
            <a:off x="3149600" y="6007100"/>
            <a:ext cx="1270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altLang="id-ID" sz="1800" b="1"/>
              <a:t>Organel</a:t>
            </a:r>
            <a:endParaRPr lang="en-US" altLang="id-ID" sz="1800" b="1">
              <a:latin typeface="Times" panose="02020603050405020304" pitchFamily="18" charset="0"/>
            </a:endParaRPr>
          </a:p>
        </p:txBody>
      </p:sp>
      <p:sp>
        <p:nvSpPr>
          <p:cNvPr id="47112" name="Text Box 12"/>
          <p:cNvSpPr txBox="1">
            <a:spLocks noChangeArrowheads="1"/>
          </p:cNvSpPr>
          <p:nvPr/>
        </p:nvSpPr>
        <p:spPr bwMode="auto">
          <a:xfrm>
            <a:off x="2592388" y="6300789"/>
            <a:ext cx="267335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altLang="id-ID" sz="1800" b="1"/>
              <a:t>Nukleus (mengandung DNA)</a:t>
            </a:r>
            <a:endParaRPr lang="en-US" altLang="id-ID" sz="1800" b="1">
              <a:latin typeface="Times" panose="02020603050405020304" pitchFamily="18" charset="0"/>
            </a:endParaRPr>
          </a:p>
        </p:txBody>
      </p:sp>
      <p:sp>
        <p:nvSpPr>
          <p:cNvPr id="47113" name="Text Box 13"/>
          <p:cNvSpPr txBox="1">
            <a:spLocks noChangeArrowheads="1"/>
          </p:cNvSpPr>
          <p:nvPr/>
        </p:nvSpPr>
        <p:spPr bwMode="auto">
          <a:xfrm>
            <a:off x="2819401" y="1822450"/>
            <a:ext cx="12684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altLang="id-ID" sz="1800" b="1"/>
              <a:t>Sitoplasma</a:t>
            </a:r>
            <a:endParaRPr lang="en-US" altLang="id-ID" sz="1800" b="1">
              <a:latin typeface="Times" panose="02020603050405020304" pitchFamily="18" charset="0"/>
            </a:endParaRPr>
          </a:p>
        </p:txBody>
      </p:sp>
      <p:sp>
        <p:nvSpPr>
          <p:cNvPr id="47114" name="Text Box 14"/>
          <p:cNvSpPr txBox="1">
            <a:spLocks noChangeArrowheads="1"/>
          </p:cNvSpPr>
          <p:nvPr/>
        </p:nvSpPr>
        <p:spPr bwMode="auto">
          <a:xfrm>
            <a:off x="2940051" y="1419225"/>
            <a:ext cx="12684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altLang="id-ID" sz="1800" b="1"/>
              <a:t>Membran</a:t>
            </a:r>
            <a:endParaRPr lang="en-US" altLang="id-ID" sz="1800" b="1">
              <a:latin typeface="Times" panose="02020603050405020304" pitchFamily="18" charset="0"/>
            </a:endParaRPr>
          </a:p>
        </p:txBody>
      </p:sp>
      <p:sp>
        <p:nvSpPr>
          <p:cNvPr id="47115" name="Text Box 15"/>
          <p:cNvSpPr txBox="1">
            <a:spLocks noChangeArrowheads="1"/>
          </p:cNvSpPr>
          <p:nvPr/>
        </p:nvSpPr>
        <p:spPr bwMode="auto">
          <a:xfrm>
            <a:off x="6324601" y="704851"/>
            <a:ext cx="13811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altLang="id-ID" sz="1800" b="1"/>
              <a:t>DNA</a:t>
            </a:r>
          </a:p>
          <a:p>
            <a:pPr algn="l">
              <a:lnSpc>
                <a:spcPct val="80000"/>
              </a:lnSpc>
            </a:pPr>
            <a:r>
              <a:rPr lang="en-US" altLang="id-ID" sz="1800" b="1"/>
              <a:t>(tanpa nukleus)</a:t>
            </a:r>
            <a:endParaRPr lang="en-US" altLang="id-ID" sz="1800" b="1">
              <a:latin typeface="Times" panose="02020603050405020304" pitchFamily="18" charset="0"/>
            </a:endParaRPr>
          </a:p>
        </p:txBody>
      </p:sp>
      <p:sp>
        <p:nvSpPr>
          <p:cNvPr id="47116" name="Text Box 16"/>
          <p:cNvSpPr txBox="1">
            <a:spLocks noChangeArrowheads="1"/>
          </p:cNvSpPr>
          <p:nvPr/>
        </p:nvSpPr>
        <p:spPr bwMode="auto">
          <a:xfrm>
            <a:off x="7315200" y="1255714"/>
            <a:ext cx="1074738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altLang="id-ID" sz="1800" b="1"/>
              <a:t>Membran</a:t>
            </a:r>
            <a:endParaRPr lang="en-US" altLang="id-ID" sz="1800" b="1">
              <a:latin typeface="Times" panose="02020603050405020304" pitchFamily="18" charset="0"/>
            </a:endParaRPr>
          </a:p>
        </p:txBody>
      </p:sp>
      <p:sp>
        <p:nvSpPr>
          <p:cNvPr id="47117" name="Text Box 17"/>
          <p:cNvSpPr txBox="1">
            <a:spLocks noChangeArrowheads="1"/>
          </p:cNvSpPr>
          <p:nvPr/>
        </p:nvSpPr>
        <p:spPr bwMode="auto">
          <a:xfrm>
            <a:off x="2922588" y="596901"/>
            <a:ext cx="21336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altLang="id-ID" b="1"/>
              <a:t>Sel eukariot</a:t>
            </a:r>
            <a:endParaRPr lang="en-US" altLang="id-ID" b="1">
              <a:latin typeface="Times" panose="02020603050405020304" pitchFamily="18" charset="0"/>
            </a:endParaRPr>
          </a:p>
        </p:txBody>
      </p:sp>
      <p:sp>
        <p:nvSpPr>
          <p:cNvPr id="47118" name="Text Box 18"/>
          <p:cNvSpPr txBox="1">
            <a:spLocks noChangeArrowheads="1"/>
          </p:cNvSpPr>
          <p:nvPr/>
        </p:nvSpPr>
        <p:spPr bwMode="auto">
          <a:xfrm>
            <a:off x="8302626" y="1938338"/>
            <a:ext cx="236537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altLang="id-ID" b="1"/>
              <a:t>Sel prokariot</a:t>
            </a:r>
            <a:endParaRPr lang="en-US" altLang="id-ID" b="1">
              <a:latin typeface="Times" panose="02020603050405020304" pitchFamily="18" charset="0"/>
            </a:endParaRPr>
          </a:p>
        </p:txBody>
      </p:sp>
      <p:sp>
        <p:nvSpPr>
          <p:cNvPr id="47119" name="Line 19"/>
          <p:cNvSpPr>
            <a:spLocks noChangeShapeType="1"/>
          </p:cNvSpPr>
          <p:nvPr/>
        </p:nvSpPr>
        <p:spPr bwMode="auto">
          <a:xfrm>
            <a:off x="4108451" y="1536700"/>
            <a:ext cx="652463" cy="2746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47120" name="Line 20"/>
          <p:cNvSpPr>
            <a:spLocks noChangeShapeType="1"/>
          </p:cNvSpPr>
          <p:nvPr/>
        </p:nvSpPr>
        <p:spPr bwMode="auto">
          <a:xfrm>
            <a:off x="4065588" y="1930401"/>
            <a:ext cx="539750" cy="193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47121" name="Line 21"/>
          <p:cNvSpPr>
            <a:spLocks noChangeShapeType="1"/>
          </p:cNvSpPr>
          <p:nvPr/>
        </p:nvSpPr>
        <p:spPr bwMode="auto">
          <a:xfrm>
            <a:off x="8053389" y="1041400"/>
            <a:ext cx="5159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47122" name="Line 22"/>
          <p:cNvSpPr>
            <a:spLocks noChangeShapeType="1"/>
          </p:cNvSpPr>
          <p:nvPr/>
        </p:nvSpPr>
        <p:spPr bwMode="auto">
          <a:xfrm>
            <a:off x="8394701" y="1366838"/>
            <a:ext cx="1365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47123" name="Line 23"/>
          <p:cNvSpPr>
            <a:spLocks noChangeShapeType="1"/>
          </p:cNvSpPr>
          <p:nvPr/>
        </p:nvSpPr>
        <p:spPr bwMode="auto">
          <a:xfrm flipV="1">
            <a:off x="4097339" y="5678489"/>
            <a:ext cx="776287" cy="4333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47124" name="Line 24"/>
          <p:cNvSpPr>
            <a:spLocks noChangeShapeType="1"/>
          </p:cNvSpPr>
          <p:nvPr/>
        </p:nvSpPr>
        <p:spPr bwMode="auto">
          <a:xfrm flipV="1">
            <a:off x="4090989" y="5748338"/>
            <a:ext cx="1241425" cy="368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47125" name="Line 25"/>
          <p:cNvSpPr>
            <a:spLocks noChangeShapeType="1"/>
          </p:cNvSpPr>
          <p:nvPr/>
        </p:nvSpPr>
        <p:spPr bwMode="auto">
          <a:xfrm flipV="1">
            <a:off x="5332413" y="5122863"/>
            <a:ext cx="876300" cy="1111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49174" name="Rectangle 28"/>
          <p:cNvSpPr>
            <a:spLocks noChangeArrowheads="1"/>
          </p:cNvSpPr>
          <p:nvPr/>
        </p:nvSpPr>
        <p:spPr bwMode="auto">
          <a:xfrm>
            <a:off x="1676400" y="1"/>
            <a:ext cx="8458200" cy="4111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450850" indent="-450850">
              <a:lnSpc>
                <a:spcPct val="90000"/>
              </a:lnSpc>
              <a:defRPr/>
            </a:pPr>
            <a:r>
              <a:rPr lang="en-US" sz="1400" dirty="0" err="1">
                <a:cs typeface="Arial" charset="0"/>
              </a:rPr>
              <a:t>Peraga</a:t>
            </a:r>
            <a:r>
              <a:rPr lang="en-US" sz="1400" dirty="0">
                <a:cs typeface="Arial" charset="0"/>
              </a:rPr>
              <a:t> 1.8 </a:t>
            </a:r>
            <a:r>
              <a:rPr lang="en-US" sz="1400" dirty="0" err="1">
                <a:cs typeface="Arial" charset="0"/>
              </a:rPr>
              <a:t>Perbedaan</a:t>
            </a:r>
            <a:r>
              <a:rPr lang="en-US" sz="1400" dirty="0">
                <a:cs typeface="Arial" charset="0"/>
              </a:rPr>
              <a:t> </a:t>
            </a:r>
            <a:r>
              <a:rPr lang="en-US" sz="1400" dirty="0" err="1">
                <a:cs typeface="Arial" charset="0"/>
              </a:rPr>
              <a:t>ukuran</a:t>
            </a:r>
            <a:r>
              <a:rPr lang="en-US" sz="1400" dirty="0">
                <a:cs typeface="Arial" charset="0"/>
              </a:rPr>
              <a:t> </a:t>
            </a:r>
            <a:r>
              <a:rPr lang="en-US" sz="1400" dirty="0" err="1">
                <a:cs typeface="Arial" charset="0"/>
              </a:rPr>
              <a:t>dan</a:t>
            </a:r>
            <a:r>
              <a:rPr lang="en-US" sz="1400" dirty="0">
                <a:cs typeface="Arial" charset="0"/>
              </a:rPr>
              <a:t> </a:t>
            </a:r>
            <a:r>
              <a:rPr lang="en-US" sz="1400" dirty="0" err="1">
                <a:cs typeface="Arial" charset="0"/>
              </a:rPr>
              <a:t>kompleksitas</a:t>
            </a:r>
            <a:r>
              <a:rPr lang="en-US" sz="1400" dirty="0">
                <a:cs typeface="Arial" charset="0"/>
              </a:rPr>
              <a:t> </a:t>
            </a:r>
            <a:r>
              <a:rPr lang="en-US" sz="1400" dirty="0" err="1">
                <a:cs typeface="Arial" charset="0"/>
              </a:rPr>
              <a:t>antara</a:t>
            </a:r>
            <a:r>
              <a:rPr lang="en-US" sz="1400" dirty="0">
                <a:cs typeface="Arial" charset="0"/>
              </a:rPr>
              <a:t> </a:t>
            </a:r>
            <a:r>
              <a:rPr lang="en-US" sz="1400" dirty="0" err="1">
                <a:cs typeface="Arial" charset="0"/>
              </a:rPr>
              <a:t>sel</a:t>
            </a:r>
            <a:r>
              <a:rPr lang="en-US" sz="1400" dirty="0">
                <a:cs typeface="Arial" charset="0"/>
              </a:rPr>
              <a:t> </a:t>
            </a:r>
            <a:r>
              <a:rPr lang="en-US" sz="1400" dirty="0" err="1">
                <a:cs typeface="Arial" charset="0"/>
              </a:rPr>
              <a:t>eukariot</a:t>
            </a:r>
            <a:r>
              <a:rPr lang="en-US" sz="1400" dirty="0">
                <a:cs typeface="Arial" charset="0"/>
              </a:rPr>
              <a:t> </a:t>
            </a:r>
            <a:r>
              <a:rPr lang="en-US" sz="1400" dirty="0" err="1">
                <a:cs typeface="Arial" charset="0"/>
              </a:rPr>
              <a:t>dan</a:t>
            </a:r>
            <a:r>
              <a:rPr lang="en-US" sz="1400" dirty="0">
                <a:cs typeface="Arial" charset="0"/>
              </a:rPr>
              <a:t> </a:t>
            </a:r>
            <a:r>
              <a:rPr lang="en-US" sz="1400" dirty="0" err="1">
                <a:cs typeface="Arial" charset="0"/>
              </a:rPr>
              <a:t>sel</a:t>
            </a:r>
            <a:r>
              <a:rPr lang="en-US" sz="1400" dirty="0">
                <a:cs typeface="Arial" charset="0"/>
              </a:rPr>
              <a:t> </a:t>
            </a:r>
            <a:r>
              <a:rPr lang="en-US" sz="1400" dirty="0" err="1">
                <a:cs typeface="Arial" charset="0"/>
              </a:rPr>
              <a:t>prokariot</a:t>
            </a:r>
            <a:endParaRPr lang="en-US" sz="1400" b="1" dirty="0">
              <a:cs typeface="Arial" charset="0"/>
            </a:endParaRPr>
          </a:p>
        </p:txBody>
      </p:sp>
      <p:sp>
        <p:nvSpPr>
          <p:cNvPr id="47127" name="Rectangle 6"/>
          <p:cNvSpPr>
            <a:spLocks noChangeArrowheads="1"/>
          </p:cNvSpPr>
          <p:nvPr/>
        </p:nvSpPr>
        <p:spPr bwMode="auto">
          <a:xfrm>
            <a:off x="2514600" y="6553200"/>
            <a:ext cx="3352800" cy="228600"/>
          </a:xfrm>
          <a:prstGeom prst="rect">
            <a:avLst/>
          </a:prstGeom>
          <a:solidFill>
            <a:schemeClr val="bg1"/>
          </a:solidFill>
          <a:ln w="34925" algn="ctr">
            <a:solidFill>
              <a:schemeClr val="bg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94570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808747" y="1556084"/>
            <a:ext cx="8534400" cy="914400"/>
          </a:xfrm>
        </p:spPr>
        <p:txBody>
          <a:bodyPr>
            <a:normAutofit fontScale="90000"/>
          </a:bodyPr>
          <a:lstStyle/>
          <a:p>
            <a:r>
              <a:rPr lang="en-US" altLang="id-ID" i="1" dirty="0" err="1" smtClean="0"/>
              <a:t>Tema</a:t>
            </a:r>
            <a:r>
              <a:rPr lang="en-US" altLang="id-ID" dirty="0" smtClean="0"/>
              <a:t>: </a:t>
            </a:r>
            <a:r>
              <a:rPr lang="en-US" altLang="id-ID" dirty="0" err="1" smtClean="0"/>
              <a:t>Kelanjutan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kehidupan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didasarkan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pada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informasi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terwariskan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dalam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bentuk</a:t>
            </a:r>
            <a:r>
              <a:rPr lang="en-US" altLang="id-ID" dirty="0" smtClean="0"/>
              <a:t> DNA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1808747" y="3595104"/>
            <a:ext cx="8534400" cy="3432175"/>
          </a:xfrm>
        </p:spPr>
        <p:txBody>
          <a:bodyPr/>
          <a:lstStyle/>
          <a:p>
            <a:pPr eaLnBrk="1" hangingPunct="1"/>
            <a:r>
              <a:rPr lang="en-US" altLang="id-ID" dirty="0" err="1" smtClean="0"/>
              <a:t>Kromosom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mengandung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hampir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semua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materi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genetik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sel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dalam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bentuk</a:t>
            </a:r>
            <a:r>
              <a:rPr lang="en-US" altLang="id-ID" dirty="0" smtClean="0"/>
              <a:t> </a:t>
            </a:r>
            <a:r>
              <a:rPr lang="en-US" altLang="id-ID" b="1" dirty="0" smtClean="0"/>
              <a:t>DNA </a:t>
            </a:r>
            <a:r>
              <a:rPr lang="en-US" altLang="id-ID" dirty="0" smtClean="0"/>
              <a:t>(</a:t>
            </a:r>
            <a:r>
              <a:rPr lang="en-US" altLang="id-ID" i="1" dirty="0" smtClean="0"/>
              <a:t>deoxyribonucleic acid</a:t>
            </a:r>
            <a:r>
              <a:rPr lang="en-US" altLang="id-ID" dirty="0" smtClean="0"/>
              <a:t>)</a:t>
            </a:r>
          </a:p>
          <a:p>
            <a:pPr eaLnBrk="1" hangingPunct="1"/>
            <a:r>
              <a:rPr lang="en-US" altLang="id-ID" dirty="0" smtClean="0"/>
              <a:t>DNA </a:t>
            </a:r>
            <a:r>
              <a:rPr lang="en-US" altLang="id-ID" dirty="0" err="1" smtClean="0"/>
              <a:t>adalah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substansi</a:t>
            </a:r>
            <a:r>
              <a:rPr lang="en-US" altLang="id-ID" dirty="0" smtClean="0"/>
              <a:t> gen</a:t>
            </a:r>
          </a:p>
          <a:p>
            <a:pPr eaLnBrk="1" hangingPunct="1"/>
            <a:r>
              <a:rPr lang="en-US" altLang="id-ID" b="1" dirty="0" smtClean="0"/>
              <a:t>Gen </a:t>
            </a:r>
            <a:r>
              <a:rPr lang="en-US" altLang="id-ID" dirty="0" err="1" smtClean="0"/>
              <a:t>adalah</a:t>
            </a:r>
            <a:r>
              <a:rPr lang="en-US" altLang="id-ID" dirty="0" smtClean="0"/>
              <a:t> unit </a:t>
            </a:r>
            <a:r>
              <a:rPr lang="en-US" altLang="id-ID" dirty="0" err="1" smtClean="0"/>
              <a:t>pewarisan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sifat</a:t>
            </a:r>
            <a:r>
              <a:rPr lang="en-US" altLang="id-ID" dirty="0" smtClean="0"/>
              <a:t> yang </a:t>
            </a:r>
            <a:r>
              <a:rPr lang="en-US" altLang="id-ID" dirty="0" err="1" smtClean="0"/>
              <a:t>meneruskan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informasi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dari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induk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ke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keturunan</a:t>
            </a:r>
            <a:endParaRPr lang="en-US" altLang="id-ID" dirty="0" smtClean="0"/>
          </a:p>
        </p:txBody>
      </p:sp>
      <p:sp>
        <p:nvSpPr>
          <p:cNvPr id="48132" name="Line 4"/>
          <p:cNvSpPr>
            <a:spLocks noChangeShapeType="1"/>
          </p:cNvSpPr>
          <p:nvPr/>
        </p:nvSpPr>
        <p:spPr bwMode="auto">
          <a:xfrm>
            <a:off x="1828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48133" name="Line 5"/>
          <p:cNvSpPr>
            <a:spLocks noChangeShapeType="1"/>
          </p:cNvSpPr>
          <p:nvPr/>
        </p:nvSpPr>
        <p:spPr bwMode="auto">
          <a:xfrm>
            <a:off x="1828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167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401347"/>
            <a:ext cx="8534400" cy="5032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id-ID" i="1" dirty="0" err="1" smtClean="0"/>
              <a:t>Struktur</a:t>
            </a:r>
            <a:r>
              <a:rPr lang="en-US" altLang="id-ID" i="1" dirty="0" smtClean="0"/>
              <a:t> </a:t>
            </a:r>
            <a:r>
              <a:rPr lang="en-US" altLang="id-ID" i="1" dirty="0" err="1" smtClean="0"/>
              <a:t>dan</a:t>
            </a:r>
            <a:r>
              <a:rPr lang="en-US" altLang="id-ID" i="1" dirty="0" smtClean="0"/>
              <a:t> </a:t>
            </a:r>
            <a:r>
              <a:rPr lang="en-US" altLang="id-ID" i="1" dirty="0" err="1" smtClean="0"/>
              <a:t>Fungsi</a:t>
            </a:r>
            <a:r>
              <a:rPr lang="en-US" altLang="id-ID" i="1" dirty="0" smtClean="0"/>
              <a:t> DNA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1632284" y="3005557"/>
            <a:ext cx="8534400" cy="2974975"/>
          </a:xfrm>
        </p:spPr>
        <p:txBody>
          <a:bodyPr/>
          <a:lstStyle/>
          <a:p>
            <a:pPr eaLnBrk="1" hangingPunct="1"/>
            <a:r>
              <a:rPr lang="en-US" altLang="id-ID" dirty="0" err="1" smtClean="0"/>
              <a:t>Setiap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kromosom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memiliki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satu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molekul</a:t>
            </a:r>
            <a:r>
              <a:rPr lang="en-US" altLang="id-ID" dirty="0" smtClean="0"/>
              <a:t> DNA yang </a:t>
            </a:r>
            <a:r>
              <a:rPr lang="en-US" altLang="id-ID" dirty="0" err="1" smtClean="0"/>
              <a:t>panjang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dengan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ratusan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atau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ribuan</a:t>
            </a:r>
            <a:r>
              <a:rPr lang="en-US" altLang="id-ID" dirty="0" smtClean="0"/>
              <a:t> gen</a:t>
            </a:r>
          </a:p>
          <a:p>
            <a:pPr eaLnBrk="1" hangingPunct="1"/>
            <a:r>
              <a:rPr lang="en-US" altLang="id-ID" dirty="0" smtClean="0"/>
              <a:t>DNA </a:t>
            </a:r>
            <a:r>
              <a:rPr lang="en-US" altLang="id-ID" dirty="0" err="1" smtClean="0"/>
              <a:t>diwarisi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oleh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anak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dari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kedua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orangtua</a:t>
            </a:r>
            <a:r>
              <a:rPr lang="en-US" altLang="id-ID" dirty="0" smtClean="0"/>
              <a:t> </a:t>
            </a:r>
          </a:p>
          <a:p>
            <a:pPr eaLnBrk="1" hangingPunct="1"/>
            <a:r>
              <a:rPr lang="en-US" altLang="id-ID" dirty="0" smtClean="0"/>
              <a:t>DNA </a:t>
            </a:r>
            <a:r>
              <a:rPr lang="en-US" altLang="id-ID" dirty="0" err="1" smtClean="0"/>
              <a:t>mengontrol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perkembangan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dan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pemeliharaan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organisme</a:t>
            </a:r>
            <a:endParaRPr lang="en-US" altLang="id-ID" dirty="0" smtClean="0"/>
          </a:p>
        </p:txBody>
      </p:sp>
      <p:sp>
        <p:nvSpPr>
          <p:cNvPr id="49156" name="Line 4"/>
          <p:cNvSpPr>
            <a:spLocks noChangeShapeType="1"/>
          </p:cNvSpPr>
          <p:nvPr/>
        </p:nvSpPr>
        <p:spPr bwMode="auto">
          <a:xfrm>
            <a:off x="1828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>
            <a:off x="1828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6818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6" descr="01_09DNADirectsDev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9" y="1752600"/>
            <a:ext cx="8542337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Text Box 7"/>
          <p:cNvSpPr txBox="1">
            <a:spLocks noChangeArrowheads="1"/>
          </p:cNvSpPr>
          <p:nvPr/>
        </p:nvSpPr>
        <p:spPr bwMode="auto">
          <a:xfrm>
            <a:off x="2006600" y="2489200"/>
            <a:ext cx="8890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altLang="id-ID" sz="1600" b="1"/>
              <a:t>Nukleus</a:t>
            </a:r>
          </a:p>
          <a:p>
            <a:pPr algn="l">
              <a:lnSpc>
                <a:spcPct val="90000"/>
              </a:lnSpc>
            </a:pPr>
            <a:r>
              <a:rPr lang="en-US" altLang="id-ID" sz="1600" b="1"/>
              <a:t>berisi</a:t>
            </a:r>
          </a:p>
          <a:p>
            <a:pPr algn="l">
              <a:lnSpc>
                <a:spcPct val="90000"/>
              </a:lnSpc>
            </a:pPr>
            <a:r>
              <a:rPr lang="en-US" altLang="id-ID" sz="1600" b="1"/>
              <a:t>DNA</a:t>
            </a:r>
            <a:endParaRPr lang="en-US" altLang="id-ID" sz="1600" b="1" i="1"/>
          </a:p>
        </p:txBody>
      </p:sp>
      <p:sp>
        <p:nvSpPr>
          <p:cNvPr id="50180" name="Line 8"/>
          <p:cNvSpPr>
            <a:spLocks noChangeShapeType="1"/>
          </p:cNvSpPr>
          <p:nvPr/>
        </p:nvSpPr>
        <p:spPr bwMode="auto">
          <a:xfrm flipH="1">
            <a:off x="2913063" y="2455863"/>
            <a:ext cx="736600" cy="342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50181" name="Line 9"/>
          <p:cNvSpPr>
            <a:spLocks noChangeShapeType="1"/>
          </p:cNvSpPr>
          <p:nvPr/>
        </p:nvSpPr>
        <p:spPr bwMode="auto">
          <a:xfrm>
            <a:off x="2914650" y="2787651"/>
            <a:ext cx="630238" cy="6461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50182" name="Text Box 10"/>
          <p:cNvSpPr txBox="1">
            <a:spLocks noChangeArrowheads="1"/>
          </p:cNvSpPr>
          <p:nvPr/>
        </p:nvSpPr>
        <p:spPr bwMode="auto">
          <a:xfrm>
            <a:off x="3421064" y="1955801"/>
            <a:ext cx="11588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altLang="id-ID" sz="1600" b="1"/>
              <a:t>Sel sperma</a:t>
            </a:r>
            <a:endParaRPr lang="en-US" altLang="id-ID" sz="1600" b="1" i="1"/>
          </a:p>
        </p:txBody>
      </p:sp>
      <p:sp>
        <p:nvSpPr>
          <p:cNvPr id="50183" name="Text Box 11"/>
          <p:cNvSpPr txBox="1">
            <a:spLocks noChangeArrowheads="1"/>
          </p:cNvSpPr>
          <p:nvPr/>
        </p:nvSpPr>
        <p:spPr bwMode="auto">
          <a:xfrm>
            <a:off x="2928939" y="4144963"/>
            <a:ext cx="11588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id-ID" sz="1600" b="1"/>
              <a:t>Sel telur</a:t>
            </a:r>
            <a:endParaRPr lang="en-US" altLang="id-ID" sz="1600" b="1" i="1"/>
          </a:p>
        </p:txBody>
      </p:sp>
      <p:sp>
        <p:nvSpPr>
          <p:cNvPr id="50184" name="Text Box 12"/>
          <p:cNvSpPr txBox="1">
            <a:spLocks noChangeArrowheads="1"/>
          </p:cNvSpPr>
          <p:nvPr/>
        </p:nvSpPr>
        <p:spPr bwMode="auto">
          <a:xfrm>
            <a:off x="4495800" y="3749676"/>
            <a:ext cx="1474788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altLang="id-ID" sz="1600" b="1"/>
              <a:t>Sel telur yang </a:t>
            </a:r>
          </a:p>
          <a:p>
            <a:pPr algn="l">
              <a:lnSpc>
                <a:spcPct val="90000"/>
              </a:lnSpc>
            </a:pPr>
            <a:r>
              <a:rPr lang="en-US" altLang="id-ID" sz="1600" b="1"/>
              <a:t>terfertilisasi </a:t>
            </a:r>
          </a:p>
          <a:p>
            <a:pPr algn="l">
              <a:lnSpc>
                <a:spcPct val="90000"/>
              </a:lnSpc>
            </a:pPr>
            <a:r>
              <a:rPr lang="en-US" altLang="id-ID" sz="1600" b="1"/>
              <a:t>dengan DNA dari</a:t>
            </a:r>
          </a:p>
          <a:p>
            <a:pPr algn="l">
              <a:lnSpc>
                <a:spcPct val="90000"/>
              </a:lnSpc>
            </a:pPr>
            <a:r>
              <a:rPr lang="en-US" altLang="id-ID" sz="1600" b="1"/>
              <a:t>kedua orangtua </a:t>
            </a:r>
            <a:endParaRPr lang="en-US" altLang="id-ID" sz="1600" b="1" i="1"/>
          </a:p>
        </p:txBody>
      </p:sp>
      <p:sp>
        <p:nvSpPr>
          <p:cNvPr id="50185" name="Text Box 13"/>
          <p:cNvSpPr txBox="1">
            <a:spLocks noChangeArrowheads="1"/>
          </p:cNvSpPr>
          <p:nvPr/>
        </p:nvSpPr>
        <p:spPr bwMode="auto">
          <a:xfrm>
            <a:off x="6218238" y="3738563"/>
            <a:ext cx="2455862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altLang="id-ID" sz="1600" b="1"/>
              <a:t>Sel-sel embrio dengan</a:t>
            </a:r>
          </a:p>
          <a:p>
            <a:pPr algn="l">
              <a:lnSpc>
                <a:spcPct val="90000"/>
              </a:lnSpc>
            </a:pPr>
            <a:r>
              <a:rPr lang="en-US" altLang="id-ID" sz="1600" b="1"/>
              <a:t>salinan DNA warisan</a:t>
            </a:r>
            <a:endParaRPr lang="en-US" altLang="id-ID" sz="1600" b="1" i="1"/>
          </a:p>
        </p:txBody>
      </p:sp>
      <p:sp>
        <p:nvSpPr>
          <p:cNvPr id="50186" name="Text Box 14"/>
          <p:cNvSpPr txBox="1">
            <a:spLocks noChangeArrowheads="1"/>
          </p:cNvSpPr>
          <p:nvPr/>
        </p:nvSpPr>
        <p:spPr bwMode="auto">
          <a:xfrm>
            <a:off x="8726488" y="4251326"/>
            <a:ext cx="14843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altLang="id-ID" sz="1600" b="1"/>
              <a:t>Anak dengan </a:t>
            </a:r>
          </a:p>
          <a:p>
            <a:pPr algn="l">
              <a:lnSpc>
                <a:spcPct val="90000"/>
              </a:lnSpc>
            </a:pPr>
            <a:r>
              <a:rPr lang="en-US" altLang="id-ID" sz="1600" b="1"/>
              <a:t>sifat-sifat </a:t>
            </a:r>
          </a:p>
          <a:p>
            <a:pPr algn="l">
              <a:lnSpc>
                <a:spcPct val="90000"/>
              </a:lnSpc>
            </a:pPr>
            <a:r>
              <a:rPr lang="en-US" altLang="id-ID" sz="1600" b="1"/>
              <a:t>yang diwarisi </a:t>
            </a:r>
          </a:p>
          <a:p>
            <a:pPr algn="l">
              <a:lnSpc>
                <a:spcPct val="90000"/>
              </a:lnSpc>
            </a:pPr>
            <a:r>
              <a:rPr lang="en-US" altLang="id-ID" sz="1600" b="1"/>
              <a:t>dari kedua </a:t>
            </a:r>
          </a:p>
          <a:p>
            <a:pPr algn="l">
              <a:lnSpc>
                <a:spcPct val="90000"/>
              </a:lnSpc>
            </a:pPr>
            <a:r>
              <a:rPr lang="en-US" altLang="id-ID" sz="1600" b="1"/>
              <a:t>orangtua</a:t>
            </a:r>
            <a:endParaRPr lang="en-US" altLang="id-ID" sz="1600" b="1" i="1"/>
          </a:p>
        </p:txBody>
      </p:sp>
      <p:sp>
        <p:nvSpPr>
          <p:cNvPr id="52235" name="Rectangle 15"/>
          <p:cNvSpPr>
            <a:spLocks noChangeArrowheads="1"/>
          </p:cNvSpPr>
          <p:nvPr/>
        </p:nvSpPr>
        <p:spPr bwMode="auto">
          <a:xfrm>
            <a:off x="2160588" y="5173663"/>
            <a:ext cx="7620000" cy="381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450850" indent="-450850">
              <a:lnSpc>
                <a:spcPct val="90000"/>
              </a:lnSpc>
              <a:defRPr/>
            </a:pPr>
            <a:r>
              <a:rPr lang="en-US" sz="1400" dirty="0" err="1">
                <a:cs typeface="Arial" charset="0"/>
              </a:rPr>
              <a:t>Peraga</a:t>
            </a:r>
            <a:r>
              <a:rPr lang="en-US" sz="1400" dirty="0">
                <a:cs typeface="Arial" charset="0"/>
              </a:rPr>
              <a:t> 1.9 DNA </a:t>
            </a:r>
            <a:r>
              <a:rPr lang="en-US" sz="1400" dirty="0" err="1">
                <a:cs typeface="Arial" charset="0"/>
              </a:rPr>
              <a:t>warisan</a:t>
            </a:r>
            <a:r>
              <a:rPr lang="en-US" sz="1400" dirty="0">
                <a:cs typeface="Arial" charset="0"/>
              </a:rPr>
              <a:t> </a:t>
            </a:r>
            <a:r>
              <a:rPr lang="en-US" sz="1400" dirty="0" err="1">
                <a:cs typeface="Arial" charset="0"/>
              </a:rPr>
              <a:t>orangtua</a:t>
            </a:r>
            <a:r>
              <a:rPr lang="en-US" sz="1400" dirty="0">
                <a:cs typeface="Arial" charset="0"/>
              </a:rPr>
              <a:t> </a:t>
            </a:r>
            <a:r>
              <a:rPr lang="en-US" sz="1400" dirty="0" err="1">
                <a:cs typeface="Arial" charset="0"/>
              </a:rPr>
              <a:t>mengarahkan</a:t>
            </a:r>
            <a:r>
              <a:rPr lang="en-US" sz="1400" dirty="0">
                <a:cs typeface="Arial" charset="0"/>
              </a:rPr>
              <a:t> </a:t>
            </a:r>
            <a:r>
              <a:rPr lang="en-US" sz="1400" dirty="0" err="1">
                <a:cs typeface="Arial" charset="0"/>
              </a:rPr>
              <a:t>perkembangan</a:t>
            </a:r>
            <a:r>
              <a:rPr lang="en-US" sz="1400" dirty="0">
                <a:cs typeface="Arial" charset="0"/>
              </a:rPr>
              <a:t> </a:t>
            </a:r>
            <a:r>
              <a:rPr lang="en-US" sz="1400" dirty="0" err="1">
                <a:cs typeface="Arial" charset="0"/>
              </a:rPr>
              <a:t>organisme</a:t>
            </a:r>
            <a:endParaRPr lang="en-US" sz="1400" b="1" dirty="0">
              <a:cs typeface="Arial" charset="0"/>
            </a:endParaRPr>
          </a:p>
        </p:txBody>
      </p:sp>
      <p:sp>
        <p:nvSpPr>
          <p:cNvPr id="50188" name="Rectangle 6"/>
          <p:cNvSpPr>
            <a:spLocks noChangeArrowheads="1"/>
          </p:cNvSpPr>
          <p:nvPr/>
        </p:nvSpPr>
        <p:spPr bwMode="auto">
          <a:xfrm>
            <a:off x="1752600" y="4876800"/>
            <a:ext cx="3352800" cy="228600"/>
          </a:xfrm>
          <a:prstGeom prst="rect">
            <a:avLst/>
          </a:prstGeom>
          <a:solidFill>
            <a:schemeClr val="bg1"/>
          </a:solidFill>
          <a:ln w="34925" algn="ctr">
            <a:solidFill>
              <a:schemeClr val="bg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6709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200151"/>
            <a:ext cx="8534400" cy="3432175"/>
          </a:xfrm>
        </p:spPr>
        <p:txBody>
          <a:bodyPr/>
          <a:lstStyle/>
          <a:p>
            <a:pPr eaLnBrk="1" hangingPunct="1"/>
            <a:r>
              <a:rPr lang="en-US" altLang="id-ID" smtClean="0"/>
              <a:t>Setiap molekul DNA tersusun atas dua rantai panjang yang membentuk heliks ganda </a:t>
            </a:r>
          </a:p>
          <a:p>
            <a:pPr eaLnBrk="1" hangingPunct="1"/>
            <a:r>
              <a:rPr lang="en-US" altLang="id-ID" smtClean="0"/>
              <a:t>Setiap mata rantai merupakan salah satu dari keempat blok pembangun kimiawi yang disebut nukleotida</a:t>
            </a:r>
          </a:p>
          <a:p>
            <a:pPr eaLnBrk="1" hangingPunct="1"/>
            <a:endParaRPr lang="en-US" altLang="id-ID" smtClean="0"/>
          </a:p>
        </p:txBody>
      </p:sp>
      <p:sp>
        <p:nvSpPr>
          <p:cNvPr id="51203" name="Line 31"/>
          <p:cNvSpPr>
            <a:spLocks noChangeShapeType="1"/>
          </p:cNvSpPr>
          <p:nvPr/>
        </p:nvSpPr>
        <p:spPr bwMode="auto">
          <a:xfrm>
            <a:off x="1828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51204" name="Line 32"/>
          <p:cNvSpPr>
            <a:spLocks noChangeShapeType="1"/>
          </p:cNvSpPr>
          <p:nvPr/>
        </p:nvSpPr>
        <p:spPr bwMode="auto">
          <a:xfrm>
            <a:off x="1828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8313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725779" y="409073"/>
            <a:ext cx="7772400" cy="6858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7030A0"/>
                </a:solidFill>
              </a:rPr>
              <a:t>Definisi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Hidup</a:t>
            </a:r>
            <a:r>
              <a:rPr lang="en-US" b="1" dirty="0" smtClean="0">
                <a:solidFill>
                  <a:srgbClr val="7030A0"/>
                </a:solidFill>
              </a:rPr>
              <a:t>/</a:t>
            </a:r>
            <a:r>
              <a:rPr lang="en-US" b="1" dirty="0" err="1" smtClean="0">
                <a:solidFill>
                  <a:srgbClr val="7030A0"/>
                </a:solidFill>
              </a:rPr>
              <a:t>Kehidupan</a:t>
            </a:r>
            <a:r>
              <a:rPr lang="en-US" b="1" dirty="0" smtClean="0">
                <a:solidFill>
                  <a:srgbClr val="7030A0"/>
                </a:solidFill>
              </a:rPr>
              <a:t>?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649579" y="1291389"/>
            <a:ext cx="7848600" cy="1143000"/>
          </a:xfrm>
          <a:prstGeom prst="rect">
            <a:avLst/>
          </a:prstGeom>
          <a:solidFill>
            <a:srgbClr val="92D050"/>
          </a:solidFill>
        </p:spPr>
        <p:txBody>
          <a:bodyPr vert="horz">
            <a:noAutofit/>
          </a:bodyPr>
          <a:lstStyle/>
          <a:p>
            <a:pPr marL="609600" indent="-609600">
              <a:spcAft>
                <a:spcPts val="600"/>
              </a:spcAft>
              <a:buClr>
                <a:schemeClr val="tx2"/>
              </a:buClr>
              <a:buSzPct val="95000"/>
              <a:buFont typeface="Wingdings" pitchFamily="2" charset="2"/>
              <a:buChar char="ü"/>
              <a:defRPr/>
            </a:pPr>
            <a:r>
              <a:rPr lang="en-US" sz="2800" dirty="0" err="1"/>
              <a:t>Apakah</a:t>
            </a:r>
            <a:r>
              <a:rPr lang="en-US" sz="2800" dirty="0"/>
              <a:t> yang </a:t>
            </a:r>
            <a:r>
              <a:rPr lang="en-US" sz="2800" dirty="0" err="1"/>
              <a:t>dimaksud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hidup</a:t>
            </a:r>
            <a:r>
              <a:rPr lang="en-US" sz="2800" dirty="0"/>
              <a:t>? </a:t>
            </a:r>
          </a:p>
          <a:p>
            <a:pPr marL="609600" indent="-609600">
              <a:lnSpc>
                <a:spcPct val="8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ü"/>
              <a:defRPr/>
            </a:pPr>
            <a:r>
              <a:rPr lang="en-US" sz="2800" dirty="0" err="1"/>
              <a:t>Apakah</a:t>
            </a:r>
            <a:r>
              <a:rPr lang="en-US" sz="2800" dirty="0"/>
              <a:t> </a:t>
            </a:r>
            <a:r>
              <a:rPr lang="en-US" sz="2800" dirty="0" err="1"/>
              <a:t>makhluk</a:t>
            </a:r>
            <a:r>
              <a:rPr lang="en-US" sz="2800" dirty="0"/>
              <a:t> </a:t>
            </a:r>
            <a:r>
              <a:rPr lang="en-US" sz="2800" dirty="0" err="1"/>
              <a:t>hidup</a:t>
            </a:r>
            <a:r>
              <a:rPr lang="en-US" sz="2800" dirty="0"/>
              <a:t> </a:t>
            </a:r>
            <a:r>
              <a:rPr lang="en-US" sz="2800" dirty="0" err="1"/>
              <a:t>itu</a:t>
            </a:r>
            <a:r>
              <a:rPr lang="en-US" sz="2800" dirty="0"/>
              <a:t>?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649579" y="2827421"/>
            <a:ext cx="7848600" cy="2971800"/>
          </a:xfrm>
          <a:prstGeom prst="rect">
            <a:avLst/>
          </a:prstGeom>
          <a:noFill/>
        </p:spPr>
        <p:txBody>
          <a:bodyPr vert="horz">
            <a:normAutofit lnSpcReduction="10000"/>
          </a:bodyPr>
          <a:lstStyle/>
          <a:p>
            <a:pPr marL="274320" indent="-274320">
              <a:spcAft>
                <a:spcPts val="120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defRPr/>
            </a:pPr>
            <a:r>
              <a:rPr lang="en-US" sz="2800" dirty="0" err="1">
                <a:solidFill>
                  <a:srgbClr val="7030A0"/>
                </a:solidFill>
              </a:rPr>
              <a:t>Adalah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pertanyaan</a:t>
            </a:r>
            <a:r>
              <a:rPr lang="en-US" sz="2800" dirty="0">
                <a:solidFill>
                  <a:srgbClr val="7030A0"/>
                </a:solidFill>
              </a:rPr>
              <a:t> yang </a:t>
            </a:r>
            <a:r>
              <a:rPr lang="en-US" sz="2800" dirty="0" err="1">
                <a:solidFill>
                  <a:srgbClr val="7030A0"/>
                </a:solidFill>
              </a:rPr>
              <a:t>tidak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memiliki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jawaban</a:t>
            </a:r>
            <a:r>
              <a:rPr lang="en-US" sz="2800" dirty="0">
                <a:solidFill>
                  <a:srgbClr val="7030A0"/>
                </a:solidFill>
              </a:rPr>
              <a:t> yang </a:t>
            </a:r>
            <a:r>
              <a:rPr lang="en-US" sz="2800" dirty="0" err="1">
                <a:solidFill>
                  <a:srgbClr val="7030A0"/>
                </a:solidFill>
              </a:rPr>
              <a:t>tunggal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dan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pasti</a:t>
            </a:r>
            <a:r>
              <a:rPr lang="en-US" sz="2800" dirty="0">
                <a:solidFill>
                  <a:srgbClr val="7030A0"/>
                </a:solidFill>
              </a:rPr>
              <a:t>.</a:t>
            </a:r>
          </a:p>
          <a:p>
            <a:pPr marL="274320" indent="-274320">
              <a:spcAft>
                <a:spcPts val="120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defRPr/>
            </a:pPr>
            <a:r>
              <a:rPr lang="en-US" sz="2800" dirty="0" err="1">
                <a:solidFill>
                  <a:srgbClr val="7030A0"/>
                </a:solidFill>
              </a:rPr>
              <a:t>Tidak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ada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satu</a:t>
            </a:r>
            <a:r>
              <a:rPr lang="en-US" sz="2800" dirty="0">
                <a:solidFill>
                  <a:srgbClr val="7030A0"/>
                </a:solidFill>
              </a:rPr>
              <a:t> pun </a:t>
            </a:r>
            <a:r>
              <a:rPr lang="en-US" sz="2800" dirty="0" err="1">
                <a:solidFill>
                  <a:srgbClr val="7030A0"/>
                </a:solidFill>
              </a:rPr>
              <a:t>definisi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hidup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atau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makhluk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hidup</a:t>
            </a:r>
            <a:r>
              <a:rPr lang="en-US" sz="2800" dirty="0">
                <a:solidFill>
                  <a:srgbClr val="7030A0"/>
                </a:solidFill>
              </a:rPr>
              <a:t> yang </a:t>
            </a:r>
            <a:r>
              <a:rPr lang="en-US" sz="2800" dirty="0" err="1">
                <a:solidFill>
                  <a:srgbClr val="7030A0"/>
                </a:solidFill>
              </a:rPr>
              <a:t>benar-benar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memuaskan</a:t>
            </a:r>
            <a:r>
              <a:rPr lang="en-US" sz="2800" dirty="0">
                <a:solidFill>
                  <a:srgbClr val="7030A0"/>
                </a:solidFill>
              </a:rPr>
              <a:t>.</a:t>
            </a:r>
          </a:p>
          <a:p>
            <a:pPr marL="274320" indent="-274320">
              <a:spcAft>
                <a:spcPts val="120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defRPr/>
            </a:pPr>
            <a:r>
              <a:rPr lang="en-US" sz="2800" dirty="0" err="1">
                <a:solidFill>
                  <a:srgbClr val="7030A0"/>
                </a:solidFill>
              </a:rPr>
              <a:t>Meskipun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sulit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didefinisikan</a:t>
            </a:r>
            <a:r>
              <a:rPr lang="en-US" sz="2800" dirty="0">
                <a:solidFill>
                  <a:srgbClr val="7030A0"/>
                </a:solidFill>
              </a:rPr>
              <a:t>, </a:t>
            </a:r>
            <a:r>
              <a:rPr lang="en-US" sz="2800" dirty="0" err="1">
                <a:solidFill>
                  <a:srgbClr val="7030A0"/>
                </a:solidFill>
              </a:rPr>
              <a:t>tetapi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makhluk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hidup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dapat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dikenali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dari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karakteristiknya</a:t>
            </a:r>
            <a:r>
              <a:rPr lang="en-US" sz="2800" dirty="0">
                <a:solidFill>
                  <a:srgbClr val="7030A0"/>
                </a:solidFill>
              </a:rPr>
              <a:t>.</a:t>
            </a:r>
          </a:p>
          <a:p>
            <a:pPr marL="274320" indent="-274320">
              <a:spcAft>
                <a:spcPts val="120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defRPr/>
            </a:pPr>
            <a:endParaRPr lang="en-US" sz="2400" dirty="0"/>
          </a:p>
          <a:p>
            <a:pPr marL="609600" indent="-609600">
              <a:lnSpc>
                <a:spcPct val="80000"/>
              </a:lnSpc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endParaRPr lang="en-US" sz="2000" dirty="0"/>
          </a:p>
          <a:p>
            <a:pPr marL="609600" indent="-609600">
              <a:lnSpc>
                <a:spcPct val="80000"/>
              </a:lnSpc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endParaRPr lang="en-US" sz="2000" dirty="0"/>
          </a:p>
          <a:p>
            <a:pPr marL="609600" indent="-609600">
              <a:lnSpc>
                <a:spcPct val="80000"/>
              </a:lnSpc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609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6" descr="01_10DNAGeneticMaterial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2" b="2992"/>
          <a:stretch>
            <a:fillRect/>
          </a:stretch>
        </p:blipFill>
        <p:spPr bwMode="auto">
          <a:xfrm>
            <a:off x="1863726" y="552450"/>
            <a:ext cx="8462963" cy="618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Rectangle 17"/>
          <p:cNvSpPr>
            <a:spLocks noChangeArrowheads="1"/>
          </p:cNvSpPr>
          <p:nvPr/>
        </p:nvSpPr>
        <p:spPr bwMode="auto">
          <a:xfrm>
            <a:off x="1676400" y="0"/>
            <a:ext cx="5029200" cy="30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450850" indent="-450850">
              <a:lnSpc>
                <a:spcPct val="90000"/>
              </a:lnSpc>
              <a:defRPr/>
            </a:pPr>
            <a:r>
              <a:rPr lang="en-US" sz="1400" dirty="0" err="1">
                <a:cs typeface="Arial" charset="0"/>
              </a:rPr>
              <a:t>Peraga</a:t>
            </a:r>
            <a:r>
              <a:rPr lang="en-US" sz="1400" dirty="0">
                <a:cs typeface="Arial" charset="0"/>
              </a:rPr>
              <a:t> 1.10 DNA: </a:t>
            </a:r>
            <a:r>
              <a:rPr lang="en-US" sz="1400" dirty="0" err="1">
                <a:cs typeface="Arial" charset="0"/>
              </a:rPr>
              <a:t>Materi</a:t>
            </a:r>
            <a:r>
              <a:rPr lang="en-US" sz="1400" dirty="0">
                <a:cs typeface="Arial" charset="0"/>
              </a:rPr>
              <a:t> </a:t>
            </a:r>
            <a:r>
              <a:rPr lang="en-US" sz="1400" dirty="0" err="1">
                <a:cs typeface="Arial" charset="0"/>
              </a:rPr>
              <a:t>genetik</a:t>
            </a:r>
            <a:endParaRPr lang="en-US" sz="1400" b="1" dirty="0">
              <a:cs typeface="Arial" charset="0"/>
            </a:endParaRPr>
          </a:p>
        </p:txBody>
      </p:sp>
      <p:sp>
        <p:nvSpPr>
          <p:cNvPr id="52228" name="Text Box 18"/>
          <p:cNvSpPr txBox="1">
            <a:spLocks noChangeArrowheads="1"/>
          </p:cNvSpPr>
          <p:nvPr/>
        </p:nvSpPr>
        <p:spPr bwMode="auto">
          <a:xfrm>
            <a:off x="688976" y="1427581"/>
            <a:ext cx="11747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id-ID" sz="2200" b="1" dirty="0" err="1"/>
              <a:t>Nukleus</a:t>
            </a:r>
            <a:endParaRPr lang="en-US" altLang="id-ID" sz="2200" b="1" dirty="0">
              <a:latin typeface="Times" panose="02020603050405020304" pitchFamily="18" charset="0"/>
            </a:endParaRPr>
          </a:p>
        </p:txBody>
      </p:sp>
      <p:sp>
        <p:nvSpPr>
          <p:cNvPr id="52229" name="Text Box 19"/>
          <p:cNvSpPr txBox="1">
            <a:spLocks noChangeArrowheads="1"/>
          </p:cNvSpPr>
          <p:nvPr/>
        </p:nvSpPr>
        <p:spPr bwMode="auto">
          <a:xfrm>
            <a:off x="3324225" y="523875"/>
            <a:ext cx="7810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id-ID" sz="2200" b="1"/>
              <a:t>DNA</a:t>
            </a:r>
            <a:endParaRPr lang="en-US" altLang="id-ID" sz="2200" b="1">
              <a:latin typeface="Times" panose="02020603050405020304" pitchFamily="18" charset="0"/>
            </a:endParaRPr>
          </a:p>
        </p:txBody>
      </p:sp>
      <p:sp>
        <p:nvSpPr>
          <p:cNvPr id="52230" name="Text Box 20"/>
          <p:cNvSpPr txBox="1">
            <a:spLocks noChangeArrowheads="1"/>
          </p:cNvSpPr>
          <p:nvPr/>
        </p:nvSpPr>
        <p:spPr bwMode="auto">
          <a:xfrm>
            <a:off x="2381250" y="2132013"/>
            <a:ext cx="7810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id-ID" sz="2200" b="1"/>
              <a:t>Sel</a:t>
            </a:r>
            <a:endParaRPr lang="en-US" altLang="id-ID" sz="2200" b="1">
              <a:latin typeface="Times" panose="02020603050405020304" pitchFamily="18" charset="0"/>
            </a:endParaRPr>
          </a:p>
        </p:txBody>
      </p:sp>
      <p:sp>
        <p:nvSpPr>
          <p:cNvPr id="52231" name="Line 21"/>
          <p:cNvSpPr>
            <a:spLocks noChangeShapeType="1"/>
          </p:cNvSpPr>
          <p:nvPr/>
        </p:nvSpPr>
        <p:spPr bwMode="auto">
          <a:xfrm flipH="1">
            <a:off x="2600326" y="695326"/>
            <a:ext cx="22225" cy="523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52232" name="Line 22"/>
          <p:cNvSpPr>
            <a:spLocks noChangeShapeType="1"/>
          </p:cNvSpPr>
          <p:nvPr/>
        </p:nvSpPr>
        <p:spPr bwMode="auto">
          <a:xfrm flipH="1">
            <a:off x="2587626" y="835026"/>
            <a:ext cx="758825" cy="650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52233" name="Text Box 23"/>
          <p:cNvSpPr txBox="1">
            <a:spLocks noChangeArrowheads="1"/>
          </p:cNvSpPr>
          <p:nvPr/>
        </p:nvSpPr>
        <p:spPr bwMode="auto">
          <a:xfrm>
            <a:off x="6584950" y="1454150"/>
            <a:ext cx="15001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id-ID" sz="2200" b="1"/>
              <a:t>Nukleotida</a:t>
            </a:r>
            <a:endParaRPr lang="en-US" altLang="id-ID" sz="2200" b="1">
              <a:latin typeface="Times" panose="02020603050405020304" pitchFamily="18" charset="0"/>
            </a:endParaRPr>
          </a:p>
        </p:txBody>
      </p:sp>
      <p:sp>
        <p:nvSpPr>
          <p:cNvPr id="52234" name="Line 24"/>
          <p:cNvSpPr>
            <a:spLocks noChangeShapeType="1"/>
          </p:cNvSpPr>
          <p:nvPr/>
        </p:nvSpPr>
        <p:spPr bwMode="auto">
          <a:xfrm>
            <a:off x="8062913" y="16383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52235" name="Text Box 25"/>
          <p:cNvSpPr txBox="1">
            <a:spLocks noChangeArrowheads="1"/>
          </p:cNvSpPr>
          <p:nvPr/>
        </p:nvSpPr>
        <p:spPr bwMode="auto">
          <a:xfrm>
            <a:off x="4121151" y="6402388"/>
            <a:ext cx="28416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id-ID" sz="2200" b="1"/>
              <a:t>(a) Heliks ganda DNA</a:t>
            </a:r>
            <a:endParaRPr lang="en-US" altLang="id-ID" sz="2200" b="1">
              <a:latin typeface="Times" panose="02020603050405020304" pitchFamily="18" charset="0"/>
            </a:endParaRPr>
          </a:p>
        </p:txBody>
      </p:sp>
      <p:sp>
        <p:nvSpPr>
          <p:cNvPr id="52236" name="Text Box 26"/>
          <p:cNvSpPr txBox="1">
            <a:spLocks noChangeArrowheads="1"/>
          </p:cNvSpPr>
          <p:nvPr/>
        </p:nvSpPr>
        <p:spPr bwMode="auto">
          <a:xfrm>
            <a:off x="7143751" y="6402388"/>
            <a:ext cx="32369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id-ID" sz="2200" b="1"/>
              <a:t>(b) Untai tunggal DNA</a:t>
            </a:r>
            <a:endParaRPr lang="en-US" altLang="id-ID" sz="2200" b="1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42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212851"/>
            <a:ext cx="8534400" cy="3432175"/>
          </a:xfrm>
        </p:spPr>
        <p:txBody>
          <a:bodyPr/>
          <a:lstStyle/>
          <a:p>
            <a:pPr eaLnBrk="1" hangingPunct="1"/>
            <a:r>
              <a:rPr lang="en-US" altLang="id-ID" smtClean="0"/>
              <a:t>Gen mengontrol produksi protein secara tidak langsung</a:t>
            </a:r>
          </a:p>
          <a:p>
            <a:pPr eaLnBrk="1" hangingPunct="1"/>
            <a:r>
              <a:rPr lang="en-US" altLang="id-ID" smtClean="0"/>
              <a:t>DNA ditranskripsikan menjadi RNA, kemudian ditranslasikan menjadi protein</a:t>
            </a:r>
          </a:p>
          <a:p>
            <a:pPr eaLnBrk="1" hangingPunct="1"/>
            <a:r>
              <a:rPr lang="en-US" altLang="id-ID" b="1" smtClean="0"/>
              <a:t>Genom</a:t>
            </a:r>
            <a:r>
              <a:rPr lang="en-US" altLang="id-ID" smtClean="0"/>
              <a:t> adalah seluruh ‘pustaka’ instruksi genetik yang diwarisi oleh suatu organisme</a:t>
            </a:r>
          </a:p>
        </p:txBody>
      </p:sp>
      <p:sp>
        <p:nvSpPr>
          <p:cNvPr id="53251" name="Line 4"/>
          <p:cNvSpPr>
            <a:spLocks noChangeShapeType="1"/>
          </p:cNvSpPr>
          <p:nvPr/>
        </p:nvSpPr>
        <p:spPr bwMode="auto">
          <a:xfrm>
            <a:off x="1828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53252" name="Line 5"/>
          <p:cNvSpPr>
            <a:spLocks noChangeShapeType="1"/>
          </p:cNvSpPr>
          <p:nvPr/>
        </p:nvSpPr>
        <p:spPr bwMode="auto">
          <a:xfrm>
            <a:off x="1828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395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60" y="413085"/>
            <a:ext cx="7772400" cy="762000"/>
          </a:xfrm>
        </p:spPr>
        <p:txBody>
          <a:bodyPr/>
          <a:lstStyle/>
          <a:p>
            <a:r>
              <a:rPr lang="en-US" b="1" dirty="0" err="1">
                <a:solidFill>
                  <a:srgbClr val="7030A0"/>
                </a:solidFill>
              </a:rPr>
              <a:t>Karakteristik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Makhluk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Hidup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0314" y="1571612"/>
            <a:ext cx="4038600" cy="4714908"/>
          </a:xfrm>
        </p:spPr>
        <p:txBody>
          <a:bodyPr>
            <a:noAutofit/>
          </a:bodyPr>
          <a:lstStyle/>
          <a:p>
            <a:r>
              <a:rPr lang="en-US" b="1" dirty="0" err="1"/>
              <a:t>Mengandung</a:t>
            </a:r>
            <a:r>
              <a:rPr lang="en-US" b="1" dirty="0"/>
              <a:t> </a:t>
            </a:r>
            <a:r>
              <a:rPr lang="en-US" b="1" dirty="0" err="1"/>
              <a:t>asam</a:t>
            </a:r>
            <a:r>
              <a:rPr lang="en-US" b="1" dirty="0"/>
              <a:t> </a:t>
            </a:r>
            <a:r>
              <a:rPr lang="en-US" b="1" dirty="0" err="1"/>
              <a:t>nukleat</a:t>
            </a:r>
            <a:r>
              <a:rPr lang="en-US" b="1" dirty="0"/>
              <a:t>.</a:t>
            </a:r>
          </a:p>
          <a:p>
            <a:pPr lvl="0"/>
            <a:r>
              <a:rPr lang="en-US" b="1" dirty="0" err="1"/>
              <a:t>Tersusun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satu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lebih</a:t>
            </a:r>
            <a:r>
              <a:rPr lang="en-US" b="1" dirty="0"/>
              <a:t> sel.</a:t>
            </a:r>
          </a:p>
          <a:p>
            <a:pPr lvl="0"/>
            <a:r>
              <a:rPr lang="en-US" b="1" dirty="0" err="1"/>
              <a:t>Memperlihatkan</a:t>
            </a:r>
            <a:r>
              <a:rPr lang="en-US" b="1" dirty="0"/>
              <a:t> </a:t>
            </a:r>
            <a:r>
              <a:rPr lang="en-US" b="1" dirty="0" err="1"/>
              <a:t>keteraturan</a:t>
            </a:r>
            <a:endParaRPr lang="en-US" b="1" dirty="0"/>
          </a:p>
          <a:p>
            <a:pPr lvl="0"/>
            <a:r>
              <a:rPr lang="en-US" b="1" dirty="0" err="1"/>
              <a:t>Bermetabolisme</a:t>
            </a:r>
            <a:r>
              <a:rPr lang="en-US" b="1" dirty="0"/>
              <a:t>.</a:t>
            </a:r>
          </a:p>
          <a:p>
            <a:pPr lvl="0"/>
            <a:r>
              <a:rPr lang="en-US" b="1" dirty="0" err="1"/>
              <a:t>Melakukan</a:t>
            </a:r>
            <a:r>
              <a:rPr lang="en-US" b="1" dirty="0"/>
              <a:t> </a:t>
            </a:r>
            <a:r>
              <a:rPr lang="en-US" b="1" dirty="0" err="1"/>
              <a:t>homeostatis</a:t>
            </a:r>
            <a:endParaRPr lang="en-US" b="1" dirty="0"/>
          </a:p>
          <a:p>
            <a:pPr lvl="0"/>
            <a:r>
              <a:rPr lang="en-US" b="1" dirty="0" err="1"/>
              <a:t>Menunjukkan</a:t>
            </a:r>
            <a:r>
              <a:rPr lang="en-US" b="1" dirty="0"/>
              <a:t> </a:t>
            </a:r>
            <a:r>
              <a:rPr lang="en-US" b="1" dirty="0" err="1"/>
              <a:t>iritabilitas</a:t>
            </a:r>
            <a:endParaRPr lang="en-US" b="1" dirty="0"/>
          </a:p>
          <a:p>
            <a:pPr lvl="0"/>
            <a:r>
              <a:rPr lang="en-US" b="1" dirty="0" err="1"/>
              <a:t>Ada</a:t>
            </a:r>
            <a:r>
              <a:rPr lang="en-US" b="1" dirty="0"/>
              <a:t>  </a:t>
            </a:r>
            <a:r>
              <a:rPr lang="en-US" b="1" dirty="0" err="1"/>
              <a:t>pergerakan</a:t>
            </a:r>
            <a:endParaRPr lang="en-US" b="1" dirty="0"/>
          </a:p>
          <a:p>
            <a:pPr lvl="0"/>
            <a:r>
              <a:rPr lang="en-US" b="1" dirty="0" err="1"/>
              <a:t>Tumbuh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berkembang</a:t>
            </a:r>
            <a:endParaRPr lang="en-US" b="1" dirty="0"/>
          </a:p>
          <a:p>
            <a:pPr lvl="0"/>
            <a:r>
              <a:rPr lang="en-US" b="1" dirty="0" err="1"/>
              <a:t>Berreproduksi</a:t>
            </a:r>
            <a:endParaRPr lang="en-US" b="1" dirty="0"/>
          </a:p>
          <a:p>
            <a:pPr lvl="0"/>
            <a:r>
              <a:rPr lang="en-US" b="1" dirty="0" err="1"/>
              <a:t>Beradaptasi</a:t>
            </a:r>
            <a:r>
              <a:rPr lang="en-US" b="1" dirty="0"/>
              <a:t> </a:t>
            </a:r>
          </a:p>
          <a:p>
            <a:pPr lvl="0"/>
            <a:r>
              <a:rPr lang="en-US" b="1" dirty="0" err="1"/>
              <a:t>Berevolusi</a:t>
            </a:r>
            <a:r>
              <a:rPr lang="en-US" b="1" dirty="0"/>
              <a:t> 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6937" y="1381361"/>
            <a:ext cx="4143404" cy="4659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4269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589421" y="188495"/>
            <a:ext cx="7924800" cy="838200"/>
          </a:xfrm>
        </p:spPr>
        <p:txBody>
          <a:bodyPr/>
          <a:lstStyle/>
          <a:p>
            <a:r>
              <a:rPr lang="id-ID" sz="3200" b="1" dirty="0">
                <a:solidFill>
                  <a:srgbClr val="7030A0"/>
                </a:solidFill>
                <a:latin typeface="+mn-lt"/>
              </a:rPr>
              <a:t>A</a:t>
            </a:r>
            <a:r>
              <a:rPr lang="en-US" sz="3200" b="1" dirty="0" err="1">
                <a:solidFill>
                  <a:srgbClr val="7030A0"/>
                </a:solidFill>
                <a:latin typeface="+mn-lt"/>
              </a:rPr>
              <a:t>sam</a:t>
            </a:r>
            <a:r>
              <a:rPr lang="en-US" sz="3200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id-ID" sz="3200" b="1" dirty="0">
                <a:solidFill>
                  <a:srgbClr val="7030A0"/>
                </a:solidFill>
                <a:latin typeface="+mn-lt"/>
              </a:rPr>
              <a:t>N</a:t>
            </a:r>
            <a:r>
              <a:rPr lang="en-US" sz="3200" b="1" dirty="0" err="1">
                <a:solidFill>
                  <a:srgbClr val="7030A0"/>
                </a:solidFill>
                <a:latin typeface="+mn-lt"/>
              </a:rPr>
              <a:t>ukleat</a:t>
            </a:r>
            <a:endParaRPr lang="en-US" sz="32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3954378" y="1840832"/>
            <a:ext cx="7772400" cy="4464840"/>
          </a:xfrm>
        </p:spPr>
        <p:txBody>
          <a:bodyPr>
            <a:noAutofit/>
          </a:bodyPr>
          <a:lstStyle/>
          <a:p>
            <a:pPr marL="274320" indent="-27432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800" dirty="0" err="1"/>
              <a:t>Asam</a:t>
            </a:r>
            <a:r>
              <a:rPr lang="en-US" sz="2800" dirty="0"/>
              <a:t> </a:t>
            </a:r>
            <a:r>
              <a:rPr lang="en-US" sz="2800" dirty="0" err="1"/>
              <a:t>Nukleat</a:t>
            </a:r>
            <a:r>
              <a:rPr lang="en-US" sz="2800" dirty="0"/>
              <a:t> (DNA </a:t>
            </a:r>
            <a:r>
              <a:rPr lang="en-US" sz="2800" dirty="0" err="1"/>
              <a:t>dan</a:t>
            </a:r>
            <a:r>
              <a:rPr lang="en-US" sz="2800" dirty="0"/>
              <a:t> RNA)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senyawa</a:t>
            </a:r>
            <a:r>
              <a:rPr lang="en-US" sz="2800" dirty="0"/>
              <a:t> </a:t>
            </a:r>
            <a:r>
              <a:rPr lang="en-US" sz="2800" dirty="0" err="1"/>
              <a:t>penentu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pengatur</a:t>
            </a:r>
            <a:r>
              <a:rPr lang="en-US" sz="2800" dirty="0"/>
              <a:t> </a:t>
            </a:r>
            <a:r>
              <a:rPr lang="en-US" sz="2800" dirty="0" err="1"/>
              <a:t>sifat</a:t>
            </a:r>
            <a:r>
              <a:rPr lang="en-US" sz="2800" dirty="0"/>
              <a:t> </a:t>
            </a:r>
            <a:r>
              <a:rPr lang="en-US" sz="2800" dirty="0" err="1"/>
              <a:t>hidup</a:t>
            </a:r>
            <a:endParaRPr lang="en-US" sz="2800" dirty="0"/>
          </a:p>
          <a:p>
            <a:pPr marL="274320" indent="-27432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800" dirty="0"/>
              <a:t>DNA (</a:t>
            </a:r>
            <a:r>
              <a:rPr lang="en-US" sz="2800" dirty="0" err="1"/>
              <a:t>deoksirybonucleic</a:t>
            </a:r>
            <a:r>
              <a:rPr lang="en-US" sz="2800" dirty="0"/>
              <a:t> acid)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senyawa</a:t>
            </a:r>
            <a:r>
              <a:rPr lang="en-US" sz="2800" dirty="0"/>
              <a:t> </a:t>
            </a:r>
            <a:r>
              <a:rPr lang="en-US" sz="2800" dirty="0" err="1"/>
              <a:t>pembawa</a:t>
            </a:r>
            <a:r>
              <a:rPr lang="en-US" sz="2800" dirty="0"/>
              <a:t> </a:t>
            </a:r>
            <a:r>
              <a:rPr lang="en-US" sz="2800" dirty="0" err="1"/>
              <a:t>materi</a:t>
            </a:r>
            <a:r>
              <a:rPr lang="en-US" sz="2800" dirty="0"/>
              <a:t> </a:t>
            </a:r>
            <a:r>
              <a:rPr lang="en-US" sz="2800" dirty="0" err="1"/>
              <a:t>genetik</a:t>
            </a:r>
            <a:r>
              <a:rPr lang="en-US" sz="2800" dirty="0"/>
              <a:t> (gen),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materi</a:t>
            </a:r>
            <a:r>
              <a:rPr lang="en-US" sz="2800" dirty="0"/>
              <a:t> </a:t>
            </a:r>
            <a:r>
              <a:rPr lang="en-US" sz="2800" dirty="0" err="1"/>
              <a:t>cetak-biru</a:t>
            </a:r>
            <a:r>
              <a:rPr lang="en-US" sz="2800" dirty="0"/>
              <a:t> </a:t>
            </a:r>
            <a:r>
              <a:rPr lang="en-US" sz="2800" dirty="0" err="1"/>
              <a:t>makhluk</a:t>
            </a:r>
            <a:r>
              <a:rPr lang="en-US" sz="2800" dirty="0"/>
              <a:t> </a:t>
            </a:r>
            <a:r>
              <a:rPr lang="en-US" sz="2800" dirty="0" err="1"/>
              <a:t>hidup</a:t>
            </a:r>
            <a:r>
              <a:rPr lang="en-US" sz="2800" dirty="0"/>
              <a:t>.</a:t>
            </a:r>
          </a:p>
          <a:p>
            <a:pPr marL="274320" indent="-27432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800" dirty="0" err="1"/>
              <a:t>Genlah</a:t>
            </a:r>
            <a:r>
              <a:rPr lang="en-US" sz="2800" dirty="0"/>
              <a:t> yang </a:t>
            </a:r>
            <a:r>
              <a:rPr lang="en-US" sz="2800" dirty="0" err="1"/>
              <a:t>mengatur</a:t>
            </a:r>
            <a:r>
              <a:rPr lang="en-US" sz="2800" dirty="0"/>
              <a:t> </a:t>
            </a:r>
            <a:r>
              <a:rPr lang="en-US" sz="2800" dirty="0" err="1"/>
              <a:t>proses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penentu</a:t>
            </a:r>
            <a:r>
              <a:rPr lang="en-US" sz="2800" dirty="0"/>
              <a:t> </a:t>
            </a:r>
            <a:r>
              <a:rPr lang="en-US" sz="2800" dirty="0" err="1"/>
              <a:t>sifat</a:t>
            </a:r>
            <a:r>
              <a:rPr lang="en-US" sz="2800" dirty="0"/>
              <a:t> </a:t>
            </a:r>
            <a:r>
              <a:rPr lang="en-US" sz="2800" dirty="0" err="1"/>
              <a:t>makhluk</a:t>
            </a:r>
            <a:r>
              <a:rPr lang="en-US" sz="2800" dirty="0"/>
              <a:t> </a:t>
            </a:r>
            <a:r>
              <a:rPr lang="en-US" sz="2800" dirty="0" err="1"/>
              <a:t>hidup</a:t>
            </a:r>
            <a:endParaRPr lang="en-US" sz="2800" dirty="0"/>
          </a:p>
          <a:p>
            <a:pPr marL="274320" indent="-27432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800" dirty="0" err="1"/>
              <a:t>Semua</a:t>
            </a:r>
            <a:r>
              <a:rPr lang="en-US" sz="2800" dirty="0"/>
              <a:t> </a:t>
            </a:r>
            <a:r>
              <a:rPr lang="en-US" sz="2800" dirty="0" err="1"/>
              <a:t>makhluk</a:t>
            </a:r>
            <a:r>
              <a:rPr lang="en-US" sz="2800" dirty="0"/>
              <a:t> </a:t>
            </a:r>
            <a:r>
              <a:rPr lang="en-US" sz="2800" dirty="0" err="1"/>
              <a:t>hidup</a:t>
            </a:r>
            <a:r>
              <a:rPr lang="en-US" sz="2800" dirty="0"/>
              <a:t> </a:t>
            </a:r>
            <a:r>
              <a:rPr lang="en-US" sz="2800" dirty="0" err="1"/>
              <a:t>mengandung</a:t>
            </a:r>
            <a:r>
              <a:rPr lang="en-US" sz="2800" dirty="0"/>
              <a:t> </a:t>
            </a:r>
            <a:r>
              <a:rPr lang="en-US" sz="2800" dirty="0" err="1"/>
              <a:t>materi</a:t>
            </a:r>
            <a:r>
              <a:rPr lang="en-US" sz="2800" dirty="0"/>
              <a:t> </a:t>
            </a:r>
            <a:r>
              <a:rPr lang="en-US" sz="2800" dirty="0" err="1"/>
              <a:t>genetik</a:t>
            </a:r>
            <a:r>
              <a:rPr lang="en-US" sz="2800" dirty="0"/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z="28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275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274638"/>
            <a:ext cx="8077200" cy="639762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tx1"/>
                </a:solidFill>
                <a:latin typeface="+mn-lt"/>
              </a:rPr>
              <a:t>Asam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nukleat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kromatin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dan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kromosom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564876"/>
            <a:ext cx="8001000" cy="483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2407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9948" y="800822"/>
            <a:ext cx="8077200" cy="914400"/>
          </a:xfrm>
        </p:spPr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id-ID" sz="2800" b="1" dirty="0">
                <a:solidFill>
                  <a:srgbClr val="7030A0"/>
                </a:solidFill>
                <a:latin typeface="+mn-lt"/>
              </a:rPr>
              <a:t>M</a:t>
            </a:r>
            <a:r>
              <a:rPr lang="en-US" sz="2800" b="1" dirty="0" err="1">
                <a:solidFill>
                  <a:srgbClr val="7030A0"/>
                </a:solidFill>
                <a:latin typeface="+mn-lt"/>
              </a:rPr>
              <a:t>akhluk</a:t>
            </a:r>
            <a:r>
              <a:rPr lang="en-US" sz="2800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</a:rPr>
              <a:t>Hidup</a:t>
            </a:r>
            <a:r>
              <a:rPr lang="en-US" sz="2800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</a:rPr>
              <a:t>Terdiri</a:t>
            </a:r>
            <a:r>
              <a:rPr lang="en-US" sz="2800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id-ID" sz="2800" b="1" dirty="0">
                <a:solidFill>
                  <a:srgbClr val="7030A0"/>
                </a:solidFill>
                <a:latin typeface="+mn-lt"/>
              </a:rPr>
              <a:t>d</a:t>
            </a:r>
            <a:r>
              <a:rPr lang="en-US" sz="2800" b="1" dirty="0" err="1">
                <a:solidFill>
                  <a:srgbClr val="7030A0"/>
                </a:solidFill>
                <a:latin typeface="+mn-lt"/>
              </a:rPr>
              <a:t>ari</a:t>
            </a:r>
            <a:r>
              <a:rPr lang="en-US" sz="2800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</a:rPr>
              <a:t>Sel</a:t>
            </a:r>
            <a:r>
              <a:rPr lang="en-US" sz="2800" b="1" dirty="0">
                <a:solidFill>
                  <a:srgbClr val="7030A0"/>
                </a:solidFill>
              </a:rPr>
              <a:t/>
            </a:r>
            <a:br>
              <a:rPr lang="en-US" sz="2800" b="1" dirty="0">
                <a:solidFill>
                  <a:srgbClr val="7030A0"/>
                </a:solidFill>
              </a:rPr>
            </a:b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2057400"/>
            <a:ext cx="5486400" cy="3581400"/>
          </a:xfrm>
        </p:spPr>
        <p:txBody>
          <a:bodyPr>
            <a:normAutofit/>
          </a:bodyPr>
          <a:lstStyle/>
          <a:p>
            <a:pPr marL="274320" lvl="1">
              <a:spcBef>
                <a:spcPts val="0"/>
              </a:spcBef>
              <a:spcAft>
                <a:spcPts val="1800"/>
              </a:spcAft>
            </a:pPr>
            <a:r>
              <a:rPr lang="en-US" sz="2400" dirty="0" err="1"/>
              <a:t>Sel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satuan</a:t>
            </a:r>
            <a:r>
              <a:rPr lang="en-US" sz="2400" dirty="0"/>
              <a:t> </a:t>
            </a:r>
            <a:r>
              <a:rPr lang="en-US" sz="2400" dirty="0" err="1"/>
              <a:t>fungsional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struktural</a:t>
            </a:r>
            <a:r>
              <a:rPr lang="en-US" sz="2400" dirty="0"/>
              <a:t> </a:t>
            </a:r>
            <a:r>
              <a:rPr lang="en-US" sz="2400" dirty="0" err="1"/>
              <a:t>terkecil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organisme</a:t>
            </a:r>
            <a:endParaRPr lang="en-US" sz="2400" dirty="0"/>
          </a:p>
          <a:p>
            <a:pPr marL="274320" lvl="1">
              <a:spcBef>
                <a:spcPts val="0"/>
              </a:spcBef>
              <a:spcAft>
                <a:spcPts val="1800"/>
              </a:spcAft>
            </a:pPr>
            <a:r>
              <a:rPr lang="en-US" sz="2400" dirty="0" err="1"/>
              <a:t>Sel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organissasi</a:t>
            </a:r>
            <a:r>
              <a:rPr lang="en-US" sz="2400" dirty="0"/>
              <a:t> </a:t>
            </a:r>
            <a:r>
              <a:rPr lang="en-US" sz="2400" dirty="0" err="1"/>
              <a:t>terkecil</a:t>
            </a:r>
            <a:r>
              <a:rPr lang="en-US" sz="2400" dirty="0"/>
              <a:t> yang </a:t>
            </a:r>
            <a:r>
              <a:rPr lang="en-US" sz="2400" dirty="0" err="1"/>
              <a:t>melaksanakan</a:t>
            </a:r>
            <a:r>
              <a:rPr lang="en-US" sz="2400" dirty="0"/>
              <a:t> </a:t>
            </a:r>
            <a:r>
              <a:rPr lang="en-US" sz="2400" dirty="0" err="1"/>
              <a:t>fungsi</a:t>
            </a:r>
            <a:r>
              <a:rPr lang="en-US" sz="2400" dirty="0"/>
              <a:t> </a:t>
            </a:r>
            <a:r>
              <a:rPr lang="en-US" sz="2400" dirty="0" err="1"/>
              <a:t>hidup</a:t>
            </a:r>
            <a:r>
              <a:rPr lang="en-US" sz="2400" dirty="0"/>
              <a:t>: </a:t>
            </a:r>
            <a:r>
              <a:rPr lang="en-US" sz="2400" dirty="0" err="1"/>
              <a:t>organisasi</a:t>
            </a:r>
            <a:r>
              <a:rPr lang="en-US" sz="2400" dirty="0"/>
              <a:t> </a:t>
            </a:r>
            <a:r>
              <a:rPr lang="en-US" sz="2400" dirty="0" err="1"/>
              <a:t>kompleks</a:t>
            </a:r>
            <a:r>
              <a:rPr lang="en-US" sz="2400" dirty="0"/>
              <a:t>, </a:t>
            </a:r>
            <a:r>
              <a:rPr lang="en-US" sz="2400" dirty="0" err="1"/>
              <a:t>berbiak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bermetabolisme</a:t>
            </a:r>
            <a:endParaRPr lang="en-US" sz="2400" dirty="0"/>
          </a:p>
        </p:txBody>
      </p:sp>
      <p:pic>
        <p:nvPicPr>
          <p:cNvPr id="5" name="Picture 6" descr="andiagram[1]"/>
          <p:cNvPicPr>
            <a:picLocks noChangeAspect="1" noChangeArrowheads="1"/>
          </p:cNvPicPr>
          <p:nvPr/>
        </p:nvPicPr>
        <p:blipFill>
          <a:blip r:embed="rId2">
            <a:lum bright="-20000"/>
          </a:blip>
          <a:srcRect/>
          <a:stretch>
            <a:fillRect/>
          </a:stretch>
        </p:blipFill>
        <p:spPr bwMode="auto">
          <a:xfrm>
            <a:off x="2133600" y="2057400"/>
            <a:ext cx="2590800" cy="26048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796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7628" y="809857"/>
            <a:ext cx="7239000" cy="1676400"/>
          </a:xfrm>
        </p:spPr>
        <p:txBody>
          <a:bodyPr>
            <a:normAutofit/>
          </a:bodyPr>
          <a:lstStyle/>
          <a:p>
            <a:pPr marL="9144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Sel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dapat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dibedakan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menurut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kemajuan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evolusinya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530352" lvl="2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Sel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prokaryot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sel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yang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belum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memiliki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inti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definitif</a:t>
            </a:r>
            <a:endParaRPr lang="en-US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30352" lvl="2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Sel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eukaryot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sel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yang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sudah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memiliki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inti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definitif</a:t>
            </a:r>
            <a:endParaRPr lang="en-US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4166" y="2571744"/>
            <a:ext cx="5638800" cy="3040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24573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91173" y="832417"/>
            <a:ext cx="7086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lvl="2">
              <a:spcAft>
                <a:spcPts val="600"/>
              </a:spcAft>
            </a:pP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Berdasarkan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jumlah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selnya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organisme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dapat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kelompokkan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menjadi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758952" lvl="4" indent="-27432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Organisme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uniseluler</a:t>
            </a:r>
            <a:endParaRPr lang="en-US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58952" lvl="4" indent="-27432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Organisme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multiseluler</a:t>
            </a:r>
            <a:endParaRPr lang="en-US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646" r="6173" b="3780"/>
          <a:stretch>
            <a:fillRect/>
          </a:stretch>
        </p:blipFill>
        <p:spPr bwMode="auto">
          <a:xfrm>
            <a:off x="4310050" y="2857496"/>
            <a:ext cx="560832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16955165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93</TotalTime>
  <Words>1076</Words>
  <Application>Microsoft Office PowerPoint</Application>
  <PresentationFormat>Widescreen</PresentationFormat>
  <Paragraphs>196</Paragraphs>
  <Slides>31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Arial Unicode MS</vt:lpstr>
      <vt:lpstr>ヒラギノ角ゴ Pro W3</vt:lpstr>
      <vt:lpstr>Arial</vt:lpstr>
      <vt:lpstr>Calibri</vt:lpstr>
      <vt:lpstr>Corbel</vt:lpstr>
      <vt:lpstr>Times</vt:lpstr>
      <vt:lpstr>Times New Roman</vt:lpstr>
      <vt:lpstr>Wingdings</vt:lpstr>
      <vt:lpstr>Wingdings 2</vt:lpstr>
      <vt:lpstr>Frame</vt:lpstr>
      <vt:lpstr>Depth</vt:lpstr>
      <vt:lpstr>The Concept of The Origin of Life and The Cell Basic Science – Bio 1</vt:lpstr>
      <vt:lpstr>Topics</vt:lpstr>
      <vt:lpstr>Definisi Hidup/Kehidupan?</vt:lpstr>
      <vt:lpstr>Karakteristik Makhluk Hidup</vt:lpstr>
      <vt:lpstr>Asam Nukleat</vt:lpstr>
      <vt:lpstr>Asam nukleat, kromatin, dan kromosom</vt:lpstr>
      <vt:lpstr>Makhluk Hidup Terdiri dari Sel </vt:lpstr>
      <vt:lpstr>PowerPoint Presentation</vt:lpstr>
      <vt:lpstr>PowerPoint Presentation</vt:lpstr>
      <vt:lpstr>Makhluk Hidup Memperlihatkan Keteraturan</vt:lpstr>
      <vt:lpstr>Metabolisme</vt:lpstr>
      <vt:lpstr>Irritabilitas:  Memberi Respons pada Stimulus </vt:lpstr>
      <vt:lpstr>Homeostasis</vt:lpstr>
      <vt:lpstr>Reproduksi</vt:lpstr>
      <vt:lpstr>Macam Reproduksi</vt:lpstr>
      <vt:lpstr>Makhluk Hidup dan Gerak</vt:lpstr>
      <vt:lpstr>Tumbuh dan Berkembang</vt:lpstr>
      <vt:lpstr>Makhluk Hidup Beradaptasi</vt:lpstr>
      <vt:lpstr>Contoh adaptasi</vt:lpstr>
      <vt:lpstr>Contoh adaptasi</vt:lpstr>
      <vt:lpstr>Makhluk Hidup Berevolusi</vt:lpstr>
      <vt:lpstr>Tema: Sel adalah unit dasar bagi struktur dan fungsi organisme</vt:lpstr>
      <vt:lpstr>PowerPoint Presentation</vt:lpstr>
      <vt:lpstr>PowerPoint Presentation</vt:lpstr>
      <vt:lpstr>PowerPoint Presentation</vt:lpstr>
      <vt:lpstr>Tema: Kelanjutan kehidupan didasarkan pada informasi terwariskan dalam bentuk DNA</vt:lpstr>
      <vt:lpstr>Struktur dan Fungsi DNA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Science</dc:title>
  <dc:creator>Dzul FM</dc:creator>
  <cp:lastModifiedBy>Dzul FM</cp:lastModifiedBy>
  <cp:revision>5</cp:revision>
  <dcterms:created xsi:type="dcterms:W3CDTF">2022-09-19T07:47:03Z</dcterms:created>
  <dcterms:modified xsi:type="dcterms:W3CDTF">2022-10-03T04:45:43Z</dcterms:modified>
</cp:coreProperties>
</file>