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77" r:id="rId9"/>
    <p:sldId id="276" r:id="rId10"/>
    <p:sldId id="268" r:id="rId11"/>
    <p:sldId id="269" r:id="rId12"/>
    <p:sldId id="270" r:id="rId13"/>
    <p:sldId id="271" r:id="rId14"/>
    <p:sldId id="272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1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6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2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8897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14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49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2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90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8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9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9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2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7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1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2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3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D137CAB-48C9-4204-8EBC-C25EA666EF5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8D581-BD0D-4F6E-BEA5-1DD0E9FD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63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Yuningsih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Penalaran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rasional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rasiona</a:t>
            </a:r>
            <a:endParaRPr lang="en-US" dirty="0" smtClean="0"/>
          </a:p>
          <a:p>
            <a:r>
              <a:rPr lang="en-US" dirty="0" err="1" smtClean="0"/>
              <a:t>lPersahabatan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sanjungan</a:t>
            </a:r>
            <a:r>
              <a:rPr lang="en-US" dirty="0"/>
              <a:t>,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,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  <a:p>
            <a:r>
              <a:rPr lang="en-US" dirty="0" err="1" smtClean="0"/>
              <a:t>Koalisi</a:t>
            </a:r>
            <a:r>
              <a:rPr lang="en-US" dirty="0"/>
              <a:t>: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orang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  <a:p>
            <a:r>
              <a:rPr lang="en-US" dirty="0" err="1" smtClean="0"/>
              <a:t>Tawar</a:t>
            </a:r>
            <a:r>
              <a:rPr lang="en-US" dirty="0" smtClean="0"/>
              <a:t> </a:t>
            </a:r>
            <a:r>
              <a:rPr lang="en-US" dirty="0" err="1"/>
              <a:t>menawar</a:t>
            </a:r>
            <a:r>
              <a:rPr lang="en-US" dirty="0"/>
              <a:t> / </a:t>
            </a:r>
            <a:r>
              <a:rPr lang="en-US" dirty="0" err="1"/>
              <a:t>pertukaran</a:t>
            </a:r>
            <a:r>
              <a:rPr lang="en-US" dirty="0"/>
              <a:t>: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perundingan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kepentingan</a:t>
            </a:r>
            <a:endParaRPr lang="en-US" dirty="0" smtClean="0"/>
          </a:p>
          <a:p>
            <a:r>
              <a:rPr lang="en-US" dirty="0" err="1" smtClean="0"/>
              <a:t>Ketegasan</a:t>
            </a:r>
            <a:r>
              <a:rPr lang="en-US" dirty="0" smtClean="0"/>
              <a:t> </a:t>
            </a:r>
            <a:r>
              <a:rPr lang="en-US" dirty="0"/>
              <a:t>/</a:t>
            </a:r>
            <a:r>
              <a:rPr lang="en-US" dirty="0" err="1"/>
              <a:t>mengesahkan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 smtClean="0"/>
              <a:t>kepatuhan</a:t>
            </a:r>
            <a:endParaRPr lang="en-US" dirty="0" smtClean="0"/>
          </a:p>
          <a:p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/>
              <a:t>:</a:t>
            </a:r>
            <a:r>
              <a:rPr lang="en-US" dirty="0" err="1"/>
              <a:t>sangsi</a:t>
            </a:r>
            <a:r>
              <a:rPr lang="en-US" dirty="0"/>
              <a:t> / </a:t>
            </a:r>
            <a:r>
              <a:rPr lang="en-US" dirty="0" err="1" smtClean="0"/>
              <a:t>ancama</a:t>
            </a:r>
            <a:endParaRPr lang="en-US" dirty="0" smtClean="0"/>
          </a:p>
          <a:p>
            <a:r>
              <a:rPr lang="en-US" dirty="0" err="1" smtClean="0"/>
              <a:t>nKonsultasi</a:t>
            </a:r>
            <a:r>
              <a:rPr lang="en-US" dirty="0"/>
              <a:t>: </a:t>
            </a:r>
            <a:r>
              <a:rPr lang="en-US" dirty="0" err="1"/>
              <a:t>Mengikutsertakan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target</a:t>
            </a:r>
          </a:p>
        </p:txBody>
      </p:sp>
    </p:spTree>
    <p:extLst>
      <p:ext uri="{BB962C8B-B14F-4D97-AF65-F5344CB8AC3E}">
        <p14:creationId xmlns:p14="http://schemas.microsoft.com/office/powerpoint/2010/main" val="21784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Adalah</a:t>
            </a:r>
            <a:r>
              <a:rPr lang="en-US" sz="3200" b="1" dirty="0" smtClean="0"/>
              <a:t> </a:t>
            </a:r>
            <a:r>
              <a:rPr lang="en-US" sz="3200" b="1" dirty="0" err="1"/>
              <a:t>kekuasaan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 smtClean="0"/>
              <a:t>tindakan</a:t>
            </a:r>
            <a:endParaRPr lang="en-US" sz="3200" b="1" dirty="0" smtClean="0"/>
          </a:p>
          <a:p>
            <a:r>
              <a:rPr lang="en-US" sz="3200" b="1" dirty="0" err="1" smtClean="0"/>
              <a:t>A</a:t>
            </a:r>
            <a:r>
              <a:rPr lang="en-US" sz="3200" dirty="0" err="1" smtClean="0"/>
              <a:t>dalah</a:t>
            </a:r>
            <a:r>
              <a:rPr lang="en-US" sz="3200" dirty="0" smtClean="0"/>
              <a:t> </a:t>
            </a:r>
            <a:r>
              <a:rPr lang="en-US" sz="3200" dirty="0" err="1"/>
              <a:t>fakta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 smtClean="0"/>
              <a:t>organisas</a:t>
            </a:r>
            <a:endParaRPr lang="en-US" sz="3200" dirty="0" smtClean="0"/>
          </a:p>
          <a:p>
            <a:r>
              <a:rPr lang="en-US" sz="3200" dirty="0" err="1" smtClean="0"/>
              <a:t>iPenggunaan</a:t>
            </a:r>
            <a:r>
              <a:rPr lang="en-US" sz="3200" dirty="0" smtClean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pengambilan</a:t>
            </a:r>
            <a:r>
              <a:rPr lang="en-US" sz="3200" dirty="0"/>
              <a:t> </a:t>
            </a:r>
            <a:r>
              <a:rPr lang="en-US" sz="3200" dirty="0" err="1"/>
              <a:t>keputusan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yang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organisasional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bersanksi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8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PROSES –PROSES POLITIK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Menyangkut</a:t>
            </a:r>
            <a:r>
              <a:rPr lang="en-US" sz="2800" dirty="0" smtClean="0"/>
              <a:t> </a:t>
            </a:r>
            <a:r>
              <a:rPr lang="en-US" sz="2800" dirty="0" err="1"/>
              <a:t>usaha</a:t>
            </a:r>
            <a:r>
              <a:rPr lang="en-US" sz="2800" dirty="0"/>
              <a:t> para </a:t>
            </a:r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kekuasaan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melindungi</a:t>
            </a:r>
            <a:r>
              <a:rPr lang="en-US" sz="2800" dirty="0"/>
              <a:t> </a:t>
            </a:r>
            <a:r>
              <a:rPr lang="en-US" sz="2800" dirty="0" err="1"/>
              <a:t>sumber-sumber</a:t>
            </a:r>
            <a:r>
              <a:rPr lang="en-US" sz="2800" dirty="0"/>
              <a:t> </a:t>
            </a:r>
            <a:r>
              <a:rPr lang="en-US" sz="2800" dirty="0" err="1" smtClean="0"/>
              <a:t>kekuasaan</a:t>
            </a:r>
            <a:endParaRPr lang="en-US" sz="2800" dirty="0" smtClean="0"/>
          </a:p>
          <a:p>
            <a:r>
              <a:rPr lang="en-US" sz="2800" dirty="0" smtClean="0"/>
              <a:t>.</a:t>
            </a:r>
            <a:r>
              <a:rPr lang="en-US" sz="2800" dirty="0" err="1"/>
              <a:t>Dengan</a:t>
            </a:r>
            <a:r>
              <a:rPr lang="en-US" sz="2800" dirty="0"/>
              <a:t> Cara</a:t>
            </a:r>
            <a:r>
              <a:rPr lang="en-US" sz="28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Koalisi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 smtClean="0"/>
              <a:t>penting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Cooptation</a:t>
            </a:r>
            <a:r>
              <a:rPr lang="en-US" sz="2800" dirty="0"/>
              <a:t>: </a:t>
            </a:r>
            <a:r>
              <a:rPr lang="en-US" sz="2800" dirty="0" err="1"/>
              <a:t>menekan</a:t>
            </a:r>
            <a:r>
              <a:rPr lang="en-US" sz="2800" dirty="0"/>
              <a:t> </a:t>
            </a:r>
            <a:r>
              <a:rPr lang="en-US" sz="2800" dirty="0" err="1"/>
              <a:t>oposisi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63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CONTOH PERILAKU POLITIK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809" y="1661033"/>
            <a:ext cx="9399225" cy="4195481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Menahan</a:t>
            </a:r>
            <a:r>
              <a:rPr lang="en-US" sz="2800" dirty="0" smtClean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pengambil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Penyebaran</a:t>
            </a:r>
            <a:r>
              <a:rPr lang="en-US" sz="2800" dirty="0" smtClean="0"/>
              <a:t> </a:t>
            </a:r>
            <a:r>
              <a:rPr lang="en-US" sz="2800" dirty="0" err="1"/>
              <a:t>desas</a:t>
            </a:r>
            <a:r>
              <a:rPr lang="en-US" sz="2800" dirty="0"/>
              <a:t> </a:t>
            </a:r>
            <a:r>
              <a:rPr lang="en-US" sz="2800" dirty="0" err="1" smtClean="0"/>
              <a:t>desus</a:t>
            </a:r>
            <a:endParaRPr lang="en-US" sz="2800" dirty="0" smtClean="0"/>
          </a:p>
          <a:p>
            <a:r>
              <a:rPr lang="en-US" sz="2800" dirty="0" err="1" smtClean="0"/>
              <a:t>Pembocoran</a:t>
            </a:r>
            <a:r>
              <a:rPr lang="en-US" sz="2800" dirty="0" smtClean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rahasia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media </a:t>
            </a:r>
            <a:r>
              <a:rPr lang="en-US" sz="2800" dirty="0" smtClean="0"/>
              <a:t>masa</a:t>
            </a:r>
          </a:p>
          <a:p>
            <a:r>
              <a:rPr lang="en-US" sz="2800" dirty="0" err="1" smtClean="0"/>
              <a:t>Mengeluh</a:t>
            </a:r>
            <a:r>
              <a:rPr lang="en-US" sz="2800" dirty="0" smtClean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penyelia</a:t>
            </a:r>
            <a:r>
              <a:rPr lang="en-US" sz="2800" dirty="0"/>
              <a:t>,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koalisi</a:t>
            </a:r>
            <a:r>
              <a:rPr lang="en-US" sz="2800" dirty="0"/>
              <a:t>, </a:t>
            </a:r>
            <a:r>
              <a:rPr lang="en-US" sz="2800" dirty="0" err="1"/>
              <a:t>melaksanan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 smtClean="0"/>
              <a:t>berlebihan</a:t>
            </a:r>
            <a:endParaRPr lang="en-US" sz="2800" dirty="0" smtClean="0"/>
          </a:p>
          <a:p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sah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melanggar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yang </a:t>
            </a:r>
            <a:r>
              <a:rPr lang="en-US" sz="2800" dirty="0" err="1"/>
              <a:t>tersirat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permainan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9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PERILAKU POLITIK DALAM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16791" cy="4195481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formal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illegal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sembunyi-2 (</a:t>
            </a:r>
            <a:r>
              <a:rPr lang="en-US" sz="2400" dirty="0" err="1" smtClean="0"/>
              <a:t>laten</a:t>
            </a:r>
            <a:endParaRPr lang="en-US" sz="2400" dirty="0" smtClean="0"/>
          </a:p>
          <a:p>
            <a:r>
              <a:rPr lang="en-US" sz="2400" dirty="0" smtClean="0"/>
              <a:t>)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berada</a:t>
            </a:r>
            <a:r>
              <a:rPr lang="en-US" sz="2400" dirty="0"/>
              <a:t> di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tuntutan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menuntut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 smtClean="0"/>
              <a:t>seseorang</a:t>
            </a:r>
            <a:endParaRPr lang="en-US" sz="2400" dirty="0" smtClean="0"/>
          </a:p>
          <a:p>
            <a:r>
              <a:rPr lang="en-US" sz="2400" dirty="0" smtClean="0"/>
              <a:t>.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(</a:t>
            </a:r>
            <a:r>
              <a:rPr lang="en-US" sz="2400" dirty="0" err="1"/>
              <a:t>statusquo</a:t>
            </a:r>
            <a:r>
              <a:rPr lang="en-US" sz="2400" dirty="0"/>
              <a:t>),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cara-cara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memecah</a:t>
            </a:r>
            <a:r>
              <a:rPr lang="en-US" sz="2400" dirty="0"/>
              <a:t> </a:t>
            </a:r>
            <a:r>
              <a:rPr lang="en-US" sz="2400" dirty="0" err="1"/>
              <a:t>belah</a:t>
            </a:r>
            <a:r>
              <a:rPr lang="en-US" sz="2400" dirty="0"/>
              <a:t>, </a:t>
            </a:r>
            <a:r>
              <a:rPr lang="en-US" sz="2400" dirty="0" err="1"/>
              <a:t>pertentangan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81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61116" y="784912"/>
            <a:ext cx="7131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FAKTOR-FAKTOR YANG MEMPENGARUHI PERILAKU POLITIK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61116" y="1555575"/>
            <a:ext cx="4120332" cy="207049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Pemantau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yag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internal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Pragmantisme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organisasional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di </a:t>
            </a:r>
            <a:r>
              <a:rPr lang="en-US" dirty="0" err="1" smtClean="0"/>
              <a:t>pahami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61116" y="3878317"/>
            <a:ext cx="4120332" cy="297968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organisasional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Realokasi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monev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Tekanan</a:t>
            </a:r>
            <a:r>
              <a:rPr lang="en-US" dirty="0" smtClean="0"/>
              <a:t>/</a:t>
            </a:r>
            <a:r>
              <a:rPr lang="en-US" dirty="0" err="1" smtClean="0"/>
              <a:t>Strees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Manajer</a:t>
            </a:r>
            <a:r>
              <a:rPr lang="en-US" dirty="0" smtClean="0"/>
              <a:t> senior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5281448" y="2590822"/>
            <a:ext cx="504497" cy="10352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67759" y="4004370"/>
            <a:ext cx="504497" cy="1340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785945" y="3405352"/>
            <a:ext cx="1860331" cy="85133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flipH="1">
            <a:off x="6014545" y="3507855"/>
            <a:ext cx="1403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Perilaku</a:t>
            </a:r>
            <a:endParaRPr lang="en-US" dirty="0" smtClean="0"/>
          </a:p>
          <a:p>
            <a:pPr algn="ctr"/>
            <a:r>
              <a:rPr lang="en-US" dirty="0" err="1" smtClean="0"/>
              <a:t>politik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5" idx="2"/>
          </p:cNvCxnSpPr>
          <p:nvPr/>
        </p:nvCxnSpPr>
        <p:spPr>
          <a:xfrm>
            <a:off x="6716111" y="4256690"/>
            <a:ext cx="283779" cy="4410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2"/>
          </p:cNvCxnSpPr>
          <p:nvPr/>
        </p:nvCxnSpPr>
        <p:spPr>
          <a:xfrm flipH="1">
            <a:off x="6416566" y="4256690"/>
            <a:ext cx="299545" cy="4410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82460" y="4598377"/>
            <a:ext cx="89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Rendah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52593" y="4615617"/>
            <a:ext cx="74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Tinggi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716110" y="4783043"/>
            <a:ext cx="0" cy="585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17930" y="5386652"/>
            <a:ext cx="4031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statis</a:t>
            </a:r>
            <a:r>
              <a:rPr lang="en-US" dirty="0" smtClean="0"/>
              <a:t>)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Kekuasan</a:t>
            </a:r>
            <a:r>
              <a:rPr lang="en-US" dirty="0" smtClean="0"/>
              <a:t> (struggle of Power)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15" idx="3"/>
          </p:cNvCxnSpPr>
          <p:nvPr/>
        </p:nvCxnSpPr>
        <p:spPr>
          <a:xfrm flipV="1">
            <a:off x="7646276" y="3813981"/>
            <a:ext cx="1308538" cy="17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8865753" y="2567333"/>
            <a:ext cx="2081048" cy="244101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Keluaran</a:t>
            </a:r>
            <a:r>
              <a:rPr lang="en-US" dirty="0" smtClean="0"/>
              <a:t> yang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Punishment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4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KEKUASAAN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Kekuasaan</a:t>
            </a:r>
            <a:r>
              <a:rPr lang="en-US" sz="2800" b="1" dirty="0"/>
              <a:t>: </a:t>
            </a:r>
            <a:r>
              <a:rPr lang="en-US" sz="2800" b="1" dirty="0" err="1"/>
              <a:t>kemampuan</a:t>
            </a:r>
            <a:r>
              <a:rPr lang="en-US" sz="2800" b="1" dirty="0"/>
              <a:t> </a:t>
            </a:r>
            <a:r>
              <a:rPr lang="en-US" sz="2800" b="1" dirty="0" err="1"/>
              <a:t>mempengaruhi</a:t>
            </a:r>
            <a:r>
              <a:rPr lang="en-US" sz="2800" b="1" dirty="0"/>
              <a:t> </a:t>
            </a:r>
            <a:r>
              <a:rPr lang="en-US" sz="2800" b="1" dirty="0" err="1"/>
              <a:t>Perilaku</a:t>
            </a:r>
            <a:r>
              <a:rPr lang="en-US" sz="2800" b="1" dirty="0"/>
              <a:t> ,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, </a:t>
            </a:r>
            <a:r>
              <a:rPr lang="en-US" sz="2800" dirty="0" err="1"/>
              <a:t>mengatasi</a:t>
            </a:r>
            <a:r>
              <a:rPr lang="en-US" sz="2800" dirty="0"/>
              <a:t> </a:t>
            </a:r>
            <a:r>
              <a:rPr lang="en-US" sz="2800" dirty="0" err="1"/>
              <a:t>perlawanan,dan</a:t>
            </a:r>
            <a:r>
              <a:rPr lang="en-US" sz="2800" dirty="0"/>
              <a:t> </a:t>
            </a:r>
            <a:r>
              <a:rPr lang="en-US" sz="2800" dirty="0" err="1"/>
              <a:t>meminta</a:t>
            </a:r>
            <a:r>
              <a:rPr lang="en-US" sz="2800" dirty="0"/>
              <a:t> orang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sesuatuyang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(</a:t>
            </a:r>
            <a:r>
              <a:rPr lang="en-US" sz="2800" dirty="0" err="1"/>
              <a:t>Pfeffer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Luthans</a:t>
            </a:r>
            <a:r>
              <a:rPr lang="en-US" sz="2800" dirty="0"/>
              <a:t> 2005:482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Kekuasaan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/ </a:t>
            </a:r>
            <a:r>
              <a:rPr lang="en-US" sz="2800" dirty="0" err="1"/>
              <a:t>kapasitas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(</a:t>
            </a:r>
            <a:r>
              <a:rPr lang="en-US" sz="2800" dirty="0" err="1"/>
              <a:t>agen</a:t>
            </a:r>
            <a:r>
              <a:rPr lang="en-US" sz="2800" dirty="0"/>
              <a:t>)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lain (target) (Robbins, 1996, 2:84)</a:t>
            </a:r>
          </a:p>
        </p:txBody>
      </p:sp>
    </p:spTree>
    <p:extLst>
      <p:ext uri="{BB962C8B-B14F-4D97-AF65-F5344CB8AC3E}">
        <p14:creationId xmlns:p14="http://schemas.microsoft.com/office/powerpoint/2010/main" val="25543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PENGARUH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Pengaruh</a:t>
            </a:r>
            <a:r>
              <a:rPr lang="en-US" sz="3200" b="1" dirty="0" smtClean="0"/>
              <a:t> </a:t>
            </a:r>
            <a:r>
              <a:rPr lang="en-US" sz="3200" b="1" dirty="0"/>
              <a:t>: </a:t>
            </a:r>
            <a:r>
              <a:rPr lang="en-US" sz="3200" b="1" dirty="0" err="1"/>
              <a:t>Efek</a:t>
            </a:r>
            <a:r>
              <a:rPr lang="en-US" sz="3200" b="1" dirty="0"/>
              <a:t> </a:t>
            </a:r>
            <a:r>
              <a:rPr lang="en-US" sz="3200" b="1" dirty="0" err="1"/>
              <a:t>dari</a:t>
            </a:r>
            <a:r>
              <a:rPr lang="en-US" sz="3200" b="1" dirty="0"/>
              <a:t> </a:t>
            </a:r>
            <a:r>
              <a:rPr lang="en-US" sz="3200" b="1" dirty="0" err="1"/>
              <a:t>satu</a:t>
            </a:r>
            <a:r>
              <a:rPr lang="en-US" sz="3200" b="1" dirty="0"/>
              <a:t> </a:t>
            </a:r>
            <a:r>
              <a:rPr lang="en-US" sz="3200" b="1" dirty="0" err="1"/>
              <a:t>pihak</a:t>
            </a:r>
            <a:r>
              <a:rPr lang="en-US" sz="3200" b="1" dirty="0"/>
              <a:t> </a:t>
            </a:r>
            <a:r>
              <a:rPr lang="en-US" sz="3200" b="1" dirty="0" err="1"/>
              <a:t>terhadap</a:t>
            </a:r>
            <a:r>
              <a:rPr lang="en-US" sz="3200" b="1" dirty="0"/>
              <a:t> </a:t>
            </a:r>
            <a:r>
              <a:rPr lang="en-US" sz="3200" b="1" dirty="0" err="1"/>
              <a:t>pihak</a:t>
            </a:r>
            <a:r>
              <a:rPr lang="en-US" sz="3200" b="1" dirty="0"/>
              <a:t> yang lain</a:t>
            </a:r>
            <a:r>
              <a:rPr lang="en-US" sz="3200" b="1" dirty="0" smtClean="0"/>
              <a:t>.</a:t>
            </a:r>
          </a:p>
          <a:p>
            <a:r>
              <a:rPr lang="en-US" sz="3200" dirty="0" err="1" smtClean="0"/>
              <a:t>Pengaruh</a:t>
            </a:r>
            <a:r>
              <a:rPr lang="en-US" sz="3200" dirty="0" smtClean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megenai</a:t>
            </a:r>
            <a:r>
              <a:rPr lang="en-US" sz="3200" dirty="0"/>
              <a:t> </a:t>
            </a:r>
            <a:r>
              <a:rPr lang="en-US" sz="3200" dirty="0" err="1"/>
              <a:t>sikap,persepsi</a:t>
            </a:r>
            <a:r>
              <a:rPr lang="en-US" sz="3200" dirty="0"/>
              <a:t>,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kombinasi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–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870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PROSES –PROSES MEMPENGARUHI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1750424"/>
            <a:ext cx="10463347" cy="4497976"/>
          </a:xfrm>
        </p:spPr>
        <p:txBody>
          <a:bodyPr>
            <a:noAutofit/>
          </a:bodyPr>
          <a:lstStyle/>
          <a:p>
            <a:r>
              <a:rPr lang="en-US" sz="2800" dirty="0" smtClean="0"/>
              <a:t>INSTRUMENTAL </a:t>
            </a:r>
            <a:r>
              <a:rPr lang="en-US" sz="2800" dirty="0"/>
              <a:t>COMPLIANCE: Orang yang </a:t>
            </a:r>
            <a:r>
              <a:rPr lang="en-US" sz="2800" dirty="0" err="1"/>
              <a:t>ditargetkan</a:t>
            </a:r>
            <a:r>
              <a:rPr lang="en-US" sz="2800" dirty="0"/>
              <a:t>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pengaruh</a:t>
            </a:r>
            <a:r>
              <a:rPr lang="en-US" sz="2800" dirty="0"/>
              <a:t>,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en-US" sz="2800" dirty="0" err="1"/>
              <a:t>imbalan</a:t>
            </a:r>
            <a:r>
              <a:rPr lang="en-US" sz="2800" dirty="0"/>
              <a:t> / reward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menghindari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/ punishment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Internalization</a:t>
            </a:r>
            <a:r>
              <a:rPr lang="en-US" sz="2800" dirty="0"/>
              <a:t>: target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terpengaruh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dipikirkan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intrinsik</a:t>
            </a:r>
            <a:r>
              <a:rPr lang="en-US" sz="2800" dirty="0"/>
              <a:t> </a:t>
            </a:r>
            <a:r>
              <a:rPr lang="en-US" sz="2800" dirty="0" err="1"/>
              <a:t>memang</a:t>
            </a:r>
            <a:r>
              <a:rPr lang="en-US" sz="2800" dirty="0"/>
              <a:t> </a:t>
            </a:r>
            <a:r>
              <a:rPr lang="en-US" sz="2800" dirty="0" err="1"/>
              <a:t>diinginkan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benar</a:t>
            </a:r>
            <a:endParaRPr lang="en-US" sz="2800" dirty="0" smtClean="0"/>
          </a:p>
          <a:p>
            <a:r>
              <a:rPr lang="en-US" sz="2800" dirty="0" smtClean="0"/>
              <a:t>.</a:t>
            </a:r>
            <a:r>
              <a:rPr lang="en-US" sz="2800" dirty="0"/>
              <a:t>Identification: target </a:t>
            </a:r>
            <a:r>
              <a:rPr lang="en-US" sz="2800" dirty="0" err="1"/>
              <a:t>meniru</a:t>
            </a:r>
            <a:r>
              <a:rPr lang="en-US" sz="2800" dirty="0"/>
              <a:t> / </a:t>
            </a:r>
            <a:r>
              <a:rPr lang="en-US" sz="2800" dirty="0" err="1"/>
              <a:t>mencontoh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yang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pengaruh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54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 smtClean="0"/>
              <a:t>pengaruh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Komitmen</a:t>
            </a:r>
            <a:r>
              <a:rPr lang="en-US" sz="2800" dirty="0" smtClean="0"/>
              <a:t>.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r>
              <a:rPr lang="en-US" sz="2800" dirty="0"/>
              <a:t> </a:t>
            </a:r>
            <a:r>
              <a:rPr lang="en-US" sz="2800" dirty="0" err="1"/>
              <a:t>diterima</a:t>
            </a:r>
            <a:r>
              <a:rPr lang="en-US" sz="2800" dirty="0"/>
              <a:t> </a:t>
            </a:r>
            <a:r>
              <a:rPr lang="en-US" sz="2800" dirty="0" err="1"/>
              <a:t>pengikut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antusias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maksimal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melaksanakannya</a:t>
            </a:r>
            <a:endParaRPr lang="en-US" sz="2800" dirty="0" smtClean="0"/>
          </a:p>
          <a:p>
            <a:r>
              <a:rPr lang="en-US" sz="2800" dirty="0" err="1" smtClean="0"/>
              <a:t>Kepatuhan</a:t>
            </a:r>
            <a:r>
              <a:rPr lang="en-US" sz="2800" dirty="0"/>
              <a:t>: </a:t>
            </a:r>
            <a:r>
              <a:rPr lang="en-US" sz="2800" dirty="0" err="1"/>
              <a:t>pengikut</a:t>
            </a:r>
            <a:r>
              <a:rPr lang="en-US" sz="2800" dirty="0"/>
              <a:t> </a:t>
            </a:r>
            <a:r>
              <a:rPr lang="en-US" sz="2800" dirty="0" err="1"/>
              <a:t>rela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yang </a:t>
            </a:r>
            <a:r>
              <a:rPr lang="en-US" sz="2800" dirty="0" err="1"/>
              <a:t>diminta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r>
              <a:rPr lang="en-US" sz="2800" dirty="0"/>
              <a:t>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apatis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smtClean="0"/>
              <a:t>minimal</a:t>
            </a:r>
          </a:p>
          <a:p>
            <a:r>
              <a:rPr lang="en-US" sz="2800" dirty="0" err="1" smtClean="0"/>
              <a:t>Penolakan:pengikut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dalih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menghindari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diminta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60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Komitmen</a:t>
            </a:r>
            <a:r>
              <a:rPr lang="en-US" sz="2800" dirty="0"/>
              <a:t>.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r>
              <a:rPr lang="en-US" sz="2800" dirty="0"/>
              <a:t> </a:t>
            </a:r>
            <a:r>
              <a:rPr lang="en-US" sz="2800" dirty="0" err="1"/>
              <a:t>diterima</a:t>
            </a:r>
            <a:r>
              <a:rPr lang="en-US" sz="2800" dirty="0"/>
              <a:t> </a:t>
            </a:r>
            <a:r>
              <a:rPr lang="en-US" sz="2800" dirty="0" err="1"/>
              <a:t>pengikut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antusias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maksimal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melaksanakannya</a:t>
            </a:r>
            <a:endParaRPr lang="en-US" sz="2800" dirty="0" smtClean="0"/>
          </a:p>
          <a:p>
            <a:r>
              <a:rPr lang="en-US" sz="2800" dirty="0" err="1" smtClean="0"/>
              <a:t>Kepatuhan</a:t>
            </a:r>
            <a:r>
              <a:rPr lang="en-US" sz="2800" dirty="0"/>
              <a:t>: </a:t>
            </a:r>
            <a:r>
              <a:rPr lang="en-US" sz="2800" dirty="0" err="1"/>
              <a:t>pengikut</a:t>
            </a:r>
            <a:r>
              <a:rPr lang="en-US" sz="2800" dirty="0"/>
              <a:t> </a:t>
            </a:r>
            <a:r>
              <a:rPr lang="en-US" sz="2800" dirty="0" err="1"/>
              <a:t>rela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yang </a:t>
            </a:r>
            <a:r>
              <a:rPr lang="en-US" sz="2800" dirty="0" err="1"/>
              <a:t>diminta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r>
              <a:rPr lang="en-US" sz="2800" dirty="0"/>
              <a:t>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apatis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smtClean="0"/>
              <a:t>minima</a:t>
            </a:r>
          </a:p>
          <a:p>
            <a:r>
              <a:rPr lang="en-US" sz="2800" dirty="0" err="1" smtClean="0"/>
              <a:t>lPenolakan:pengikut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dalih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menghindari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diminta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15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SUMBER-SUMBER KEKUASAAN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Penghargaan</a:t>
            </a:r>
            <a:r>
              <a:rPr lang="en-US" dirty="0" smtClean="0"/>
              <a:t> (Reward power), </a:t>
            </a:r>
            <a:r>
              <a:rPr lang="en-US" dirty="0" err="1" smtClean="0"/>
              <a:t>kekuasaan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orang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imbalan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orang lain</a:t>
            </a:r>
          </a:p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koersif</a:t>
            </a:r>
            <a:r>
              <a:rPr lang="en-US" dirty="0" smtClean="0"/>
              <a:t> (Coercive power), </a:t>
            </a:r>
            <a:r>
              <a:rPr lang="en-US" dirty="0" err="1" smtClean="0"/>
              <a:t>kekuasaan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hukuman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Legitimasi</a:t>
            </a:r>
            <a:r>
              <a:rPr lang="en-US" dirty="0" smtClean="0"/>
              <a:t> (Legitimate power).</a:t>
            </a:r>
            <a:r>
              <a:rPr lang="en-US" dirty="0" err="1" smtClean="0"/>
              <a:t>kekuasaan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(Expert power), </a:t>
            </a:r>
            <a:r>
              <a:rPr lang="en-US" dirty="0" err="1" smtClean="0"/>
              <a:t>kekuasaan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(</a:t>
            </a:r>
            <a:r>
              <a:rPr lang="en-US" dirty="0" err="1" smtClean="0"/>
              <a:t>keahlian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Referen</a:t>
            </a:r>
            <a:r>
              <a:rPr lang="en-US" dirty="0" smtClean="0"/>
              <a:t> (Referent power), </a:t>
            </a:r>
            <a:r>
              <a:rPr lang="en-US" dirty="0" err="1" smtClean="0"/>
              <a:t>kekuasaan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SUMBER-SUMBER KEKUASAAN DALAM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40069" y="2585545"/>
            <a:ext cx="1560786" cy="35107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40068" y="2822027"/>
            <a:ext cx="17975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Pelaku</a:t>
            </a:r>
            <a:r>
              <a:rPr lang="en-US" dirty="0" smtClean="0"/>
              <a:t>/</a:t>
            </a:r>
            <a:r>
              <a:rPr lang="en-US" dirty="0" err="1" smtClean="0"/>
              <a:t>Aktor</a:t>
            </a:r>
            <a:endParaRPr lang="en-US" dirty="0" smtClean="0"/>
          </a:p>
          <a:p>
            <a:r>
              <a:rPr lang="en-US" dirty="0" err="1" smtClean="0"/>
              <a:t>Kekuasaan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Karena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Legitimasi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Imbalan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Paksaan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Keahlian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Kharisma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Informasi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koneksi</a:t>
            </a:r>
            <a:r>
              <a:rPr lang="en-US" dirty="0" smtClean="0"/>
              <a:t>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nepotisme</a:t>
            </a:r>
            <a:endParaRPr lang="en-US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4416972" y="1939158"/>
            <a:ext cx="3358055" cy="129277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16971" y="4082906"/>
            <a:ext cx="3875418" cy="27807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Ketidak</a:t>
            </a:r>
            <a:r>
              <a:rPr lang="en-US" dirty="0" smtClean="0"/>
              <a:t> </a:t>
            </a:r>
            <a:r>
              <a:rPr lang="en-US" dirty="0" err="1" smtClean="0"/>
              <a:t>pastian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Keterpusatan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Penegndalain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529145" y="3048142"/>
            <a:ext cx="2685392" cy="129277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16972" y="2039678"/>
            <a:ext cx="3925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yang di </a:t>
            </a:r>
            <a:r>
              <a:rPr lang="en-US" dirty="0" err="1" smtClean="0"/>
              <a:t>pengaruhi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Keperibadian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Budaya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8770092" y="3354963"/>
            <a:ext cx="2203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Kelakuan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00855" y="3694528"/>
            <a:ext cx="562829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95998" y="3231931"/>
            <a:ext cx="0" cy="331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0"/>
          </p:cNvCxnSpPr>
          <p:nvPr/>
        </p:nvCxnSpPr>
        <p:spPr>
          <a:xfrm flipH="1" flipV="1">
            <a:off x="6096000" y="3815256"/>
            <a:ext cx="258680" cy="267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err="1" smtClean="0"/>
              <a:t>Taktik</a:t>
            </a:r>
            <a:r>
              <a:rPr lang="en-US" sz="3200" dirty="0" smtClean="0"/>
              <a:t> </a:t>
            </a:r>
            <a:r>
              <a:rPr lang="en-US" sz="3200" dirty="0" err="1" smtClean="0"/>
              <a:t>Kekuasaan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Cara Cara yang di </a:t>
            </a:r>
            <a:r>
              <a:rPr lang="en-US" sz="3200" dirty="0" err="1" smtClean="0"/>
              <a:t>tempuh</a:t>
            </a:r>
            <a:r>
              <a:rPr lang="en-US" sz="3200" dirty="0" smtClean="0"/>
              <a:t> </a:t>
            </a:r>
            <a:r>
              <a:rPr lang="en-US" sz="3200" dirty="0" err="1" smtClean="0"/>
              <a:t>individu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menerjemahkan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kekuasaan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tindakan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spesifik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324303" y="2538248"/>
            <a:ext cx="1" cy="25855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6942" y="2168916"/>
            <a:ext cx="1794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PALING POPULER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942" y="5123793"/>
            <a:ext cx="1927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KURANG</a:t>
            </a:r>
            <a:r>
              <a:rPr lang="en-US" dirty="0" smtClean="0"/>
              <a:t> POPULER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578772" y="1855810"/>
            <a:ext cx="5833242" cy="363731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578772" y="2727434"/>
            <a:ext cx="584900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8" idx="2"/>
          </p:cNvCxnSpPr>
          <p:nvPr/>
        </p:nvCxnSpPr>
        <p:spPr>
          <a:xfrm>
            <a:off x="6495393" y="1855810"/>
            <a:ext cx="0" cy="363731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74113" y="2076583"/>
            <a:ext cx="2657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endParaRPr lang="en-US" dirty="0" smtClean="0"/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2193" y="2999913"/>
            <a:ext cx="26013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Penalaran</a:t>
            </a:r>
            <a:endParaRPr lang="en-US" dirty="0" smtClean="0"/>
          </a:p>
          <a:p>
            <a:pPr algn="ctr"/>
            <a:r>
              <a:rPr lang="en-US" dirty="0" err="1" smtClean="0"/>
              <a:t>Koalisi</a:t>
            </a:r>
            <a:endParaRPr lang="en-US" dirty="0" smtClean="0"/>
          </a:p>
          <a:p>
            <a:pPr algn="ctr"/>
            <a:r>
              <a:rPr lang="en-US" dirty="0" err="1" smtClean="0"/>
              <a:t>Persahabatan</a:t>
            </a:r>
            <a:endParaRPr lang="en-US" dirty="0" smtClean="0"/>
          </a:p>
          <a:p>
            <a:pPr algn="ctr"/>
            <a:r>
              <a:rPr lang="en-US" dirty="0" err="1" smtClean="0"/>
              <a:t>Tawar</a:t>
            </a:r>
            <a:r>
              <a:rPr lang="en-US" dirty="0" smtClean="0"/>
              <a:t> </a:t>
            </a:r>
            <a:r>
              <a:rPr lang="en-US" dirty="0" err="1" smtClean="0"/>
              <a:t>menawar</a:t>
            </a:r>
            <a:endParaRPr lang="en-US" dirty="0" smtClean="0"/>
          </a:p>
          <a:p>
            <a:pPr algn="ctr"/>
            <a:r>
              <a:rPr lang="en-US" dirty="0" err="1" smtClean="0"/>
              <a:t>Ketegasan</a:t>
            </a:r>
            <a:endParaRPr lang="en-US" dirty="0" smtClean="0"/>
          </a:p>
          <a:p>
            <a:pPr algn="ctr"/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31876" y="2999913"/>
            <a:ext cx="23648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Penalaran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Ketegasan</a:t>
            </a:r>
            <a:endParaRPr lang="en-US" dirty="0" smtClean="0"/>
          </a:p>
          <a:p>
            <a:r>
              <a:rPr lang="en-US" dirty="0" err="1" smtClean="0"/>
              <a:t>Persahabatan</a:t>
            </a:r>
            <a:endParaRPr lang="en-US" dirty="0" smtClean="0"/>
          </a:p>
          <a:p>
            <a:r>
              <a:rPr lang="en-US" dirty="0" err="1" smtClean="0"/>
              <a:t>Koalisi</a:t>
            </a:r>
            <a:endParaRPr lang="en-US" dirty="0" smtClean="0"/>
          </a:p>
          <a:p>
            <a:r>
              <a:rPr lang="en-US" dirty="0" err="1" smtClean="0"/>
              <a:t>Tawar</a:t>
            </a:r>
            <a:r>
              <a:rPr lang="en-US" dirty="0" smtClean="0"/>
              <a:t> </a:t>
            </a:r>
            <a:r>
              <a:rPr lang="en-US" dirty="0" err="1" smtClean="0"/>
              <a:t>menawar</a:t>
            </a:r>
            <a:endParaRPr lang="en-US" dirty="0" smtClean="0"/>
          </a:p>
          <a:p>
            <a:r>
              <a:rPr lang="en-US" dirty="0" err="1" smtClean="0"/>
              <a:t>Otoritas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endParaRPr lang="en-US" dirty="0" smtClean="0"/>
          </a:p>
          <a:p>
            <a:r>
              <a:rPr lang="en-US" dirty="0" err="1" smtClean="0"/>
              <a:t>sanksi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56353" y="1855810"/>
            <a:ext cx="2515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manajermempengaruhi</a:t>
            </a:r>
            <a:r>
              <a:rPr lang="en-US" dirty="0" smtClean="0"/>
              <a:t> </a:t>
            </a:r>
            <a:r>
              <a:rPr lang="en-US" dirty="0" err="1" smtClean="0"/>
              <a:t>bawaha</a:t>
            </a:r>
            <a:r>
              <a:rPr lang="en-US" dirty="0" err="1" smtClean="0">
                <a:solidFill>
                  <a:schemeClr val="bg1"/>
                </a:solidFill>
              </a:rPr>
              <a:t>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0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611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Kekuasaan dan Pengaruh</vt:lpstr>
      <vt:lpstr>KEKUASAAN</vt:lpstr>
      <vt:lpstr>PENGARUH</vt:lpstr>
      <vt:lpstr>PROSES –PROSES MEMPENGARUHI </vt:lpstr>
      <vt:lpstr>Hasil usaha pengaruh</vt:lpstr>
      <vt:lpstr>Hasil usaha pengaruh</vt:lpstr>
      <vt:lpstr>SUMBER-SUMBER KEKUASAAN </vt:lpstr>
      <vt:lpstr>SUMBER-SUMBER KEKUASAAN DALAM ORGANISASI</vt:lpstr>
      <vt:lpstr>Taktik Kekuasaan Cara Cara yang di tempuh individu untuk menerjemahkan  Sumber kekuasaan menjadi tindakan yang spesifik </vt:lpstr>
      <vt:lpstr>PowerPoint Presentation</vt:lpstr>
      <vt:lpstr>POLITIK</vt:lpstr>
      <vt:lpstr>PROSES –PROSES POLITIK </vt:lpstr>
      <vt:lpstr>CONTOH PERILAKU POLITIK </vt:lpstr>
      <vt:lpstr>PERILAKU POLITIK DALAM ORGANISASI</vt:lpstr>
      <vt:lpstr>PowerPoint Presentation</vt:lpstr>
    </vt:vector>
  </TitlesOfParts>
  <Company>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Kekuasaan dan Pengaruh</dc:title>
  <dc:creator>win10</dc:creator>
  <cp:lastModifiedBy>win10</cp:lastModifiedBy>
  <cp:revision>14</cp:revision>
  <dcterms:created xsi:type="dcterms:W3CDTF">2020-03-10T12:24:10Z</dcterms:created>
  <dcterms:modified xsi:type="dcterms:W3CDTF">2020-03-10T14:17:10Z</dcterms:modified>
</cp:coreProperties>
</file>