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8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85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6612061-2F1D-46A2-B4F0-E59526F2D1E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5AD18336-B06A-4584-94EE-3394C63C00B1}">
      <dgm:prSet phldrT="[Text]"/>
      <dgm:spPr/>
      <dgm:t>
        <a:bodyPr/>
        <a:lstStyle/>
        <a:p>
          <a:r>
            <a:rPr lang="id-ID" dirty="0" smtClean="0"/>
            <a:t>Lembaga Hukum</a:t>
          </a:r>
          <a:endParaRPr lang="id-ID" dirty="0"/>
        </a:p>
      </dgm:t>
    </dgm:pt>
    <dgm:pt modelId="{8DC9051A-9CBE-4DE0-B5AE-27EE1997251C}" type="parTrans" cxnId="{F133DCB6-5A69-4EDE-969B-FE67ADD4B406}">
      <dgm:prSet/>
      <dgm:spPr/>
      <dgm:t>
        <a:bodyPr/>
        <a:lstStyle/>
        <a:p>
          <a:endParaRPr lang="id-ID"/>
        </a:p>
      </dgm:t>
    </dgm:pt>
    <dgm:pt modelId="{FEAB0752-DB11-422D-9058-BF62B18AA91D}" type="sibTrans" cxnId="{F133DCB6-5A69-4EDE-969B-FE67ADD4B406}">
      <dgm:prSet/>
      <dgm:spPr/>
      <dgm:t>
        <a:bodyPr/>
        <a:lstStyle/>
        <a:p>
          <a:endParaRPr lang="id-ID"/>
        </a:p>
      </dgm:t>
    </dgm:pt>
    <dgm:pt modelId="{42BBD6F8-B2C9-424E-81CB-55B89BEBB9BE}">
      <dgm:prSet phldrT="[Text]"/>
      <dgm:spPr/>
      <dgm:t>
        <a:bodyPr/>
        <a:lstStyle/>
        <a:p>
          <a:r>
            <a:rPr lang="en-US" dirty="0" err="1" smtClean="0"/>
            <a:t>Nama</a:t>
          </a:r>
          <a:r>
            <a:rPr lang="en-US" dirty="0" smtClean="0"/>
            <a:t>, </a:t>
          </a:r>
          <a:r>
            <a:rPr lang="en-US" dirty="0" err="1" smtClean="0"/>
            <a:t>Isinya</a:t>
          </a:r>
          <a:r>
            <a:rPr lang="en-US" dirty="0" smtClean="0"/>
            <a:t>, </a:t>
          </a:r>
          <a:r>
            <a:rPr lang="en-US" dirty="0" err="1" smtClean="0"/>
            <a:t>Subyeknya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tanahnya</a:t>
          </a:r>
          <a:endParaRPr lang="id-ID" dirty="0"/>
        </a:p>
      </dgm:t>
    </dgm:pt>
    <dgm:pt modelId="{476BEC4C-F626-4CD9-B16C-C70E2A859AC5}" type="parTrans" cxnId="{18AA2EC9-0095-413A-AA54-F6A2CA613FAD}">
      <dgm:prSet/>
      <dgm:spPr/>
      <dgm:t>
        <a:bodyPr/>
        <a:lstStyle/>
        <a:p>
          <a:endParaRPr lang="id-ID"/>
        </a:p>
      </dgm:t>
    </dgm:pt>
    <dgm:pt modelId="{496F98E0-8A40-41CA-B307-6E00B53C7A15}" type="sibTrans" cxnId="{18AA2EC9-0095-413A-AA54-F6A2CA613FAD}">
      <dgm:prSet/>
      <dgm:spPr/>
      <dgm:t>
        <a:bodyPr/>
        <a:lstStyle/>
        <a:p>
          <a:endParaRPr lang="id-ID"/>
        </a:p>
      </dgm:t>
    </dgm:pt>
    <dgm:pt modelId="{7D68044E-12A0-4C3C-B5BB-266F6BA228ED}">
      <dgm:prSet phldrT="[Text]"/>
      <dgm:spPr/>
      <dgm:t>
        <a:bodyPr/>
        <a:lstStyle/>
        <a:p>
          <a:r>
            <a:rPr lang="id-ID" dirty="0" smtClean="0"/>
            <a:t>Hub. Hukum Konkrit</a:t>
          </a:r>
          <a:endParaRPr lang="id-ID" dirty="0"/>
        </a:p>
      </dgm:t>
    </dgm:pt>
    <dgm:pt modelId="{8252D2EA-3401-495B-8104-B975ABFAA047}" type="parTrans" cxnId="{AE245205-3A73-46BA-A7EF-9D2D33C402EE}">
      <dgm:prSet/>
      <dgm:spPr/>
      <dgm:t>
        <a:bodyPr/>
        <a:lstStyle/>
        <a:p>
          <a:endParaRPr lang="id-ID"/>
        </a:p>
      </dgm:t>
    </dgm:pt>
    <dgm:pt modelId="{46C3DF7D-D6A5-489C-8911-A4241525B61E}" type="sibTrans" cxnId="{AE245205-3A73-46BA-A7EF-9D2D33C402EE}">
      <dgm:prSet/>
      <dgm:spPr/>
      <dgm:t>
        <a:bodyPr/>
        <a:lstStyle/>
        <a:p>
          <a:endParaRPr lang="id-ID"/>
        </a:p>
      </dgm:t>
    </dgm:pt>
    <dgm:pt modelId="{2AE9A7D4-AE9D-4064-BD93-9D50DD2C7E39}">
      <dgm:prSet phldrT="[Text]"/>
      <dgm:spPr/>
      <dgm:t>
        <a:bodyPr/>
        <a:lstStyle/>
        <a:p>
          <a:r>
            <a:rPr lang="en-US" dirty="0" err="1" smtClean="0"/>
            <a:t>penciptaan</a:t>
          </a:r>
          <a:r>
            <a:rPr lang="en-US" dirty="0" smtClean="0"/>
            <a:t>, </a:t>
          </a:r>
          <a:r>
            <a:rPr lang="en-US" dirty="0" err="1" smtClean="0"/>
            <a:t>pembebanan</a:t>
          </a:r>
          <a:r>
            <a:rPr lang="en-US" dirty="0" smtClean="0"/>
            <a:t>, </a:t>
          </a:r>
          <a:r>
            <a:rPr lang="id-ID" dirty="0" smtClean="0"/>
            <a:t>pemin</a:t>
          </a:r>
          <a:r>
            <a:rPr lang="en-US" dirty="0" err="1" smtClean="0"/>
            <a:t>pindah</a:t>
          </a:r>
          <a:r>
            <a:rPr lang="id-ID" dirty="0" smtClean="0"/>
            <a:t>an</a:t>
          </a:r>
          <a:r>
            <a:rPr lang="en-US" dirty="0" smtClean="0"/>
            <a:t>, </a:t>
          </a:r>
          <a:r>
            <a:rPr lang="en-US" dirty="0" err="1" smtClean="0"/>
            <a:t>hapus</a:t>
          </a:r>
          <a:r>
            <a:rPr lang="en-US" dirty="0" smtClean="0"/>
            <a:t>, </a:t>
          </a:r>
          <a:r>
            <a:rPr lang="en-US" dirty="0" err="1" smtClean="0"/>
            <a:t>pembuktian</a:t>
          </a:r>
          <a:endParaRPr lang="id-ID" dirty="0"/>
        </a:p>
      </dgm:t>
    </dgm:pt>
    <dgm:pt modelId="{E7DE4372-3962-49C3-9CFB-3AF6F786FB95}" type="parTrans" cxnId="{C55AD0A2-2F20-488A-AACE-0B221925E7BD}">
      <dgm:prSet/>
      <dgm:spPr/>
      <dgm:t>
        <a:bodyPr/>
        <a:lstStyle/>
        <a:p>
          <a:endParaRPr lang="id-ID"/>
        </a:p>
      </dgm:t>
    </dgm:pt>
    <dgm:pt modelId="{AEDC671E-12E9-422E-A68C-D5A19868D45A}" type="sibTrans" cxnId="{C55AD0A2-2F20-488A-AACE-0B221925E7BD}">
      <dgm:prSet/>
      <dgm:spPr/>
      <dgm:t>
        <a:bodyPr/>
        <a:lstStyle/>
        <a:p>
          <a:endParaRPr lang="id-ID"/>
        </a:p>
      </dgm:t>
    </dgm:pt>
    <dgm:pt modelId="{DE00DD00-A459-451B-961F-661B80E48210}" type="pres">
      <dgm:prSet presAssocID="{C6612061-2F1D-46A2-B4F0-E59526F2D1E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3B3CFBAC-F11F-4836-90C5-171AFB4E7046}" type="pres">
      <dgm:prSet presAssocID="{5AD18336-B06A-4584-94EE-3394C63C00B1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95558ABC-AC62-4719-94CA-755FC2D69207}" type="pres">
      <dgm:prSet presAssocID="{5AD18336-B06A-4584-94EE-3394C63C00B1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BF83DA50-2D38-4E45-A500-EE5811F26FF6}" type="pres">
      <dgm:prSet presAssocID="{7D68044E-12A0-4C3C-B5BB-266F6BA228ED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0487B362-77A9-4851-BD74-AC9A428B132A}" type="pres">
      <dgm:prSet presAssocID="{7D68044E-12A0-4C3C-B5BB-266F6BA228ED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AE245205-3A73-46BA-A7EF-9D2D33C402EE}" srcId="{C6612061-2F1D-46A2-B4F0-E59526F2D1EF}" destId="{7D68044E-12A0-4C3C-B5BB-266F6BA228ED}" srcOrd="1" destOrd="0" parTransId="{8252D2EA-3401-495B-8104-B975ABFAA047}" sibTransId="{46C3DF7D-D6A5-489C-8911-A4241525B61E}"/>
    <dgm:cxn modelId="{18AA2EC9-0095-413A-AA54-F6A2CA613FAD}" srcId="{5AD18336-B06A-4584-94EE-3394C63C00B1}" destId="{42BBD6F8-B2C9-424E-81CB-55B89BEBB9BE}" srcOrd="0" destOrd="0" parTransId="{476BEC4C-F626-4CD9-B16C-C70E2A859AC5}" sibTransId="{496F98E0-8A40-41CA-B307-6E00B53C7A15}"/>
    <dgm:cxn modelId="{82018566-F223-4A07-89E5-90695C851FCF}" type="presOf" srcId="{C6612061-2F1D-46A2-B4F0-E59526F2D1EF}" destId="{DE00DD00-A459-451B-961F-661B80E48210}" srcOrd="0" destOrd="0" presId="urn:microsoft.com/office/officeart/2005/8/layout/vList2"/>
    <dgm:cxn modelId="{B3D85609-B5BD-4C13-BD65-7D91CFFD8312}" type="presOf" srcId="{5AD18336-B06A-4584-94EE-3394C63C00B1}" destId="{3B3CFBAC-F11F-4836-90C5-171AFB4E7046}" srcOrd="0" destOrd="0" presId="urn:microsoft.com/office/officeart/2005/8/layout/vList2"/>
    <dgm:cxn modelId="{02135F17-0C2C-4220-B62D-A391CC5F1AC2}" type="presOf" srcId="{42BBD6F8-B2C9-424E-81CB-55B89BEBB9BE}" destId="{95558ABC-AC62-4719-94CA-755FC2D69207}" srcOrd="0" destOrd="0" presId="urn:microsoft.com/office/officeart/2005/8/layout/vList2"/>
    <dgm:cxn modelId="{C55AD0A2-2F20-488A-AACE-0B221925E7BD}" srcId="{7D68044E-12A0-4C3C-B5BB-266F6BA228ED}" destId="{2AE9A7D4-AE9D-4064-BD93-9D50DD2C7E39}" srcOrd="0" destOrd="0" parTransId="{E7DE4372-3962-49C3-9CFB-3AF6F786FB95}" sibTransId="{AEDC671E-12E9-422E-A68C-D5A19868D45A}"/>
    <dgm:cxn modelId="{F133DCB6-5A69-4EDE-969B-FE67ADD4B406}" srcId="{C6612061-2F1D-46A2-B4F0-E59526F2D1EF}" destId="{5AD18336-B06A-4584-94EE-3394C63C00B1}" srcOrd="0" destOrd="0" parTransId="{8DC9051A-9CBE-4DE0-B5AE-27EE1997251C}" sibTransId="{FEAB0752-DB11-422D-9058-BF62B18AA91D}"/>
    <dgm:cxn modelId="{8D96FD87-50BF-450C-9E25-FF771FE15D34}" type="presOf" srcId="{2AE9A7D4-AE9D-4064-BD93-9D50DD2C7E39}" destId="{0487B362-77A9-4851-BD74-AC9A428B132A}" srcOrd="0" destOrd="0" presId="urn:microsoft.com/office/officeart/2005/8/layout/vList2"/>
    <dgm:cxn modelId="{30BD64CF-2222-48A0-A9CE-AF5A6ABE7B38}" type="presOf" srcId="{7D68044E-12A0-4C3C-B5BB-266F6BA228ED}" destId="{BF83DA50-2D38-4E45-A500-EE5811F26FF6}" srcOrd="0" destOrd="0" presId="urn:microsoft.com/office/officeart/2005/8/layout/vList2"/>
    <dgm:cxn modelId="{27924247-0D4B-4CBC-904B-31DE656619C4}" type="presParOf" srcId="{DE00DD00-A459-451B-961F-661B80E48210}" destId="{3B3CFBAC-F11F-4836-90C5-171AFB4E7046}" srcOrd="0" destOrd="0" presId="urn:microsoft.com/office/officeart/2005/8/layout/vList2"/>
    <dgm:cxn modelId="{D603F94E-FE00-4C71-A79B-FF908A5FB3EB}" type="presParOf" srcId="{DE00DD00-A459-451B-961F-661B80E48210}" destId="{95558ABC-AC62-4719-94CA-755FC2D69207}" srcOrd="1" destOrd="0" presId="urn:microsoft.com/office/officeart/2005/8/layout/vList2"/>
    <dgm:cxn modelId="{526BA5CF-8845-40E6-AD6C-B9C01F977839}" type="presParOf" srcId="{DE00DD00-A459-451B-961F-661B80E48210}" destId="{BF83DA50-2D38-4E45-A500-EE5811F26FF6}" srcOrd="2" destOrd="0" presId="urn:microsoft.com/office/officeart/2005/8/layout/vList2"/>
    <dgm:cxn modelId="{10A1BD32-D0FE-4721-80B0-18E44BF73886}" type="presParOf" srcId="{DE00DD00-A459-451B-961F-661B80E48210}" destId="{0487B362-77A9-4851-BD74-AC9A428B132A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3CFBAC-F11F-4836-90C5-171AFB4E7046}">
      <dsp:nvSpPr>
        <dsp:cNvPr id="0" name=""/>
        <dsp:cNvSpPr/>
      </dsp:nvSpPr>
      <dsp:spPr>
        <a:xfrm>
          <a:off x="0" y="14852"/>
          <a:ext cx="6096000" cy="88744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700" kern="1200" dirty="0" smtClean="0"/>
            <a:t>Lembaga Hukum</a:t>
          </a:r>
          <a:endParaRPr lang="id-ID" sz="3700" kern="1200" dirty="0"/>
        </a:p>
      </dsp:txBody>
      <dsp:txXfrm>
        <a:off x="43321" y="58173"/>
        <a:ext cx="6009358" cy="800803"/>
      </dsp:txXfrm>
    </dsp:sp>
    <dsp:sp modelId="{95558ABC-AC62-4719-94CA-755FC2D69207}">
      <dsp:nvSpPr>
        <dsp:cNvPr id="0" name=""/>
        <dsp:cNvSpPr/>
      </dsp:nvSpPr>
      <dsp:spPr>
        <a:xfrm>
          <a:off x="0" y="902297"/>
          <a:ext cx="6096000" cy="9190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3548" tIns="46990" rIns="263144" bIns="46990" numCol="1" spcCol="1270" anchor="t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900" kern="1200" dirty="0" err="1" smtClean="0"/>
            <a:t>Nama</a:t>
          </a:r>
          <a:r>
            <a:rPr lang="en-US" sz="2900" kern="1200" dirty="0" smtClean="0"/>
            <a:t>, </a:t>
          </a:r>
          <a:r>
            <a:rPr lang="en-US" sz="2900" kern="1200" dirty="0" err="1" smtClean="0"/>
            <a:t>Isinya</a:t>
          </a:r>
          <a:r>
            <a:rPr lang="en-US" sz="2900" kern="1200" dirty="0" smtClean="0"/>
            <a:t>, </a:t>
          </a:r>
          <a:r>
            <a:rPr lang="en-US" sz="2900" kern="1200" dirty="0" err="1" smtClean="0"/>
            <a:t>Subyeknya</a:t>
          </a:r>
          <a:r>
            <a:rPr lang="en-US" sz="2900" kern="1200" dirty="0" smtClean="0"/>
            <a:t> </a:t>
          </a:r>
          <a:r>
            <a:rPr lang="en-US" sz="2900" kern="1200" dirty="0" err="1" smtClean="0"/>
            <a:t>dan</a:t>
          </a:r>
          <a:r>
            <a:rPr lang="en-US" sz="2900" kern="1200" dirty="0" smtClean="0"/>
            <a:t> </a:t>
          </a:r>
          <a:r>
            <a:rPr lang="en-US" sz="2900" kern="1200" dirty="0" err="1" smtClean="0"/>
            <a:t>tanahnya</a:t>
          </a:r>
          <a:endParaRPr lang="id-ID" sz="2900" kern="1200" dirty="0"/>
        </a:p>
      </dsp:txBody>
      <dsp:txXfrm>
        <a:off x="0" y="902297"/>
        <a:ext cx="6096000" cy="919080"/>
      </dsp:txXfrm>
    </dsp:sp>
    <dsp:sp modelId="{BF83DA50-2D38-4E45-A500-EE5811F26FF6}">
      <dsp:nvSpPr>
        <dsp:cNvPr id="0" name=""/>
        <dsp:cNvSpPr/>
      </dsp:nvSpPr>
      <dsp:spPr>
        <a:xfrm>
          <a:off x="0" y="1821377"/>
          <a:ext cx="6096000" cy="88744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700" kern="1200" dirty="0" smtClean="0"/>
            <a:t>Hub. Hukum Konkrit</a:t>
          </a:r>
          <a:endParaRPr lang="id-ID" sz="3700" kern="1200" dirty="0"/>
        </a:p>
      </dsp:txBody>
      <dsp:txXfrm>
        <a:off x="43321" y="1864698"/>
        <a:ext cx="6009358" cy="800803"/>
      </dsp:txXfrm>
    </dsp:sp>
    <dsp:sp modelId="{0487B362-77A9-4851-BD74-AC9A428B132A}">
      <dsp:nvSpPr>
        <dsp:cNvPr id="0" name=""/>
        <dsp:cNvSpPr/>
      </dsp:nvSpPr>
      <dsp:spPr>
        <a:xfrm>
          <a:off x="0" y="2708822"/>
          <a:ext cx="6096000" cy="13403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3548" tIns="46990" rIns="263144" bIns="46990" numCol="1" spcCol="1270" anchor="t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900" kern="1200" dirty="0" err="1" smtClean="0"/>
            <a:t>penciptaan</a:t>
          </a:r>
          <a:r>
            <a:rPr lang="en-US" sz="2900" kern="1200" dirty="0" smtClean="0"/>
            <a:t>, </a:t>
          </a:r>
          <a:r>
            <a:rPr lang="en-US" sz="2900" kern="1200" dirty="0" err="1" smtClean="0"/>
            <a:t>pembebanan</a:t>
          </a:r>
          <a:r>
            <a:rPr lang="en-US" sz="2900" kern="1200" dirty="0" smtClean="0"/>
            <a:t>, </a:t>
          </a:r>
          <a:r>
            <a:rPr lang="id-ID" sz="2900" kern="1200" dirty="0" smtClean="0"/>
            <a:t>pemin</a:t>
          </a:r>
          <a:r>
            <a:rPr lang="en-US" sz="2900" kern="1200" dirty="0" err="1" smtClean="0"/>
            <a:t>pindah</a:t>
          </a:r>
          <a:r>
            <a:rPr lang="id-ID" sz="2900" kern="1200" dirty="0" smtClean="0"/>
            <a:t>an</a:t>
          </a:r>
          <a:r>
            <a:rPr lang="en-US" sz="2900" kern="1200" dirty="0" smtClean="0"/>
            <a:t>, </a:t>
          </a:r>
          <a:r>
            <a:rPr lang="en-US" sz="2900" kern="1200" dirty="0" err="1" smtClean="0"/>
            <a:t>hapus</a:t>
          </a:r>
          <a:r>
            <a:rPr lang="en-US" sz="2900" kern="1200" dirty="0" smtClean="0"/>
            <a:t>, </a:t>
          </a:r>
          <a:r>
            <a:rPr lang="en-US" sz="2900" kern="1200" dirty="0" err="1" smtClean="0"/>
            <a:t>pembuktian</a:t>
          </a:r>
          <a:endParaRPr lang="id-ID" sz="2900" kern="1200" dirty="0"/>
        </a:p>
      </dsp:txBody>
      <dsp:txXfrm>
        <a:off x="0" y="2708822"/>
        <a:ext cx="6096000" cy="13403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1F6A61-89D5-495A-9F05-2CA939358FD4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5E066F-8222-4A99-8A56-C7006148AA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255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BD4FD-E200-4419-AFDB-AD53BB26DECE}" type="datetime1">
              <a:rPr lang="en-US" smtClean="0"/>
              <a:t>8/19/2020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FX Sumarja, S.H., M.Hum              FH Unila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B2263-405E-44E7-98E4-04CEDE0FA0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6391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E7CAE-11A2-488F-96BE-6916B90AF5AF}" type="datetime1">
              <a:rPr lang="en-US" smtClean="0"/>
              <a:t>8/19/2020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FX Sumarja, S.H., M.Hum              FH Unila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B2263-405E-44E7-98E4-04CEDE0FA0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505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B82DC-081C-4FB9-8284-3FD0AD418BB8}" type="datetime1">
              <a:rPr lang="en-US" smtClean="0"/>
              <a:t>8/19/2020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FX Sumarja, S.H., M.Hum              FH Unila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B2263-405E-44E7-98E4-04CEDE0FA0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4532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A6EF9-4404-4468-915E-509CA8922923}" type="datetime1">
              <a:rPr lang="en-US" smtClean="0"/>
              <a:t>8/19/2020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FX Sumarja, S.H., M.Hum              FH Unila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B2263-405E-44E7-98E4-04CEDE0FA0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115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6BBBD-C00B-45D4-A8D3-60C94EE41339}" type="datetime1">
              <a:rPr lang="en-US" smtClean="0"/>
              <a:t>8/19/2020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FX Sumarja, S.H., M.Hum              FH Unila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B2263-405E-44E7-98E4-04CEDE0FA0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2557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9A410-2FA8-4541-8662-1DA45C5CE4F9}" type="datetime1">
              <a:rPr lang="en-US" smtClean="0"/>
              <a:t>8/19/2020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FX Sumarja, S.H., M.Hum              FH Unila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B2263-405E-44E7-98E4-04CEDE0FA0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087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BAE50-F414-49BA-8C4A-D6841EE3AB64}" type="datetime1">
              <a:rPr lang="en-US" smtClean="0"/>
              <a:t>8/19/2020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FX Sumarja, S.H., M.Hum              FH Unila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B2263-405E-44E7-98E4-04CEDE0FA0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077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9D24C-FB06-41A0-9BAF-2098B32539AC}" type="datetime1">
              <a:rPr lang="en-US" smtClean="0"/>
              <a:t>8/19/2020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FX Sumarja, S.H., M.Hum              FH Unila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B2263-405E-44E7-98E4-04CEDE0FA0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4425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DB380-A1CF-4EF7-A8AC-C13337AFE08F}" type="datetime1">
              <a:rPr lang="en-US" smtClean="0"/>
              <a:t>8/19/2020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FX Sumarja, S.H., M.Hum              FH Unila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B2263-405E-44E7-98E4-04CEDE0FA0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4529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087DF-6B03-4373-B081-E5545792630F}" type="datetime1">
              <a:rPr lang="en-US" smtClean="0"/>
              <a:t>8/19/2020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FX Sumarja, S.H., M.Hum              FH Unila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B2263-405E-44E7-98E4-04CEDE0FA0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0069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C4ABA-BABB-4F78-8A01-2140ACFCE194}" type="datetime1">
              <a:rPr lang="en-US" smtClean="0"/>
              <a:t>8/19/2020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FX Sumarja, S.H., M.Hum              FH Unila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B2263-405E-44E7-98E4-04CEDE0FA0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951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2B34D4-CFBD-4702-98C4-BF5918D047D6}" type="datetime1">
              <a:rPr lang="en-US" smtClean="0"/>
              <a:t>8/19/2020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Dr. FX Sumarja, S.H., M.Hum              FH Unila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BB2263-405E-44E7-98E4-04CEDE0FA0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63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HUKUM AGRARIA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356992"/>
            <a:ext cx="6400800" cy="1368152"/>
          </a:xfrm>
        </p:spPr>
        <p:txBody>
          <a:bodyPr/>
          <a:lstStyle/>
          <a:p>
            <a:r>
              <a:rPr lang="en-US" dirty="0" err="1"/>
              <a:t>Oleh</a:t>
            </a:r>
            <a:r>
              <a:rPr lang="en-US" dirty="0"/>
              <a:t> :</a:t>
            </a:r>
          </a:p>
          <a:p>
            <a:r>
              <a:rPr lang="en-US" dirty="0"/>
              <a:t>FX. </a:t>
            </a:r>
            <a:r>
              <a:rPr lang="en-US" dirty="0" err="1"/>
              <a:t>Sumarja</a:t>
            </a:r>
            <a:r>
              <a:rPr lang="en-US" dirty="0"/>
              <a:t>, S.H., </a:t>
            </a:r>
            <a:r>
              <a:rPr lang="en-US" dirty="0" err="1"/>
              <a:t>M.Hum</a:t>
            </a:r>
            <a:r>
              <a:rPr lang="en-US" dirty="0"/>
              <a:t>.</a:t>
            </a:r>
          </a:p>
        </p:txBody>
      </p:sp>
      <p:sp>
        <p:nvSpPr>
          <p:cNvPr id="5" name="Rectangle 2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Dr. FX </a:t>
            </a:r>
            <a:r>
              <a:rPr lang="en-US" dirty="0" err="1" smtClean="0"/>
              <a:t>Sumarja</a:t>
            </a:r>
            <a:r>
              <a:rPr lang="en-US" dirty="0" smtClean="0"/>
              <a:t>, S.H., </a:t>
            </a:r>
            <a:r>
              <a:rPr lang="en-US" dirty="0" err="1" smtClean="0"/>
              <a:t>M.Hum</a:t>
            </a:r>
            <a:r>
              <a:rPr lang="en-US" dirty="0" smtClean="0"/>
              <a:t>  FH </a:t>
            </a:r>
            <a:r>
              <a:rPr lang="en-US" dirty="0" err="1" smtClean="0"/>
              <a:t>Unila</a:t>
            </a:r>
            <a:endParaRPr lang="en-US" dirty="0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C9B0F389-2B7C-4D10-98EA-1FEFC5483CE4}" type="slidenum">
              <a:rPr lang="en-US"/>
              <a:pPr/>
              <a:t>1</a:t>
            </a:fld>
            <a:endParaRPr lang="en-US"/>
          </a:p>
        </p:txBody>
      </p:sp>
      <p:sp>
        <p:nvSpPr>
          <p:cNvPr id="2" name="Oval 1"/>
          <p:cNvSpPr/>
          <p:nvPr/>
        </p:nvSpPr>
        <p:spPr>
          <a:xfrm>
            <a:off x="1043608" y="836712"/>
            <a:ext cx="5184576" cy="10081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 smtClean="0"/>
              <a:t>Pertemuan</a:t>
            </a:r>
            <a:r>
              <a:rPr lang="en-GB" dirty="0" smtClean="0"/>
              <a:t> 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7777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0" y="838200"/>
            <a:ext cx="9144000" cy="6019800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400"/>
              <a:t>	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400"/>
              <a:t>	</a:t>
            </a:r>
            <a:r>
              <a:rPr lang="en-US" sz="4000"/>
              <a:t>Agrarische wet 1870 (dulunya Ps. 62 Regerings Reglement (RR) dengan (3 ayat tahun 1854):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en-US" sz="400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/>
              <a:t>    </a:t>
            </a:r>
            <a:r>
              <a:rPr lang="en-US"/>
              <a:t>1. G.J. tidak boleh menjual tanah</a:t>
            </a:r>
          </a:p>
          <a:p>
            <a:pPr lvl="1">
              <a:lnSpc>
                <a:spcPct val="80000"/>
              </a:lnSpc>
              <a:buFont typeface="Wingdings" pitchFamily="2" charset="2"/>
              <a:buNone/>
            </a:pPr>
            <a:r>
              <a:rPr lang="en-US" sz="3200"/>
              <a:t>2. tidak termasuk tanah sempit demi  </a:t>
            </a:r>
          </a:p>
          <a:p>
            <a:pPr lvl="1">
              <a:lnSpc>
                <a:spcPct val="80000"/>
              </a:lnSpc>
              <a:buFont typeface="Wingdings" pitchFamily="2" charset="2"/>
              <a:buNone/>
            </a:pPr>
            <a:r>
              <a:rPr lang="en-US" sz="3200"/>
              <a:t>    perluasan/pemb. kota</a:t>
            </a:r>
          </a:p>
          <a:p>
            <a:pPr lvl="1">
              <a:lnSpc>
                <a:spcPct val="80000"/>
              </a:lnSpc>
              <a:buFont typeface="Wingdings" pitchFamily="2" charset="2"/>
              <a:buNone/>
            </a:pPr>
            <a:r>
              <a:rPr lang="en-US" sz="3200"/>
              <a:t>3. G.J. dapat menyewakan tanah, kecuali </a:t>
            </a:r>
          </a:p>
          <a:p>
            <a:pPr lvl="1">
              <a:lnSpc>
                <a:spcPct val="80000"/>
              </a:lnSpc>
              <a:buFont typeface="Wingdings" pitchFamily="2" charset="2"/>
              <a:buNone/>
            </a:pPr>
            <a:r>
              <a:rPr lang="en-US" sz="3200"/>
              <a:t>    tanah bumi putra </a:t>
            </a:r>
            <a:r>
              <a:rPr lang="en-US" sz="3200">
                <a:sym typeface="Wingdings" pitchFamily="2" charset="2"/>
              </a:rPr>
              <a:t></a:t>
            </a:r>
            <a:r>
              <a:rPr lang="en-US" sz="3200"/>
              <a:t> 20-40 th</a:t>
            </a:r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39725"/>
            <a:ext cx="8229600" cy="484188"/>
          </a:xfrm>
        </p:spPr>
        <p:txBody>
          <a:bodyPr>
            <a:normAutofit fontScale="90000"/>
          </a:bodyPr>
          <a:lstStyle/>
          <a:p>
            <a:r>
              <a:rPr lang="en-US" sz="4000"/>
              <a:t>HUKUM AGRARIA KOLONIAL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FX Sumarja, S.H., M.Hum              FH Unila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B2263-405E-44E7-98E4-04CEDE0FA0B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23027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 C 0.007 -0.01333  0.014 -0.028  0.021 -0.04667  C 0.04 -0.1  0.045 -0.152  0.031 -0.16  C 0.017 -0.16933  -0.01 -0.132  -0.029 -0.07867  C -0.039 -0.05067  -0.045 -0.024  -0.047 -0.004  C -0.05 0.012  -0.051 0.028  -0.051 0.04667  C -0.051 0.10667  -0.038 0.156  -0.023 0.156  C -0.008 0.156  0.005 0.10667  0.005 0.04667  C 0.005 0.01867  0.002 -0.008  -0.003 -0.02667  C -0.005 -0.04267  -0.01 -0.06  -0.016 -0.07733  C -0.036 -0.132  -0.063 -0.16933  -0.077 -0.16  C -0.091 -0.15067  -0.086 -0.1  -0.066 -0.04533  C -0.058 -0.02  -0.047 0.00133  -0.036 0.016  C -0.028 0.02933  -0.019 0.04133  -0.007 0.05333  C 0.029 0.092  0.065 0.10933  0.075 0.09333  C 0.084 0.07733  0.064 0.03333  0.028 -0.004  C 0.013 -0.02  -0.003 -0.032  -0.016 -0.04  C -0.028 -0.048  -0.043 -0.05467  -0.059 -0.05867  C -0.103 -0.072  -0.141 -0.068  -0.144 -0.04667  C -0.148 -0.02667  -0.115 0.0  -0.071 0.01333  C -0.051 0.01867  -0.032 0.02133  -0.017 0.02  C -0.004 0.02  0.01 0.01733  0.025 0.01333  C 0.069 0.0  0.102 -0.028  0.098 -0.048  C 0.095 -0.068  0.057 -0.07333  0.013 -0.06  C -0.008 -0.05333  -0.027 -0.044  -0.04 -0.03333  C -0.051 -0.02533  -0.062 -0.016  -0.074 -0.004  C -0.109 0.03467  -0.13 0.07733  -0.12 0.09333  C -0.111 0.10933  -0.074 0.092  -0.039 0.05467  C -0.022 0.036  -0.008 0.01733  0.0 0.0  Z" pathEditMode="relative">
                                      <p:cBhvr>
                                        <p:cTn id="6" dur="1299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98" decel="1000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98" decel="1000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98" decel="100000" fill="hold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98" decel="100000" fill="hold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98" decel="100000" fill="hold"/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898" decel="100000" fill="hold"/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74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74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898" decel="100000" fill="hold"/>
                                        <p:tgtEl>
                                          <p:spTgt spid="174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build="p"/>
      <p:bldP spid="174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762000"/>
            <a:ext cx="8229600" cy="5368925"/>
          </a:xfrm>
        </p:spPr>
        <p:txBody>
          <a:bodyPr/>
          <a:lstStyle/>
          <a:p>
            <a:pPr lvl="1">
              <a:buFont typeface="Wingdings" pitchFamily="2" charset="2"/>
              <a:buNone/>
            </a:pPr>
            <a:r>
              <a:rPr lang="en-US" sz="3200"/>
              <a:t>Tahun 1870 Ps. 62 RR+ 5 ayat </a:t>
            </a:r>
            <a:r>
              <a:rPr lang="en-US" sz="3200">
                <a:sym typeface="Wingdings" pitchFamily="2" charset="2"/>
              </a:rPr>
              <a:t> </a:t>
            </a:r>
            <a:r>
              <a:rPr lang="en-US" sz="3200"/>
              <a:t>(IS. Ps 51)-&gt; A.W 1870</a:t>
            </a:r>
          </a:p>
          <a:p>
            <a:pPr lvl="1">
              <a:buFont typeface="Wingdings" pitchFamily="2" charset="2"/>
              <a:buNone/>
            </a:pPr>
            <a:r>
              <a:rPr lang="en-US"/>
              <a:t>4. diberikan hak erfpacht mak. 75 tahun</a:t>
            </a:r>
          </a:p>
          <a:p>
            <a:pPr lvl="1">
              <a:buFont typeface="Wingdings" pitchFamily="2" charset="2"/>
              <a:buNone/>
            </a:pPr>
            <a:r>
              <a:rPr lang="en-US"/>
              <a:t>5. G.J. menjaga pemberian tanah tidak mengganggu bumi putra</a:t>
            </a:r>
          </a:p>
          <a:p>
            <a:pPr lvl="1">
              <a:buFont typeface="Wingdings" pitchFamily="2" charset="2"/>
              <a:buNone/>
            </a:pPr>
            <a:r>
              <a:rPr lang="en-US"/>
              <a:t>6. tidak boleh ambil tanah B.P. kecuali bagi tanaman ttt dengan ganti rugi</a:t>
            </a:r>
          </a:p>
          <a:p>
            <a:pPr lvl="1">
              <a:buFont typeface="Wingdings" pitchFamily="2" charset="2"/>
              <a:buNone/>
            </a:pPr>
            <a:r>
              <a:rPr lang="en-US"/>
              <a:t>7. B.P. dapat diberikan hak eigendom </a:t>
            </a:r>
            <a:r>
              <a:rPr lang="en-US">
                <a:sym typeface="Wingdings" pitchFamily="2" charset="2"/>
              </a:rPr>
              <a:t></a:t>
            </a:r>
            <a:r>
              <a:rPr lang="en-US"/>
              <a:t>hak agrarisch eigendom</a:t>
            </a:r>
          </a:p>
          <a:p>
            <a:pPr lvl="1">
              <a:buFont typeface="Wingdings" pitchFamily="2" charset="2"/>
              <a:buNone/>
            </a:pPr>
            <a:r>
              <a:rPr lang="en-US"/>
              <a:t>8. persewaan tanah B.P. kepada Non B.P. diatur oleh pemerintah</a:t>
            </a:r>
          </a:p>
          <a:p>
            <a:endParaRPr lang="en-US" sz="2800"/>
          </a:p>
        </p:txBody>
      </p:sp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407987"/>
          </a:xfrm>
        </p:spPr>
        <p:txBody>
          <a:bodyPr>
            <a:normAutofit fontScale="90000"/>
          </a:bodyPr>
          <a:lstStyle/>
          <a:p>
            <a:r>
              <a:rPr lang="en-US" sz="4000"/>
              <a:t>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FX Sumarja, S.H., M.Hum              FH Unila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B2263-405E-44E7-98E4-04CEDE0FA0B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21447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 C 0.007 -0.01333  0.014 -0.028  0.021 -0.04667  C 0.04 -0.1  0.045 -0.152  0.031 -0.16  C 0.017 -0.16933  -0.01 -0.132  -0.029 -0.07867  C -0.039 -0.05067  -0.045 -0.024  -0.047 -0.004  C -0.05 0.012  -0.051 0.028  -0.051 0.04667  C -0.051 0.10667  -0.038 0.156  -0.023 0.156  C -0.008 0.156  0.005 0.10667  0.005 0.04667  C 0.005 0.01867  0.002 -0.008  -0.003 -0.02667  C -0.005 -0.04267  -0.01 -0.06  -0.016 -0.07733  C -0.036 -0.132  -0.063 -0.16933  -0.077 -0.16  C -0.091 -0.15067  -0.086 -0.1  -0.066 -0.04533  C -0.058 -0.02  -0.047 0.00133  -0.036 0.016  C -0.028 0.02933  -0.019 0.04133  -0.007 0.05333  C 0.029 0.092  0.065 0.10933  0.075 0.09333  C 0.084 0.07733  0.064 0.03333  0.028 -0.004  C 0.013 -0.02  -0.003 -0.032  -0.016 -0.04  C -0.028 -0.048  -0.043 -0.05467  -0.059 -0.05867  C -0.103 -0.072  -0.141 -0.068  -0.144 -0.04667  C -0.148 -0.02667  -0.115 0.0  -0.071 0.01333  C -0.051 0.01867  -0.032 0.02133  -0.017 0.02  C -0.004 0.02  0.01 0.01733  0.025 0.01333  C 0.069 0.0  0.102 -0.028  0.098 -0.048  C 0.095 -0.068  0.057 -0.07333  0.013 -0.06  C -0.008 -0.05333  -0.027 -0.044  -0.04 -0.03333  C -0.051 -0.02533  -0.062 -0.016  -0.074 -0.004  C -0.109 0.03467  -0.13 0.07733  -0.12 0.09333  C -0.111 0.10933  -0.074 0.092  -0.039 0.05467  C -0.022 0.036  -0.008 0.01733  0.0 0.0  Z" pathEditMode="relative">
                                      <p:cBhvr>
                                        <p:cTn id="6" dur="1299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6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6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98" decel="100000" fill="hold"/>
                                        <p:tgtEl>
                                          <p:spTgt spid="86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6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6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98" decel="100000" fill="hold"/>
                                        <p:tgtEl>
                                          <p:spTgt spid="86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6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6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98" decel="100000" fill="hold"/>
                                        <p:tgtEl>
                                          <p:spTgt spid="86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6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6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98" decel="100000" fill="hold"/>
                                        <p:tgtEl>
                                          <p:spTgt spid="86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6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6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98" decel="100000" fill="hold"/>
                                        <p:tgtEl>
                                          <p:spTgt spid="86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60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60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98" decel="100000" fill="hold"/>
                                        <p:tgtEl>
                                          <p:spTgt spid="860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19" grpId="0" build="p"/>
      <p:bldP spid="860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0" y="990600"/>
            <a:ext cx="9144000" cy="5867400"/>
          </a:xfrm>
        </p:spPr>
        <p:txBody>
          <a:bodyPr/>
          <a:lstStyle/>
          <a:p>
            <a:pPr marL="609600" indent="-609600">
              <a:lnSpc>
                <a:spcPct val="80000"/>
              </a:lnSpc>
              <a:buFont typeface="Wingdings" pitchFamily="2" charset="2"/>
              <a:buNone/>
            </a:pPr>
            <a:endParaRPr lang="en-US"/>
          </a:p>
          <a:p>
            <a:pPr marL="609600" indent="-609600">
              <a:lnSpc>
                <a:spcPct val="80000"/>
              </a:lnSpc>
              <a:buFont typeface="Wingdings" pitchFamily="2" charset="2"/>
              <a:buNone/>
            </a:pPr>
            <a:r>
              <a:rPr lang="en-US" sz="2800"/>
              <a:t>Tujuan A.W.</a:t>
            </a:r>
            <a:r>
              <a:rPr lang="en-US" sz="2800">
                <a:sym typeface="Wingdings" pitchFamily="2" charset="2"/>
              </a:rPr>
              <a:t> </a:t>
            </a:r>
          </a:p>
          <a:p>
            <a:pPr marL="990600" lvl="1" indent="-533400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en-US"/>
              <a:t>membuka kemungkinan pengusaha swasta berkembang di hindia belanda</a:t>
            </a:r>
          </a:p>
          <a:p>
            <a:pPr marL="990600" lvl="1" indent="-533400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en-US"/>
              <a:t>memberikan jaminan hukum pada pengusaha swasta di hindia belanda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None/>
            </a:pPr>
            <a:endParaRPr lang="en-US" sz="2800"/>
          </a:p>
          <a:p>
            <a:pPr marL="609600" indent="-609600">
              <a:lnSpc>
                <a:spcPct val="80000"/>
              </a:lnSpc>
            </a:pPr>
            <a:r>
              <a:rPr lang="en-US" sz="2800"/>
              <a:t>Tercatat pada kantor statistik tahun 1940</a:t>
            </a:r>
            <a:r>
              <a:rPr lang="en-US" sz="2800">
                <a:sym typeface="Wingdings" pitchFamily="2" charset="2"/>
              </a:rPr>
              <a:t></a:t>
            </a:r>
            <a:r>
              <a:rPr lang="en-US" sz="2800"/>
              <a:t>tanah disewakan 1.000.000 ha bagi 2.200 pengusaha, tanah partekelir 500.000 ha bagi 200 pengusaha</a:t>
            </a:r>
          </a:p>
          <a:p>
            <a:pPr marL="609600" indent="-609600">
              <a:lnSpc>
                <a:spcPct val="80000"/>
              </a:lnSpc>
            </a:pPr>
            <a:r>
              <a:rPr lang="en-US" sz="2800"/>
              <a:t>Agrarisch besluit (A.B) </a:t>
            </a:r>
            <a:r>
              <a:rPr lang="en-US" sz="2800">
                <a:sym typeface="Wingdings" pitchFamily="2" charset="2"/>
              </a:rPr>
              <a:t></a:t>
            </a:r>
            <a:r>
              <a:rPr lang="en-US" sz="2800"/>
              <a:t>S. 1870-118</a:t>
            </a:r>
            <a:r>
              <a:rPr lang="en-US" sz="2800">
                <a:sym typeface="Wingdings" pitchFamily="2" charset="2"/>
              </a:rPr>
              <a:t></a:t>
            </a:r>
            <a:r>
              <a:rPr lang="en-US" sz="2800"/>
              <a:t>Jawa Madura  </a:t>
            </a:r>
            <a:r>
              <a:rPr lang="en-US" sz="2800">
                <a:sym typeface="Wingdings" pitchFamily="2" charset="2"/>
              </a:rPr>
              <a:t>  </a:t>
            </a:r>
            <a:r>
              <a:rPr lang="en-US" sz="2800"/>
              <a:t>Umum</a:t>
            </a:r>
          </a:p>
          <a:p>
            <a:pPr marL="609600" indent="-609600">
              <a:lnSpc>
                <a:spcPct val="80000"/>
              </a:lnSpc>
            </a:pPr>
            <a:endParaRPr lang="en-US" sz="2400"/>
          </a:p>
          <a:p>
            <a:pPr marL="609600" indent="-609600">
              <a:lnSpc>
                <a:spcPct val="80000"/>
              </a:lnSpc>
              <a:buFont typeface="Wingdings" pitchFamily="2" charset="2"/>
              <a:buNone/>
            </a:pPr>
            <a:endParaRPr lang="en-US" sz="2400"/>
          </a:p>
          <a:p>
            <a:pPr marL="609600" indent="-609600">
              <a:lnSpc>
                <a:spcPct val="80000"/>
              </a:lnSpc>
            </a:pPr>
            <a:endParaRPr lang="en-US" sz="2400"/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txBody>
          <a:bodyPr/>
          <a:lstStyle/>
          <a:p>
            <a:pPr marL="723900" indent="-723900" algn="l"/>
            <a:r>
              <a:rPr lang="en-US" sz="3200"/>
              <a:t>A.W. Lahir atas desakan pemodal asing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FX Sumarja, S.H., M.Hum              FH Unila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B2263-405E-44E7-98E4-04CEDE0FA0B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09950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 C 0.007 -0.01333  0.014 -0.028  0.021 -0.04667  C 0.04 -0.1  0.045 -0.152  0.031 -0.16  C 0.017 -0.16933  -0.01 -0.132  -0.029 -0.07867  C -0.039 -0.05067  -0.045 -0.024  -0.047 -0.004  C -0.05 0.012  -0.051 0.028  -0.051 0.04667  C -0.051 0.10667  -0.038 0.156  -0.023 0.156  C -0.008 0.156  0.005 0.10667  0.005 0.04667  C 0.005 0.01867  0.002 -0.008  -0.003 -0.02667  C -0.005 -0.04267  -0.01 -0.06  -0.016 -0.07733  C -0.036 -0.132  -0.063 -0.16933  -0.077 -0.16  C -0.091 -0.15067  -0.086 -0.1  -0.066 -0.04533  C -0.058 -0.02  -0.047 0.00133  -0.036 0.016  C -0.028 0.02933  -0.019 0.04133  -0.007 0.05333  C 0.029 0.092  0.065 0.10933  0.075 0.09333  C 0.084 0.07733  0.064 0.03333  0.028 -0.004  C 0.013 -0.02  -0.003 -0.032  -0.016 -0.04  C -0.028 -0.048  -0.043 -0.05467  -0.059 -0.05867  C -0.103 -0.072  -0.141 -0.068  -0.144 -0.04667  C -0.148 -0.02667  -0.115 0.0  -0.071 0.01333  C -0.051 0.01867  -0.032 0.02133  -0.017 0.02  C -0.004 0.02  0.01 0.01733  0.025 0.01333  C 0.069 0.0  0.102 -0.028  0.098 -0.048  C 0.095 -0.068  0.057 -0.07333  0.013 -0.06  C -0.008 -0.05333  -0.027 -0.044  -0.04 -0.03333  C -0.051 -0.02533  -0.062 -0.016  -0.074 -0.004  C -0.109 0.03467  -0.13 0.07733  -0.12 0.09333  C -0.111 0.10933  -0.074 0.092  -0.039 0.05467  C -0.022 0.036  -0.008 0.01733  0.0 0.0  Z" pathEditMode="relative">
                                      <p:cBhvr>
                                        <p:cTn id="6" dur="1299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98" decel="1000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98" decel="1000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98" decel="1000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98" decel="100000" fill="hold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98" decel="100000" fill="hold"/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/>
      <p:bldP spid="1843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457200"/>
            <a:ext cx="8229600" cy="5673725"/>
          </a:xfrm>
        </p:spPr>
        <p:txBody>
          <a:bodyPr/>
          <a:lstStyle/>
          <a:p>
            <a:pPr marL="533400" indent="-533400">
              <a:lnSpc>
                <a:spcPct val="90000"/>
              </a:lnSpc>
              <a:buFont typeface="Wingdings" pitchFamily="2" charset="2"/>
              <a:buNone/>
            </a:pPr>
            <a:r>
              <a:rPr lang="en-US" sz="2800"/>
              <a:t>   A.W. dilaksanakan dg. Koninklijkbesluit (KB) sering disebut (A.B) </a:t>
            </a:r>
          </a:p>
          <a:p>
            <a:pPr marL="533400" indent="-533400">
              <a:lnSpc>
                <a:spcPct val="90000"/>
              </a:lnSpc>
              <a:buFont typeface="Wingdings" pitchFamily="2" charset="2"/>
              <a:buNone/>
            </a:pPr>
            <a:r>
              <a:rPr lang="en-US" sz="2800"/>
              <a:t>Ps. 1 AB memuat prnyataan domein (Domein Verklaring), yaitu bahwa semua tanah yang tidak dapat dibuktikan sebagai hak eigendomnya, maka domein (milik) negara.</a:t>
            </a:r>
          </a:p>
          <a:p>
            <a:pPr marL="533400" indent="-533400">
              <a:lnSpc>
                <a:spcPct val="90000"/>
              </a:lnSpc>
              <a:buFont typeface="Wingdings" pitchFamily="2" charset="2"/>
              <a:buNone/>
            </a:pPr>
            <a:endParaRPr lang="en-US" sz="2800"/>
          </a:p>
          <a:p>
            <a:pPr marL="533400" indent="-533400">
              <a:lnSpc>
                <a:spcPct val="90000"/>
              </a:lnSpc>
              <a:buFont typeface="Wingdings" pitchFamily="2" charset="2"/>
              <a:buNone/>
            </a:pPr>
            <a:r>
              <a:rPr lang="en-US" sz="2800"/>
              <a:t>Domein khusus berlaku diluar Jawa dan Madura</a:t>
            </a:r>
          </a:p>
          <a:p>
            <a:pPr marL="533400" indent="-5334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en-US" sz="2800"/>
              <a:t>Sumatra (Stb 1874-94f)</a:t>
            </a:r>
          </a:p>
          <a:p>
            <a:pPr marL="533400" indent="-5334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en-US" sz="2800"/>
              <a:t>Karisidenan Menado (Stb 1874-55)</a:t>
            </a:r>
          </a:p>
          <a:p>
            <a:pPr marL="533400" indent="-5334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en-US" sz="2800"/>
              <a:t>Karisidenan Kalimantan Selatan dan Timur (Stb 1888-58)</a:t>
            </a:r>
          </a:p>
          <a:p>
            <a:pPr marL="533400" indent="-533400">
              <a:lnSpc>
                <a:spcPct val="90000"/>
              </a:lnSpc>
            </a:pPr>
            <a:endParaRPr lang="en-US" sz="2800"/>
          </a:p>
        </p:txBody>
      </p:sp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407987"/>
          </a:xfrm>
        </p:spPr>
        <p:txBody>
          <a:bodyPr>
            <a:normAutofit fontScale="90000"/>
          </a:bodyPr>
          <a:lstStyle/>
          <a:p>
            <a:r>
              <a:rPr lang="en-US" sz="4000"/>
              <a:t>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FX Sumarja, S.H., M.Hum              FH Unila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B2263-405E-44E7-98E4-04CEDE0FA0B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259961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 C 0.007 -0.01333  0.014 -0.028  0.021 -0.04667  C 0.04 -0.1  0.045 -0.152  0.031 -0.16  C 0.017 -0.16933  -0.01 -0.132  -0.029 -0.07867  C -0.039 -0.05067  -0.045 -0.024  -0.047 -0.004  C -0.05 0.012  -0.051 0.028  -0.051 0.04667  C -0.051 0.10667  -0.038 0.156  -0.023 0.156  C -0.008 0.156  0.005 0.10667  0.005 0.04667  C 0.005 0.01867  0.002 -0.008  -0.003 -0.02667  C -0.005 -0.04267  -0.01 -0.06  -0.016 -0.07733  C -0.036 -0.132  -0.063 -0.16933  -0.077 -0.16  C -0.091 -0.15067  -0.086 -0.1  -0.066 -0.04533  C -0.058 -0.02  -0.047 0.00133  -0.036 0.016  C -0.028 0.02933  -0.019 0.04133  -0.007 0.05333  C 0.029 0.092  0.065 0.10933  0.075 0.09333  C 0.084 0.07733  0.064 0.03333  0.028 -0.004  C 0.013 -0.02  -0.003 -0.032  -0.016 -0.04  C -0.028 -0.048  -0.043 -0.05467  -0.059 -0.05867  C -0.103 -0.072  -0.141 -0.068  -0.144 -0.04667  C -0.148 -0.02667  -0.115 0.0  -0.071 0.01333  C -0.051 0.01867  -0.032 0.02133  -0.017 0.02  C -0.004 0.02  0.01 0.01733  0.025 0.01333  C 0.069 0.0  0.102 -0.028  0.098 -0.048  C 0.095 -0.068  0.057 -0.07333  0.013 -0.06  C -0.008 -0.05333  -0.027 -0.044  -0.04 -0.03333  C -0.051 -0.02533  -0.062 -0.016  -0.074 -0.004  C -0.109 0.03467  -0.13 0.07733  -0.12 0.09333  C -0.111 0.10933  -0.074 0.092  -0.039 0.05467  C -0.022 0.036  -0.008 0.01733  0.0 0.0  Z" pathEditMode="relative">
                                      <p:cBhvr>
                                        <p:cTn id="6" dur="1299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98" decel="100000" fill="hold"/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98" decel="100000" fill="hold"/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70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70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98" decel="100000" fill="hold"/>
                                        <p:tgtEl>
                                          <p:spTgt spid="870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70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70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98" decel="100000" fill="hold"/>
                                        <p:tgtEl>
                                          <p:spTgt spid="870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70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70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898" decel="100000" fill="hold"/>
                                        <p:tgtEl>
                                          <p:spTgt spid="870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870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70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898" decel="100000" fill="hold"/>
                                        <p:tgtEl>
                                          <p:spTgt spid="870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3" grpId="0" build="p"/>
      <p:bldP spid="8704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533400"/>
            <a:ext cx="8229600" cy="5597525"/>
          </a:xfrm>
        </p:spPr>
        <p:txBody>
          <a:bodyPr/>
          <a:lstStyle/>
          <a:p>
            <a:pPr marL="457200" indent="-457200">
              <a:buFont typeface="Wingdings" pitchFamily="2" charset="2"/>
              <a:buNone/>
            </a:pPr>
            <a:r>
              <a:rPr lang="en-US" sz="2800" u="sng"/>
              <a:t>FUNGSI DOMEIN VERKLARING :</a:t>
            </a:r>
            <a:endParaRPr lang="en-US" sz="2800"/>
          </a:p>
          <a:p>
            <a:pPr marL="457200" indent="-457200">
              <a:buFont typeface="Wingdings" pitchFamily="2" charset="2"/>
              <a:buAutoNum type="arabicPeriod"/>
            </a:pPr>
            <a:r>
              <a:rPr lang="en-US"/>
              <a:t>Landasan hukum bagi negara memberi hak-hak barat (opstal,eigendom)</a:t>
            </a:r>
          </a:p>
          <a:p>
            <a:pPr marL="457200" indent="-457200">
              <a:buFont typeface="Wingdings" pitchFamily="2" charset="2"/>
              <a:buAutoNum type="arabicPeriod"/>
            </a:pPr>
            <a:r>
              <a:rPr lang="en-US"/>
              <a:t>Keperluan pembuktian</a:t>
            </a:r>
            <a:r>
              <a:rPr lang="en-US">
                <a:sym typeface="Wingdings" pitchFamily="2" charset="2"/>
              </a:rPr>
              <a:t> </a:t>
            </a:r>
            <a:r>
              <a:rPr lang="en-US"/>
              <a:t>Dengan redaksi Ps.1 AB. Pemerintah tak pelu membuktikan. Hal itu sudah ada sebelumnya dalam Ps. 519 &amp; 520 BW., maka AB sifatnya hanya mempertahankan asas.</a:t>
            </a:r>
          </a:p>
          <a:p>
            <a:pPr marL="457200" indent="-457200"/>
            <a:endParaRPr lang="en-US"/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255587"/>
          </a:xfrm>
        </p:spPr>
        <p:txBody>
          <a:bodyPr>
            <a:normAutofit fontScale="90000"/>
          </a:bodyPr>
          <a:lstStyle/>
          <a:p>
            <a:endParaRPr lang="id-ID" sz="1900" u="sng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FX Sumarja, S.H., M.Hum              FH Unila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B2263-405E-44E7-98E4-04CEDE0FA0B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4561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path" presetSubtype="0" accel="50000" decel="5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 C 0.007 -0.01333  0.014 -0.028  0.021 -0.04667  C 0.04 -0.1  0.045 -0.152  0.031 -0.16  C 0.017 -0.16933  -0.01 -0.132  -0.029 -0.07867  C -0.039 -0.05067  -0.045 -0.024  -0.047 -0.004  C -0.05 0.012  -0.051 0.028  -0.051 0.04667  C -0.051 0.10667  -0.038 0.156  -0.023 0.156  C -0.008 0.156  0.005 0.10667  0.005 0.04667  C 0.005 0.01867  0.002 -0.008  -0.003 -0.02667  C -0.005 -0.04267  -0.01 -0.06  -0.016 -0.07733  C -0.036 -0.132  -0.063 -0.16933  -0.077 -0.16  C -0.091 -0.15067  -0.086 -0.1  -0.066 -0.04533  C -0.058 -0.02  -0.047 0.00133  -0.036 0.016  C -0.028 0.02933  -0.019 0.04133  -0.007 0.05333  C 0.029 0.092  0.065 0.10933  0.075 0.09333  C 0.084 0.07733  0.064 0.03333  0.028 -0.004  C 0.013 -0.02  -0.003 -0.032  -0.016 -0.04  C -0.028 -0.048  -0.043 -0.05467  -0.059 -0.05867  C -0.103 -0.072  -0.141 -0.068  -0.144 -0.04667  C -0.148 -0.02667  -0.115 0.0  -0.071 0.01333  C -0.051 0.01867  -0.032 0.02133  -0.017 0.02  C -0.004 0.02  0.01 0.01733  0.025 0.01333  C 0.069 0.0  0.102 -0.028  0.098 -0.048  C 0.095 -0.068  0.057 -0.07333  0.013 -0.06  C -0.008 -0.05333  -0.027 -0.044  -0.04 -0.03333  C -0.051 -0.02533  -0.062 -0.016  -0.074 -0.004  C -0.109 0.03467  -0.13 0.07733  -0.12 0.09333  C -0.111 0.10933  -0.074 0.092  -0.039 0.05467  C -0.022 0.036  -0.008 0.01733  0.0 0.0  Z" pathEditMode="relative">
                                      <p:cBhvr>
                                        <p:cTn id="6" dur="1299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98" decel="1000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98" decel="1000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98" decel="100000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uild="p"/>
      <p:bldP spid="1945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609600"/>
            <a:ext cx="8229600" cy="5521325"/>
          </a:xfrm>
        </p:spPr>
        <p:txBody>
          <a:bodyPr>
            <a:normAutofit/>
          </a:bodyPr>
          <a:lstStyle/>
          <a:p>
            <a:r>
              <a:rPr lang="en-US" sz="2800"/>
              <a:t>Lembaga Tanah Partikel (ada di Jawa dan Sulawesi Selatan)</a:t>
            </a:r>
          </a:p>
          <a:p>
            <a:r>
              <a:rPr lang="en-US" sz="2800" u="sng"/>
              <a:t>Tanah partikelir</a:t>
            </a:r>
            <a:r>
              <a:rPr lang="en-US" sz="2800"/>
              <a:t> adalah tanah eigendom yang punya corak/sifat istimewa (pemiliknya mempunyai hak-hak kenegaraan atau hak-hak pertuanan), meliputi: Memilih dan menghentikan Kepala desa/kampung,menurut rodi, mengadakan pungutan, membuat pasar dsb.).</a:t>
            </a:r>
          </a:p>
          <a:p>
            <a:pPr>
              <a:buFont typeface="Wingdings" pitchFamily="2" charset="2"/>
              <a:buNone/>
            </a:pPr>
            <a:endParaRPr lang="en-US" sz="2800"/>
          </a:p>
          <a:p>
            <a:r>
              <a:rPr lang="en-US" sz="2800"/>
              <a:t>Pernyataan domein dijumpai juga di </a:t>
            </a:r>
            <a:r>
              <a:rPr lang="en-US" sz="2800" u="sng"/>
              <a:t>Kasultanan Yogyakarta (Rijksblad Yogyakarta 1918-16)</a:t>
            </a:r>
          </a:p>
          <a:p>
            <a:endParaRPr lang="en-US" sz="2800"/>
          </a:p>
        </p:txBody>
      </p:sp>
      <p:sp>
        <p:nvSpPr>
          <p:cNvPr id="1740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76200"/>
          </a:xfrm>
        </p:spPr>
        <p:txBody>
          <a:bodyPr>
            <a:normAutofit fontScale="90000"/>
          </a:bodyPr>
          <a:lstStyle/>
          <a:p>
            <a:endParaRPr lang="id-ID" sz="400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FX Sumarja, S.H., M.Hum              FH Unila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B2263-405E-44E7-98E4-04CEDE0FA0B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6403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0" y="914400"/>
            <a:ext cx="9144000" cy="5943600"/>
          </a:xfrm>
        </p:spPr>
        <p:txBody>
          <a:bodyPr/>
          <a:lstStyle/>
          <a:p>
            <a:r>
              <a:rPr lang="en-US" sz="2800"/>
              <a:t>Usaha pembaharuan Hukum Agraria Kolonial ada sejak proklamasi, sambil menunggu peraturan baru (Hukum Agraria Nasional), maka:</a:t>
            </a:r>
          </a:p>
          <a:p>
            <a:pPr>
              <a:buFont typeface="Wingdings" pitchFamily="2" charset="2"/>
              <a:buNone/>
            </a:pPr>
            <a:r>
              <a:rPr lang="en-US" sz="2800"/>
              <a:t>	1. Pakai Hukum lama dengan tafsir &amp; kebijakan baru </a:t>
            </a:r>
          </a:p>
          <a:p>
            <a:pPr>
              <a:buFont typeface="Wingdings" pitchFamily="2" charset="2"/>
              <a:buNone/>
            </a:pPr>
            <a:r>
              <a:rPr lang="en-US" sz="2800"/>
              <a:t>	2. Menetapkan peraturan baru:</a:t>
            </a:r>
          </a:p>
          <a:p>
            <a:pPr lvl="1">
              <a:buFont typeface="Wingdings" pitchFamily="2" charset="2"/>
              <a:buChar char="ü"/>
            </a:pPr>
            <a:r>
              <a:rPr lang="en-US"/>
              <a:t>meniadakan lembaga feodal (desa pedekan, Hak-hak konversi)</a:t>
            </a:r>
          </a:p>
          <a:p>
            <a:pPr lvl="1">
              <a:buFont typeface="Wingdings" pitchFamily="2" charset="2"/>
              <a:buChar char="ü"/>
            </a:pPr>
            <a:r>
              <a:rPr lang="en-US"/>
              <a:t>meniadakan lembaga kolonial (tanah partikelir –UU 78/1958)</a:t>
            </a:r>
          </a:p>
          <a:p>
            <a:pPr>
              <a:buFont typeface="Wingdings" pitchFamily="2" charset="2"/>
              <a:buNone/>
            </a:pPr>
            <a:r>
              <a:rPr lang="en-US" sz="2800"/>
              <a:t>	3. </a:t>
            </a:r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8229600" cy="865188"/>
          </a:xfrm>
        </p:spPr>
        <p:txBody>
          <a:bodyPr/>
          <a:lstStyle/>
          <a:p>
            <a:r>
              <a:rPr lang="en-US" sz="2000"/>
              <a:t>PERATURAN AGRARIA PADA MASA TRANSISI</a:t>
            </a:r>
            <a:br>
              <a:rPr lang="en-US" sz="2000"/>
            </a:br>
            <a:r>
              <a:rPr lang="en-US" sz="2000"/>
              <a:t>(17-8-1945 s/d 24-9-1960)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FX Sumarja, S.H., M.Hum              FH Unila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B2263-405E-44E7-98E4-04CEDE0FA0B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63354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 C 0.007 -0.01333  0.014 -0.028  0.021 -0.04667  C 0.04 -0.1  0.045 -0.152  0.031 -0.16  C 0.017 -0.16933  -0.01 -0.132  -0.029 -0.07867  C -0.039 -0.05067  -0.045 -0.024  -0.047 -0.004  C -0.05 0.012  -0.051 0.028  -0.051 0.04667  C -0.051 0.10667  -0.038 0.156  -0.023 0.156  C -0.008 0.156  0.005 0.10667  0.005 0.04667  C 0.005 0.01867  0.002 -0.008  -0.003 -0.02667  C -0.005 -0.04267  -0.01 -0.06  -0.016 -0.07733  C -0.036 -0.132  -0.063 -0.16933  -0.077 -0.16  C -0.091 -0.15067  -0.086 -0.1  -0.066 -0.04533  C -0.058 -0.02  -0.047 0.00133  -0.036 0.016  C -0.028 0.02933  -0.019 0.04133  -0.007 0.05333  C 0.029 0.092  0.065 0.10933  0.075 0.09333  C 0.084 0.07733  0.064 0.03333  0.028 -0.004  C 0.013 -0.02  -0.003 -0.032  -0.016 -0.04  C -0.028 -0.048  -0.043 -0.05467  -0.059 -0.05867  C -0.103 -0.072  -0.141 -0.068  -0.144 -0.04667  C -0.148 -0.02667  -0.115 0.0  -0.071 0.01333  C -0.051 0.01867  -0.032 0.02133  -0.017 0.02  C -0.004 0.02  0.01 0.01733  0.025 0.01333  C 0.069 0.0  0.102 -0.028  0.098 -0.048  C 0.095 -0.068  0.057 -0.07333  0.013 -0.06  C -0.008 -0.05333  -0.027 -0.044  -0.04 -0.03333  C -0.051 -0.02533  -0.062 -0.016  -0.074 -0.004  C -0.109 0.03467  -0.13 0.07733  -0.12 0.09333  C -0.111 0.10933  -0.074 0.092  -0.039 0.05467  C -0.022 0.036  -0.008 0.01733  0.0 0.0  Z" pathEditMode="relative">
                                      <p:cBhvr>
                                        <p:cTn id="6" dur="1299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98" decel="1000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98" decel="100000" fill="hold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98" decel="100000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98" decel="100000" fill="hold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98" decel="100000" fill="hold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98" decel="100000" fill="hold"/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build="p"/>
      <p:bldP spid="2048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95400"/>
            <a:ext cx="8229600" cy="4835525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/>
              <a:t>3.    Mengubah/melengkapi aturan lama: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ü"/>
            </a:pPr>
            <a:r>
              <a:rPr lang="en-US"/>
              <a:t>perubahan peraturan persewaan tanah rakyat UUNo. 6/1952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ü"/>
            </a:pPr>
            <a:r>
              <a:rPr lang="en-US"/>
              <a:t>tambahan pengawasan pemindahan hak atas tanah (jangan sampai tanah berada pada pihak tidak berhak / tidak bisa mengusahakan)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ü"/>
            </a:pPr>
            <a:r>
              <a:rPr lang="en-US"/>
              <a:t>aturan pembatalan tanah perkebunan &gt; tidak diusahakan UU. No 29/56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ü"/>
            </a:pPr>
            <a:r>
              <a:rPr lang="en-US"/>
              <a:t>Kenaikan canon &amp; cyins (UU. 78/1957)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/>
              <a:t>        canon: uang wajib tahunan hak erfpacht.</a:t>
            </a:r>
          </a:p>
          <a:p>
            <a:pPr>
              <a:lnSpc>
                <a:spcPct val="90000"/>
              </a:lnSpc>
            </a:pPr>
            <a:endParaRPr lang="en-US"/>
          </a:p>
        </p:txBody>
      </p:sp>
      <p:sp>
        <p:nvSpPr>
          <p:cNvPr id="1751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88987"/>
          </a:xfrm>
        </p:spPr>
        <p:txBody>
          <a:bodyPr/>
          <a:lstStyle/>
          <a:p>
            <a:r>
              <a:rPr lang="en-US" sz="2000"/>
              <a:t>PERATURAN AGRARIA PADA MASA TRANSISI</a:t>
            </a:r>
            <a:br>
              <a:rPr lang="en-US" sz="2000"/>
            </a:br>
            <a:r>
              <a:rPr lang="en-US" sz="2000"/>
              <a:t>(17-8-1945 s/d 24-9-1960)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FX Sumarja, S.H., M.Hum              FH Unila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B2263-405E-44E7-98E4-04CEDE0FA0B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686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71600"/>
            <a:ext cx="8229600" cy="5257800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/>
              <a:t>  -Semula urusan agraria – masuk kementrian Dalam Negeri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/>
              <a:t>  -Keppres 55/1955 &gt; Kementrian agraria, Di pusat oleh Mentri Negara, Di Daerah oleh pejabat pamong praja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/>
              <a:t>  -UU 7/1958 – peralihan tugas dan wewenang Agraria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/>
              <a:t>  -UUPA lahir – Menteri Agraria, TkI- Ka. Inspeksi Agraria Daerah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/>
              <a:t>  </a:t>
            </a:r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04800"/>
            <a:ext cx="8305800" cy="685800"/>
          </a:xfrm>
        </p:spPr>
        <p:txBody>
          <a:bodyPr>
            <a:normAutofit fontScale="90000"/>
          </a:bodyPr>
          <a:lstStyle/>
          <a:p>
            <a:r>
              <a:rPr lang="en-US" sz="4000"/>
              <a:t>Tugas wewenang agraria: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FX Sumarja, S.H., M.Hum              FH Unila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B2263-405E-44E7-98E4-04CEDE0FA0B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25919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 C 0.007 -0.01333  0.014 -0.028  0.021 -0.04667  C 0.04 -0.1  0.045 -0.152  0.031 -0.16  C 0.017 -0.16933  -0.01 -0.132  -0.029 -0.07867  C -0.039 -0.05067  -0.045 -0.024  -0.047 -0.004  C -0.05 0.012  -0.051 0.028  -0.051 0.04667  C -0.051 0.10667  -0.038 0.156  -0.023 0.156  C -0.008 0.156  0.005 0.10667  0.005 0.04667  C 0.005 0.01867  0.002 -0.008  -0.003 -0.02667  C -0.005 -0.04267  -0.01 -0.06  -0.016 -0.07733  C -0.036 -0.132  -0.063 -0.16933  -0.077 -0.16  C -0.091 -0.15067  -0.086 -0.1  -0.066 -0.04533  C -0.058 -0.02  -0.047 0.00133  -0.036 0.016  C -0.028 0.02933  -0.019 0.04133  -0.007 0.05333  C 0.029 0.092  0.065 0.10933  0.075 0.09333  C 0.084 0.07733  0.064 0.03333  0.028 -0.004  C 0.013 -0.02  -0.003 -0.032  -0.016 -0.04  C -0.028 -0.048  -0.043 -0.05467  -0.059 -0.05867  C -0.103 -0.072  -0.141 -0.068  -0.144 -0.04667  C -0.148 -0.02667  -0.115 0.0  -0.071 0.01333  C -0.051 0.01867  -0.032 0.02133  -0.017 0.02  C -0.004 0.02  0.01 0.01733  0.025 0.01333  C 0.069 0.0  0.102 -0.028  0.098 -0.048  C 0.095 -0.068  0.057 -0.07333  0.013 -0.06  C -0.008 -0.05333  -0.027 -0.044  -0.04 -0.03333  C -0.051 -0.02533  -0.062 -0.016  -0.074 -0.004  C -0.109 0.03467  -0.13 0.07733  -0.12 0.09333  C -0.111 0.10933  -0.074 0.092  -0.039 0.05467  C -0.022 0.036  -0.008 0.01733  0.0 0.0  Z" pathEditMode="relative">
                                      <p:cBhvr>
                                        <p:cTn id="6" dur="1299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98" decel="100000" fill="hold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98" decel="100000" fill="hold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98" decel="100000" fill="hold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98" decel="100000" fill="hold"/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898" decel="100000" fill="hold"/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 build="p"/>
      <p:bldP spid="2150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838200"/>
            <a:ext cx="8229600" cy="5292725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/>
              <a:t>  - Keppres 94/1962 Menteri Agraria &amp; Pertanian digabung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/>
              <a:t>  -Tahun 1964 dipisah kembali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/>
              <a:t>  -Tahun 1966 Kementerian Agraria hapus-masuk Kemendagri (Deputi)</a:t>
            </a:r>
            <a:r>
              <a:rPr lang="en-US" sz="2800">
                <a:sym typeface="Wingdings" pitchFamily="2" charset="2"/>
              </a:rPr>
              <a:t></a:t>
            </a:r>
            <a:r>
              <a:rPr lang="en-US" sz="2800"/>
              <a:t>Dirjen Agraria dan transmigrasi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/>
              <a:t>  -PMDN 6/1972</a:t>
            </a:r>
            <a:r>
              <a:rPr lang="en-US" sz="2800">
                <a:sym typeface="Wingdings" pitchFamily="2" charset="2"/>
              </a:rPr>
              <a:t></a:t>
            </a:r>
            <a:r>
              <a:rPr lang="en-US" sz="2800"/>
              <a:t>Pusat oleh Direktur Jendral Agraria, Tk I oleh Direktorat Agraria, Tk II oleh Sub Direktorat Agraria.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/>
              <a:t>  -Keppres 26/1988 dibentuk Badan Pertanahan Nasional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/>
              <a:t>  -Keppres 44 tahun 1993 Menteri negara Agraria/ Kepala BPN</a:t>
            </a:r>
          </a:p>
          <a:p>
            <a:pPr>
              <a:lnSpc>
                <a:spcPct val="80000"/>
              </a:lnSpc>
            </a:pPr>
            <a:endParaRPr lang="en-US" sz="2800"/>
          </a:p>
        </p:txBody>
      </p:sp>
      <p:sp>
        <p:nvSpPr>
          <p:cNvPr id="1761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560387"/>
          </a:xfrm>
        </p:spPr>
        <p:txBody>
          <a:bodyPr>
            <a:normAutofit fontScale="90000"/>
          </a:bodyPr>
          <a:lstStyle/>
          <a:p>
            <a:r>
              <a:rPr lang="en-US" sz="4000"/>
              <a:t>Tugas wewenang agraria:</a:t>
            </a:r>
            <a:br>
              <a:rPr lang="en-US" sz="4000"/>
            </a:br>
            <a:endParaRPr lang="en-US" sz="400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FX Sumarja, S.H., M.Hum              FH Unila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B2263-405E-44E7-98E4-04CEDE0FA0B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0309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Dalam Hkm tanah dipakai dalam arti yuridis (pasal 4 UUPA)…tanah adalah permukaan bumi.</a:t>
            </a:r>
          </a:p>
          <a:p>
            <a:r>
              <a:rPr lang="en-US"/>
              <a:t>Hak atas tanah : Hak atas sebagian tertentu permukaan bumi yg berdimensi dua, panjang dan lebar.</a:t>
            </a:r>
          </a:p>
        </p:txBody>
      </p:sp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PENGERTIAN TANAH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FX Sumarja, S.H., M.Hum              FH Unila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B2263-405E-44E7-98E4-04CEDE0FA0B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39434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 C 0.007 -0.01333  0.014 -0.028  0.021 -0.04667  C 0.04 -0.1  0.045 -0.152  0.031 -0.16  C 0.017 -0.16933  -0.01 -0.132  -0.029 -0.07867  C -0.039 -0.05067  -0.045 -0.024  -0.047 -0.004  C -0.05 0.012  -0.051 0.028  -0.051 0.04667  C -0.051 0.10667  -0.038 0.156  -0.023 0.156  C -0.008 0.156  0.005 0.10667  0.005 0.04667  C 0.005 0.01867  0.002 -0.008  -0.003 -0.02667  C -0.005 -0.04267  -0.01 -0.06  -0.016 -0.07733  C -0.036 -0.132  -0.063 -0.16933  -0.077 -0.16  C -0.091 -0.15067  -0.086 -0.1  -0.066 -0.04533  C -0.058 -0.02  -0.047 0.00133  -0.036 0.016  C -0.028 0.02933  -0.019 0.04133  -0.007 0.05333  C 0.029 0.092  0.065 0.10933  0.075 0.09333  C 0.084 0.07733  0.064 0.03333  0.028 -0.004  C 0.013 -0.02  -0.003 -0.032  -0.016 -0.04  C -0.028 -0.048  -0.043 -0.05467  -0.059 -0.05867  C -0.103 -0.072  -0.141 -0.068  -0.144 -0.04667  C -0.148 -0.02667  -0.115 0.0  -0.071 0.01333  C -0.051 0.01867  -0.032 0.02133  -0.017 0.02  C -0.004 0.02  0.01 0.01733  0.025 0.01333  C 0.069 0.0  0.102 -0.028  0.098 -0.048  C 0.095 -0.068  0.057 -0.07333  0.013 -0.06  C -0.008 -0.05333  -0.027 -0.044  -0.04 -0.03333  C -0.051 -0.02533  -0.062 -0.016  -0.074 -0.004  C -0.109 0.03467  -0.13 0.07733  -0.12 0.09333  C -0.111 0.10933  -0.074 0.092  -0.039 0.05467  C -0.022 0.036  -0.008 0.01733  0.0 0.0  Z" pathEditMode="relative">
                                      <p:cBhvr>
                                        <p:cTn id="6" dur="1299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2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2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98" decel="100000" fill="hold"/>
                                        <p:tgtEl>
                                          <p:spTgt spid="92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2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2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98" decel="100000" fill="hold"/>
                                        <p:tgtEl>
                                          <p:spTgt spid="92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63" grpId="0" build="p"/>
      <p:bldP spid="9216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1295400"/>
            <a:ext cx="8839200" cy="5562600"/>
          </a:xfrm>
        </p:spPr>
        <p:txBody>
          <a:bodyPr/>
          <a:lstStyle/>
          <a:p>
            <a:pPr marL="609600" indent="-6096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en-US" sz="2400"/>
              <a:t>Panitia Agraria Yogyakarta (Penpres 16/1948, tgl 21 mei 1948</a:t>
            </a:r>
          </a:p>
          <a:p>
            <a:pPr marL="609600" indent="-6096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en-US" sz="2400"/>
              <a:t>Panitia Agraria Jakarta (Kepres 36/1951, tgl 19 maret 1951</a:t>
            </a:r>
          </a:p>
          <a:p>
            <a:pPr marL="609600" indent="-6096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en-US" sz="2400"/>
              <a:t>Panitia Negara Urusan Agraria (Kepres 1/1956, tgl 1 juni 1957 panitia selesai buat RUUPA, maka dg Kepres 97/1958 tgl 6 mei 1958 panitia dibubarkan</a:t>
            </a:r>
          </a:p>
          <a:p>
            <a:pPr marL="609600" indent="-6096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en-US" sz="2400"/>
              <a:t>Tgl 24 April 1958 RUUPA diajukan ke DPR</a:t>
            </a:r>
          </a:p>
          <a:p>
            <a:pPr marL="609600" indent="-6096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en-US" sz="2400"/>
              <a:t>Dengan Dekrit Presiden maka RUUPA disesuaikan dg UUD 45 yg semula mendasarkan UUD sementara 1950</a:t>
            </a:r>
          </a:p>
          <a:p>
            <a:pPr marL="609600" indent="-6096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en-US" sz="2400"/>
              <a:t>Tgl 1 Agustus RUUPA diajukan kembali keDPRGR, disetujui tgl 14/9/1960 dan 24/9 disahkan sbg UU dg nama Peraturan Dasar Pokok-pokok Agraria/ dg sebutan UUPA</a:t>
            </a:r>
          </a:p>
        </p:txBody>
      </p:sp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14375"/>
          </a:xfrm>
        </p:spPr>
        <p:txBody>
          <a:bodyPr>
            <a:normAutofit fontScale="90000"/>
          </a:bodyPr>
          <a:lstStyle/>
          <a:p>
            <a:r>
              <a:rPr lang="en-US" sz="3600"/>
              <a:t>SEJARAH PENYUSUNAN HUKUM AGRARIA NASIONAL (UUPA)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FX Sumarja, S.H., M.Hum              FH Unila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B2263-405E-44E7-98E4-04CEDE0FA0B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2128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 C 0.007 -0.01333  0.014 -0.028  0.021 -0.04667  C 0.04 -0.1  0.045 -0.152  0.031 -0.16  C 0.017 -0.16933  -0.01 -0.132  -0.029 -0.07867  C -0.039 -0.05067  -0.045 -0.024  -0.047 -0.004  C -0.05 0.012  -0.051 0.028  -0.051 0.04667  C -0.051 0.10667  -0.038 0.156  -0.023 0.156  C -0.008 0.156  0.005 0.10667  0.005 0.04667  C 0.005 0.01867  0.002 -0.008  -0.003 -0.02667  C -0.005 -0.04267  -0.01 -0.06  -0.016 -0.07733  C -0.036 -0.132  -0.063 -0.16933  -0.077 -0.16  C -0.091 -0.15067  -0.086 -0.1  -0.066 -0.04533  C -0.058 -0.02  -0.047 0.00133  -0.036 0.016  C -0.028 0.02933  -0.019 0.04133  -0.007 0.05333  C 0.029 0.092  0.065 0.10933  0.075 0.09333  C 0.084 0.07733  0.064 0.03333  0.028 -0.004  C 0.013 -0.02  -0.003 -0.032  -0.016 -0.04  C -0.028 -0.048  -0.043 -0.05467  -0.059 -0.05867  C -0.103 -0.072  -0.141 -0.068  -0.144 -0.04667  C -0.148 -0.02667  -0.115 0.0  -0.071 0.01333  C -0.051 0.01867  -0.032 0.02133  -0.017 0.02  C -0.004 0.02  0.01 0.01733  0.025 0.01333  C 0.069 0.0  0.102 -0.028  0.098 -0.048  C 0.095 -0.068  0.057 -0.07333  0.013 -0.06  C -0.008 -0.05333  -0.027 -0.044  -0.04 -0.03333  C -0.051 -0.02533  -0.062 -0.016  -0.074 -0.004  C -0.109 0.03467  -0.13 0.07733  -0.12 0.09333  C -0.111 0.10933  -0.074 0.092  -0.039 0.05467  C -0.022 0.036  -0.008 0.01733  0.0 0.0  Z" pathEditMode="relative">
                                      <p:cBhvr>
                                        <p:cTn id="6" dur="1299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98" decel="100000" fill="hold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98" decel="100000" fill="hold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98" decel="100000" fill="hold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98" decel="100000" fill="hold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898" decel="100000" fill="hold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898" decel="100000" fill="hold"/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build="p"/>
      <p:bldP spid="2253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 smtClean="0"/>
              <a:t>Terima</a:t>
            </a:r>
            <a:r>
              <a:rPr lang="en-GB" dirty="0" smtClean="0"/>
              <a:t> </a:t>
            </a:r>
            <a:r>
              <a:rPr lang="en-GB" dirty="0" err="1" smtClean="0"/>
              <a:t>kasih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FX Sumarja, S.H., M.Hum              FH Unila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B2263-405E-44E7-98E4-04CEDE0FA0B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9389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Dalam UUPA hak atas tanah tidak meliputi kekayaan alam </a:t>
            </a:r>
          </a:p>
          <a:p>
            <a:r>
              <a:rPr lang="en-US"/>
              <a:t>Psl 8 UUPA : Pengambilan kekayaan alam yg terkandung di dalam BARA perlu diatur maka muncul UU11/1967, UU 11/1974, UU 5/1967</a:t>
            </a:r>
          </a:p>
        </p:txBody>
      </p:sp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/>
              <a:t>KEKAYAAN ALAM DLM BUMI, AIR, RUANG ANGKASA (BARA) :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FX Sumarja, S.H., M.Hum              FH Unila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B2263-405E-44E7-98E4-04CEDE0FA0B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89213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 C 0.007 -0.01333  0.014 -0.028  0.021 -0.04667  C 0.04 -0.1  0.045 -0.152  0.031 -0.16  C 0.017 -0.16933  -0.01 -0.132  -0.029 -0.07867  C -0.039 -0.05067  -0.045 -0.024  -0.047 -0.004  C -0.05 0.012  -0.051 0.028  -0.051 0.04667  C -0.051 0.10667  -0.038 0.156  -0.023 0.156  C -0.008 0.156  0.005 0.10667  0.005 0.04667  C 0.005 0.01867  0.002 -0.008  -0.003 -0.02667  C -0.005 -0.04267  -0.01 -0.06  -0.016 -0.07733  C -0.036 -0.132  -0.063 -0.16933  -0.077 -0.16  C -0.091 -0.15067  -0.086 -0.1  -0.066 -0.04533  C -0.058 -0.02  -0.047 0.00133  -0.036 0.016  C -0.028 0.02933  -0.019 0.04133  -0.007 0.05333  C 0.029 0.092  0.065 0.10933  0.075 0.09333  C 0.084 0.07733  0.064 0.03333  0.028 -0.004  C 0.013 -0.02  -0.003 -0.032  -0.016 -0.04  C -0.028 -0.048  -0.043 -0.05467  -0.059 -0.05867  C -0.103 -0.072  -0.141 -0.068  -0.144 -0.04667  C -0.148 -0.02667  -0.115 0.0  -0.071 0.01333  C -0.051 0.01867  -0.032 0.02133  -0.017 0.02  C -0.004 0.02  0.01 0.01733  0.025 0.01333  C 0.069 0.0  0.102 -0.028  0.098 -0.048  C 0.095 -0.068  0.057 -0.07333  0.013 -0.06  C -0.008 -0.05333  -0.027 -0.044  -0.04 -0.03333  C -0.051 -0.02533  -0.062 -0.016  -0.074 -0.004  C -0.109 0.03467  -0.13 0.07733  -0.12 0.09333  C -0.111 0.10933  -0.074 0.092  -0.039 0.05467  C -0.022 0.036  -0.008 0.01733  0.0 0.0  Z" pathEditMode="relative">
                                      <p:cBhvr>
                                        <p:cTn id="6" dur="1299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3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3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98" decel="100000" fill="hold"/>
                                        <p:tgtEl>
                                          <p:spTgt spid="93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3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3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98" decel="100000" fill="hold"/>
                                        <p:tgtEl>
                                          <p:spTgt spid="93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187" grpId="0" build="p"/>
      <p:bldP spid="9318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Asas</a:t>
            </a:r>
            <a:r>
              <a:rPr lang="en-US" dirty="0"/>
              <a:t> </a:t>
            </a:r>
            <a:r>
              <a:rPr lang="en-US" dirty="0" err="1"/>
              <a:t>perlekatan</a:t>
            </a:r>
            <a:r>
              <a:rPr lang="en-US" dirty="0"/>
              <a:t> : </a:t>
            </a:r>
            <a:r>
              <a:rPr lang="en-US" dirty="0" err="1"/>
              <a:t>Pasal</a:t>
            </a:r>
            <a:r>
              <a:rPr lang="en-US" dirty="0"/>
              <a:t> 500 &amp; 571 </a:t>
            </a:r>
            <a:r>
              <a:rPr lang="en-US" dirty="0" err="1"/>
              <a:t>KUHPerdata</a:t>
            </a:r>
            <a:endParaRPr lang="en-US" dirty="0"/>
          </a:p>
          <a:p>
            <a:r>
              <a:rPr lang="en-US" dirty="0" err="1"/>
              <a:t>Asas</a:t>
            </a:r>
            <a:r>
              <a:rPr lang="en-US" dirty="0"/>
              <a:t> </a:t>
            </a:r>
            <a:r>
              <a:rPr lang="en-US" dirty="0" err="1"/>
              <a:t>Pemisahan</a:t>
            </a:r>
            <a:r>
              <a:rPr lang="en-US" dirty="0"/>
              <a:t> Horizontal (</a:t>
            </a:r>
            <a:r>
              <a:rPr lang="en-US" i="1" dirty="0"/>
              <a:t>Horizontal </a:t>
            </a:r>
            <a:r>
              <a:rPr lang="en-US" i="1" dirty="0" err="1"/>
              <a:t>scheiding</a:t>
            </a:r>
            <a:r>
              <a:rPr lang="en-US" i="1" dirty="0"/>
              <a:t>)</a:t>
            </a:r>
            <a:r>
              <a:rPr lang="en-US" dirty="0">
                <a:sym typeface="Wingdings" pitchFamily="2" charset="2"/>
              </a:rPr>
              <a:t> </a:t>
            </a:r>
            <a:r>
              <a:rPr lang="en-US" dirty="0" err="1">
                <a:sym typeface="Wingdings" pitchFamily="2" charset="2"/>
              </a:rPr>
              <a:t>Hak</a:t>
            </a:r>
            <a:r>
              <a:rPr lang="en-US" dirty="0">
                <a:sym typeface="Wingdings" pitchFamily="2" charset="2"/>
              </a:rPr>
              <a:t> </a:t>
            </a:r>
            <a:r>
              <a:rPr lang="en-US" dirty="0" err="1">
                <a:sym typeface="Wingdings" pitchFamily="2" charset="2"/>
              </a:rPr>
              <a:t>atas</a:t>
            </a:r>
            <a:r>
              <a:rPr lang="en-US" dirty="0">
                <a:sym typeface="Wingdings" pitchFamily="2" charset="2"/>
              </a:rPr>
              <a:t> </a:t>
            </a:r>
            <a:r>
              <a:rPr lang="en-US" dirty="0" err="1">
                <a:sym typeface="Wingdings" pitchFamily="2" charset="2"/>
              </a:rPr>
              <a:t>tanah</a:t>
            </a:r>
            <a:r>
              <a:rPr lang="en-US" dirty="0">
                <a:sym typeface="Wingdings" pitchFamily="2" charset="2"/>
              </a:rPr>
              <a:t> </a:t>
            </a:r>
            <a:r>
              <a:rPr lang="en-US" dirty="0" err="1">
                <a:sym typeface="Wingdings" pitchFamily="2" charset="2"/>
              </a:rPr>
              <a:t>tidak</a:t>
            </a:r>
            <a:r>
              <a:rPr lang="en-US" dirty="0">
                <a:sym typeface="Wingdings" pitchFamily="2" charset="2"/>
              </a:rPr>
              <a:t> </a:t>
            </a:r>
            <a:r>
              <a:rPr lang="en-US" dirty="0" err="1">
                <a:sym typeface="Wingdings" pitchFamily="2" charset="2"/>
              </a:rPr>
              <a:t>sendirinya</a:t>
            </a:r>
            <a:r>
              <a:rPr lang="en-US" dirty="0">
                <a:sym typeface="Wingdings" pitchFamily="2" charset="2"/>
              </a:rPr>
              <a:t> </a:t>
            </a:r>
            <a:r>
              <a:rPr lang="en-US" dirty="0" err="1">
                <a:sym typeface="Wingdings" pitchFamily="2" charset="2"/>
              </a:rPr>
              <a:t>meliputi</a:t>
            </a:r>
            <a:r>
              <a:rPr lang="en-US" dirty="0">
                <a:sym typeface="Wingdings" pitchFamily="2" charset="2"/>
              </a:rPr>
              <a:t> </a:t>
            </a:r>
            <a:r>
              <a:rPr lang="en-US" dirty="0" err="1">
                <a:sym typeface="Wingdings" pitchFamily="2" charset="2"/>
              </a:rPr>
              <a:t>bangunan</a:t>
            </a:r>
            <a:r>
              <a:rPr lang="en-US" dirty="0">
                <a:sym typeface="Wingdings" pitchFamily="2" charset="2"/>
              </a:rPr>
              <a:t> </a:t>
            </a:r>
            <a:r>
              <a:rPr lang="en-US" dirty="0" err="1">
                <a:sym typeface="Wingdings" pitchFamily="2" charset="2"/>
              </a:rPr>
              <a:t>dan</a:t>
            </a:r>
            <a:r>
              <a:rPr lang="en-US" dirty="0">
                <a:sym typeface="Wingdings" pitchFamily="2" charset="2"/>
              </a:rPr>
              <a:t> </a:t>
            </a:r>
            <a:r>
              <a:rPr lang="en-US" dirty="0" err="1">
                <a:sym typeface="Wingdings" pitchFamily="2" charset="2"/>
              </a:rPr>
              <a:t>tanaman</a:t>
            </a:r>
            <a:r>
              <a:rPr lang="en-US" dirty="0">
                <a:sym typeface="Wingdings" pitchFamily="2" charset="2"/>
              </a:rPr>
              <a:t> di </a:t>
            </a:r>
            <a:r>
              <a:rPr lang="en-US" dirty="0" err="1">
                <a:sym typeface="Wingdings" pitchFamily="2" charset="2"/>
              </a:rPr>
              <a:t>atasnya</a:t>
            </a:r>
            <a:r>
              <a:rPr lang="en-US" dirty="0">
                <a:sym typeface="Wingdings" pitchFamily="2" charset="2"/>
              </a:rPr>
              <a:t> </a:t>
            </a:r>
            <a:r>
              <a:rPr lang="en-US" dirty="0" err="1">
                <a:sym typeface="Wingdings" pitchFamily="2" charset="2"/>
              </a:rPr>
              <a:t>kecuali</a:t>
            </a:r>
            <a:r>
              <a:rPr lang="en-US" dirty="0">
                <a:sym typeface="Wingdings" pitchFamily="2" charset="2"/>
              </a:rPr>
              <a:t> </a:t>
            </a:r>
            <a:r>
              <a:rPr lang="en-US" dirty="0" err="1">
                <a:sym typeface="Wingdings" pitchFamily="2" charset="2"/>
              </a:rPr>
              <a:t>diperjanjikan</a:t>
            </a:r>
            <a:r>
              <a:rPr lang="en-US" dirty="0">
                <a:sym typeface="Wingdings" pitchFamily="2" charset="2"/>
              </a:rPr>
              <a:t>  </a:t>
            </a:r>
            <a:r>
              <a:rPr lang="en-US" dirty="0" err="1">
                <a:sym typeface="Wingdings" pitchFamily="2" charset="2"/>
              </a:rPr>
              <a:t>dianut</a:t>
            </a:r>
            <a:r>
              <a:rPr lang="en-US" dirty="0">
                <a:sym typeface="Wingdings" pitchFamily="2" charset="2"/>
              </a:rPr>
              <a:t> </a:t>
            </a:r>
            <a:r>
              <a:rPr lang="en-US" dirty="0" err="1">
                <a:sym typeface="Wingdings" pitchFamily="2" charset="2"/>
              </a:rPr>
              <a:t>dlm</a:t>
            </a:r>
            <a:r>
              <a:rPr lang="en-US" dirty="0">
                <a:sym typeface="Wingdings" pitchFamily="2" charset="2"/>
              </a:rPr>
              <a:t> </a:t>
            </a:r>
            <a:r>
              <a:rPr lang="en-US" dirty="0" err="1">
                <a:sym typeface="Wingdings" pitchFamily="2" charset="2"/>
              </a:rPr>
              <a:t>hukum</a:t>
            </a:r>
            <a:r>
              <a:rPr lang="en-US" dirty="0">
                <a:sym typeface="Wingdings" pitchFamily="2" charset="2"/>
              </a:rPr>
              <a:t> </a:t>
            </a:r>
            <a:r>
              <a:rPr lang="en-US" dirty="0" err="1">
                <a:sym typeface="Wingdings" pitchFamily="2" charset="2"/>
              </a:rPr>
              <a:t>adat</a:t>
            </a:r>
            <a:r>
              <a:rPr lang="en-US" dirty="0">
                <a:sym typeface="Wingdings" pitchFamily="2" charset="2"/>
              </a:rPr>
              <a:t> </a:t>
            </a:r>
            <a:r>
              <a:rPr lang="en-US" dirty="0" err="1">
                <a:sym typeface="Wingdings" pitchFamily="2" charset="2"/>
              </a:rPr>
              <a:t>dan</a:t>
            </a:r>
            <a:r>
              <a:rPr lang="en-US" dirty="0">
                <a:sym typeface="Wingdings" pitchFamily="2" charset="2"/>
              </a:rPr>
              <a:t> UUPA  </a:t>
            </a:r>
            <a:endParaRPr lang="en-US" dirty="0"/>
          </a:p>
        </p:txBody>
      </p:sp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/>
              <a:t>BANGUNAN DAN TANAMAN </a:t>
            </a:r>
            <a:br>
              <a:rPr lang="en-US" sz="4000"/>
            </a:br>
            <a:r>
              <a:rPr lang="en-US" sz="4000"/>
              <a:t>DI ATAS TANAH :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FX Sumarja, S.H., M.Hum              FH Unila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B2263-405E-44E7-98E4-04CEDE0FA0B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61337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 C 0.007 -0.01333  0.014 -0.028  0.021 -0.04667  C 0.04 -0.1  0.045 -0.152  0.031 -0.16  C 0.017 -0.16933  -0.01 -0.132  -0.029 -0.07867  C -0.039 -0.05067  -0.045 -0.024  -0.047 -0.004  C -0.05 0.012  -0.051 0.028  -0.051 0.04667  C -0.051 0.10667  -0.038 0.156  -0.023 0.156  C -0.008 0.156  0.005 0.10667  0.005 0.04667  C 0.005 0.01867  0.002 -0.008  -0.003 -0.02667  C -0.005 -0.04267  -0.01 -0.06  -0.016 -0.07733  C -0.036 -0.132  -0.063 -0.16933  -0.077 -0.16  C -0.091 -0.15067  -0.086 -0.1  -0.066 -0.04533  C -0.058 -0.02  -0.047 0.00133  -0.036 0.016  C -0.028 0.02933  -0.019 0.04133  -0.007 0.05333  C 0.029 0.092  0.065 0.10933  0.075 0.09333  C 0.084 0.07733  0.064 0.03333  0.028 -0.004  C 0.013 -0.02  -0.003 -0.032  -0.016 -0.04  C -0.028 -0.048  -0.043 -0.05467  -0.059 -0.05867  C -0.103 -0.072  -0.141 -0.068  -0.144 -0.04667  C -0.148 -0.02667  -0.115 0.0  -0.071 0.01333  C -0.051 0.01867  -0.032 0.02133  -0.017 0.02  C -0.004 0.02  0.01 0.01733  0.025 0.01333  C 0.069 0.0  0.102 -0.028  0.098 -0.048  C 0.095 -0.068  0.057 -0.07333  0.013 -0.06  C -0.008 -0.05333  -0.027 -0.044  -0.04 -0.03333  C -0.051 -0.02533  -0.062 -0.016  -0.074 -0.004  C -0.109 0.03467  -0.13 0.07733  -0.12 0.09333  C -0.111 0.10933  -0.074 0.092  -0.039 0.05467  C -0.022 0.036  -0.008 0.01733  0.0 0.0  Z" pathEditMode="relative">
                                      <p:cBhvr>
                                        <p:cTn id="6" dur="1299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4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4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98" decel="100000" fill="hold"/>
                                        <p:tgtEl>
                                          <p:spTgt spid="94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4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4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98" decel="100000" fill="hold"/>
                                        <p:tgtEl>
                                          <p:spTgt spid="94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211" grpId="0" build="p"/>
      <p:bldP spid="942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33400" indent="-533400">
              <a:lnSpc>
                <a:spcPct val="90000"/>
              </a:lnSpc>
              <a:buFont typeface="Wingdings" pitchFamily="2" charset="2"/>
              <a:buNone/>
            </a:pPr>
            <a:r>
              <a:rPr lang="en-US"/>
              <a:t>UUPA mengatur secara Hierarkhi</a:t>
            </a:r>
          </a:p>
          <a:p>
            <a:pPr marL="914400" lvl="1" indent="-4572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en-US"/>
              <a:t>Hak Bangsa Indonesia </a:t>
            </a:r>
            <a:r>
              <a:rPr lang="en-US">
                <a:sym typeface="Wingdings" pitchFamily="2" charset="2"/>
              </a:rPr>
              <a:t> </a:t>
            </a:r>
            <a:r>
              <a:rPr lang="en-US"/>
              <a:t>Hak Tertinggi Ps. 1 </a:t>
            </a:r>
            <a:r>
              <a:rPr lang="en-US">
                <a:sym typeface="Wingdings" pitchFamily="2" charset="2"/>
              </a:rPr>
              <a:t></a:t>
            </a:r>
            <a:r>
              <a:rPr lang="en-US"/>
              <a:t> Privat &amp; Publik</a:t>
            </a:r>
          </a:p>
          <a:p>
            <a:pPr marL="914400" lvl="1" indent="-4572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en-US"/>
              <a:t>Hak menguasai negara </a:t>
            </a:r>
            <a:r>
              <a:rPr lang="en-US">
                <a:sym typeface="Wingdings" pitchFamily="2" charset="2"/>
              </a:rPr>
              <a:t></a:t>
            </a:r>
            <a:r>
              <a:rPr lang="en-US"/>
              <a:t>Ps. 2 </a:t>
            </a:r>
            <a:r>
              <a:rPr lang="en-US">
                <a:sym typeface="Wingdings" pitchFamily="2" charset="2"/>
              </a:rPr>
              <a:t></a:t>
            </a:r>
            <a:r>
              <a:rPr lang="en-US"/>
              <a:t>Publik</a:t>
            </a:r>
          </a:p>
          <a:p>
            <a:pPr marL="914400" lvl="1" indent="-4572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en-US"/>
              <a:t>Hak Ulayat Masyarakat HK Adat </a:t>
            </a:r>
            <a:r>
              <a:rPr lang="en-US">
                <a:sym typeface="Wingdings" pitchFamily="2" charset="2"/>
              </a:rPr>
              <a:t></a:t>
            </a:r>
            <a:r>
              <a:rPr lang="en-US"/>
              <a:t>Privat &amp; Publik</a:t>
            </a:r>
          </a:p>
          <a:p>
            <a:pPr marL="914400" lvl="1" indent="-4572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en-US"/>
              <a:t>Hak Perorangan/Individu </a:t>
            </a:r>
            <a:r>
              <a:rPr lang="en-US">
                <a:sym typeface="Wingdings" pitchFamily="2" charset="2"/>
              </a:rPr>
              <a:t></a:t>
            </a:r>
            <a:r>
              <a:rPr lang="en-US"/>
              <a:t>Privat :</a:t>
            </a:r>
          </a:p>
          <a:p>
            <a:pPr marL="914400" lvl="1" indent="-457200">
              <a:lnSpc>
                <a:spcPct val="90000"/>
              </a:lnSpc>
              <a:buFont typeface="Wingdings" pitchFamily="2" charset="2"/>
              <a:buNone/>
            </a:pPr>
            <a:r>
              <a:rPr lang="en-US"/>
              <a:t>    Hak Atas Tanah (ps. 16 &amp; 53 UUPA) </a:t>
            </a:r>
            <a:r>
              <a:rPr lang="en-US">
                <a:sym typeface="Wingdings" pitchFamily="2" charset="2"/>
              </a:rPr>
              <a:t></a:t>
            </a:r>
            <a:r>
              <a:rPr lang="en-US"/>
              <a:t>sumber dari hak bangsa </a:t>
            </a:r>
          </a:p>
          <a:p>
            <a:pPr marL="914400" lvl="1" indent="-457200">
              <a:lnSpc>
                <a:spcPct val="90000"/>
              </a:lnSpc>
              <a:buFont typeface="Wingdings" pitchFamily="2" charset="2"/>
              <a:buNone/>
            </a:pPr>
            <a:r>
              <a:rPr lang="en-US"/>
              <a:t>    Hak jaminan atas tanah/Hak tanggungan</a:t>
            </a:r>
          </a:p>
        </p:txBody>
      </p:sp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500"/>
              <a:t>TIAP HUKUM TANAH ADA PENGATURAN</a:t>
            </a:r>
            <a:br>
              <a:rPr lang="en-US" sz="3500"/>
            </a:br>
            <a:r>
              <a:rPr lang="en-US" sz="3500"/>
              <a:t>T</a:t>
            </a:r>
            <a:r>
              <a:rPr lang="en-US" sz="3200"/>
              <a:t>entang Hak Penguasaan Atas Tanah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FX Sumarja, S.H., M.Hum              FH Unila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B2263-405E-44E7-98E4-04CEDE0FA0B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03036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 C 0.007 -0.01333  0.014 -0.028  0.021 -0.04667  C 0.04 -0.1  0.045 -0.152  0.031 -0.16  C 0.017 -0.16933  -0.01 -0.132  -0.029 -0.07867  C -0.039 -0.05067  -0.045 -0.024  -0.047 -0.004  C -0.05 0.012  -0.051 0.028  -0.051 0.04667  C -0.051 0.10667  -0.038 0.156  -0.023 0.156  C -0.008 0.156  0.005 0.10667  0.005 0.04667  C 0.005 0.01867  0.002 -0.008  -0.003 -0.02667  C -0.005 -0.04267  -0.01 -0.06  -0.016 -0.07733  C -0.036 -0.132  -0.063 -0.16933  -0.077 -0.16  C -0.091 -0.15067  -0.086 -0.1  -0.066 -0.04533  C -0.058 -0.02  -0.047 0.00133  -0.036 0.016  C -0.028 0.02933  -0.019 0.04133  -0.007 0.05333  C 0.029 0.092  0.065 0.10933  0.075 0.09333  C 0.084 0.07733  0.064 0.03333  0.028 -0.004  C 0.013 -0.02  -0.003 -0.032  -0.016 -0.04  C -0.028 -0.048  -0.043 -0.05467  -0.059 -0.05867  C -0.103 -0.072  -0.141 -0.068  -0.144 -0.04667  C -0.148 -0.02667  -0.115 0.0  -0.071 0.01333  C -0.051 0.01867  -0.032 0.02133  -0.017 0.02  C -0.004 0.02  0.01 0.01733  0.025 0.01333  C 0.069 0.0  0.102 -0.028  0.098 -0.048  C 0.095 -0.068  0.057 -0.07333  0.013 -0.06  C -0.008 -0.05333  -0.027 -0.044  -0.04 -0.03333  C -0.051 -0.02533  -0.062 -0.016  -0.074 -0.004  C -0.109 0.03467  -0.13 0.07733  -0.12 0.09333  C -0.111 0.10933  -0.074 0.092  -0.039 0.05467  C -0.022 0.036  -0.008 0.01733  0.0 0.0  Z" pathEditMode="relative">
                                      <p:cBhvr>
                                        <p:cTn id="6" dur="1299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6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6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98" decel="100000" fill="hold"/>
                                        <p:tgtEl>
                                          <p:spTgt spid="96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6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6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98" decel="100000" fill="hold"/>
                                        <p:tgtEl>
                                          <p:spTgt spid="96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6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6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98" decel="100000" fill="hold"/>
                                        <p:tgtEl>
                                          <p:spTgt spid="96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62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62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98" decel="100000" fill="hold"/>
                                        <p:tgtEl>
                                          <p:spTgt spid="962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62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62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98" decel="100000" fill="hold"/>
                                        <p:tgtEl>
                                          <p:spTgt spid="962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962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62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98" decel="100000" fill="hold"/>
                                        <p:tgtEl>
                                          <p:spTgt spid="962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62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62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98" decel="100000" fill="hold"/>
                                        <p:tgtEl>
                                          <p:spTgt spid="962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59" grpId="0" build="p"/>
      <p:bldP spid="9625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609600" indent="-609600">
              <a:lnSpc>
                <a:spcPct val="80000"/>
              </a:lnSpc>
            </a:pPr>
            <a:r>
              <a:rPr lang="en-US" sz="2800"/>
              <a:t>Penguasaan/ menguasai : bisa dalam arti fisik dan yuridis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None/>
            </a:pPr>
            <a:endParaRPr lang="en-US" sz="2800"/>
          </a:p>
          <a:p>
            <a:pPr marL="609600" indent="-609600">
              <a:lnSpc>
                <a:spcPct val="80000"/>
              </a:lnSpc>
            </a:pPr>
            <a:r>
              <a:rPr lang="en-US" sz="2800"/>
              <a:t>Penguasaa Yuridis :</a:t>
            </a:r>
          </a:p>
          <a:p>
            <a:pPr marL="990600" lvl="1" indent="-533400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en-US" sz="2400"/>
              <a:t>Dilandasi hak, dilindungi hukum dan memberi wewenang menguasai secara fisik</a:t>
            </a:r>
          </a:p>
          <a:p>
            <a:pPr marL="990600" lvl="1" indent="-533400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en-US" sz="2400"/>
              <a:t>Dalam kenyataan penguasaan fisik ada pada pihak lain (disewakan, okupasi ilegal)</a:t>
            </a:r>
          </a:p>
          <a:p>
            <a:pPr marL="990600" lvl="1" indent="-533400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en-US" sz="2400"/>
              <a:t>Tidak memberi wewenang menguasai secara fisik (kreditor pemegang hak jaminan)</a:t>
            </a:r>
          </a:p>
          <a:p>
            <a:pPr marL="990600" lvl="1" indent="-533400">
              <a:lnSpc>
                <a:spcPct val="80000"/>
              </a:lnSpc>
              <a:buFont typeface="Wingdings" pitchFamily="2" charset="2"/>
              <a:buNone/>
            </a:pPr>
            <a:endParaRPr lang="en-US" sz="2400"/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u="sng"/>
              <a:t>HAK-HAK PENGUASAAN </a:t>
            </a:r>
            <a:br>
              <a:rPr lang="en-US" sz="4000" u="sng"/>
            </a:br>
            <a:r>
              <a:rPr lang="en-US" sz="4000" u="sng"/>
              <a:t>ATAS  TANAH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FX Sumarja, S.H., M.Hum              FH Unila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B2263-405E-44E7-98E4-04CEDE0FA0B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44840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 C 0.007 -0.01333  0.014 -0.028  0.021 -0.04667  C 0.04 -0.1  0.045 -0.152  0.031 -0.16  C 0.017 -0.16933  -0.01 -0.132  -0.029 -0.07867  C -0.039 -0.05067  -0.045 -0.024  -0.047 -0.004  C -0.05 0.012  -0.051 0.028  -0.051 0.04667  C -0.051 0.10667  -0.038 0.156  -0.023 0.156  C -0.008 0.156  0.005 0.10667  0.005 0.04667  C 0.005 0.01867  0.002 -0.008  -0.003 -0.02667  C -0.005 -0.04267  -0.01 -0.06  -0.016 -0.07733  C -0.036 -0.132  -0.063 -0.16933  -0.077 -0.16  C -0.091 -0.15067  -0.086 -0.1  -0.066 -0.04533  C -0.058 -0.02  -0.047 0.00133  -0.036 0.016  C -0.028 0.02933  -0.019 0.04133  -0.007 0.05333  C 0.029 0.092  0.065 0.10933  0.075 0.09333  C 0.084 0.07733  0.064 0.03333  0.028 -0.004  C 0.013 -0.02  -0.003 -0.032  -0.016 -0.04  C -0.028 -0.048  -0.043 -0.05467  -0.059 -0.05867  C -0.103 -0.072  -0.141 -0.068  -0.144 -0.04667  C -0.148 -0.02667  -0.115 0.0  -0.071 0.01333  C -0.051 0.01867  -0.032 0.02133  -0.017 0.02  C -0.004 0.02  0.01 0.01733  0.025 0.01333  C 0.069 0.0  0.102 -0.028  0.098 -0.048  C 0.095 -0.068  0.057 -0.07333  0.013 -0.06  C -0.008 -0.05333  -0.027 -0.044  -0.04 -0.03333  C -0.051 -0.02533  -0.062 -0.016  -0.074 -0.004  C -0.109 0.03467  -0.13 0.07733  -0.12 0.09333  C -0.111 0.10933  -0.074 0.092  -0.039 0.05467  C -0.022 0.036  -0.008 0.01733  0.0 0.0  Z" pathEditMode="relative">
                                      <p:cBhvr>
                                        <p:cTn id="6" dur="1299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98" decel="1000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98" decel="1000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98" decel="1000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98" decel="100000" fill="hold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98" decel="100000" fill="hold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build="p"/>
      <p:bldP spid="1126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 err="1"/>
              <a:t>Lembaga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>
                <a:sym typeface="Wingdings" pitchFamily="2" charset="2"/>
              </a:rPr>
              <a:t> </a:t>
            </a:r>
            <a:r>
              <a:rPr lang="en-US" dirty="0" err="1"/>
              <a:t>belum</a:t>
            </a:r>
            <a:r>
              <a:rPr lang="en-US" dirty="0"/>
              <a:t> </a:t>
            </a:r>
            <a:r>
              <a:rPr lang="en-US" dirty="0" err="1"/>
              <a:t>dihubungkan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tanah</a:t>
            </a:r>
            <a:r>
              <a:rPr lang="en-US" dirty="0"/>
              <a:t>, </a:t>
            </a:r>
            <a:r>
              <a:rPr lang="en-US" dirty="0" err="1"/>
              <a:t>orang</a:t>
            </a:r>
            <a:r>
              <a:rPr lang="en-US" dirty="0"/>
              <a:t>/</a:t>
            </a:r>
            <a:r>
              <a:rPr lang="en-US" dirty="0" err="1"/>
              <a:t>badan</a:t>
            </a:r>
            <a:r>
              <a:rPr lang="en-US" dirty="0"/>
              <a:t> </a:t>
            </a:r>
            <a:r>
              <a:rPr lang="en-US" dirty="0" err="1"/>
              <a:t>hukum</a:t>
            </a:r>
            <a:endParaRPr lang="en-US" dirty="0"/>
          </a:p>
          <a:p>
            <a:pPr>
              <a:lnSpc>
                <a:spcPct val="90000"/>
              </a:lnSpc>
            </a:pPr>
            <a:r>
              <a:rPr lang="en-US" dirty="0"/>
              <a:t>Hub. </a:t>
            </a:r>
            <a:r>
              <a:rPr lang="en-US" dirty="0" err="1"/>
              <a:t>Hk</a:t>
            </a:r>
            <a:r>
              <a:rPr lang="en-US" dirty="0"/>
              <a:t>. </a:t>
            </a:r>
            <a:r>
              <a:rPr lang="en-US" dirty="0" err="1"/>
              <a:t>Konkrit</a:t>
            </a:r>
            <a:r>
              <a:rPr lang="en-US" dirty="0"/>
              <a:t> </a:t>
            </a:r>
            <a:r>
              <a:rPr lang="en-US" dirty="0">
                <a:sym typeface="Wingdings" pitchFamily="2" charset="2"/>
              </a:rPr>
              <a:t>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dihubungkan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tanah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obyek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Orang</a:t>
            </a:r>
            <a:r>
              <a:rPr lang="en-US" dirty="0"/>
              <a:t>/</a:t>
            </a:r>
            <a:r>
              <a:rPr lang="en-US" dirty="0" err="1"/>
              <a:t>badan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subyek</a:t>
            </a:r>
            <a:endParaRPr lang="en-US" dirty="0"/>
          </a:p>
          <a:p>
            <a:pPr>
              <a:lnSpc>
                <a:spcPct val="90000"/>
              </a:lnSpc>
            </a:pPr>
            <a:r>
              <a:rPr lang="en-US" dirty="0" err="1"/>
              <a:t>Lembaga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mengatur</a:t>
            </a:r>
            <a:r>
              <a:rPr lang="en-US" dirty="0"/>
              <a:t> : </a:t>
            </a:r>
            <a:r>
              <a:rPr lang="en-US" dirty="0" err="1"/>
              <a:t>Nama</a:t>
            </a:r>
            <a:r>
              <a:rPr lang="en-US" dirty="0"/>
              <a:t>, </a:t>
            </a:r>
            <a:r>
              <a:rPr lang="en-US" dirty="0" err="1"/>
              <a:t>Isinya</a:t>
            </a:r>
            <a:r>
              <a:rPr lang="en-US" dirty="0"/>
              <a:t>, </a:t>
            </a:r>
            <a:r>
              <a:rPr lang="en-US" dirty="0" err="1"/>
              <a:t>Subyeknya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tanahnya</a:t>
            </a:r>
            <a:endParaRPr lang="en-US" dirty="0"/>
          </a:p>
          <a:p>
            <a:pPr>
              <a:lnSpc>
                <a:spcPct val="90000"/>
              </a:lnSpc>
            </a:pPr>
            <a:r>
              <a:rPr lang="en-US" dirty="0"/>
              <a:t>Hub. </a:t>
            </a:r>
            <a:r>
              <a:rPr lang="en-US" dirty="0" err="1"/>
              <a:t>Hk</a:t>
            </a:r>
            <a:r>
              <a:rPr lang="en-US" dirty="0"/>
              <a:t>. </a:t>
            </a:r>
            <a:r>
              <a:rPr lang="en-US" dirty="0" err="1"/>
              <a:t>Konkrit</a:t>
            </a:r>
            <a:r>
              <a:rPr lang="en-US" dirty="0"/>
              <a:t> </a:t>
            </a:r>
            <a:r>
              <a:rPr lang="en-US" dirty="0">
                <a:sym typeface="Wingdings" pitchFamily="2" charset="2"/>
              </a:rPr>
              <a:t> </a:t>
            </a:r>
            <a:r>
              <a:rPr lang="en-US" dirty="0" err="1"/>
              <a:t>penciptaan</a:t>
            </a:r>
            <a:r>
              <a:rPr lang="en-US" dirty="0"/>
              <a:t>, </a:t>
            </a:r>
            <a:r>
              <a:rPr lang="en-US" dirty="0" err="1"/>
              <a:t>pembebanan</a:t>
            </a:r>
            <a:r>
              <a:rPr lang="en-US" dirty="0"/>
              <a:t>, </a:t>
            </a:r>
            <a:r>
              <a:rPr lang="en-US" dirty="0" err="1"/>
              <a:t>pindah</a:t>
            </a:r>
            <a:r>
              <a:rPr lang="en-US" dirty="0"/>
              <a:t>, </a:t>
            </a:r>
            <a:r>
              <a:rPr lang="en-US" dirty="0" err="1"/>
              <a:t>hapus</a:t>
            </a:r>
            <a:r>
              <a:rPr lang="en-US" dirty="0"/>
              <a:t>, </a:t>
            </a:r>
            <a:r>
              <a:rPr lang="en-US" dirty="0" err="1"/>
              <a:t>pembuktian</a:t>
            </a:r>
            <a:r>
              <a:rPr lang="en-US" dirty="0"/>
              <a:t> </a:t>
            </a:r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/>
              <a:t>HAK PENGUASAAN ATAS TANAH SEBAGAI LEMBAGA HUKUM DAN HUBUNGAN HUKUM KONKRIT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FX Sumarja, S.H., M.Hum              FH Unila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B2263-405E-44E7-98E4-04CEDE0FA0B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86464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 C 0.007 -0.01333  0.014 -0.028  0.021 -0.04667  C 0.04 -0.1  0.045 -0.152  0.031 -0.16  C 0.017 -0.16933  -0.01 -0.132  -0.029 -0.07867  C -0.039 -0.05067  -0.045 -0.024  -0.047 -0.004  C -0.05 0.012  -0.051 0.028  -0.051 0.04667  C -0.051 0.10667  -0.038 0.156  -0.023 0.156  C -0.008 0.156  0.005 0.10667  0.005 0.04667  C 0.005 0.01867  0.002 -0.008  -0.003 -0.02667  C -0.005 -0.04267  -0.01 -0.06  -0.016 -0.07733  C -0.036 -0.132  -0.063 -0.16933  -0.077 -0.16  C -0.091 -0.15067  -0.086 -0.1  -0.066 -0.04533  C -0.058 -0.02  -0.047 0.00133  -0.036 0.016  C -0.028 0.02933  -0.019 0.04133  -0.007 0.05333  C 0.029 0.092  0.065 0.10933  0.075 0.09333  C 0.084 0.07733  0.064 0.03333  0.028 -0.004  C 0.013 -0.02  -0.003 -0.032  -0.016 -0.04  C -0.028 -0.048  -0.043 -0.05467  -0.059 -0.05867  C -0.103 -0.072  -0.141 -0.068  -0.144 -0.04667  C -0.148 -0.02667  -0.115 0.0  -0.071 0.01333  C -0.051 0.01867  -0.032 0.02133  -0.017 0.02  C -0.004 0.02  0.01 0.01733  0.025 0.01333  C 0.069 0.0  0.102 -0.028  0.098 -0.048  C 0.095 -0.068  0.057 -0.07333  0.013 -0.06  C -0.008 -0.05333  -0.027 -0.044  -0.04 -0.03333  C -0.051 -0.02533  -0.062 -0.016  -0.074 -0.004  C -0.109 0.03467  -0.13 0.07733  -0.12 0.09333  C -0.111 0.10933  -0.074 0.092  -0.039 0.05467  C -0.022 0.036  -0.008 0.01733  0.0 0.0  Z" pathEditMode="relative">
                                      <p:cBhvr>
                                        <p:cTn id="6" dur="1299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98" decel="1000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98" decel="100000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98" decel="100000" fill="hold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98" decel="100000" fill="hold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/>
      <p:bldP spid="133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Hak Penguasaan Atas Tanah</a:t>
            </a:r>
            <a:endParaRPr lang="id-ID" dirty="0"/>
          </a:p>
        </p:txBody>
      </p:sp>
      <p:graphicFrame>
        <p:nvGraphicFramePr>
          <p:cNvPr id="4" name="Diagram 3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FX Sumarja, S.H., M.Hum              FH Unila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B2263-405E-44E7-98E4-04CEDE0FA0B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259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609600" indent="-609600">
              <a:buFont typeface="Wingdings" pitchFamily="2" charset="2"/>
              <a:buNone/>
            </a:pPr>
            <a:r>
              <a:rPr lang="en-US"/>
              <a:t>Karena (penjelasan UUPA):</a:t>
            </a:r>
          </a:p>
          <a:p>
            <a:pPr marL="609600" indent="-609600">
              <a:buFont typeface="Wingdings" pitchFamily="2" charset="2"/>
              <a:buAutoNum type="arabicPeriod"/>
            </a:pPr>
            <a:r>
              <a:rPr lang="en-US"/>
              <a:t>Hk yang ada berdasar tujuan dan sendi penjajahan </a:t>
            </a:r>
          </a:p>
          <a:p>
            <a:pPr marL="609600" indent="-609600">
              <a:buFont typeface="Wingdings" pitchFamily="2" charset="2"/>
              <a:buAutoNum type="arabicPeriod"/>
            </a:pPr>
            <a:r>
              <a:rPr lang="en-US"/>
              <a:t>Hukum agraria yang ada bersifat dualistis/dualisme</a:t>
            </a:r>
          </a:p>
          <a:p>
            <a:pPr marL="609600" indent="-609600">
              <a:buFont typeface="Wingdings" pitchFamily="2" charset="2"/>
              <a:buAutoNum type="arabicPeriod"/>
            </a:pPr>
            <a:r>
              <a:rPr lang="en-US"/>
              <a:t>Hukum agraria yang ada tidak menjamin kepastian hukum</a:t>
            </a:r>
          </a:p>
          <a:p>
            <a:pPr marL="609600" indent="-609600"/>
            <a:endParaRPr lang="en-US"/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400"/>
              <a:t>PEMBAHARUAN HUKUM TANAH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FX Sumarja, S.H., M.Hum              FH Unila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B2263-405E-44E7-98E4-04CEDE0FA0B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09743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 C 0.007 -0.01333  0.014 -0.028  0.021 -0.04667  C 0.04 -0.1  0.045 -0.152  0.031 -0.16  C 0.017 -0.16933  -0.01 -0.132  -0.029 -0.07867  C -0.039 -0.05067  -0.045 -0.024  -0.047 -0.004  C -0.05 0.012  -0.051 0.028  -0.051 0.04667  C -0.051 0.10667  -0.038 0.156  -0.023 0.156  C -0.008 0.156  0.005 0.10667  0.005 0.04667  C 0.005 0.01867  0.002 -0.008  -0.003 -0.02667  C -0.005 -0.04267  -0.01 -0.06  -0.016 -0.07733  C -0.036 -0.132  -0.063 -0.16933  -0.077 -0.16  C -0.091 -0.15067  -0.086 -0.1  -0.066 -0.04533  C -0.058 -0.02  -0.047 0.00133  -0.036 0.016  C -0.028 0.02933  -0.019 0.04133  -0.007 0.05333  C 0.029 0.092  0.065 0.10933  0.075 0.09333  C 0.084 0.07733  0.064 0.03333  0.028 -0.004  C 0.013 -0.02  -0.003 -0.032  -0.016 -0.04  C -0.028 -0.048  -0.043 -0.05467  -0.059 -0.05867  C -0.103 -0.072  -0.141 -0.068  -0.144 -0.04667  C -0.148 -0.02667  -0.115 0.0  -0.071 0.01333  C -0.051 0.01867  -0.032 0.02133  -0.017 0.02  C -0.004 0.02  0.01 0.01733  0.025 0.01333  C 0.069 0.0  0.102 -0.028  0.098 -0.048  C 0.095 -0.068  0.057 -0.07333  0.013 -0.06  C -0.008 -0.05333  -0.027 -0.044  -0.04 -0.03333  C -0.051 -0.02533  -0.062 -0.016  -0.074 -0.004  C -0.109 0.03467  -0.13 0.07733  -0.12 0.09333  C -0.111 0.10933  -0.074 0.092  -0.039 0.05467  C -0.022 0.036  -0.008 0.01733  0.0 0.0  Z" pathEditMode="relative">
                                      <p:cBhvr>
                                        <p:cTn id="6" dur="1299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98" decel="1000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98" decel="1000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98" decel="1000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98" decel="1000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/>
      <p:bldP spid="1638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1270</Words>
  <Application>Microsoft Office PowerPoint</Application>
  <PresentationFormat>On-screen Show (4:3)</PresentationFormat>
  <Paragraphs>160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HUKUM AGRARIA</vt:lpstr>
      <vt:lpstr>PENGERTIAN TANAH</vt:lpstr>
      <vt:lpstr>KEKAYAAN ALAM DLM BUMI, AIR, RUANG ANGKASA (BARA) :</vt:lpstr>
      <vt:lpstr>BANGUNAN DAN TANAMAN  DI ATAS TANAH :</vt:lpstr>
      <vt:lpstr>TIAP HUKUM TANAH ADA PENGATURAN Tentang Hak Penguasaan Atas Tanah</vt:lpstr>
      <vt:lpstr>HAK-HAK PENGUASAAN  ATAS  TANAH</vt:lpstr>
      <vt:lpstr>HAK PENGUASAAN ATAS TANAH SEBAGAI LEMBAGA HUKUM DAN HUBUNGAN HUKUM KONKRIT</vt:lpstr>
      <vt:lpstr>Hak Penguasaan Atas Tanah</vt:lpstr>
      <vt:lpstr>PEMBAHARUAN HUKUM TANAH</vt:lpstr>
      <vt:lpstr>HUKUM AGRARIA KOLONIAL</vt:lpstr>
      <vt:lpstr>.</vt:lpstr>
      <vt:lpstr>A.W. Lahir atas desakan pemodal asing</vt:lpstr>
      <vt:lpstr>.</vt:lpstr>
      <vt:lpstr>PowerPoint Presentation</vt:lpstr>
      <vt:lpstr>PowerPoint Presentation</vt:lpstr>
      <vt:lpstr>PERATURAN AGRARIA PADA MASA TRANSISI (17-8-1945 s/d 24-9-1960)</vt:lpstr>
      <vt:lpstr>PERATURAN AGRARIA PADA MASA TRANSISI (17-8-1945 s/d 24-9-1960)</vt:lpstr>
      <vt:lpstr>Tugas wewenang agraria:</vt:lpstr>
      <vt:lpstr>Tugas wewenang agraria: </vt:lpstr>
      <vt:lpstr>SEJARAH PENYUSUNAN HUKUM AGRARIA NASIONAL (UUPA)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Pertemuan 4</dc:title>
  <dc:creator>LENOVO</dc:creator>
  <cp:lastModifiedBy>LENOVO</cp:lastModifiedBy>
  <cp:revision>3</cp:revision>
  <dcterms:created xsi:type="dcterms:W3CDTF">2020-08-19T02:08:31Z</dcterms:created>
  <dcterms:modified xsi:type="dcterms:W3CDTF">2020-08-19T02:15:42Z</dcterms:modified>
</cp:coreProperties>
</file>