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840C-513A-4E00-9BC4-BD77EEE15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75D5D-2596-4A86-BFE8-941CE040A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C8335-D355-44AF-BDBC-3AF26CF1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3F55C-E42C-44A0-8966-7E31BDF1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73D4A-C2BC-4532-9E63-FAA3D7D2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396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7638-A317-41A4-B76F-058C9EF3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9917C-D03D-48C8-B339-8A85E45A0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C8377-5A5F-4F34-9B48-8B48F637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28C1D-981A-434B-96D3-7773C2D2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3CBDB-5F22-4F91-89A2-325F628F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92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13B56-12C8-489D-B877-E8A8AE9D1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E3BB4-A072-4346-97D5-6AF549C4C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2F6CC-10BD-485D-B2CE-E9E9FCFA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BCCFF-B4D7-41F3-A521-FD83DEAB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F43D1-44B3-4EE1-8579-D18593E0F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269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CA66-7F78-4EA7-BDC1-00C71463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A8AB8-AFEA-4A7C-A0FC-C7DD46FAA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A5E68-13F1-4D4E-98AE-E4D74627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3AB25-3EBB-4716-BDDA-467FE33C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E7D84-69A7-4792-A202-C7DCD405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054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259E0-1FBE-454D-9ACA-2330D657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DAB41-D3C6-44FE-A4F4-B920EEC03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73C2-B133-4429-B7FB-F4A14796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8AD0E-B793-4348-8D95-A26947D8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19DDA-22D3-42C8-8A1D-BBEA9BD6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093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03308-B955-4522-AE41-60C3A010E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5543-A69B-4D0B-8469-C304A0170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A80F1-58CC-4AE3-907F-6207D6B6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54CB1-D08A-4877-99C8-209C751E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CE911-8D20-4063-8323-1E8727C1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1523D-92D5-4826-AFEF-EE0B143D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132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7229-445F-45FB-A652-18C6C997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CC28B-EAF2-4940-8E9F-3BC1024E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2261F-2F57-4EB9-B849-A3F554F80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115C31-F102-48E1-AC69-FF7A9DB0C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8A52E-D67B-4C53-BE83-774640AC8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DA9B3-22D3-488A-8FD1-50CFAC50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37A83-6DEA-4B6F-A19C-D8D19B28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B3A790-5C65-43ED-8387-889315AC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49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939BB-F6D5-43A0-A2F5-7D5680FEA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482C3-970B-4F9C-8FCA-12E9D19C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0F412-897B-49B3-88B5-25CF59AE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26D08-32D7-42F1-BABD-2D38D07C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603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7FAFE7-BE51-444A-BE0E-E23D1970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B4950-54F1-4FC0-8372-77753C18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119B9-E546-4ADD-A4D3-5C732C50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495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295DF-7AC0-4D61-9D90-2743075F1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81D38-F63D-414F-AC2C-EE0318163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1B3A2-7720-48AE-AF94-DEBEEA2D1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211B0-DA26-4429-B2C7-7D176EDE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0A5D9-9A6B-4DF5-8E77-D7E150CC8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148A4-27B2-4CE9-ADF8-5435AF90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097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DAD5-EDFB-4619-BCB1-1C789C691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5BBE65-3E88-40AA-A162-88AF494B9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A7433-65E9-45CC-8AB5-D41C82A8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B600B-B08B-4005-B7AF-6D041EB7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1310A-B9F1-4C86-9B4E-12FEE6B3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0EA1E-CACD-4EE7-9785-CD19615E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841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1ED9B-3284-4F95-AD73-09FC969AB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FD93D-6A02-4207-B2BB-76E91A6E6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FAC7-4E53-4208-AC47-82ED88144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E90E-4762-41C2-8342-F791F2482079}" type="datetimeFigureOut">
              <a:rPr lang="en-ID" smtClean="0"/>
              <a:t>03/04/2021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0C047-5013-409A-A29D-E88D4295F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7E78-6DED-41ED-B46F-1A93A2210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F7F8-4906-438A-99D4-5377AB4D0D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684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00645B-F41A-4584-980F-DF177D04CC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200" y="482600"/>
            <a:ext cx="8839200" cy="58928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75BE94-FA82-409E-9CEC-A1A07B9D0A80}"/>
              </a:ext>
            </a:extLst>
          </p:cNvPr>
          <p:cNvSpPr txBox="1"/>
          <p:nvPr/>
        </p:nvSpPr>
        <p:spPr>
          <a:xfrm>
            <a:off x="110845" y="1726973"/>
            <a:ext cx="5016500" cy="3240157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Caslon Pro Bold" panose="0205070206050A020403" pitchFamily="18" charset="0"/>
                <a:cs typeface="Aharoni" panose="02010803020104030203" pitchFamily="2" charset="-79"/>
              </a:rPr>
              <a:t>KONSEP DASAR</a:t>
            </a:r>
          </a:p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Caslon Pro Bold" panose="0205070206050A020403" pitchFamily="18" charset="0"/>
                <a:cs typeface="Aharoni" panose="02010803020104030203" pitchFamily="2" charset="-79"/>
              </a:rPr>
              <a:t>SUPERVISI PENDIDIKAN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41DCBE-C7F4-4CD9-A45D-4B796062989D}"/>
              </a:ext>
            </a:extLst>
          </p:cNvPr>
          <p:cNvSpPr txBox="1"/>
          <p:nvPr/>
        </p:nvSpPr>
        <p:spPr>
          <a:xfrm>
            <a:off x="38100" y="5740400"/>
            <a:ext cx="51619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Prof. Dr. H. Bujang Rahman, M.Si</a:t>
            </a:r>
          </a:p>
          <a:p>
            <a:pPr algn="ctr"/>
            <a:r>
              <a:rPr lang="en-US" b="1" dirty="0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Guru </a:t>
            </a:r>
            <a:r>
              <a:rPr lang="en-US" b="1" dirty="0" err="1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Besar</a:t>
            </a:r>
            <a:r>
              <a:rPr lang="en-US" b="1" dirty="0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 </a:t>
            </a:r>
            <a:r>
              <a:rPr lang="en-US" b="1" dirty="0" err="1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Administrasi</a:t>
            </a:r>
            <a:r>
              <a:rPr lang="en-US" b="1" dirty="0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 Pendidikan FKIP</a:t>
            </a:r>
            <a:r>
              <a:rPr lang="id-ID" b="1" dirty="0">
                <a:latin typeface="Centaur" panose="02030504050205020304" pitchFamily="18" charset="0"/>
                <a:ea typeface="Adobe Heiti Std R" panose="020B0400000000000000" pitchFamily="34" charset="-128"/>
                <a:cs typeface="Angsana New" panose="02020603050405020304" pitchFamily="18" charset="-34"/>
              </a:rPr>
              <a:t> Unila</a:t>
            </a:r>
            <a:endParaRPr lang="id-ID" sz="1400" b="1" dirty="0">
              <a:latin typeface="Centaur" panose="02030504050205020304" pitchFamily="18" charset="0"/>
              <a:ea typeface="Adobe Heiti Std R" panose="020B0400000000000000" pitchFamily="34" charset="-128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457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F9A58D-1932-4C40-920B-882D4269F872}"/>
              </a:ext>
            </a:extLst>
          </p:cNvPr>
          <p:cNvSpPr txBox="1"/>
          <p:nvPr/>
        </p:nvSpPr>
        <p:spPr>
          <a:xfrm>
            <a:off x="2113382" y="992282"/>
            <a:ext cx="8514184" cy="2576572"/>
          </a:xfrm>
          <a:prstGeom prst="horizontalScroll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INTI SUPERVISE DALAM PENDIDIKAN ADALAH SEPERANGKAT AKTIVITAS YANG DIRANCANG UNTUK MENINGKATKAN (</a:t>
            </a:r>
            <a:r>
              <a:rPr lang="en-US" sz="2000" b="1" i="1" dirty="0">
                <a:latin typeface="Aharoni" panose="02010803020104030203" pitchFamily="2" charset="-79"/>
                <a:cs typeface="Aharoni" panose="02010803020104030203" pitchFamily="2" charset="-79"/>
              </a:rPr>
              <a:t>TO IMOPROVE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  KUALITAS PROSES PEMBELAJARAN (BELAJAR – MENGAJAR) (</a:t>
            </a:r>
            <a:r>
              <a:rPr lang="en-US" sz="2000" b="1" i="1" dirty="0">
                <a:latin typeface="Aharoni" panose="02010803020104030203" pitchFamily="2" charset="-79"/>
                <a:cs typeface="Aharoni" panose="02010803020104030203" pitchFamily="2" charset="-79"/>
              </a:rPr>
              <a:t>INSTRUCTIONAL IMPROVEMENT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), BUKAN UNTUK MENGHAKIMI GURU, MELAINKAN UNTUK BEKERJASAMA DENGAN GURU.</a:t>
            </a:r>
            <a:endParaRPr lang="en-ID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B62CF4-18C0-44A5-A111-70030ACFF497}"/>
              </a:ext>
            </a:extLst>
          </p:cNvPr>
          <p:cNvSpPr txBox="1"/>
          <p:nvPr/>
        </p:nvSpPr>
        <p:spPr>
          <a:xfrm>
            <a:off x="2216022" y="200608"/>
            <a:ext cx="7973008" cy="858857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KONSEP DASAR SUPERVISI PENDIDIKAN</a:t>
            </a:r>
            <a:endParaRPr lang="en-ID" sz="3600" b="1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F78DCC08-96DA-43E8-936F-75CA497848EE}"/>
              </a:ext>
            </a:extLst>
          </p:cNvPr>
          <p:cNvSpPr/>
          <p:nvPr/>
        </p:nvSpPr>
        <p:spPr>
          <a:xfrm>
            <a:off x="1264297" y="3635579"/>
            <a:ext cx="10324322" cy="3325058"/>
          </a:xfrm>
          <a:prstGeom prst="flowChartDocument">
            <a:avLst/>
          </a:prstGeom>
          <a:ln w="76200" cmpd="tri">
            <a:solidFill>
              <a:srgbClr val="CDCDCD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INSTRUCTIONAL IMPROVEMENT </a:t>
            </a:r>
            <a:r>
              <a:rPr lang="ar-SA" sz="2400" b="1" i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i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PIRINCIPLES:</a:t>
            </a:r>
          </a:p>
          <a:p>
            <a:pPr marL="342900" indent="-342900">
              <a:buAutoNum type="arabicPeriod"/>
            </a:pP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Guru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sendiri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yang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meningkatkan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kapasitasnya</a:t>
            </a:r>
            <a:endParaRPr lang="en-US" sz="2400" b="1" dirty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marL="342900" indent="-342900">
              <a:buAutoNum type="arabicPeriod"/>
            </a:pP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Guru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diberi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kebebasan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untuk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mengembangkan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gaya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mengajarnya</a:t>
            </a:r>
            <a:endParaRPr lang="en-US" sz="2400" b="1" dirty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marL="342900" indent="-342900">
              <a:buAutoNum type="arabicPeriod"/>
            </a:pP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Memberikan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dukungan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pada guru agar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meningkatkan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kemampuan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professional dan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intelektualnya</a:t>
            </a:r>
            <a:endParaRPr lang="en-US" sz="2400" b="1" dirty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marL="342900" indent="-342900">
              <a:buAutoNum type="arabicPeriod"/>
            </a:pP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Pola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supervisi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yang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tertutup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dan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paksaan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tidak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akan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mendatangkan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hasil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dalam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menkingkatkan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mutu</a:t>
            </a:r>
            <a:r>
              <a:rPr lang="en-US" sz="24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pembelajaran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endParaRPr lang="en-ID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3F1B2-ABC3-4699-BBC7-0AD80A9F035A}"/>
              </a:ext>
            </a:extLst>
          </p:cNvPr>
          <p:cNvSpPr txBox="1"/>
          <p:nvPr/>
        </p:nvSpPr>
        <p:spPr>
          <a:xfrm flipH="1">
            <a:off x="9415677" y="6400800"/>
            <a:ext cx="302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Hoy &amp; </a:t>
            </a:r>
            <a:r>
              <a:rPr lang="en-US" dirty="0" err="1"/>
              <a:t>Foursyth</a:t>
            </a:r>
            <a:r>
              <a:rPr lang="en-US" dirty="0"/>
              <a:t>, 1986: 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7712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er 1">
            <a:extLst>
              <a:ext uri="{FF2B5EF4-FFF2-40B4-BE49-F238E27FC236}">
                <a16:creationId xmlns:a16="http://schemas.microsoft.com/office/drawing/2014/main" id="{B47B4887-9EFC-4059-9FC3-7CC74C9309EF}"/>
              </a:ext>
            </a:extLst>
          </p:cNvPr>
          <p:cNvSpPr/>
          <p:nvPr/>
        </p:nvSpPr>
        <p:spPr>
          <a:xfrm>
            <a:off x="4399384" y="648477"/>
            <a:ext cx="3065106" cy="5561045"/>
          </a:xfrm>
          <a:prstGeom prst="can">
            <a:avLst/>
          </a:prstGeom>
          <a:solidFill>
            <a:srgbClr val="7030A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STANDAR MINIMAL</a:t>
            </a:r>
            <a:endParaRPr lang="en-ID" sz="3200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51325E7-B6D5-427F-B7F1-D11C236DD97E}"/>
              </a:ext>
            </a:extLst>
          </p:cNvPr>
          <p:cNvCxnSpPr/>
          <p:nvPr/>
        </p:nvCxnSpPr>
        <p:spPr>
          <a:xfrm>
            <a:off x="4478694" y="2803849"/>
            <a:ext cx="2985796" cy="46653"/>
          </a:xfrm>
          <a:prstGeom prst="line">
            <a:avLst/>
          </a:prstGeom>
          <a:ln w="76200" cmpd="tri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97FE854-2228-4624-97E3-FDC7A7CC1BB3}"/>
              </a:ext>
            </a:extLst>
          </p:cNvPr>
          <p:cNvSpPr txBox="1"/>
          <p:nvPr/>
        </p:nvSpPr>
        <p:spPr>
          <a:xfrm>
            <a:off x="4788937" y="648477"/>
            <a:ext cx="2365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latin typeface="Arial Black" panose="020B0A04020102020204" pitchFamily="34" charset="0"/>
              </a:rPr>
              <a:t>HIGH PERFORMANCE</a:t>
            </a:r>
            <a:endParaRPr lang="en-ID" sz="20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B9BEA09D-996B-4940-B315-85477201F164}"/>
              </a:ext>
            </a:extLst>
          </p:cNvPr>
          <p:cNvSpPr/>
          <p:nvPr/>
        </p:nvSpPr>
        <p:spPr>
          <a:xfrm>
            <a:off x="5248469" y="2850502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0720215F-76D1-450B-9E65-5F4287E0337C}"/>
              </a:ext>
            </a:extLst>
          </p:cNvPr>
          <p:cNvSpPr/>
          <p:nvPr/>
        </p:nvSpPr>
        <p:spPr>
          <a:xfrm>
            <a:off x="3444724" y="2945191"/>
            <a:ext cx="760444" cy="2855167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BFED0F-DB68-42C3-8A87-08EE8A5FCA49}"/>
              </a:ext>
            </a:extLst>
          </p:cNvPr>
          <p:cNvSpPr txBox="1"/>
          <p:nvPr/>
        </p:nvSpPr>
        <p:spPr>
          <a:xfrm>
            <a:off x="832153" y="4131733"/>
            <a:ext cx="2229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PENGAWASAN</a:t>
            </a:r>
            <a:endParaRPr lang="en-ID" sz="2400" b="1" dirty="0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D657063-E83F-4FC2-A63B-6D6C475F59A7}"/>
              </a:ext>
            </a:extLst>
          </p:cNvPr>
          <p:cNvSpPr/>
          <p:nvPr/>
        </p:nvSpPr>
        <p:spPr>
          <a:xfrm>
            <a:off x="7748887" y="1065929"/>
            <a:ext cx="930075" cy="4843708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D837C0-D8E6-41E3-9D0B-9782BD799BFE}"/>
              </a:ext>
            </a:extLst>
          </p:cNvPr>
          <p:cNvSpPr txBox="1"/>
          <p:nvPr/>
        </p:nvSpPr>
        <p:spPr>
          <a:xfrm>
            <a:off x="9206702" y="3180127"/>
            <a:ext cx="2043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SUPERVISI</a:t>
            </a:r>
            <a:endParaRPr lang="en-ID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F745C9-7D9B-4084-B6A1-0E5F40867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16357" flipH="1">
            <a:off x="2640246" y="946397"/>
            <a:ext cx="1095298" cy="2200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73382F7-7F84-4166-85FB-F24921F17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833006">
            <a:off x="8670667" y="710416"/>
            <a:ext cx="1742294" cy="2200275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B3DB39-6DEB-4F4A-8B41-A9F7989AAB7C}"/>
              </a:ext>
            </a:extLst>
          </p:cNvPr>
          <p:cNvCxnSpPr/>
          <p:nvPr/>
        </p:nvCxnSpPr>
        <p:spPr>
          <a:xfrm flipV="1">
            <a:off x="5931937" y="1708622"/>
            <a:ext cx="0" cy="856923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00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oom's Taxonomy of Learning Objectives">
            <a:extLst>
              <a:ext uri="{FF2B5EF4-FFF2-40B4-BE49-F238E27FC236}">
                <a16:creationId xmlns:a16="http://schemas.microsoft.com/office/drawing/2014/main" id="{68F2021B-B25E-4866-A164-94E7407A3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31" y="-92475"/>
            <a:ext cx="10851502" cy="701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93F9AA-92CB-4559-82B9-0D6BA4170151}"/>
              </a:ext>
            </a:extLst>
          </p:cNvPr>
          <p:cNvSpPr txBox="1"/>
          <p:nvPr/>
        </p:nvSpPr>
        <p:spPr>
          <a:xfrm>
            <a:off x="-453391" y="418458"/>
            <a:ext cx="12851131" cy="7035641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err="1"/>
              <a:t>Fokus</a:t>
            </a:r>
            <a:r>
              <a:rPr lang="en-US" sz="2800" b="1" dirty="0"/>
              <a:t> pada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bukan</a:t>
            </a:r>
            <a:r>
              <a:rPr lang="en-US" sz="2800" b="1" dirty="0"/>
              <a:t> pada proses</a:t>
            </a:r>
          </a:p>
          <a:p>
            <a:pPr marL="342900" indent="-342900">
              <a:buAutoNum type="arabicPeriod"/>
            </a:pPr>
            <a:r>
              <a:rPr lang="en-US" sz="2800" b="1" dirty="0" err="1"/>
              <a:t>Penekanan</a:t>
            </a:r>
            <a:r>
              <a:rPr lang="en-US" sz="2800" b="1" dirty="0"/>
              <a:t> pada </a:t>
            </a:r>
            <a:r>
              <a:rPr lang="en-US" sz="2800" b="1" dirty="0" err="1"/>
              <a:t>tujuan-tujuan</a:t>
            </a:r>
            <a:r>
              <a:rPr lang="en-US" sz="2800" b="1" dirty="0"/>
              <a:t> professional </a:t>
            </a:r>
            <a:r>
              <a:rPr lang="en-US" sz="2800" b="1" dirty="0" err="1"/>
              <a:t>yaitu</a:t>
            </a:r>
            <a:r>
              <a:rPr lang="en-US" sz="2800" b="1" dirty="0"/>
              <a:t> </a:t>
            </a:r>
            <a:r>
              <a:rPr lang="en-US" sz="2800" b="1" dirty="0" err="1"/>
              <a:t>mengembangkan</a:t>
            </a:r>
            <a:r>
              <a:rPr lang="en-US" sz="2800" b="1" dirty="0"/>
              <a:t> </a:t>
            </a:r>
            <a:r>
              <a:rPr lang="en-US" sz="2800" b="1" dirty="0" err="1"/>
              <a:t>capaian</a:t>
            </a:r>
            <a:r>
              <a:rPr lang="en-US" sz="2800" b="1" dirty="0"/>
              <a:t> </a:t>
            </a:r>
            <a:r>
              <a:rPr lang="en-US" sz="2800" b="1" dirty="0" err="1"/>
              <a:t>belajar</a:t>
            </a:r>
            <a:r>
              <a:rPr lang="en-US" sz="2800" b="1" dirty="0"/>
              <a:t> </a:t>
            </a:r>
            <a:r>
              <a:rPr lang="en-US" sz="2800" b="1" dirty="0" err="1"/>
              <a:t>siswa</a:t>
            </a:r>
            <a:endParaRPr lang="en-US" sz="2800" b="1" dirty="0"/>
          </a:p>
          <a:p>
            <a:pPr marL="342900" indent="-342900">
              <a:buAutoNum type="arabicPeriod"/>
            </a:pPr>
            <a:r>
              <a:rPr lang="en-US" sz="2800" b="1" dirty="0" err="1"/>
              <a:t>Penugasan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	a. </a:t>
            </a:r>
            <a:r>
              <a:rPr lang="en-US" sz="2800" b="1" dirty="0" err="1"/>
              <a:t>Menganalisis</a:t>
            </a:r>
            <a:r>
              <a:rPr lang="en-US" sz="2800" b="1" dirty="0"/>
              <a:t> </a:t>
            </a:r>
            <a:r>
              <a:rPr lang="en-US" sz="2800" b="1" dirty="0" err="1"/>
              <a:t>pekerjaan</a:t>
            </a:r>
            <a:r>
              <a:rPr lang="en-US" sz="2800" b="1" dirty="0"/>
              <a:t> </a:t>
            </a:r>
            <a:r>
              <a:rPr lang="en-US" sz="2800" b="1" dirty="0" err="1"/>
              <a:t>siswa</a:t>
            </a:r>
            <a:endParaRPr lang="en-US" sz="2800" b="1" dirty="0"/>
          </a:p>
          <a:p>
            <a:r>
              <a:rPr lang="en-US" sz="2800" b="1" dirty="0"/>
              <a:t>	b. </a:t>
            </a:r>
            <a:r>
              <a:rPr lang="en-US" sz="2800" b="1" dirty="0" err="1"/>
              <a:t>Penguatan</a:t>
            </a:r>
            <a:r>
              <a:rPr lang="en-US" sz="2800" b="1" dirty="0"/>
              <a:t> dan </a:t>
            </a:r>
            <a:r>
              <a:rPr lang="en-US" sz="2800" b="1" dirty="0" err="1"/>
              <a:t>pengembangan</a:t>
            </a:r>
            <a:r>
              <a:rPr lang="en-US" sz="2800" b="1" dirty="0"/>
              <a:t> proses </a:t>
            </a:r>
            <a:r>
              <a:rPr lang="en-US" sz="2800" b="1" dirty="0" err="1"/>
              <a:t>belajar</a:t>
            </a:r>
            <a:r>
              <a:rPr lang="en-US" sz="2800" b="1" dirty="0"/>
              <a:t> </a:t>
            </a:r>
            <a:r>
              <a:rPr lang="en-US" sz="2800" b="1" dirty="0" err="1"/>
              <a:t>siswa</a:t>
            </a:r>
            <a:endParaRPr lang="en-US" sz="2800" b="1" dirty="0"/>
          </a:p>
          <a:p>
            <a:r>
              <a:rPr lang="en-US" sz="2800" b="1" dirty="0"/>
              <a:t>	c. </a:t>
            </a:r>
            <a:r>
              <a:rPr lang="en-US" sz="2800" b="1" dirty="0" err="1"/>
              <a:t>Meningkatkan</a:t>
            </a:r>
            <a:r>
              <a:rPr lang="en-US" sz="2800" b="1" dirty="0"/>
              <a:t> </a:t>
            </a:r>
            <a:r>
              <a:rPr lang="en-US" sz="2800" b="1" dirty="0" err="1"/>
              <a:t>prestasi</a:t>
            </a:r>
            <a:r>
              <a:rPr lang="en-US" sz="2800" b="1" dirty="0"/>
              <a:t> </a:t>
            </a:r>
            <a:r>
              <a:rPr lang="en-US" sz="2800" b="1" dirty="0" err="1"/>
              <a:t>siswa</a:t>
            </a:r>
            <a:endParaRPr lang="en-US" sz="2800" b="1" dirty="0"/>
          </a:p>
          <a:p>
            <a:r>
              <a:rPr lang="en-US" sz="2800" b="1" dirty="0"/>
              <a:t>	d. </a:t>
            </a:r>
            <a:r>
              <a:rPr lang="en-US" sz="2800" b="1" dirty="0" err="1"/>
              <a:t>Meminta</a:t>
            </a:r>
            <a:r>
              <a:rPr lang="en-US" sz="2800" b="1" dirty="0"/>
              <a:t> </a:t>
            </a:r>
            <a:r>
              <a:rPr lang="en-US" sz="2800" b="1" dirty="0" err="1"/>
              <a:t>siswa</a:t>
            </a:r>
            <a:r>
              <a:rPr lang="en-US" sz="2800" b="1" dirty="0"/>
              <a:t> </a:t>
            </a:r>
            <a:r>
              <a:rPr lang="en-US" sz="2800" b="1" dirty="0" err="1"/>
              <a:t>mendemosntrasikan</a:t>
            </a:r>
            <a:r>
              <a:rPr lang="en-US" sz="2800" b="1" dirty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belajar</a:t>
            </a:r>
            <a:endParaRPr lang="en-US" sz="2800" b="1" dirty="0"/>
          </a:p>
          <a:p>
            <a:pPr marL="358775" indent="-358775"/>
            <a:r>
              <a:rPr lang="en-US" sz="2800" b="1" dirty="0"/>
              <a:t>4. </a:t>
            </a:r>
            <a:r>
              <a:rPr lang="en-US" sz="2800" b="1" dirty="0" err="1"/>
              <a:t>Membangun</a:t>
            </a:r>
            <a:r>
              <a:rPr lang="en-US" sz="2800" b="1" dirty="0"/>
              <a:t> </a:t>
            </a:r>
            <a:r>
              <a:rPr lang="en-US" sz="2800" b="1" dirty="0" err="1"/>
              <a:t>kerjasama</a:t>
            </a:r>
            <a:r>
              <a:rPr lang="en-US" sz="2800" b="1" dirty="0"/>
              <a:t> yang </a:t>
            </a:r>
            <a:r>
              <a:rPr lang="en-US" sz="2800" b="1" dirty="0" err="1"/>
              <a:t>saling</a:t>
            </a:r>
            <a:r>
              <a:rPr lang="en-US" sz="2800" b="1" dirty="0"/>
              <a:t> </a:t>
            </a:r>
            <a:r>
              <a:rPr lang="en-US" sz="2800" b="1" dirty="0" err="1"/>
              <a:t>mendukung</a:t>
            </a:r>
            <a:r>
              <a:rPr lang="en-US" sz="2800" b="1" dirty="0"/>
              <a:t> </a:t>
            </a:r>
            <a:r>
              <a:rPr lang="en-US" sz="2800" b="1" dirty="0" err="1"/>
              <a:t>antara</a:t>
            </a:r>
            <a:r>
              <a:rPr lang="en-US" sz="2800" b="1" dirty="0"/>
              <a:t> supervisor, guru dan pada </a:t>
            </a:r>
            <a:r>
              <a:rPr lang="en-US" sz="2800" b="1" dirty="0" err="1"/>
              <a:t>ahli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5. </a:t>
            </a:r>
            <a:r>
              <a:rPr lang="en-US" sz="2800" b="1" dirty="0" err="1"/>
              <a:t>Mengaitkan</a:t>
            </a:r>
            <a:r>
              <a:rPr lang="en-US" sz="2800" b="1" dirty="0"/>
              <a:t> </a:t>
            </a:r>
            <a:r>
              <a:rPr lang="en-US" sz="2800" b="1" dirty="0" err="1"/>
              <a:t>kegiatan</a:t>
            </a:r>
            <a:r>
              <a:rPr lang="en-US" sz="2800" b="1" dirty="0"/>
              <a:t> di </a:t>
            </a:r>
            <a:r>
              <a:rPr lang="en-US" sz="2800" b="1" dirty="0" err="1"/>
              <a:t>kelas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rencana</a:t>
            </a:r>
            <a:r>
              <a:rPr lang="en-US" sz="2800" b="1" dirty="0"/>
              <a:t> </a:t>
            </a:r>
            <a:r>
              <a:rPr lang="en-US" sz="2800" b="1" dirty="0" err="1"/>
              <a:t>pengembangan</a:t>
            </a:r>
            <a:r>
              <a:rPr lang="en-US" sz="2800" b="1" dirty="0"/>
              <a:t> </a:t>
            </a:r>
            <a:r>
              <a:rPr lang="en-US" sz="2800" b="1" dirty="0" err="1"/>
              <a:t>sekolah</a:t>
            </a:r>
            <a:endParaRPr lang="en-US" sz="2800" b="1" dirty="0"/>
          </a:p>
          <a:p>
            <a:endParaRPr lang="en-US" sz="2000" b="1" i="1" dirty="0"/>
          </a:p>
          <a:p>
            <a:r>
              <a:rPr lang="en-US" sz="2000" b="1" i="1" dirty="0" err="1"/>
              <a:t>Aseltine</a:t>
            </a:r>
            <a:r>
              <a:rPr lang="en-US" sz="2000" b="1" i="1" dirty="0"/>
              <a:t>, </a:t>
            </a:r>
            <a:r>
              <a:rPr lang="en-US" sz="2000" b="1" i="1" dirty="0" err="1"/>
              <a:t>Faryniarz</a:t>
            </a:r>
            <a:r>
              <a:rPr lang="en-US" sz="2000" b="1" i="1" dirty="0"/>
              <a:t>, </a:t>
            </a:r>
            <a:r>
              <a:rPr lang="en-US" sz="2000" b="1" i="1" dirty="0" err="1"/>
              <a:t>Rigaio</a:t>
            </a:r>
            <a:r>
              <a:rPr lang="en-US" sz="2000" b="1" i="1" dirty="0"/>
              <a:t> </a:t>
            </a:r>
            <a:r>
              <a:rPr lang="en-US" sz="2000" b="1" i="1" dirty="0" err="1"/>
              <a:t>DiGiLo</a:t>
            </a:r>
            <a:r>
              <a:rPr lang="en-US" sz="2000" b="1" i="1" dirty="0"/>
              <a:t>, 2006: 14-15</a:t>
            </a:r>
          </a:p>
          <a:p>
            <a:endParaRPr lang="en-ID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02CD7F-5D62-4BD2-B81F-3E18E19CEF6E}"/>
              </a:ext>
            </a:extLst>
          </p:cNvPr>
          <p:cNvSpPr txBox="1"/>
          <p:nvPr/>
        </p:nvSpPr>
        <p:spPr>
          <a:xfrm>
            <a:off x="3494313" y="156376"/>
            <a:ext cx="5355772" cy="1080135"/>
          </a:xfrm>
          <a:prstGeom prst="plaque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SASARAN PENGEMBANGAN PROFESIONAL GURU</a:t>
            </a:r>
            <a:endParaRPr lang="en-ID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7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203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Adobe Caslon Pro Bold</vt:lpstr>
      <vt:lpstr>Adobe Heiti Std R</vt:lpstr>
      <vt:lpstr>Aharoni</vt:lpstr>
      <vt:lpstr>Arial</vt:lpstr>
      <vt:lpstr>Arial Black</vt:lpstr>
      <vt:lpstr>Arial Rounded MT Bold</vt:lpstr>
      <vt:lpstr>Calibri</vt:lpstr>
      <vt:lpstr>Calibri Light</vt:lpstr>
      <vt:lpstr>Centaur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Acer</cp:lastModifiedBy>
  <cp:revision>26</cp:revision>
  <dcterms:created xsi:type="dcterms:W3CDTF">2021-03-31T13:52:17Z</dcterms:created>
  <dcterms:modified xsi:type="dcterms:W3CDTF">2021-04-03T02:16:10Z</dcterms:modified>
</cp:coreProperties>
</file>