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2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916114"/>
            <a:ext cx="8229600" cy="45370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id-ID" altLang="en-US" sz="2800"/>
              <a:t>1. Hewan Hidup :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 sz="2800"/>
              <a:t>	1.1 Serangga (Kupu-kupu, Kumbang, dsb)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 sz="2800"/>
              <a:t>	1.2 Burung (berbagai jenis burung)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 sz="2800"/>
              <a:t>	1.3 Reptil (Buaya, Ular, dsb)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 sz="2800"/>
              <a:t>	1.4 Ikan (Ikan Hias, Ikan Lumba-lumba, 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 sz="2800"/>
              <a:t>	      dsb)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 sz="2800"/>
              <a:t>	1.5 Hewan Besar</a:t>
            </a:r>
            <a:endParaRPr lang="en-GB" altLang="en-US" sz="2800"/>
          </a:p>
        </p:txBody>
      </p:sp>
      <p:sp>
        <p:nvSpPr>
          <p:cNvPr id="249861" name="WordArt 5"/>
          <p:cNvSpPr>
            <a:spLocks noChangeArrowheads="1" noChangeShapeType="1" noTextEdit="1"/>
          </p:cNvSpPr>
          <p:nvPr/>
        </p:nvSpPr>
        <p:spPr bwMode="auto">
          <a:xfrm>
            <a:off x="3886200" y="609600"/>
            <a:ext cx="5029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3600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8. HHBK dari Hewan</a:t>
            </a:r>
          </a:p>
        </p:txBody>
      </p:sp>
    </p:spTree>
    <p:extLst>
      <p:ext uri="{BB962C8B-B14F-4D97-AF65-F5344CB8AC3E}">
        <p14:creationId xmlns:p14="http://schemas.microsoft.com/office/powerpoint/2010/main" val="322289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4825" y="404813"/>
            <a:ext cx="8713788" cy="5903912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id-ID" altLang="en-US"/>
              <a:t>2. Hasil dari Hewan</a:t>
            </a:r>
          </a:p>
          <a:p>
            <a:pPr algn="l">
              <a:lnSpc>
                <a:spcPct val="90000"/>
              </a:lnSpc>
            </a:pPr>
            <a:r>
              <a:rPr lang="id-ID" altLang="en-US"/>
              <a:t>    2.1 Makanan (Daging, Telur,</a:t>
            </a:r>
          </a:p>
          <a:p>
            <a:pPr algn="l">
              <a:lnSpc>
                <a:spcPct val="90000"/>
              </a:lnSpc>
            </a:pPr>
            <a:r>
              <a:rPr lang="id-ID" altLang="en-US"/>
              <a:t> 	    Sarang Burung, Ikan segar/</a:t>
            </a:r>
          </a:p>
          <a:p>
            <a:pPr algn="l">
              <a:lnSpc>
                <a:spcPct val="90000"/>
              </a:lnSpc>
            </a:pPr>
            <a:r>
              <a:rPr lang="id-ID" altLang="en-US"/>
              <a:t>	    olahan, dsb)</a:t>
            </a:r>
          </a:p>
          <a:p>
            <a:pPr algn="l">
              <a:lnSpc>
                <a:spcPct val="90000"/>
              </a:lnSpc>
            </a:pPr>
            <a:r>
              <a:rPr lang="id-ID" altLang="en-US"/>
              <a:t>    2.2 Kulit (Kulit reptil, kulit hewan besar,</a:t>
            </a:r>
          </a:p>
          <a:p>
            <a:pPr algn="l">
              <a:lnSpc>
                <a:spcPct val="90000"/>
              </a:lnSpc>
            </a:pPr>
            <a:r>
              <a:rPr lang="id-ID" altLang="en-US"/>
              <a:t>	   kulit berbulu, dsb)</a:t>
            </a:r>
          </a:p>
          <a:p>
            <a:pPr algn="l">
              <a:lnSpc>
                <a:spcPct val="90000"/>
              </a:lnSpc>
            </a:pPr>
            <a:r>
              <a:rPr lang="id-ID" altLang="en-US" sz="4000"/>
              <a:t>   </a:t>
            </a:r>
            <a:r>
              <a:rPr lang="id-ID" altLang="en-US"/>
              <a:t>2.3 Lainnya (Gading, tanduk</a:t>
            </a:r>
          </a:p>
          <a:p>
            <a:pPr algn="l">
              <a:lnSpc>
                <a:spcPct val="90000"/>
              </a:lnSpc>
            </a:pPr>
            <a:r>
              <a:rPr lang="id-ID" altLang="en-US"/>
              <a:t>        rusa, Wool Domba, Kulit</a:t>
            </a:r>
          </a:p>
          <a:p>
            <a:pPr algn="l">
              <a:lnSpc>
                <a:spcPct val="90000"/>
              </a:lnSpc>
            </a:pPr>
            <a:r>
              <a:rPr lang="id-ID" altLang="en-US"/>
              <a:t>	 beruang, tulang, malam, kokan/</a:t>
            </a:r>
          </a:p>
          <a:p>
            <a:pPr algn="l">
              <a:lnSpc>
                <a:spcPct val="90000"/>
              </a:lnSpc>
            </a:pPr>
            <a:r>
              <a:rPr lang="id-ID" altLang="en-US"/>
              <a:t>	 benang sutera, lak, dsb)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609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1945" name="Group 41"/>
          <p:cNvGraphicFramePr>
            <a:graphicFrameLocks noGrp="1"/>
          </p:cNvGraphicFramePr>
          <p:nvPr/>
        </p:nvGraphicFramePr>
        <p:xfrm>
          <a:off x="1828800" y="841375"/>
          <a:ext cx="8458200" cy="60198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1445117882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3160765372"/>
                    </a:ext>
                  </a:extLst>
                </a:gridCol>
              </a:tblGrid>
              <a:tr h="298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Keterangan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anose="030F0702030302020204" pitchFamily="66" charset="0"/>
                        </a:rPr>
                        <a:t>SARANG BURUNG WALET</a:t>
                      </a: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57D22C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564605"/>
                  </a:ext>
                </a:extLst>
              </a:tr>
              <a:tr h="439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Sumber penghasil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Burung Walet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Kelas : Aves; Ordo : Apodiformes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Familia : Apodidae;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Genus : Collocalia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       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Species :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kumimoji="0" lang="id-ID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Collocalia fuciphagus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(Walet Putih)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,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.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gigas (Walet Besar)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,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.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maxima ( Walet Sarang hitam)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,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.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brevirostris (Walet Gunung)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,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.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Vaniko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-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rensis (Walet Sarang Lumut)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,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. </a:t>
                      </a: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esculata (Walet Sapi)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591677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Daerah penghasil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394742"/>
                  </a:ext>
                </a:extLst>
              </a:tr>
              <a:tr h="766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Penggunaan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Kandungan per 100 gram sarang burung terdiri dari : Kalori 281 kal; protein 37,5 gram; lemak 0,3 gram; Kalsium 485 mg; fosfor 18 mg; besi 3 mg; vitamin A, B dan C sangat kurang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Makanan sumber zat pembangun tubuh, mencegah darah tinggi dan kolesterol, bahan pembentuk tulang, stamina dan vitalitas, proses penyembuhan gangguan alat pernafasan</a:t>
                      </a:r>
                      <a:endParaRPr kumimoji="0" lang="en-GB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21701"/>
                  </a:ext>
                </a:extLst>
              </a:tr>
            </a:tbl>
          </a:graphicData>
        </a:graphic>
      </p:graphicFrame>
      <p:sp>
        <p:nvSpPr>
          <p:cNvPr id="251946" name="WordArt 42"/>
          <p:cNvSpPr>
            <a:spLocks noChangeArrowheads="1" noChangeShapeType="1" noTextEdit="1"/>
          </p:cNvSpPr>
          <p:nvPr/>
        </p:nvSpPr>
        <p:spPr bwMode="auto">
          <a:xfrm>
            <a:off x="3962401" y="228600"/>
            <a:ext cx="36480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3600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Hasil dari Hewan (1)</a:t>
            </a:r>
          </a:p>
        </p:txBody>
      </p:sp>
    </p:spTree>
    <p:extLst>
      <p:ext uri="{BB962C8B-B14F-4D97-AF65-F5344CB8AC3E}">
        <p14:creationId xmlns:p14="http://schemas.microsoft.com/office/powerpoint/2010/main" val="47496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5060" name="Group 84"/>
          <p:cNvGraphicFramePr>
            <a:graphicFrameLocks noGrp="1"/>
          </p:cNvGraphicFramePr>
          <p:nvPr/>
        </p:nvGraphicFramePr>
        <p:xfrm>
          <a:off x="1828800" y="914400"/>
          <a:ext cx="8458200" cy="5256848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3943768100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3573908356"/>
                    </a:ext>
                  </a:extLst>
                </a:gridCol>
              </a:tblGrid>
              <a:tr h="225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anose="030F0702030302020204" pitchFamily="66" charset="0"/>
                        </a:rPr>
                        <a:t>SARANG BURUNG WALET</a:t>
                      </a: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57D22C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741094"/>
                  </a:ext>
                </a:extLst>
              </a:tr>
              <a:tr h="439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Comic Sans MS" panose="030F0702030302020204" pitchFamily="66" charset="0"/>
                        <a:sym typeface="Wingdings" panose="05000000000000000000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Tergantung 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  <a:sym typeface="Wingdings" panose="05000000000000000000" pitchFamily="2" charset="2"/>
                        </a:rPr>
                        <a:t> bentuk sarang, tebal/tipis, kebersihan, kadar air dan warna sarang</a:t>
                      </a:r>
                      <a:endParaRPr kumimoji="0" lang="id-ID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Comic Sans MS" panose="030F0702030302020204" pitchFamily="66" charset="0"/>
                        <a:sym typeface="Wingdings" panose="05000000000000000000" pitchFamily="2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115275"/>
                  </a:ext>
                </a:extLst>
              </a:tr>
              <a:tr h="790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Merah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terbaik, warna merah tanpa kotoran, ukuran besar, hasil panen buang telur</a:t>
                      </a: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981289"/>
                  </a:ext>
                </a:extLst>
              </a:tr>
              <a:tr h="790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Perak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baik, warna putih tanpa kotoran, ukuran besar,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hasil panen buang telur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349046"/>
                  </a:ext>
                </a:extLst>
              </a:tr>
              <a:tr h="790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Bulu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sedang, warna gelap, mengandung bulu burung, hasil panen buang telur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7542353"/>
                  </a:ext>
                </a:extLst>
              </a:tr>
              <a:tr h="790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Sarang Rampasan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sedang, warna putih tidak terrdapat kotoran, diambil sebelum walet bertelur, ukuran kecil dan tipis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30127"/>
                  </a:ext>
                </a:extLst>
              </a:tr>
              <a:tr h="766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Sarang Pecah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rendah, hasil panen rampasan bentuk tidak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beraturan dan pecah-pecah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257364"/>
                  </a:ext>
                </a:extLst>
              </a:tr>
            </a:tbl>
          </a:graphicData>
        </a:graphic>
      </p:graphicFrame>
      <p:graphicFrame>
        <p:nvGraphicFramePr>
          <p:cNvPr id="255058" name="Group 82"/>
          <p:cNvGraphicFramePr>
            <a:graphicFrameLocks noGrp="1"/>
          </p:cNvGraphicFramePr>
          <p:nvPr/>
        </p:nvGraphicFramePr>
        <p:xfrm>
          <a:off x="1828800" y="6091239"/>
          <a:ext cx="8458200" cy="766763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195852639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2801645627"/>
                    </a:ext>
                  </a:extLst>
                </a:gridCol>
              </a:tblGrid>
              <a:tr h="766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Sarang Hancuran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Mutu paling rendah, bentuk tidak beraturan, pecah, ukuran kecil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996688"/>
                  </a:ext>
                </a:extLst>
              </a:tr>
            </a:tbl>
          </a:graphicData>
        </a:graphic>
      </p:graphicFrame>
      <p:sp>
        <p:nvSpPr>
          <p:cNvPr id="255059" name="WordArt 83"/>
          <p:cNvSpPr>
            <a:spLocks noChangeArrowheads="1" noChangeShapeType="1" noTextEdit="1"/>
          </p:cNvSpPr>
          <p:nvPr/>
        </p:nvSpPr>
        <p:spPr bwMode="auto">
          <a:xfrm>
            <a:off x="3505201" y="228600"/>
            <a:ext cx="52863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3600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Hasil dari Hewan (1) lanjutan</a:t>
            </a:r>
          </a:p>
        </p:txBody>
      </p:sp>
    </p:spTree>
    <p:extLst>
      <p:ext uri="{BB962C8B-B14F-4D97-AF65-F5344CB8AC3E}">
        <p14:creationId xmlns:p14="http://schemas.microsoft.com/office/powerpoint/2010/main" val="604112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59" name="Group 59"/>
          <p:cNvGraphicFramePr>
            <a:graphicFrameLocks noGrp="1"/>
          </p:cNvGraphicFramePr>
          <p:nvPr/>
        </p:nvGraphicFramePr>
        <p:xfrm>
          <a:off x="1524000" y="990601"/>
          <a:ext cx="9144000" cy="5971731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446933642"/>
                    </a:ext>
                  </a:extLst>
                </a:gridCol>
                <a:gridCol w="6629400">
                  <a:extLst>
                    <a:ext uri="{9D8B030D-6E8A-4147-A177-3AD203B41FA5}">
                      <a16:colId xmlns:a16="http://schemas.microsoft.com/office/drawing/2014/main" val="3223665766"/>
                    </a:ext>
                  </a:extLst>
                </a:gridCol>
              </a:tblGrid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Keterangan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omic Sans MS" panose="030F0702030302020204" pitchFamily="66" charset="0"/>
                        </a:rPr>
                        <a:t>LAK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66643"/>
                  </a:ext>
                </a:extLst>
              </a:tr>
              <a:tr h="820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Nama  Produk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Stocklac ( Lak Cabang )            Seedlac ( Lak butiran )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                  Shellac ( Lak lembaran 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950041"/>
                  </a:ext>
                </a:extLst>
              </a:tr>
              <a:tr h="723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Sumber penghasil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hasil sekresi kutu lak ( Laccifer lacca Kerr. ) 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FF33"/>
                          </a:solidFill>
                          <a:effectLst/>
                          <a:latin typeface="Comic Sans MS" panose="030F0702030302020204" pitchFamily="66" charset="0"/>
                        </a:rPr>
                        <a:t>menancapkan alat penghisapnya ke 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6F10D"/>
                          </a:solidFill>
                          <a:effectLst/>
                          <a:latin typeface="Comic Sans MS" panose="030F0702030302020204" pitchFamily="66" charset="0"/>
                        </a:rPr>
                        <a:t>ranting  pohon kesambi  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D6F10D"/>
                          </a:solidFill>
                          <a:effectLst/>
                          <a:latin typeface="Comic Sans MS" panose="030F0702030302020204" pitchFamily="66" charset="0"/>
                        </a:rPr>
                        <a:t>Scleichera oleosa)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6F10D"/>
                          </a:solidFill>
                          <a:effectLst/>
                          <a:latin typeface="Comic Sans MS" panose="030F0702030302020204" pitchFamily="66" charset="0"/>
                        </a:rPr>
                        <a:t> dan jamuju 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D6F10D"/>
                          </a:solidFill>
                          <a:effectLst/>
                          <a:latin typeface="Comic Sans MS" panose="030F0702030302020204" pitchFamily="66" charset="0"/>
                        </a:rPr>
                        <a:t>Cruscuta australis</a:t>
                      </a: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6F10D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D6F10D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00459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Daerah penghasil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FF33"/>
                          </a:solidFill>
                          <a:effectLst/>
                          <a:latin typeface="Comic Sans MS" panose="030F0702030302020204" pitchFamily="66" charset="0"/>
                        </a:rPr>
                        <a:t>Jawa Timur &amp; Jogyakarta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204695"/>
                  </a:ext>
                </a:extLst>
              </a:tr>
              <a:tr h="1012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Sifat fisika kimia (warna, titik  lunak, bil. sam,Kelarutan)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296289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Klasifikasi mutu di pasaran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Warna, kandungan resin, aroma :Gubal gaharu/ super  (3 kls), kamendangan (7 kls), abu (3 kls)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251818"/>
                  </a:ext>
                </a:extLst>
              </a:tr>
              <a:tr h="804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Penggunaan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Comic Sans MS" panose="030F0702030302020204" pitchFamily="66" charset="0"/>
                        </a:rPr>
                        <a:t>bahan baku untuk politur, isolator, piringan hitam, tinta cetak, penyamakan dll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5649446"/>
                  </a:ext>
                </a:extLst>
              </a:tr>
            </a:tbl>
          </a:graphicData>
        </a:graphic>
      </p:graphicFrame>
      <p:sp>
        <p:nvSpPr>
          <p:cNvPr id="256055" name="AutoShape 55"/>
          <p:cNvSpPr>
            <a:spLocks noChangeArrowheads="1"/>
          </p:cNvSpPr>
          <p:nvPr/>
        </p:nvSpPr>
        <p:spPr bwMode="auto">
          <a:xfrm rot="11031892">
            <a:off x="8472488" y="1828800"/>
            <a:ext cx="457200" cy="2286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D"/>
          </a:p>
        </p:txBody>
      </p:sp>
      <p:sp>
        <p:nvSpPr>
          <p:cNvPr id="256056" name="AutoShape 56"/>
          <p:cNvSpPr>
            <a:spLocks noChangeArrowheads="1"/>
          </p:cNvSpPr>
          <p:nvPr/>
        </p:nvSpPr>
        <p:spPr bwMode="auto">
          <a:xfrm>
            <a:off x="7086600" y="1600200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D"/>
          </a:p>
        </p:txBody>
      </p:sp>
      <p:sp>
        <p:nvSpPr>
          <p:cNvPr id="256061" name="WordArt 61"/>
          <p:cNvSpPr>
            <a:spLocks noChangeArrowheads="1" noChangeShapeType="1" noTextEdit="1"/>
          </p:cNvSpPr>
          <p:nvPr/>
        </p:nvSpPr>
        <p:spPr bwMode="auto">
          <a:xfrm>
            <a:off x="3581400" y="2286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3600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3399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Hasil dari Hewan (2)</a:t>
            </a:r>
          </a:p>
        </p:txBody>
      </p:sp>
    </p:spTree>
    <p:extLst>
      <p:ext uri="{BB962C8B-B14F-4D97-AF65-F5344CB8AC3E}">
        <p14:creationId xmlns:p14="http://schemas.microsoft.com/office/powerpoint/2010/main" val="89666458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UR.pptx" id="{C8B94E25-33BD-45D5-BF09-DFDE6F66F827}" vid="{3906A810-667D-48F7-952C-A904CEA9ED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Future forward</Template>
  <TotalTime>0</TotalTime>
  <Words>417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Comic Sans MS</vt:lpstr>
      <vt:lpstr>Franklin Gothic Book</vt:lpstr>
      <vt:lpstr>Franklin Gothic Demi</vt:lpstr>
      <vt:lpstr>Impact</vt:lpstr>
      <vt:lpstr>Wingdings</vt:lpstr>
      <vt:lpstr>Wingdings 2</vt:lpstr>
      <vt:lpstr>DividendVTI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2024-01-12T12:58:18Z</dcterms:created>
  <dcterms:modified xsi:type="dcterms:W3CDTF">2024-01-12T12:58:44Z</dcterms:modified>
</cp:coreProperties>
</file>