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22" r:id="rId2"/>
    <p:sldMasterId id="2147483840" r:id="rId3"/>
    <p:sldMasterId id="2147483876" r:id="rId4"/>
    <p:sldMasterId id="2147483893" r:id="rId5"/>
  </p:sldMasterIdLst>
  <p:sldIdLst>
    <p:sldId id="256" r:id="rId6"/>
    <p:sldId id="257" r:id="rId7"/>
    <p:sldId id="258" r:id="rId8"/>
    <p:sldId id="259" r:id="rId9"/>
    <p:sldId id="263" r:id="rId10"/>
    <p:sldId id="262"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id-ID"/>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592FAAF-EA81-407C-8D08-3B6F3F542796}" type="slidenum">
              <a:rPr lang="id-ID" smtClean="0"/>
              <a:pPr/>
              <a:t>‹#›</a:t>
            </a:fld>
            <a:endParaRPr lang="id-ID"/>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371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51531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73376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1371600" y="4323845"/>
            <a:ext cx="6400800" cy="365125"/>
          </a:xfrm>
        </p:spPr>
        <p:txBody>
          <a:bodyPr/>
          <a:lstStyle/>
          <a:p>
            <a:endParaRPr lang="id-ID"/>
          </a:p>
        </p:txBody>
      </p:sp>
      <p:sp>
        <p:nvSpPr>
          <p:cNvPr id="6" name="Slide Number Placeholder 5"/>
          <p:cNvSpPr>
            <a:spLocks noGrp="1"/>
          </p:cNvSpPr>
          <p:nvPr>
            <p:ph type="sldNum" sz="quarter" idx="12"/>
          </p:nvPr>
        </p:nvSpPr>
        <p:spPr>
          <a:xfrm>
            <a:off x="8077200" y="1430866"/>
            <a:ext cx="2743200" cy="365125"/>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68450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255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685800" y="381001"/>
            <a:ext cx="6991492" cy="36406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70372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768087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41844036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040908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4247573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290596254"/>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66038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297107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27540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339376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3592FAAF-EA81-407C-8D08-3B6F3F542796}" type="slidenum">
              <a:rPr lang="id-ID" smtClean="0"/>
              <a:pPr/>
              <a:t>‹#›</a:t>
            </a:fld>
            <a:endParaRPr lang="id-ID"/>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157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a:xfrm>
            <a:off x="685800" y="378883"/>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40221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891389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84249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180169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685800" y="381000"/>
            <a:ext cx="6991492" cy="36512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139017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00179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id-ID"/>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592FAAF-EA81-407C-8D08-3B6F3F542796}" type="slidenum">
              <a:rPr lang="id-ID" smtClean="0"/>
              <a:pPr/>
              <a:t>‹#›</a:t>
            </a:fld>
            <a:endParaRPr lang="id-ID"/>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679893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632030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057469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0511112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1110554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203208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66765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768575613"/>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76002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478410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52871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90369492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533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496086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916525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930748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558788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4280506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114468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516894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831553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6197762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516976245"/>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0549735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211773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307989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58153995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264100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585428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5579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181727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7579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49070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4441252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536047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1638061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3592FAAF-EA81-407C-8D08-3B6F3F542796}" type="slidenum">
              <a:rPr lang="id-ID" smtClean="0"/>
              <a:pPr/>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27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558752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242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62094450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92FAAF-EA81-407C-8D08-3B6F3F542796}" type="slidenum">
              <a:rPr lang="id-ID" smtClean="0"/>
              <a:pPr/>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05782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92FAAF-EA81-407C-8D08-3B6F3F542796}" type="slidenum">
              <a:rPr lang="id-ID" smtClean="0"/>
              <a:pPr/>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595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4159465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2179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279501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333388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122870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595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1991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289010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085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363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309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C3914-4E0F-402B-9548-B48F207C5BE6}" type="datetimeFigureOut">
              <a:rPr lang="id-ID" smtClean="0"/>
              <a:pPr/>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92FAAF-EA81-407C-8D08-3B6F3F542796}" type="slidenum">
              <a:rPr lang="id-ID" smtClean="0"/>
              <a:pPr/>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0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a:xfrm>
            <a:off x="2103620" y="6375679"/>
            <a:ext cx="3482179" cy="345796"/>
          </a:xfrm>
        </p:spPr>
        <p:txBody>
          <a:bodyPr/>
          <a:lstStyle/>
          <a:p>
            <a:endParaRPr lang="id-ID"/>
          </a:p>
        </p:txBody>
      </p:sp>
      <p:sp>
        <p:nvSpPr>
          <p:cNvPr id="7" name="Slide Number Placeholder 6"/>
          <p:cNvSpPr>
            <a:spLocks noGrp="1"/>
          </p:cNvSpPr>
          <p:nvPr>
            <p:ph type="sldNum" sz="quarter" idx="12"/>
          </p:nvPr>
        </p:nvSpPr>
        <p:spPr>
          <a:xfrm>
            <a:off x="5691014" y="6375679"/>
            <a:ext cx="1232456" cy="345796"/>
          </a:xfrm>
        </p:spPr>
        <p:txBody>
          <a:bodyPr/>
          <a:lstStyle/>
          <a:p>
            <a:fld id="{3592FAAF-EA81-407C-8D08-3B6F3F542796}" type="slidenum">
              <a:rPr lang="id-ID" smtClean="0"/>
              <a:pPr/>
              <a:t>‹#›</a:t>
            </a:fld>
            <a:endParaRPr lang="id-ID"/>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573714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D0C3914-4E0F-402B-9548-B48F207C5BE6}" type="datetimeFigureOut">
              <a:rPr lang="id-ID" smtClean="0"/>
              <a:pPr/>
              <a:t>06/09/2021</a:t>
            </a:fld>
            <a:endParaRPr lang="id-ID"/>
          </a:p>
        </p:txBody>
      </p:sp>
      <p:sp>
        <p:nvSpPr>
          <p:cNvPr id="6" name="Footer Placeholder 5"/>
          <p:cNvSpPr>
            <a:spLocks noGrp="1"/>
          </p:cNvSpPr>
          <p:nvPr>
            <p:ph type="ftr" sz="quarter" idx="11"/>
          </p:nvPr>
        </p:nvSpPr>
        <p:spPr>
          <a:xfrm>
            <a:off x="2103621" y="6375679"/>
            <a:ext cx="3482178" cy="345796"/>
          </a:xfrm>
        </p:spPr>
        <p:txBody>
          <a:bodyPr/>
          <a:lstStyle/>
          <a:p>
            <a:endParaRPr lang="id-ID"/>
          </a:p>
        </p:txBody>
      </p:sp>
      <p:sp>
        <p:nvSpPr>
          <p:cNvPr id="7" name="Slide Number Placeholder 6"/>
          <p:cNvSpPr>
            <a:spLocks noGrp="1"/>
          </p:cNvSpPr>
          <p:nvPr>
            <p:ph type="sldNum" sz="quarter" idx="12"/>
          </p:nvPr>
        </p:nvSpPr>
        <p:spPr>
          <a:xfrm>
            <a:off x="5687568" y="6375679"/>
            <a:ext cx="1234440" cy="345796"/>
          </a:xfrm>
        </p:spPr>
        <p:txBody>
          <a:bodyPr/>
          <a:lstStyle/>
          <a:p>
            <a:fld id="{3592FAAF-EA81-407C-8D08-3B6F3F542796}" type="slidenum">
              <a:rPr lang="id-ID" smtClean="0"/>
              <a:pPr/>
              <a:t>‹#›</a:t>
            </a:fld>
            <a:endParaRPr lang="id-ID"/>
          </a:p>
        </p:txBody>
      </p:sp>
    </p:spTree>
    <p:extLst>
      <p:ext uri="{BB962C8B-B14F-4D97-AF65-F5344CB8AC3E}">
        <p14:creationId xmlns:p14="http://schemas.microsoft.com/office/powerpoint/2010/main" val="31255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6.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id-ID"/>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92FAAF-EA81-407C-8D08-3B6F3F542796}" type="slidenum">
              <a:rPr lang="id-ID" smtClean="0"/>
              <a:pPr/>
              <a:t>‹#›</a:t>
            </a:fld>
            <a:endParaRPr lang="id-ID"/>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34283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1056">
          <p15:clr>
            <a:srgbClr val="F26B43"/>
          </p15:clr>
        </p15:guide>
        <p15:guide id="8" pos="9600">
          <p15:clr>
            <a:srgbClr val="F26B43"/>
          </p15:clr>
        </p15:guide>
        <p15:guide id="9" pos="792">
          <p15:clr>
            <a:srgbClr val="F26B43"/>
          </p15:clr>
        </p15:guide>
        <p15:guide id="10" pos="7200">
          <p15:clr>
            <a:srgbClr val="F26B43"/>
          </p15:clr>
        </p15:guide>
        <p15:guide id="11" orient="horz" pos="4008">
          <p15:clr>
            <a:srgbClr val="F26B43"/>
          </p15:clr>
        </p15:guide>
        <p15:guide id="12" orient="horz" pos="1440">
          <p15:clr>
            <a:srgbClr val="F26B43"/>
          </p15:clr>
        </p15:guide>
        <p15:guide id="13" orient="horz" pos="3720">
          <p15:clr>
            <a:srgbClr val="F26B43"/>
          </p15:clr>
        </p15:guide>
        <p15:guide id="14"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92FAAF-EA81-407C-8D08-3B6F3F542796}" type="slidenum">
              <a:rPr lang="id-ID" smtClean="0"/>
              <a:pPr/>
              <a:t>‹#›</a:t>
            </a:fld>
            <a:endParaRPr lang="id-ID"/>
          </a:p>
        </p:txBody>
      </p:sp>
    </p:spTree>
    <p:extLst>
      <p:ext uri="{BB962C8B-B14F-4D97-AF65-F5344CB8AC3E}">
        <p14:creationId xmlns:p14="http://schemas.microsoft.com/office/powerpoint/2010/main" val="249027667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56" userDrawn="1">
          <p15:clr>
            <a:srgbClr val="F26B43"/>
          </p15:clr>
        </p15:guide>
        <p15:guide id="2" pos="9600" userDrawn="1">
          <p15:clr>
            <a:srgbClr val="F26B43"/>
          </p15:clr>
        </p15:guide>
        <p15:guide id="3" pos="792" userDrawn="1">
          <p15:clr>
            <a:srgbClr val="F26B43"/>
          </p15:clr>
        </p15:guide>
        <p15:guide id="4" pos="7200" userDrawn="1">
          <p15:clr>
            <a:srgbClr val="F26B43"/>
          </p15:clr>
        </p15:guide>
        <p15:guide id="5" orient="horz" pos="4008" userDrawn="1">
          <p15:clr>
            <a:srgbClr val="F26B43"/>
          </p15:clr>
        </p15:guide>
        <p15:guide id="6" orient="horz" pos="1440" userDrawn="1">
          <p15:clr>
            <a:srgbClr val="F26B43"/>
          </p15:clr>
        </p15:guide>
        <p15:guide id="7" orient="horz" pos="3720" userDrawn="1">
          <p15:clr>
            <a:srgbClr val="F26B43"/>
          </p15:clr>
        </p15:guide>
        <p15:guide id="8" orient="horz" pos="2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92FAAF-EA81-407C-8D08-3B6F3F542796}" type="slidenum">
              <a:rPr lang="id-ID" smtClean="0"/>
              <a:pPr/>
              <a:t>‹#›</a:t>
            </a:fld>
            <a:endParaRPr lang="id-ID"/>
          </a:p>
        </p:txBody>
      </p:sp>
    </p:spTree>
    <p:extLst>
      <p:ext uri="{BB962C8B-B14F-4D97-AF65-F5344CB8AC3E}">
        <p14:creationId xmlns:p14="http://schemas.microsoft.com/office/powerpoint/2010/main" val="294496247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56" userDrawn="1">
          <p15:clr>
            <a:srgbClr val="F26B43"/>
          </p15:clr>
        </p15:guide>
        <p15:guide id="2" pos="9600" userDrawn="1">
          <p15:clr>
            <a:srgbClr val="F26B43"/>
          </p15:clr>
        </p15:guide>
        <p15:guide id="3" pos="792" userDrawn="1">
          <p15:clr>
            <a:srgbClr val="F26B43"/>
          </p15:clr>
        </p15:guide>
        <p15:guide id="4" pos="7200" userDrawn="1">
          <p15:clr>
            <a:srgbClr val="F26B43"/>
          </p15:clr>
        </p15:guide>
        <p15:guide id="5" orient="horz" pos="4008" userDrawn="1">
          <p15:clr>
            <a:srgbClr val="F26B43"/>
          </p15:clr>
        </p15:guide>
        <p15:guide id="6" orient="horz" pos="1440" userDrawn="1">
          <p15:clr>
            <a:srgbClr val="F26B43"/>
          </p15:clr>
        </p15:guide>
        <p15:guide id="7" orient="horz" pos="3720" userDrawn="1">
          <p15:clr>
            <a:srgbClr val="F26B43"/>
          </p15:clr>
        </p15:guide>
        <p15:guide id="8" orient="horz" pos="2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92FAAF-EA81-407C-8D08-3B6F3F542796}" type="slidenum">
              <a:rPr lang="id-ID" smtClean="0"/>
              <a:pPr/>
              <a:t>‹#›</a:t>
            </a:fld>
            <a:endParaRPr lang="id-ID"/>
          </a:p>
        </p:txBody>
      </p:sp>
    </p:spTree>
    <p:extLst>
      <p:ext uri="{BB962C8B-B14F-4D97-AF65-F5344CB8AC3E}">
        <p14:creationId xmlns:p14="http://schemas.microsoft.com/office/powerpoint/2010/main" val="4640366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0C3914-4E0F-402B-9548-B48F207C5BE6}" type="datetimeFigureOut">
              <a:rPr lang="id-ID" smtClean="0"/>
              <a:pPr/>
              <a:t>06/09/2021</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92FAAF-EA81-407C-8D08-3B6F3F542796}" type="slidenum">
              <a:rPr lang="id-ID" smtClean="0"/>
              <a:pPr/>
              <a:t>‹#›</a:t>
            </a:fld>
            <a:endParaRPr lang="id-ID"/>
          </a:p>
        </p:txBody>
      </p:sp>
    </p:spTree>
    <p:extLst>
      <p:ext uri="{BB962C8B-B14F-4D97-AF65-F5344CB8AC3E}">
        <p14:creationId xmlns:p14="http://schemas.microsoft.com/office/powerpoint/2010/main" val="16855593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1290" y="500042"/>
            <a:ext cx="6858048" cy="2000264"/>
          </a:xfrm>
        </p:spPr>
        <p:txBody>
          <a:bodyPr>
            <a:normAutofit/>
          </a:bodyPr>
          <a:lstStyle/>
          <a:p>
            <a:r>
              <a:rPr lang="id-ID" sz="3600" dirty="0"/>
              <a:t>Konsep </a:t>
            </a:r>
            <a:r>
              <a:rPr lang="id-ID" sz="3600"/>
              <a:t>dasar </a:t>
            </a:r>
            <a:r>
              <a:rPr lang="id-ID" sz="3600" smtClean="0"/>
              <a:t>pelayanan </a:t>
            </a:r>
            <a:r>
              <a:rPr lang="id-ID" sz="3600" dirty="0"/>
              <a:t>publik </a:t>
            </a:r>
          </a:p>
        </p:txBody>
      </p:sp>
      <p:sp>
        <p:nvSpPr>
          <p:cNvPr id="3" name="Subtitle 2"/>
          <p:cNvSpPr>
            <a:spLocks noGrp="1"/>
          </p:cNvSpPr>
          <p:nvPr>
            <p:ph type="subTitle" idx="1"/>
          </p:nvPr>
        </p:nvSpPr>
        <p:spPr>
          <a:xfrm>
            <a:off x="2895600" y="2780928"/>
            <a:ext cx="6400800" cy="3148402"/>
          </a:xfrm>
        </p:spPr>
        <p:txBody>
          <a:bodyPr>
            <a:normAutofit/>
          </a:body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Globalisasi dan pelayanan pu</a:t>
            </a:r>
            <a:r>
              <a:rPr lang="en-US" dirty="0" smtClean="0"/>
              <a:t>B</a:t>
            </a:r>
            <a:r>
              <a:rPr lang="id-ID" dirty="0" smtClean="0"/>
              <a:t>lik </a:t>
            </a:r>
            <a:endParaRPr lang="id-ID" dirty="0"/>
          </a:p>
        </p:txBody>
      </p:sp>
      <p:sp>
        <p:nvSpPr>
          <p:cNvPr id="3" name="Content Placeholder 2"/>
          <p:cNvSpPr>
            <a:spLocks noGrp="1"/>
          </p:cNvSpPr>
          <p:nvPr>
            <p:ph idx="1"/>
          </p:nvPr>
        </p:nvSpPr>
        <p:spPr/>
        <p:txBody>
          <a:bodyPr>
            <a:normAutofit fontScale="92500" lnSpcReduction="20000"/>
          </a:bodyPr>
          <a:lstStyle/>
          <a:p>
            <a:pPr>
              <a:buNone/>
            </a:pPr>
            <a:r>
              <a:rPr lang="id-ID" dirty="0" smtClean="0"/>
              <a:t>Kecenderungan global mengindentifikasikan bahwa perubahan besar-besaran akibat globalisasi atau internasionalisasi bidang politik , ekonomi, dan tekonologi telah memembawa perubahan pada sektor pemerintahan yang cukup dramatis. </a:t>
            </a:r>
          </a:p>
          <a:p>
            <a:pPr>
              <a:buNone/>
            </a:pPr>
            <a:r>
              <a:rPr lang="id-ID" dirty="0" smtClean="0"/>
              <a:t>Perubahan-perubahan yang  terjadi pada tingkat global itu  kemudian membentuk realitas internasional baru (menguatnya peran aktor-aktor non negara) , nampaknya tidak hanya berlangsung dinegara maju teteapi juga merembet kenegara berkembang. </a:t>
            </a:r>
          </a:p>
          <a:p>
            <a:pPr>
              <a:buNone/>
            </a:pPr>
            <a:r>
              <a:rPr lang="id-ID" dirty="0" smtClean="0"/>
              <a:t>Kecenderungan global juga menunjukan bahwa negara masih diharapkan memainkan peranan sentralnya dalam menyediakan berbagai bentuk pelayanan dasar kepada rakyatnya , seperti pendidikan , kesehatan , dan infrakstruktu, namun pilihan-pilihan peran dan strategi implementasinya lebih selektif. Sebab dari bukti – bukti empiris negara kini tidak lagi diyakini sebagai satu-satunya agency/institusi/aktor yang secara efien , ekonomis dan adil menyediakan berbagai bentuk pelayanan tersebut </a:t>
            </a:r>
            <a:endParaRPr lang="id-ID"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a:t>Public enterprise dalam pelayanan publik</a:t>
            </a:r>
          </a:p>
        </p:txBody>
      </p:sp>
      <p:sp>
        <p:nvSpPr>
          <p:cNvPr id="3" name="Content Placeholder 2"/>
          <p:cNvSpPr>
            <a:spLocks noGrp="1"/>
          </p:cNvSpPr>
          <p:nvPr>
            <p:ph idx="1"/>
          </p:nvPr>
        </p:nvSpPr>
        <p:spPr/>
        <p:txBody>
          <a:bodyPr>
            <a:normAutofit/>
          </a:bodyPr>
          <a:lstStyle/>
          <a:p>
            <a:r>
              <a:rPr lang="id-ID" dirty="0" smtClean="0"/>
              <a:t>Meminjam istilah Osborne dan Gaebler (1992)birokrasi pemerintah dituntut untuk transforming themselves from staid bureaucracies into innovative,flexible,responsive organizations.Sedangkan dalam konteks yang dikembangkan oleh stever dan wahab ,jiwa kewiraswastaan itu mengandung arti </a:t>
            </a:r>
            <a:r>
              <a:rPr lang="en-US" i="1" dirty="0" smtClean="0"/>
              <a:t>“an adaptive ,opportunistic and individualistic response to the chaos and fragmentation of post progressive public administration.”</a:t>
            </a:r>
            <a:endParaRPr lang="id-ID"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a:t>Dimensi keadilan dalam pelayanan publik</a:t>
            </a:r>
          </a:p>
        </p:txBody>
      </p:sp>
      <p:sp>
        <p:nvSpPr>
          <p:cNvPr id="3" name="Content Placeholder 2"/>
          <p:cNvSpPr>
            <a:spLocks noGrp="1"/>
          </p:cNvSpPr>
          <p:nvPr>
            <p:ph idx="1"/>
          </p:nvPr>
        </p:nvSpPr>
        <p:spPr/>
        <p:txBody>
          <a:bodyPr>
            <a:normAutofit/>
          </a:bodyPr>
          <a:lstStyle/>
          <a:p>
            <a:r>
              <a:rPr lang="id-ID" dirty="0" smtClean="0"/>
              <a:t>Berkembang suatu tuntutan politik yang daya resonasinya makinn kuat yaitu:bahwa dalam mengoperasikan mesin pemerintahan dan menjabarkan kebijakan publikdalam berbagai program,selain berkualitas harus pula mengindahkan hak-hak asasi manusia serta memenuhi kreteria keadilan.Dengan mengedepankan nilai keadilan ,maka dengan semakin gencarnya proses industrilisasi dan pengaruh ekonomi politik globa. </a:t>
            </a:r>
            <a:endParaRPr lang="id-ID"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4367"/>
          </a:xfrm>
        </p:spPr>
        <p:txBody>
          <a:bodyPr>
            <a:normAutofit/>
          </a:bodyPr>
          <a:lstStyle/>
          <a:p>
            <a:r>
              <a:rPr lang="id-ID" sz="2400" dirty="0"/>
              <a:t>Model segitiga pelayanan publik :hubungan komplementer sektor negara,mekanisme pasar</a:t>
            </a:r>
            <a:endParaRPr lang="en-US" sz="2400" dirty="0"/>
          </a:p>
        </p:txBody>
      </p:sp>
      <p:sp>
        <p:nvSpPr>
          <p:cNvPr id="3" name="Content Placeholder 2"/>
          <p:cNvSpPr>
            <a:spLocks noGrp="1"/>
          </p:cNvSpPr>
          <p:nvPr>
            <p:ph sz="half" idx="1"/>
          </p:nvPr>
        </p:nvSpPr>
        <p:spPr>
          <a:xfrm>
            <a:off x="1257300" y="1556792"/>
            <a:ext cx="4800600" cy="4348708"/>
          </a:xfrm>
        </p:spPr>
        <p:txBody>
          <a:bodyPr>
            <a:normAutofit fontScale="92500" lnSpcReduction="20000"/>
          </a:bodyPr>
          <a:lstStyle/>
          <a:p>
            <a:r>
              <a:rPr lang="id-ID" dirty="0"/>
              <a:t>A.Pada sektor pemerintahan :</a:t>
            </a:r>
          </a:p>
          <a:p>
            <a:pPr lvl="1">
              <a:buNone/>
            </a:pPr>
            <a:r>
              <a:rPr lang="id-ID" dirty="0"/>
              <a:t>-.mekanisme pengendali adalah organisasi birokrasi mulai dari pusat sampai kedesa</a:t>
            </a:r>
          </a:p>
          <a:p>
            <a:pPr lvl="1">
              <a:buNone/>
            </a:pPr>
            <a:r>
              <a:rPr lang="id-ID" dirty="0"/>
              <a:t>-.sebagai pengambil keputusan adalah administrator yang dikelilingi para elit ahli</a:t>
            </a:r>
          </a:p>
          <a:p>
            <a:pPr lvl="1">
              <a:buNone/>
            </a:pPr>
            <a:r>
              <a:rPr lang="id-ID" dirty="0"/>
              <a:t>-.memberikan layanan berdasarkan aturan birokrasi</a:t>
            </a:r>
          </a:p>
          <a:p>
            <a:pPr lvl="1">
              <a:buNone/>
            </a:pPr>
            <a:r>
              <a:rPr lang="id-ID" dirty="0"/>
              <a:t>-.kreteria keberhasilan di implementasikan</a:t>
            </a:r>
          </a:p>
        </p:txBody>
      </p:sp>
      <p:sp>
        <p:nvSpPr>
          <p:cNvPr id="4" name="Content Placeholder 3"/>
          <p:cNvSpPr>
            <a:spLocks noGrp="1"/>
          </p:cNvSpPr>
          <p:nvPr>
            <p:ph sz="half" idx="2"/>
          </p:nvPr>
        </p:nvSpPr>
        <p:spPr>
          <a:xfrm>
            <a:off x="6647796" y="1556792"/>
            <a:ext cx="4800600" cy="4348708"/>
          </a:xfrm>
        </p:spPr>
        <p:txBody>
          <a:bodyPr>
            <a:normAutofit fontScale="92500" lnSpcReduction="20000"/>
          </a:bodyPr>
          <a:lstStyle/>
          <a:p>
            <a:r>
              <a:rPr lang="id-ID" dirty="0"/>
              <a:t>B. Pada sektor privat :</a:t>
            </a:r>
          </a:p>
          <a:p>
            <a:pPr lvl="1"/>
            <a:r>
              <a:rPr lang="id-ID" dirty="0"/>
              <a:t>.mekanisme pengendali layanan publik mengandalkan sektor pasar</a:t>
            </a:r>
          </a:p>
          <a:p>
            <a:pPr lvl="1"/>
            <a:r>
              <a:rPr lang="id-ID" dirty="0"/>
              <a:t>.pengambilan keputusan dilakukan oleh individu,para penabung dan investor</a:t>
            </a:r>
          </a:p>
          <a:p>
            <a:pPr lvl="1"/>
            <a:r>
              <a:rPr lang="id-ID" dirty="0"/>
              <a:t>.kreteria keberhasilan keputusan adalah  efisiensi</a:t>
            </a:r>
          </a:p>
          <a:p>
            <a:pPr lvl="1">
              <a:buNone/>
            </a:pPr>
            <a:r>
              <a:rPr lang="id-ID" dirty="0"/>
              <a:t>C.  Pada sektor sipil </a:t>
            </a:r>
          </a:p>
          <a:p>
            <a:pPr lvl="1">
              <a:buNone/>
            </a:pPr>
            <a:r>
              <a:rPr lang="id-ID" dirty="0"/>
              <a:t>-. Mekanisme pengendalian pelayanan adalah suatu asosiasi sukarela</a:t>
            </a:r>
          </a:p>
          <a:p>
            <a:pPr lvl="1">
              <a:buNone/>
            </a:pPr>
            <a:r>
              <a:rPr lang="id-ID" dirty="0"/>
              <a:t>-. Pembuatan keputusan pelayanan dilakukan secara bersama-sama oleh pemimpin dan anggota</a:t>
            </a:r>
          </a:p>
          <a:p>
            <a:pPr lvl="1">
              <a:buNone/>
            </a:pPr>
            <a:r>
              <a:rPr lang="id-ID" dirty="0"/>
              <a:t>-. Pedoman perilaku adalah persetujuan anggota</a:t>
            </a:r>
          </a:p>
          <a:p>
            <a:endParaRPr lang="en-US" dirty="0"/>
          </a:p>
        </p:txBody>
      </p:sp>
    </p:spTree>
    <p:extLst>
      <p:ext uri="{BB962C8B-B14F-4D97-AF65-F5344CB8AC3E}">
        <p14:creationId xmlns:p14="http://schemas.microsoft.com/office/powerpoint/2010/main" val="93126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p:cTn id="4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1" end="1"/>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2" end="2"/>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p:cTn id="5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3" end="3"/>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4" end="4"/>
                                            </p:tx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p:cTn id="6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5" end="5"/>
                                            </p:txEl>
                                          </p:spTgt>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 calcmode="lin" valueType="num">
                                      <p:cBhvr>
                                        <p:cTn id="7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8" dur="1000"/>
                                        <p:tgtEl>
                                          <p:spTgt spid="4">
                                            <p:txEl>
                                              <p:pRg st="6" end="6"/>
                                            </p:txEl>
                                          </p:spTgt>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p:cTn id="8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1000" fill="hold"/>
                                        <p:tgtEl>
                                          <p:spTgt spid="2"/>
                                        </p:tgtEl>
                                        <p:attrNameLst>
                                          <p:attrName>ppt_w</p:attrName>
                                        </p:attrNameLst>
                                      </p:cBhvr>
                                      <p:tavLst>
                                        <p:tav tm="0">
                                          <p:val>
                                            <p:fltVal val="0"/>
                                          </p:val>
                                        </p:tav>
                                        <p:tav tm="100000">
                                          <p:val>
                                            <p:strVal val="#ppt_w"/>
                                          </p:val>
                                        </p:tav>
                                      </p:tavLst>
                                    </p:anim>
                                    <p:anim calcmode="lin" valueType="num">
                                      <p:cBhvr>
                                        <p:cTn id="90" dur="1000" fill="hold"/>
                                        <p:tgtEl>
                                          <p:spTgt spid="2"/>
                                        </p:tgtEl>
                                        <p:attrNameLst>
                                          <p:attrName>ppt_h</p:attrName>
                                        </p:attrNameLst>
                                      </p:cBhvr>
                                      <p:tavLst>
                                        <p:tav tm="0">
                                          <p:val>
                                            <p:fltVal val="0"/>
                                          </p:val>
                                        </p:tav>
                                        <p:tav tm="100000">
                                          <p:val>
                                            <p:strVal val="#ppt_h"/>
                                          </p:val>
                                        </p:tav>
                                      </p:tavLst>
                                    </p:anim>
                                    <p:anim calcmode="lin" valueType="num">
                                      <p:cBhvr>
                                        <p:cTn id="91" dur="1000" fill="hold"/>
                                        <p:tgtEl>
                                          <p:spTgt spid="2"/>
                                        </p:tgtEl>
                                        <p:attrNameLst>
                                          <p:attrName>style.rotation</p:attrName>
                                        </p:attrNameLst>
                                      </p:cBhvr>
                                      <p:tavLst>
                                        <p:tav tm="0">
                                          <p:val>
                                            <p:fltVal val="90"/>
                                          </p:val>
                                        </p:tav>
                                        <p:tav tm="100000">
                                          <p:val>
                                            <p:fltVal val="0"/>
                                          </p:val>
                                        </p:tav>
                                      </p:tavLst>
                                    </p:anim>
                                    <p:animEffect transition="in" filter="fade">
                                      <p:cBhvr>
                                        <p:cTn id="9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57167"/>
            <a:ext cx="8229600" cy="5768997"/>
          </a:xfrm>
        </p:spPr>
        <p:txBody>
          <a:bodyPr>
            <a:normAutofit/>
          </a:bodyPr>
          <a:lstStyle/>
          <a:p>
            <a:pPr>
              <a:buNone/>
            </a:pPr>
            <a:r>
              <a:rPr lang="en-US" sz="2800" dirty="0" smtClean="0"/>
              <a:t>			</a:t>
            </a:r>
            <a:r>
              <a:rPr lang="id-ID" sz="2800" dirty="0" smtClean="0"/>
              <a:t>Pada </a:t>
            </a:r>
            <a:r>
              <a:rPr lang="id-ID" sz="2800" dirty="0"/>
              <a:t>sektor ketiga, terdapat perbedaan antara Non Goverment Organization (NGO) dan Grassroot Organization (GRO). Goverment Organization (NGO) merupakan organisasi yang jaringan nya sampai tingkat internasional. Karna itu, strukturnya jelas mulai tingkat internasional sampai tingkat ketingkat indiviual.</a:t>
            </a:r>
          </a:p>
          <a:p>
            <a:pPr>
              <a:buNone/>
            </a:pPr>
            <a:r>
              <a:rPr lang="en-US" sz="2800" dirty="0" smtClean="0"/>
              <a:t>			</a:t>
            </a:r>
            <a:r>
              <a:rPr lang="id-ID" sz="2800" dirty="0" smtClean="0"/>
              <a:t>Sedangkan </a:t>
            </a:r>
            <a:r>
              <a:rPr lang="id-ID" sz="2800" dirty="0"/>
              <a:t>Grassroot Organization (GRO) suatu organisasi yang tumbuh dari bawah. Ia tidak terstruktur sampai ketingkat internasional bahkan, tidak jarang GRO ini tumbuh dengan tingkatan lokal belaka.</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277726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TM10001106[[fn=Badge]]</Template>
  <TotalTime>109</TotalTime>
  <Words>346</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vt:i4>
      </vt:variant>
    </vt:vector>
  </HeadingPairs>
  <TitlesOfParts>
    <vt:vector size="21" baseType="lpstr">
      <vt:lpstr>Arial</vt:lpstr>
      <vt:lpstr>Bookman Old Style</vt:lpstr>
      <vt:lpstr>Century Gothic</vt:lpstr>
      <vt:lpstr>Garamond</vt:lpstr>
      <vt:lpstr>Gill Sans MT</vt:lpstr>
      <vt:lpstr>Impact</vt:lpstr>
      <vt:lpstr>Rockwell</vt:lpstr>
      <vt:lpstr>Trebuchet MS</vt:lpstr>
      <vt:lpstr>Wingdings 3</vt:lpstr>
      <vt:lpstr>Badge</vt:lpstr>
      <vt:lpstr>Vapor Trail</vt:lpstr>
      <vt:lpstr>Damask</vt:lpstr>
      <vt:lpstr>Facet</vt:lpstr>
      <vt:lpstr>Organic</vt:lpstr>
      <vt:lpstr>Konsep dasar pelayanan publik </vt:lpstr>
      <vt:lpstr>Globalisasi dan pelayanan puBlik </vt:lpstr>
      <vt:lpstr>Public enterprise dalam pelayanan publik</vt:lpstr>
      <vt:lpstr>Dimensi keadilan dalam pelayanan publik</vt:lpstr>
      <vt:lpstr>Model segitiga pelayanan publik :hubungan komplementer sektor negara,mekanisme pasar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manajeman pelayanan publik : kecendrungan global,public enterprise,birokrasi dan isu keadilan dalam pelayanan publik</dc:title>
  <dc:creator>acer</dc:creator>
  <cp:lastModifiedBy>hp</cp:lastModifiedBy>
  <cp:revision>20</cp:revision>
  <dcterms:created xsi:type="dcterms:W3CDTF">2019-11-06T04:34:46Z</dcterms:created>
  <dcterms:modified xsi:type="dcterms:W3CDTF">2021-09-05T18:10:19Z</dcterms:modified>
</cp:coreProperties>
</file>