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2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5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5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3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0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4FEA9-090B-47AC-B8F0-8822C846442A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3054-3D0E-4155-AEFF-FBE3141F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9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2176272" y="1122363"/>
            <a:ext cx="8491728" cy="2387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Tingkat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Output: </a:t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endParaRPr lang="en-US" alt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/>
              <a:t>BAGIAN VI   </a:t>
            </a:r>
            <a:r>
              <a:rPr lang="en-US" altLang="en-US" b="1">
                <a:solidFill>
                  <a:schemeClr val="accent1"/>
                </a:solidFill>
              </a:rPr>
              <a:t>Analisis Makroekonomi</a:t>
            </a:r>
            <a:endParaRPr lang="en-US" altLang="en-US" b="1" i="1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410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410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410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410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410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rot="5400000">
            <a:off x="-23812" y="2420938"/>
            <a:ext cx="4032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92314" y="4437063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6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79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PENENTU INVESTASI TERENCANA</a:t>
            </a:r>
          </a:p>
        </p:txBody>
      </p:sp>
      <p:sp>
        <p:nvSpPr>
          <p:cNvPr id="28979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Ekspektasi penjualan masa datang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utilisasi modal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Biaya modal dan tenaga kerja relatif</a:t>
            </a:r>
            <a:endParaRPr lang="en-US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8979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8980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980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980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980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05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96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APENDIKS: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IS DAN KURVA LM</a:t>
            </a:r>
          </a:p>
        </p:txBody>
      </p:sp>
      <p:sp>
        <p:nvSpPr>
          <p:cNvPr id="29696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Kurva IS: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Kurva yang menunjukkan hubungan negatif antara nilai ekuilibrium dari output agregat (pemasukan) dan tingkat suku bunga di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pasar barang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Kurva LM: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Kurva yang menunjukkan hubungan positif antara nilai ekuilibrium dari tingkat suku bunga dan output agregat (pemasukan) di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pasar uang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6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9696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9696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9696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9697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9697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57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01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APENDIKS: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LM</a:t>
            </a:r>
          </a:p>
        </p:txBody>
      </p:sp>
      <p:sp>
        <p:nvSpPr>
          <p:cNvPr id="299012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600201"/>
            <a:ext cx="4043363" cy="4525963"/>
          </a:xfrm>
        </p:spPr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Kurva IS: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Kurva yang menunjukkan hubungan negatif antara nilai ekuilibrium dari output agregat (pemasukan) dan tingkat suku bunga di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pasar barang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9901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9901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9901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9901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990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  <p:pic>
        <p:nvPicPr>
          <p:cNvPr id="299021" name="Picture 13" descr="B25Apendiks Kurva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49501"/>
            <a:ext cx="4178300" cy="302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1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069" name="Picture 13" descr="B25Apendiks KurvaL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49501"/>
            <a:ext cx="4198938" cy="304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05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APENDIKS: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KURVA IS</a:t>
            </a:r>
          </a:p>
        </p:txBody>
      </p:sp>
      <p:sp>
        <p:nvSpPr>
          <p:cNvPr id="301060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600201"/>
            <a:ext cx="4043363" cy="4525963"/>
          </a:xfrm>
        </p:spPr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Kurva LM: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Kurva yang menunjukkan hubungan positif antara nilai ekuilibrium dari tingkat suku bunga dan output agregat (pemasukan) di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pasar uang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06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0106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0106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106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106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106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10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94" name="Picture 14" descr="B25Apendiks DiagramISL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349500"/>
            <a:ext cx="4157663" cy="310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084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APENDIKS: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 IS-LM</a:t>
            </a:r>
          </a:p>
        </p:txBody>
      </p:sp>
      <p:sp>
        <p:nvSpPr>
          <p:cNvPr id="302085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600201"/>
            <a:ext cx="4043363" cy="4525963"/>
          </a:xfrm>
        </p:spPr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Titik perpotongan antara kurva IS dan kurva LM adalah titik di mana ekuilibrium terjadi di pasar barang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di pasar uang</a:t>
            </a:r>
            <a:endParaRPr lang="en-US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2087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302088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302089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2090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2091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302092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47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 ANTARA PASAR BARANG DAN PASAR UANG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Hubungan 1: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Permintaan uang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bergantung pada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pemasukan</a:t>
            </a: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Hubungan 2: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Pengeluaran investasi terencana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 bergantung pada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512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512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512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513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513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9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62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 ANTARA TINGKAT SUKU BUNGA DAN INVESTASI</a:t>
            </a:r>
          </a:p>
        </p:txBody>
      </p:sp>
      <p:sp>
        <p:nvSpPr>
          <p:cNvPr id="28262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Turunnya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 akan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investasi terencana</a:t>
            </a:r>
          </a:p>
          <a:p>
            <a:pPr eaLnBrk="1" hangingPunct="1"/>
            <a:endParaRPr lang="en-US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Naiknya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 akan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menurunkan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investasi terencana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8263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8263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263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263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263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10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65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 DARI PERUBAHAN 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 SUKU BUNGA</a:t>
            </a:r>
          </a:p>
        </p:txBody>
      </p:sp>
      <p:sp>
        <p:nvSpPr>
          <p:cNvPr id="28365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 (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akan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menurunkan 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investasi terencana (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termasuk dalam pengeluaran agregat terencana (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planned aggregate expenditure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Naiknya 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tingkat suku bunga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menurunkan AE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di setiap tingkat pemasukan</a:t>
            </a:r>
          </a:p>
          <a:p>
            <a:pPr eaLnBrk="1" hangingPunct="1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Turunnya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menurunkan output ekuilibrium (pemasukan) </a:t>
            </a:r>
            <a:r>
              <a:rPr lang="en-US" altLang="en-U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menurut kelipatan penurunan awal dari investasi terencana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365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8365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8365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365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365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365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2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675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TINGKAT EKUILIBRIUM </a:t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SUKU BUNGA</a:t>
            </a:r>
          </a:p>
        </p:txBody>
      </p:sp>
      <p:sp>
        <p:nvSpPr>
          <p:cNvPr id="28467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Tingkat ekuilibrium dari suku bunga tidak hanya ditentukan di pasar uang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Perubahan output agregat (pemasukan)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di pasar barang, menggeser kurva permintaan uang dan mengubah tingkat suku bunga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Pada jumlah penawaran uang tertentu, kenaikan tingkat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menaikkan tingkat ekuilibrium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dan demikian juga sebaliknya</a:t>
            </a:r>
            <a:endParaRPr lang="en-US" alt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84679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84680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4681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4682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4683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89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699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KEBIJAKAN EKSPANSIONER</a:t>
            </a:r>
          </a:p>
        </p:txBody>
      </p:sp>
      <p:sp>
        <p:nvSpPr>
          <p:cNvPr id="28570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 fiskal ekspansioner: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Peningkatan pengeluaran pemerintah atau penurunan pajak bersih, bertujuan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menaikkan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output agregat (pemasukan)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 moneter ekspansioner: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Peningkatan penawaran uang yang bertujuan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menaikkan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output agregat (pemasukan)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85703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85704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5705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5706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5707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57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23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CROWDING-OUT DAN SENSITIVITAS/INSENSITIVITAS</a:t>
            </a:r>
          </a:p>
        </p:txBody>
      </p:sp>
      <p:sp>
        <p:nvSpPr>
          <p:cNvPr id="28672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Efek crowding-out: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Kecenderungan turunnya pengeluaran investasi privat akibat naiknya pengeluaran pemerintah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Sensitivitas/insensitivitas suku bunga dari investasi terencana: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Sifat responsif dari pengeluaran investasi terencana terhadap perubahan tingkat suku bunga.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Sensitivitas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berarti banyak berubah,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insensitivitas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berarti sedikit atau tidak berubah sama sekali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86727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86728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6729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6730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673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23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747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KEBIJAKAN KONTRAKSIONER</a:t>
            </a:r>
          </a:p>
        </p:txBody>
      </p:sp>
      <p:sp>
        <p:nvSpPr>
          <p:cNvPr id="28774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 fiskal kontraksioner: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Penurunan pengeluaran pemerintah atau peningkatan pajak bersih, bertujuan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menurunkan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output agregat (pemasukan)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 moneter kontraksioner: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Penurunan penawaran uang yang bertujuan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menurunkan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output agregat (pemasukan)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7750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87751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87752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7753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7754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7755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75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024064" y="1500189"/>
            <a:ext cx="8143875" cy="1587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771" name="Title 1"/>
          <p:cNvSpPr>
            <a:spLocks noGrp="1"/>
          </p:cNvSpPr>
          <p:nvPr>
            <p:ph type="title" idx="4294967295"/>
          </p:nvPr>
        </p:nvSpPr>
        <p:spPr>
          <a:xfrm>
            <a:off x="1952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BAURAN KEBIJAKAN</a:t>
            </a:r>
          </a:p>
        </p:txBody>
      </p:sp>
      <p:sp>
        <p:nvSpPr>
          <p:cNvPr id="28877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Bauran kebijakan: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Kombinasi kebijakan moneter dan fiskal yang dijalankan pada waktu tertentu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 25	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Uang, Tingkat Suku Bunga, dan Output: Analisis dan Kebijakan</a:t>
            </a:r>
            <a:endParaRPr lang="en-US" alt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8077200" y="6248401"/>
            <a:ext cx="2357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7F7F7F"/>
                </a:solidFill>
              </a:rPr>
              <a:t>Penerbit Erlangga</a:t>
            </a:r>
            <a:endParaRPr lang="en-GB" altLang="en-US" sz="2000" b="1">
              <a:solidFill>
                <a:srgbClr val="7F7F7F"/>
              </a:solidFill>
            </a:endParaRPr>
          </a:p>
        </p:txBody>
      </p:sp>
      <p:grpSp>
        <p:nvGrpSpPr>
          <p:cNvPr id="288775" name="Group 7"/>
          <p:cNvGrpSpPr>
            <a:grpSpLocks noChangeAspect="1"/>
          </p:cNvGrpSpPr>
          <p:nvPr/>
        </p:nvGrpSpPr>
        <p:grpSpPr bwMode="auto">
          <a:xfrm>
            <a:off x="7415213" y="6289675"/>
            <a:ext cx="457200" cy="363538"/>
            <a:chOff x="2207" y="1173"/>
            <a:chExt cx="1200" cy="791"/>
          </a:xfrm>
        </p:grpSpPr>
        <p:sp>
          <p:nvSpPr>
            <p:cNvPr id="288776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26 h 870"/>
                <a:gd name="T2" fmla="*/ 0 w 1689"/>
                <a:gd name="T3" fmla="*/ 16 h 870"/>
                <a:gd name="T4" fmla="*/ 51 w 1689"/>
                <a:gd name="T5" fmla="*/ 33 h 870"/>
                <a:gd name="T6" fmla="*/ 60 w 1689"/>
                <a:gd name="T7" fmla="*/ 29 h 870"/>
                <a:gd name="T8" fmla="*/ 23 w 1689"/>
                <a:gd name="T9" fmla="*/ 16 h 870"/>
                <a:gd name="T10" fmla="*/ 37 w 1689"/>
                <a:gd name="T11" fmla="*/ 9 h 870"/>
                <a:gd name="T12" fmla="*/ 74 w 1689"/>
                <a:gd name="T13" fmla="*/ 22 h 870"/>
                <a:gd name="T14" fmla="*/ 83 w 1689"/>
                <a:gd name="T15" fmla="*/ 19 h 870"/>
                <a:gd name="T16" fmla="*/ 47 w 1689"/>
                <a:gd name="T17" fmla="*/ 5 h 870"/>
                <a:gd name="T18" fmla="*/ 59 w 1689"/>
                <a:gd name="T19" fmla="*/ 0 h 870"/>
                <a:gd name="T20" fmla="*/ 97 w 1689"/>
                <a:gd name="T21" fmla="*/ 13 h 870"/>
                <a:gd name="T22" fmla="*/ 108 w 1689"/>
                <a:gd name="T23" fmla="*/ 8 h 870"/>
                <a:gd name="T24" fmla="*/ 109 w 1689"/>
                <a:gd name="T25" fmla="*/ 19 h 870"/>
                <a:gd name="T26" fmla="*/ 97 w 1689"/>
                <a:gd name="T27" fmla="*/ 24 h 870"/>
                <a:gd name="T28" fmla="*/ 87 w 1689"/>
                <a:gd name="T29" fmla="*/ 20 h 870"/>
                <a:gd name="T30" fmla="*/ 87 w 1689"/>
                <a:gd name="T31" fmla="*/ 28 h 870"/>
                <a:gd name="T32" fmla="*/ 74 w 1689"/>
                <a:gd name="T33" fmla="*/ 34 h 870"/>
                <a:gd name="T34" fmla="*/ 65 w 1689"/>
                <a:gd name="T35" fmla="*/ 31 h 870"/>
                <a:gd name="T36" fmla="*/ 65 w 1689"/>
                <a:gd name="T37" fmla="*/ 38 h 870"/>
                <a:gd name="T38" fmla="*/ 51 w 1689"/>
                <a:gd name="T39" fmla="*/ 44 h 870"/>
                <a:gd name="T40" fmla="*/ 0 w 1689"/>
                <a:gd name="T41" fmla="*/ 26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8777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11 h 588"/>
                <a:gd name="T2" fmla="*/ 1 w 1746"/>
                <a:gd name="T3" fmla="*/ 10 h 588"/>
                <a:gd name="T4" fmla="*/ 1 w 1746"/>
                <a:gd name="T5" fmla="*/ 9 h 588"/>
                <a:gd name="T6" fmla="*/ 2 w 1746"/>
                <a:gd name="T7" fmla="*/ 8 h 588"/>
                <a:gd name="T8" fmla="*/ 2 w 1746"/>
                <a:gd name="T9" fmla="*/ 8 h 588"/>
                <a:gd name="T10" fmla="*/ 4 w 1746"/>
                <a:gd name="T11" fmla="*/ 8 h 588"/>
                <a:gd name="T12" fmla="*/ 5 w 1746"/>
                <a:gd name="T13" fmla="*/ 8 h 588"/>
                <a:gd name="T14" fmla="*/ 7 w 1746"/>
                <a:gd name="T15" fmla="*/ 8 h 588"/>
                <a:gd name="T16" fmla="*/ 54 w 1746"/>
                <a:gd name="T17" fmla="*/ 25 h 588"/>
                <a:gd name="T18" fmla="*/ 112 w 1746"/>
                <a:gd name="T19" fmla="*/ 0 h 588"/>
                <a:gd name="T20" fmla="*/ 112 w 1746"/>
                <a:gd name="T21" fmla="*/ 5 h 588"/>
                <a:gd name="T22" fmla="*/ 54 w 1746"/>
                <a:gd name="T23" fmla="*/ 30 h 588"/>
                <a:gd name="T24" fmla="*/ 54 w 1746"/>
                <a:gd name="T25" fmla="*/ 26 h 588"/>
                <a:gd name="T26" fmla="*/ 20 w 1746"/>
                <a:gd name="T27" fmla="*/ 15 h 588"/>
                <a:gd name="T28" fmla="*/ 18 w 1746"/>
                <a:gd name="T29" fmla="*/ 14 h 588"/>
                <a:gd name="T30" fmla="*/ 16 w 1746"/>
                <a:gd name="T31" fmla="*/ 15 h 588"/>
                <a:gd name="T32" fmla="*/ 15 w 1746"/>
                <a:gd name="T33" fmla="*/ 16 h 588"/>
                <a:gd name="T34" fmla="*/ 0 w 1746"/>
                <a:gd name="T35" fmla="*/ 11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8778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10 h 603"/>
                <a:gd name="T2" fmla="*/ 0 w 1770"/>
                <a:gd name="T3" fmla="*/ 9 h 603"/>
                <a:gd name="T4" fmla="*/ 0 w 1770"/>
                <a:gd name="T5" fmla="*/ 8 h 603"/>
                <a:gd name="T6" fmla="*/ 1 w 1770"/>
                <a:gd name="T7" fmla="*/ 8 h 603"/>
                <a:gd name="T8" fmla="*/ 1 w 1770"/>
                <a:gd name="T9" fmla="*/ 7 h 603"/>
                <a:gd name="T10" fmla="*/ 55 w 1770"/>
                <a:gd name="T11" fmla="*/ 25 h 603"/>
                <a:gd name="T12" fmla="*/ 114 w 1770"/>
                <a:gd name="T13" fmla="*/ 0 h 603"/>
                <a:gd name="T14" fmla="*/ 114 w 1770"/>
                <a:gd name="T15" fmla="*/ 5 h 603"/>
                <a:gd name="T16" fmla="*/ 55 w 1770"/>
                <a:gd name="T17" fmla="*/ 31 h 603"/>
                <a:gd name="T18" fmla="*/ 55 w 1770"/>
                <a:gd name="T19" fmla="*/ 27 h 603"/>
                <a:gd name="T20" fmla="*/ 16 w 1770"/>
                <a:gd name="T21" fmla="*/ 13 h 603"/>
                <a:gd name="T22" fmla="*/ 14 w 1770"/>
                <a:gd name="T23" fmla="*/ 16 h 603"/>
                <a:gd name="T24" fmla="*/ 1 w 1770"/>
                <a:gd name="T25" fmla="*/ 11 h 603"/>
                <a:gd name="T26" fmla="*/ 0 w 1770"/>
                <a:gd name="T27" fmla="*/ 10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  <p:sp>
          <p:nvSpPr>
            <p:cNvPr id="28877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7 h 522"/>
                <a:gd name="T2" fmla="*/ 0 w 1776"/>
                <a:gd name="T3" fmla="*/ 5 h 522"/>
                <a:gd name="T4" fmla="*/ 55 w 1776"/>
                <a:gd name="T5" fmla="*/ 25 h 522"/>
                <a:gd name="T6" fmla="*/ 114 w 1776"/>
                <a:gd name="T7" fmla="*/ 0 h 522"/>
                <a:gd name="T8" fmla="*/ 114 w 1776"/>
                <a:gd name="T9" fmla="*/ 1 h 522"/>
                <a:gd name="T10" fmla="*/ 55 w 1776"/>
                <a:gd name="T11" fmla="*/ 27 h 522"/>
                <a:gd name="T12" fmla="*/ 1 w 1776"/>
                <a:gd name="T13" fmla="*/ 7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7F7F7F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7F7F7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60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25 Uang, Tingkat Suku Bunga, dan Output:  Analisis dan Kebijakan</vt:lpstr>
      <vt:lpstr>HUBUNGAN ANTARA PASAR BARANG DAN PASAR UANG</vt:lpstr>
      <vt:lpstr>HUBUNGAN ANTARA TINGKAT SUKU BUNGA DAN INVESTASI</vt:lpstr>
      <vt:lpstr>EFEK DARI PERUBAHAN  TINGKAT SUKU BUNGA</vt:lpstr>
      <vt:lpstr>TINGKAT EKUILIBRIUM  SUKU BUNGA</vt:lpstr>
      <vt:lpstr> KEBIJAKAN EKSPANSIONER</vt:lpstr>
      <vt:lpstr>CROWDING-OUT DAN SENSITIVITAS/INSENSITIVITAS</vt:lpstr>
      <vt:lpstr> KEBIJAKAN KONTRAKSIONER</vt:lpstr>
      <vt:lpstr> BAURAN KEBIJAKAN</vt:lpstr>
      <vt:lpstr> PENENTU INVESTASI TERENCANA</vt:lpstr>
      <vt:lpstr>APENDIKS: KURVA IS DAN KURVA LM</vt:lpstr>
      <vt:lpstr>APENDIKS: KURVA LM</vt:lpstr>
      <vt:lpstr>APENDIKS: KURVA IS</vt:lpstr>
      <vt:lpstr>APENDIKS: DIAGRAM IS-LM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Uang, Tingkat Suku Bunga, dan Output:  Analisis dan Kebijakan</dc:title>
  <dc:creator>Asus</dc:creator>
  <cp:lastModifiedBy>Asus</cp:lastModifiedBy>
  <cp:revision>1</cp:revision>
  <dcterms:created xsi:type="dcterms:W3CDTF">2020-11-15T07:54:14Z</dcterms:created>
  <dcterms:modified xsi:type="dcterms:W3CDTF">2020-11-15T07:54:56Z</dcterms:modified>
</cp:coreProperties>
</file>