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  <p:sldMasterId id="2147483708" r:id="rId2"/>
  </p:sldMasterIdLst>
  <p:notesMasterIdLst>
    <p:notesMasterId r:id="rId43"/>
  </p:notesMasterIdLst>
  <p:handoutMasterIdLst>
    <p:handoutMasterId r:id="rId44"/>
  </p:handoutMasterIdLst>
  <p:sldIdLst>
    <p:sldId id="280" r:id="rId3"/>
    <p:sldId id="328" r:id="rId4"/>
    <p:sldId id="329" r:id="rId5"/>
    <p:sldId id="330" r:id="rId6"/>
    <p:sldId id="331" r:id="rId7"/>
    <p:sldId id="332" r:id="rId8"/>
    <p:sldId id="333" r:id="rId9"/>
    <p:sldId id="334" r:id="rId10"/>
    <p:sldId id="338" r:id="rId11"/>
    <p:sldId id="335" r:id="rId12"/>
    <p:sldId id="336" r:id="rId13"/>
    <p:sldId id="337" r:id="rId14"/>
    <p:sldId id="339" r:id="rId15"/>
    <p:sldId id="341" r:id="rId16"/>
    <p:sldId id="370" r:id="rId17"/>
    <p:sldId id="342" r:id="rId18"/>
    <p:sldId id="364" r:id="rId19"/>
    <p:sldId id="343" r:id="rId20"/>
    <p:sldId id="344" r:id="rId21"/>
    <p:sldId id="351" r:id="rId22"/>
    <p:sldId id="345" r:id="rId23"/>
    <p:sldId id="365" r:id="rId24"/>
    <p:sldId id="346" r:id="rId25"/>
    <p:sldId id="347" r:id="rId26"/>
    <p:sldId id="367" r:id="rId27"/>
    <p:sldId id="349" r:id="rId28"/>
    <p:sldId id="350" r:id="rId29"/>
    <p:sldId id="352" r:id="rId30"/>
    <p:sldId id="353" r:id="rId31"/>
    <p:sldId id="366" r:id="rId32"/>
    <p:sldId id="354" r:id="rId33"/>
    <p:sldId id="355" r:id="rId34"/>
    <p:sldId id="356" r:id="rId35"/>
    <p:sldId id="357" r:id="rId36"/>
    <p:sldId id="358" r:id="rId37"/>
    <p:sldId id="359" r:id="rId38"/>
    <p:sldId id="360" r:id="rId39"/>
    <p:sldId id="361" r:id="rId40"/>
    <p:sldId id="362" r:id="rId41"/>
    <p:sldId id="276" r:id="rId42"/>
  </p:sldIdLst>
  <p:sldSz cx="9144000" cy="6858000" type="screen4x3"/>
  <p:notesSz cx="7102475" cy="8991600"/>
  <p:defaultTextStyle>
    <a:defPPr>
      <a:defRPr lang="id-ID"/>
    </a:defPPr>
    <a:lvl1pPr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0000"/>
    <a:srgbClr val="CCFFCC"/>
    <a:srgbClr val="0000FF"/>
    <a:srgbClr val="0000CC"/>
    <a:srgbClr val="006600"/>
    <a:srgbClr val="A50021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144" autoAdjust="0"/>
    <p:restoredTop sz="94677" autoAdjust="0"/>
  </p:normalViewPr>
  <p:slideViewPr>
    <p:cSldViewPr>
      <p:cViewPr varScale="1">
        <p:scale>
          <a:sx n="74" d="100"/>
          <a:sy n="74" d="100"/>
        </p:scale>
        <p:origin x="-128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66" d="100"/>
        <a:sy n="66" d="100"/>
      </p:scale>
      <p:origin x="0" y="1164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theme" Target="theme/them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notesMaster" Target="notesMasters/notesMaster1.xml"/><Relationship Id="rId48" Type="http://schemas.openxmlformats.org/officeDocument/2006/relationships/tableStyles" Target="tableStyles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viewProps" Target="viewProps.xml"/><Relationship Id="rId20" Type="http://schemas.openxmlformats.org/officeDocument/2006/relationships/slide" Target="slides/slide18.xml"/><Relationship Id="rId41" Type="http://schemas.openxmlformats.org/officeDocument/2006/relationships/slide" Target="slides/slide3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4958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092" y="0"/>
            <a:ext cx="3077739" cy="44958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2AAA41-0E1A-4067-93A0-EE83AC6B7CAA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540459"/>
            <a:ext cx="3077739" cy="44958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092" y="8540459"/>
            <a:ext cx="3077739" cy="44958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DBB0ED-F334-4EFC-8745-A32954B8F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2341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4958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4958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6FE7F9-2F2F-4947-BB39-7634CB3E7DE5}" type="datetimeFigureOut">
              <a:rPr lang="en-US" smtClean="0"/>
              <a:pPr/>
              <a:t>4/3/2020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03338" y="674688"/>
            <a:ext cx="4495800" cy="3371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271010"/>
            <a:ext cx="5681980" cy="40462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540459"/>
            <a:ext cx="3077739" cy="44958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540459"/>
            <a:ext cx="3077739" cy="44958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325069-7B97-4DBE-B6A0-F245029E90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8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6350" y="20638"/>
            <a:ext cx="9144000" cy="6858000"/>
            <a:chOff x="0" y="0"/>
            <a:chExt cx="5760" cy="4320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7" name="Freeform 5"/>
          <p:cNvSpPr>
            <a:spLocks/>
          </p:cNvSpPr>
          <p:nvPr/>
        </p:nvSpPr>
        <p:spPr bwMode="hidden">
          <a:xfrm>
            <a:off x="6242050" y="626903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8" name="Group 6"/>
          <p:cNvGrpSpPr>
            <a:grpSpLocks/>
          </p:cNvGrpSpPr>
          <p:nvPr/>
        </p:nvGrpSpPr>
        <p:grpSpPr bwMode="auto">
          <a:xfrm>
            <a:off x="-1588" y="6034088"/>
            <a:ext cx="7845426" cy="850900"/>
            <a:chOff x="0" y="3792"/>
            <a:chExt cx="4942" cy="536"/>
          </a:xfrm>
        </p:grpSpPr>
        <p:sp>
          <p:nvSpPr>
            <p:cNvPr id="9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12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4" cy="529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592" y="527"/>
                  </a:cxn>
                  <a:cxn ang="0">
                    <a:pos x="994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11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17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8" name="Freeform 16"/>
            <p:cNvSpPr>
              <a:spLocks/>
            </p:cNvSpPr>
            <p:nvPr userDrawn="1"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Freeform 17"/>
            <p:cNvSpPr>
              <a:spLocks/>
            </p:cNvSpPr>
            <p:nvPr userDrawn="1"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" name="Freeform 18"/>
            <p:cNvSpPr>
              <a:spLocks/>
            </p:cNvSpPr>
            <p:nvPr userDrawn="1"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" name="Freeform 19"/>
            <p:cNvSpPr>
              <a:spLocks/>
            </p:cNvSpPr>
            <p:nvPr userDrawn="1"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Freeform 20"/>
            <p:cNvSpPr>
              <a:spLocks/>
            </p:cNvSpPr>
            <p:nvPr userDrawn="1"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" name="Freeform 21"/>
            <p:cNvSpPr>
              <a:spLocks/>
            </p:cNvSpPr>
            <p:nvPr userDrawn="1"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33142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447800"/>
            <a:ext cx="82296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3143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429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4" name="Rectangle 2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EB404F-9FF8-4A5E-8134-1312196509EF}" type="datetime3">
              <a:rPr lang="en-US" smtClean="0"/>
              <a:t>3 April 2020</a:t>
            </a:fld>
            <a:endParaRPr lang="en-US"/>
          </a:p>
        </p:txBody>
      </p:sp>
      <p:sp>
        <p:nvSpPr>
          <p:cNvPr id="25" name="Rectangle 25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5E1403-754F-402C-B610-69C3FF3446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6" name="Rectangle 26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Yohannes Teknik Sipil Unila</a:t>
            </a:r>
            <a:endParaRPr lang="en-US"/>
          </a:p>
        </p:txBody>
      </p:sp>
    </p:spTree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430E89-03E0-4F4E-ADC4-8D4F1F74C685}" type="datetime3">
              <a:rPr lang="en-US" smtClean="0"/>
              <a:t>3 April 2020</a:t>
            </a:fld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Yohannes Teknik Sipil Unila</a:t>
            </a: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09830D-4B07-4496-AEDE-EAD4E5E5C9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32EBD3-86B3-4209-9D92-12EDDACCA8E4}" type="datetime3">
              <a:rPr lang="en-US" smtClean="0"/>
              <a:t>3 April 2020</a:t>
            </a:fld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Yohannes Teknik Sipil Unila</a:t>
            </a: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131B81-EC21-4B11-8974-E9B1CEB379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8763" cy="6851650"/>
            <a:chOff x="1" y="0"/>
            <a:chExt cx="5763" cy="4316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8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28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9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0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1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2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3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5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6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7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9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0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9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/>
              <a:ahLst/>
              <a:cxnLst>
                <a:cxn ang="0">
                  <a:pos x="717" y="845"/>
                </a:cxn>
                <a:cxn ang="0">
                  <a:pos x="717" y="821"/>
                </a:cxn>
                <a:cxn ang="0">
                  <a:pos x="574" y="605"/>
                </a:cxn>
                <a:cxn ang="0">
                  <a:pos x="406" y="396"/>
                </a:cxn>
                <a:cxn ang="0">
                  <a:pos x="221" y="192"/>
                </a:cxn>
                <a:cxn ang="0">
                  <a:pos x="17" y="0"/>
                </a:cxn>
                <a:cxn ang="0">
                  <a:pos x="0" y="0"/>
                </a:cxn>
                <a:cxn ang="0">
                  <a:pos x="209" y="198"/>
                </a:cxn>
                <a:cxn ang="0">
                  <a:pos x="400" y="408"/>
                </a:cxn>
                <a:cxn ang="0">
                  <a:pos x="568" y="623"/>
                </a:cxn>
                <a:cxn ang="0">
                  <a:pos x="717" y="845"/>
                </a:cxn>
                <a:cxn ang="0">
                  <a:pos x="717" y="845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/>
              <a:ahLst/>
              <a:cxnLst>
                <a:cxn ang="0">
                  <a:pos x="407" y="414"/>
                </a:cxn>
                <a:cxn ang="0">
                  <a:pos x="407" y="396"/>
                </a:cxn>
                <a:cxn ang="0">
                  <a:pos x="222" y="192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08" y="102"/>
                </a:cxn>
                <a:cxn ang="0">
                  <a:pos x="216" y="204"/>
                </a:cxn>
                <a:cxn ang="0">
                  <a:pos x="407" y="414"/>
                </a:cxn>
                <a:cxn ang="0">
                  <a:pos x="407" y="414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/>
              <a:ahLst/>
              <a:cxnLst>
                <a:cxn ang="0">
                  <a:pos x="586" y="0"/>
                </a:cxn>
                <a:cxn ang="0">
                  <a:pos x="568" y="0"/>
                </a:cxn>
                <a:cxn ang="0">
                  <a:pos x="407" y="132"/>
                </a:cxn>
                <a:cxn ang="0">
                  <a:pos x="257" y="270"/>
                </a:cxn>
                <a:cxn ang="0">
                  <a:pos x="120" y="420"/>
                </a:cxn>
                <a:cxn ang="0">
                  <a:pos x="0" y="575"/>
                </a:cxn>
                <a:cxn ang="0">
                  <a:pos x="0" y="599"/>
                </a:cxn>
                <a:cxn ang="0">
                  <a:pos x="120" y="432"/>
                </a:cxn>
                <a:cxn ang="0">
                  <a:pos x="257" y="282"/>
                </a:cxn>
                <a:cxn ang="0">
                  <a:pos x="413" y="138"/>
                </a:cxn>
                <a:cxn ang="0">
                  <a:pos x="586" y="0"/>
                </a:cxn>
                <a:cxn ang="0">
                  <a:pos x="586" y="0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/>
              <a:ahLst/>
              <a:cxnLst>
                <a:cxn ang="0">
                  <a:pos x="269" y="0"/>
                </a:cxn>
                <a:cxn ang="0">
                  <a:pos x="251" y="0"/>
                </a:cxn>
                <a:cxn ang="0">
                  <a:pos x="120" y="114"/>
                </a:cxn>
                <a:cxn ang="0">
                  <a:pos x="60" y="174"/>
                </a:cxn>
                <a:cxn ang="0">
                  <a:pos x="0" y="234"/>
                </a:cxn>
                <a:cxn ang="0">
                  <a:pos x="0" y="252"/>
                </a:cxn>
                <a:cxn ang="0">
                  <a:pos x="126" y="120"/>
                </a:cxn>
                <a:cxn ang="0">
                  <a:pos x="269" y="0"/>
                </a:cxn>
                <a:cxn ang="0">
                  <a:pos x="269" y="0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20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23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5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6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7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21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80263" name="Rectangle 3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id-ID"/>
              <a:t>Click to edit Master title style</a:t>
            </a:r>
          </a:p>
        </p:txBody>
      </p:sp>
      <p:sp>
        <p:nvSpPr>
          <p:cNvPr id="180264" name="Rectangle 4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id-ID"/>
              <a:t>Click to edit Master subtitle style</a:t>
            </a:r>
          </a:p>
        </p:txBody>
      </p:sp>
      <p:sp>
        <p:nvSpPr>
          <p:cNvPr id="41" name="Rectangle 41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4CFE06-67C6-44B7-8883-0949E04D74B5}" type="datetime3">
              <a:rPr lang="en-US" smtClean="0"/>
              <a:t>3 April 2020</a:t>
            </a:fld>
            <a:endParaRPr lang="id-ID"/>
          </a:p>
        </p:txBody>
      </p:sp>
      <p:sp>
        <p:nvSpPr>
          <p:cNvPr id="42" name="Rectangle 4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d-ID" smtClean="0"/>
              <a:t>Yohannes Teknik Sipil Unila</a:t>
            </a:r>
            <a:endParaRPr lang="id-ID"/>
          </a:p>
        </p:txBody>
      </p:sp>
      <p:sp>
        <p:nvSpPr>
          <p:cNvPr id="43" name="Rectangle 4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E18CA2-760A-4CEB-986F-E53DC61A2B0E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</p:cSld>
  <p:clrMapOvr>
    <a:masterClrMapping/>
  </p:clrMapOvr>
  <p:transition spd="slow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24918A-4684-4D78-89EE-7B58ED4A7E0F}" type="datetime3">
              <a:rPr lang="en-US" smtClean="0"/>
              <a:t>3 April 2020</a:t>
            </a:fld>
            <a:endParaRPr lang="id-ID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d-ID" smtClean="0"/>
              <a:t>Yohannes Teknik Sipil Unila</a:t>
            </a:r>
            <a:endParaRPr lang="id-ID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D40D91-98B1-4C9E-8244-555E841FB39B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9AF3F4-F985-4E18-9C00-9F0B797C4439}" type="datetime3">
              <a:rPr lang="en-US" smtClean="0"/>
              <a:t>3 April 2020</a:t>
            </a:fld>
            <a:endParaRPr lang="id-ID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d-ID" smtClean="0"/>
              <a:t>Yohannes Teknik Sipil Unila</a:t>
            </a:r>
            <a:endParaRPr lang="id-ID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A42ADA-FB9B-4991-8E6F-E3716F823AC8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7C0722-54A2-4F4F-B626-E7C6D3418F50}" type="datetime3">
              <a:rPr lang="en-US" smtClean="0"/>
              <a:t>3 April 2020</a:t>
            </a:fld>
            <a:endParaRPr lang="id-ID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d-ID" smtClean="0"/>
              <a:t>Yohannes Teknik Sipil Unila</a:t>
            </a:r>
            <a:endParaRPr lang="id-ID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8B1AA3-993B-4F36-B55F-369E19520470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</p:cSld>
  <p:clrMapOvr>
    <a:masterClrMapping/>
  </p:clrMapOvr>
  <p:transition spd="slow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A2F086-9ED3-48E1-B5FE-D7AB3827AA34}" type="datetime3">
              <a:rPr lang="en-US" smtClean="0"/>
              <a:t>3 April 2020</a:t>
            </a:fld>
            <a:endParaRPr lang="id-ID"/>
          </a:p>
        </p:txBody>
      </p:sp>
      <p:sp>
        <p:nvSpPr>
          <p:cNvPr id="8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d-ID" smtClean="0"/>
              <a:t>Yohannes Teknik Sipil Unila</a:t>
            </a:r>
            <a:endParaRPr lang="id-ID"/>
          </a:p>
        </p:txBody>
      </p:sp>
      <p:sp>
        <p:nvSpPr>
          <p:cNvPr id="9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7B42B4-2370-4A3C-9A9C-A99127B8E612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</p:cSld>
  <p:clrMapOvr>
    <a:masterClrMapping/>
  </p:clrMapOvr>
  <p:transition spd="slow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BB7285-42BC-484F-8DDF-F6D39BC097B6}" type="datetime3">
              <a:rPr lang="en-US" smtClean="0"/>
              <a:t>3 April 2020</a:t>
            </a:fld>
            <a:endParaRPr lang="id-ID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d-ID" smtClean="0"/>
              <a:t>Yohannes Teknik Sipil Unila</a:t>
            </a:r>
            <a:endParaRPr lang="id-ID"/>
          </a:p>
        </p:txBody>
      </p:sp>
      <p:sp>
        <p:nvSpPr>
          <p:cNvPr id="5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807EC3-73D5-456E-856F-753AEFEC9A92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</p:cSld>
  <p:clrMapOvr>
    <a:masterClrMapping/>
  </p:clrMapOvr>
  <p:transition spd="slow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20BB41-E54E-4BDD-8B1A-0F25E7EAC1B6}" type="datetime3">
              <a:rPr lang="en-US" smtClean="0"/>
              <a:t>3 April 2020</a:t>
            </a:fld>
            <a:endParaRPr lang="id-ID"/>
          </a:p>
        </p:txBody>
      </p:sp>
      <p:sp>
        <p:nvSpPr>
          <p:cNvPr id="3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d-ID" smtClean="0"/>
              <a:t>Yohannes Teknik Sipil Unila</a:t>
            </a:r>
            <a:endParaRPr lang="id-ID"/>
          </a:p>
        </p:txBody>
      </p:sp>
      <p:sp>
        <p:nvSpPr>
          <p:cNvPr id="4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F8B534-AC1D-47F2-BD17-03C9EBE45F37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</p:cSld>
  <p:clrMapOvr>
    <a:masterClrMapping/>
  </p:clrMapOvr>
  <p:transition spd="slow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ADA6A4-8092-486A-9FB1-A6FE39CE8F75}" type="datetime3">
              <a:rPr lang="en-US" smtClean="0"/>
              <a:t>3 April 2020</a:t>
            </a:fld>
            <a:endParaRPr lang="id-ID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d-ID" smtClean="0"/>
              <a:t>Yohannes Teknik Sipil Unila</a:t>
            </a:r>
            <a:endParaRPr lang="id-ID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9FAA6E-A7E6-47F8-843A-B6F8C137A985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B719E9-8D09-4E81-8D4F-59AB87D1D5DC}" type="datetime3">
              <a:rPr lang="en-US" smtClean="0"/>
              <a:t>3 April 2020</a:t>
            </a:fld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Yohannes Teknik Sipil Unila</a:t>
            </a: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CF0019-0994-4755-8944-9C43141572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6B48AC-8F25-4A6D-9E29-320B156147AA}" type="datetime3">
              <a:rPr lang="en-US" smtClean="0"/>
              <a:t>3 April 2020</a:t>
            </a:fld>
            <a:endParaRPr lang="id-ID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d-ID" smtClean="0"/>
              <a:t>Yohannes Teknik Sipil Unila</a:t>
            </a:r>
            <a:endParaRPr lang="id-ID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6D548C-FF87-4571-B277-5DE32A8207E9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</p:cSld>
  <p:clrMapOvr>
    <a:masterClrMapping/>
  </p:clrMapOvr>
  <p:transition spd="slow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3553DB-0C3F-4052-8EF4-50EB8D7BB92C}" type="datetime3">
              <a:rPr lang="en-US" smtClean="0"/>
              <a:t>3 April 2020</a:t>
            </a:fld>
            <a:endParaRPr lang="id-ID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d-ID" smtClean="0"/>
              <a:t>Yohannes Teknik Sipil Unila</a:t>
            </a:r>
            <a:endParaRPr lang="id-ID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18A648-8EE2-46AF-AEF1-01DFAA80D07E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</p:cSld>
  <p:clrMapOvr>
    <a:masterClrMapping/>
  </p:clrMapOvr>
  <p:transition spd="slow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FB88D7-22B8-460F-B8D8-8E5B48DFE9B3}" type="datetime3">
              <a:rPr lang="en-US" smtClean="0"/>
              <a:t>3 April 2020</a:t>
            </a:fld>
            <a:endParaRPr lang="id-ID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d-ID" smtClean="0"/>
              <a:t>Yohannes Teknik Sipil Unila</a:t>
            </a:r>
            <a:endParaRPr lang="id-ID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7BCAE3-2671-45B1-A08D-694C10768ECE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740999-9562-42D4-9352-75D484D03301}" type="datetime3">
              <a:rPr lang="en-US" smtClean="0"/>
              <a:t>3 April 2020</a:t>
            </a:fld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Yohannes Teknik Sipil Unila</a:t>
            </a: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198596-5173-4EC5-8A62-EB55EB01E8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C07174-FFB6-44EF-8B4F-7164C5DFE0C8}" type="datetime3">
              <a:rPr lang="en-US" smtClean="0"/>
              <a:t>3 April 2020</a:t>
            </a:fld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Yohannes Teknik Sipil Unila</a:t>
            </a: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4F6630-7117-4A52-A8DD-1F78AD495B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1F8E87-6C56-419A-8022-3628ECDA7154}" type="datetime3">
              <a:rPr lang="en-US" smtClean="0"/>
              <a:t>3 April 2020</a:t>
            </a:fld>
            <a:endParaRPr lang="en-US"/>
          </a:p>
        </p:txBody>
      </p:sp>
      <p:sp>
        <p:nvSpPr>
          <p:cNvPr id="8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Yohannes Teknik Sipil Unila</a:t>
            </a:r>
            <a:endParaRPr lang="en-US"/>
          </a:p>
        </p:txBody>
      </p:sp>
      <p:sp>
        <p:nvSpPr>
          <p:cNvPr id="9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CB930E-86A6-46C3-AD4F-8F788F028D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BF7666-6176-4415-84C5-4AAB12FE2374}" type="datetime3">
              <a:rPr lang="en-US" smtClean="0"/>
              <a:t>3 April 2020</a:t>
            </a:fld>
            <a:endParaRPr lang="en-US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Yohannes Teknik Sipil Unila</a:t>
            </a:r>
            <a:endParaRPr lang="en-US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9D4517-F11A-436F-AE51-17EE43062A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597ABC-1822-4977-A32D-1A6511A22FDB}" type="datetime3">
              <a:rPr lang="en-US" smtClean="0"/>
              <a:t>3 April 2020</a:t>
            </a:fld>
            <a:endParaRPr lang="en-US"/>
          </a:p>
        </p:txBody>
      </p:sp>
      <p:sp>
        <p:nvSpPr>
          <p:cNvPr id="3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Yohannes Teknik Sipil Unila</a:t>
            </a:r>
            <a:endParaRPr lang="en-US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D463C6-4F0B-4E58-8CB4-DB61DC2868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D3974C-A007-4802-8422-C3D918173904}" type="datetime3">
              <a:rPr lang="en-US" smtClean="0"/>
              <a:t>3 April 2020</a:t>
            </a:fld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Yohannes Teknik Sipil Unila</a:t>
            </a: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AC69C0-59C8-48CE-8811-4031527DBF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FB3674-55EC-49B1-B193-B96E46203412}" type="datetime3">
              <a:rPr lang="en-US" smtClean="0"/>
              <a:t>3 April 2020</a:t>
            </a:fld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Yohannes Teknik Sipil Unila</a:t>
            </a: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D3AC59-AE91-4126-A819-C3A5AAC379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46275"/>
                <a:invGamma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32099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100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32101" name="Freeform 5"/>
          <p:cNvSpPr>
            <a:spLocks/>
          </p:cNvSpPr>
          <p:nvPr/>
        </p:nvSpPr>
        <p:spPr bwMode="hidden">
          <a:xfrm>
            <a:off x="6248400" y="626268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1028" name="Group 6"/>
          <p:cNvGrpSpPr>
            <a:grpSpLocks/>
          </p:cNvGrpSpPr>
          <p:nvPr/>
        </p:nvGrpSpPr>
        <p:grpSpPr bwMode="auto">
          <a:xfrm>
            <a:off x="0" y="6019800"/>
            <a:ext cx="7848600" cy="857250"/>
            <a:chOff x="0" y="3792"/>
            <a:chExt cx="4944" cy="540"/>
          </a:xfrm>
        </p:grpSpPr>
        <p:sp>
          <p:nvSpPr>
            <p:cNvPr id="132103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42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132105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6" cy="533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612" y="533"/>
                  </a:cxn>
                  <a:cxn ang="0">
                    <a:pos x="996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2106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2107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2108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2109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132110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1029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32112" name="Freeform 16"/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113" name="Freeform 17"/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114" name="Freeform 18"/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115" name="Freeform 19"/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116" name="Freeform 20"/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117" name="Freeform 21"/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32118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1" name="Rectangle 2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2120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aseline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A0647A16-5B59-4C3A-90F4-47B8E20FF63C}" type="datetime3">
              <a:rPr lang="en-US" smtClean="0"/>
              <a:t>3 April 2020</a:t>
            </a:fld>
            <a:endParaRPr lang="en-US"/>
          </a:p>
        </p:txBody>
      </p:sp>
      <p:sp>
        <p:nvSpPr>
          <p:cNvPr id="132121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baseline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r>
              <a:rPr lang="en-US" smtClean="0"/>
              <a:t>Yohannes Teknik Sipil Unila</a:t>
            </a:r>
            <a:endParaRPr lang="en-US"/>
          </a:p>
        </p:txBody>
      </p:sp>
      <p:sp>
        <p:nvSpPr>
          <p:cNvPr id="132122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aseline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BBA7DF41-B9B9-4753-8DAB-A266784450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00" r:id="rId1"/>
    <p:sldLayoutId id="2147483780" r:id="rId2"/>
    <p:sldLayoutId id="2147483781" r:id="rId3"/>
    <p:sldLayoutId id="2147483782" r:id="rId4"/>
    <p:sldLayoutId id="2147483783" r:id="rId5"/>
    <p:sldLayoutId id="2147483784" r:id="rId6"/>
    <p:sldLayoutId id="2147483785" r:id="rId7"/>
    <p:sldLayoutId id="2147483786" r:id="rId8"/>
    <p:sldLayoutId id="2147483787" r:id="rId9"/>
    <p:sldLayoutId id="2147483788" r:id="rId10"/>
    <p:sldLayoutId id="2147483789" r:id="rId11"/>
  </p:sldLayoutIdLst>
  <p:transition spd="slow"/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39216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1588" y="0"/>
            <a:ext cx="9148762" cy="6851650"/>
            <a:chOff x="1" y="0"/>
            <a:chExt cx="5763" cy="4316"/>
          </a:xfrm>
        </p:grpSpPr>
        <p:sp>
          <p:nvSpPr>
            <p:cNvPr id="179203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9204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9205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2059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179207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9208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9209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9210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9211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9212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9213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9214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9215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9216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9217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9218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9219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179220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9221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9222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9223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/>
              <a:ahLst/>
              <a:cxnLst>
                <a:cxn ang="0">
                  <a:pos x="717" y="845"/>
                </a:cxn>
                <a:cxn ang="0">
                  <a:pos x="717" y="821"/>
                </a:cxn>
                <a:cxn ang="0">
                  <a:pos x="574" y="605"/>
                </a:cxn>
                <a:cxn ang="0">
                  <a:pos x="406" y="396"/>
                </a:cxn>
                <a:cxn ang="0">
                  <a:pos x="221" y="192"/>
                </a:cxn>
                <a:cxn ang="0">
                  <a:pos x="17" y="0"/>
                </a:cxn>
                <a:cxn ang="0">
                  <a:pos x="0" y="0"/>
                </a:cxn>
                <a:cxn ang="0">
                  <a:pos x="209" y="198"/>
                </a:cxn>
                <a:cxn ang="0">
                  <a:pos x="400" y="408"/>
                </a:cxn>
                <a:cxn ang="0">
                  <a:pos x="568" y="623"/>
                </a:cxn>
                <a:cxn ang="0">
                  <a:pos x="717" y="845"/>
                </a:cxn>
                <a:cxn ang="0">
                  <a:pos x="717" y="845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9224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/>
              <a:ahLst/>
              <a:cxnLst>
                <a:cxn ang="0">
                  <a:pos x="407" y="414"/>
                </a:cxn>
                <a:cxn ang="0">
                  <a:pos x="407" y="396"/>
                </a:cxn>
                <a:cxn ang="0">
                  <a:pos x="222" y="192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08" y="102"/>
                </a:cxn>
                <a:cxn ang="0">
                  <a:pos x="216" y="204"/>
                </a:cxn>
                <a:cxn ang="0">
                  <a:pos x="407" y="414"/>
                </a:cxn>
                <a:cxn ang="0">
                  <a:pos x="407" y="414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9225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9226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/>
              <a:ahLst/>
              <a:cxnLst>
                <a:cxn ang="0">
                  <a:pos x="586" y="0"/>
                </a:cxn>
                <a:cxn ang="0">
                  <a:pos x="568" y="0"/>
                </a:cxn>
                <a:cxn ang="0">
                  <a:pos x="407" y="132"/>
                </a:cxn>
                <a:cxn ang="0">
                  <a:pos x="257" y="270"/>
                </a:cxn>
                <a:cxn ang="0">
                  <a:pos x="120" y="420"/>
                </a:cxn>
                <a:cxn ang="0">
                  <a:pos x="0" y="575"/>
                </a:cxn>
                <a:cxn ang="0">
                  <a:pos x="0" y="599"/>
                </a:cxn>
                <a:cxn ang="0">
                  <a:pos x="120" y="432"/>
                </a:cxn>
                <a:cxn ang="0">
                  <a:pos x="257" y="282"/>
                </a:cxn>
                <a:cxn ang="0">
                  <a:pos x="413" y="138"/>
                </a:cxn>
                <a:cxn ang="0">
                  <a:pos x="586" y="0"/>
                </a:cxn>
                <a:cxn ang="0">
                  <a:pos x="586" y="0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9227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/>
              <a:ahLst/>
              <a:cxnLst>
                <a:cxn ang="0">
                  <a:pos x="269" y="0"/>
                </a:cxn>
                <a:cxn ang="0">
                  <a:pos x="251" y="0"/>
                </a:cxn>
                <a:cxn ang="0">
                  <a:pos x="120" y="114"/>
                </a:cxn>
                <a:cxn ang="0">
                  <a:pos x="60" y="174"/>
                </a:cxn>
                <a:cxn ang="0">
                  <a:pos x="0" y="234"/>
                </a:cxn>
                <a:cxn ang="0">
                  <a:pos x="0" y="252"/>
                </a:cxn>
                <a:cxn ang="0">
                  <a:pos x="126" y="120"/>
                </a:cxn>
                <a:cxn ang="0">
                  <a:pos x="269" y="0"/>
                </a:cxn>
                <a:cxn ang="0">
                  <a:pos x="269" y="0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9228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9229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9230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2071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179232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9233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9234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9235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9236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179237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9238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79239" name="Rectangle 39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id-ID" smtClean="0"/>
              <a:t>Click to edit Master title style</a:t>
            </a:r>
          </a:p>
        </p:txBody>
      </p:sp>
      <p:sp>
        <p:nvSpPr>
          <p:cNvPr id="179240" name="Rectangle 4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baseline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184BD6E5-ED2F-492E-B87C-33C3F6B80A4F}" type="datetime3">
              <a:rPr lang="en-US" smtClean="0"/>
              <a:t>3 April 2020</a:t>
            </a:fld>
            <a:endParaRPr lang="id-ID"/>
          </a:p>
        </p:txBody>
      </p:sp>
      <p:sp>
        <p:nvSpPr>
          <p:cNvPr id="179241" name="Rectangle 4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baseline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r>
              <a:rPr lang="id-ID" smtClean="0"/>
              <a:t>Yohannes Teknik Sipil Unila</a:t>
            </a:r>
            <a:endParaRPr lang="id-ID"/>
          </a:p>
        </p:txBody>
      </p:sp>
      <p:sp>
        <p:nvSpPr>
          <p:cNvPr id="179242" name="Rectangle 4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aseline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A7EBD4F9-A96B-4EFE-84BB-0837A76181C6}" type="slidenum">
              <a:rPr lang="id-ID"/>
              <a:pPr>
                <a:defRPr/>
              </a:pPr>
              <a:t>‹#›</a:t>
            </a:fld>
            <a:endParaRPr lang="id-ID"/>
          </a:p>
        </p:txBody>
      </p:sp>
      <p:sp>
        <p:nvSpPr>
          <p:cNvPr id="179243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d-ID" smtClean="0"/>
              <a:t>Click to edit Master text styles</a:t>
            </a:r>
          </a:p>
          <a:p>
            <a:pPr lvl="1"/>
            <a:r>
              <a:rPr lang="id-ID" smtClean="0"/>
              <a:t>Second level</a:t>
            </a:r>
          </a:p>
          <a:p>
            <a:pPr lvl="2"/>
            <a:r>
              <a:rPr lang="id-ID" smtClean="0"/>
              <a:t>Third level</a:t>
            </a:r>
          </a:p>
          <a:p>
            <a:pPr lvl="3"/>
            <a:r>
              <a:rPr lang="id-ID" smtClean="0"/>
              <a:t>Fourth level</a:t>
            </a:r>
          </a:p>
          <a:p>
            <a:pPr lvl="4"/>
            <a:r>
              <a:rPr lang="id-ID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01" r:id="rId1"/>
    <p:sldLayoutId id="2147483790" r:id="rId2"/>
    <p:sldLayoutId id="2147483791" r:id="rId3"/>
    <p:sldLayoutId id="2147483792" r:id="rId4"/>
    <p:sldLayoutId id="2147483793" r:id="rId5"/>
    <p:sldLayoutId id="2147483794" r:id="rId6"/>
    <p:sldLayoutId id="2147483795" r:id="rId7"/>
    <p:sldLayoutId id="2147483796" r:id="rId8"/>
    <p:sldLayoutId id="2147483797" r:id="rId9"/>
    <p:sldLayoutId id="2147483798" r:id="rId10"/>
    <p:sldLayoutId id="2147483799" r:id="rId11"/>
  </p:sldLayoutIdLst>
  <p:transition spd="slow"/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6"/>
          <p:cNvGrpSpPr>
            <a:grpSpLocks/>
          </p:cNvGrpSpPr>
          <p:nvPr/>
        </p:nvGrpSpPr>
        <p:grpSpPr bwMode="auto">
          <a:xfrm>
            <a:off x="3066102" y="1142551"/>
            <a:ext cx="3016250" cy="1142596"/>
            <a:chOff x="1980" y="1669"/>
            <a:chExt cx="1900" cy="798"/>
          </a:xfrm>
        </p:grpSpPr>
        <p:sp>
          <p:nvSpPr>
            <p:cNvPr id="5124" name="Oval 27"/>
            <p:cNvSpPr>
              <a:spLocks noChangeAspect="1" noChangeArrowheads="1"/>
            </p:cNvSpPr>
            <p:nvPr/>
          </p:nvSpPr>
          <p:spPr bwMode="auto">
            <a:xfrm>
              <a:off x="2239" y="1669"/>
              <a:ext cx="1375" cy="798"/>
            </a:xfrm>
            <a:prstGeom prst="ellipse">
              <a:avLst/>
            </a:prstGeom>
            <a:solidFill>
              <a:srgbClr val="FF0000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5400">
                <a:latin typeface="Arial" charset="0"/>
              </a:endParaRPr>
            </a:p>
          </p:txBody>
        </p:sp>
        <p:sp>
          <p:nvSpPr>
            <p:cNvPr id="232476" name="Rectangle 28"/>
            <p:cNvSpPr>
              <a:spLocks noChangeAspect="1" noChangeArrowheads="1"/>
            </p:cNvSpPr>
            <p:nvPr/>
          </p:nvSpPr>
          <p:spPr bwMode="auto">
            <a:xfrm>
              <a:off x="1980" y="1918"/>
              <a:ext cx="1900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>
                <a:defRPr/>
              </a:pPr>
              <a:r>
                <a:rPr lang="en-US" sz="2800" b="1" baseline="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BAB </a:t>
              </a:r>
              <a:r>
                <a:rPr lang="en-US" sz="2800" b="1" baseline="0" smtClean="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2</a:t>
              </a:r>
              <a:endParaRPr lang="en-US" sz="2800" b="1" baseline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</p:grpSp>
      <p:sp>
        <p:nvSpPr>
          <p:cNvPr id="5" name="Rectangle 5"/>
          <p:cNvSpPr>
            <a:spLocks noGrp="1" noChangeArrowheads="1"/>
          </p:cNvSpPr>
          <p:nvPr>
            <p:ph type="title"/>
          </p:nvPr>
        </p:nvSpPr>
        <p:spPr>
          <a:xfrm>
            <a:off x="1730992" y="2743200"/>
            <a:ext cx="5715000" cy="584775"/>
          </a:xfr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3200" b="1" smtClean="0">
                <a:solidFill>
                  <a:srgbClr val="FFFF00"/>
                </a:solidFill>
                <a:cs typeface="Times New Roman" charset="0"/>
              </a:rPr>
              <a:t>INTEGRAL TERTENTU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lide Number Placeholder 5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62" name="Rectangle 2"/>
          <p:cNvSpPr>
            <a:spLocks noGrp="1" noChangeArrowheads="1"/>
          </p:cNvSpPr>
          <p:nvPr>
            <p:ph type="title"/>
          </p:nvPr>
        </p:nvSpPr>
        <p:spPr>
          <a:xfrm>
            <a:off x="3215640" y="304800"/>
            <a:ext cx="2651760" cy="461665"/>
          </a:xfrm>
          <a:noFill/>
          <a:ln>
            <a:noFill/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2400" b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CONTOH SOAL</a:t>
            </a:r>
          </a:p>
        </p:txBody>
      </p:sp>
      <p:sp>
        <p:nvSpPr>
          <p:cNvPr id="63" name="Rectangle 3"/>
          <p:cNvSpPr>
            <a:spLocks noChangeArrowheads="1"/>
          </p:cNvSpPr>
          <p:nvPr/>
        </p:nvSpPr>
        <p:spPr bwMode="auto">
          <a:xfrm>
            <a:off x="762000" y="1022350"/>
            <a:ext cx="7391400" cy="78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84175" indent="-384175">
              <a:spcAft>
                <a:spcPts val="600"/>
              </a:spcAft>
              <a:buFontTx/>
              <a:buAutoNum type="arabicPeriod"/>
            </a:pP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Hitung luas daerah yang dibatasi oleh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 y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= x</a:t>
            </a:r>
            <a:r>
              <a:rPr lang="en-US" sz="2000" baseline="30000">
                <a:latin typeface="Arial" pitchFamily="34" charset="0"/>
                <a:cs typeface="Arial" pitchFamily="34" charset="0"/>
                <a:sym typeface="Symbol" pitchFamily="18" charset="2"/>
              </a:rPr>
              <a:t>3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 – x dan y = 0 </a:t>
            </a:r>
          </a:p>
          <a:p>
            <a:pPr marL="384175" indent="-384175">
              <a:spcAft>
                <a:spcPts val="600"/>
              </a:spcAft>
            </a:pP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	Jawab:</a:t>
            </a:r>
          </a:p>
        </p:txBody>
      </p:sp>
      <p:grpSp>
        <p:nvGrpSpPr>
          <p:cNvPr id="64" name="Group 21"/>
          <p:cNvGrpSpPr>
            <a:grpSpLocks/>
          </p:cNvGrpSpPr>
          <p:nvPr/>
        </p:nvGrpSpPr>
        <p:grpSpPr bwMode="auto">
          <a:xfrm>
            <a:off x="838200" y="1971675"/>
            <a:ext cx="3581400" cy="2066925"/>
            <a:chOff x="720" y="1575"/>
            <a:chExt cx="2256" cy="1302"/>
          </a:xfrm>
        </p:grpSpPr>
        <p:sp>
          <p:nvSpPr>
            <p:cNvPr id="65" name="Text Box 5"/>
            <p:cNvSpPr txBox="1">
              <a:spLocks noChangeAspect="1" noChangeArrowheads="1"/>
            </p:cNvSpPr>
            <p:nvPr/>
          </p:nvSpPr>
          <p:spPr bwMode="auto">
            <a:xfrm>
              <a:off x="1446" y="1575"/>
              <a:ext cx="1530" cy="4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y = x</a:t>
              </a:r>
              <a:r>
                <a:rPr lang="en-US" sz="2000" baseline="30000">
                  <a:latin typeface="Arial" pitchFamily="34" charset="0"/>
                  <a:cs typeface="Arial" pitchFamily="34" charset="0"/>
                </a:rPr>
                <a:t>3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- x</a:t>
              </a:r>
            </a:p>
          </p:txBody>
        </p:sp>
        <p:sp>
          <p:nvSpPr>
            <p:cNvPr id="66" name="Line 7"/>
            <p:cNvSpPr>
              <a:spLocks noChangeAspect="1" noChangeShapeType="1"/>
            </p:cNvSpPr>
            <p:nvPr/>
          </p:nvSpPr>
          <p:spPr bwMode="auto">
            <a:xfrm>
              <a:off x="1613" y="1775"/>
              <a:ext cx="0" cy="105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7" name="Line 8"/>
            <p:cNvSpPr>
              <a:spLocks noChangeAspect="1" noChangeShapeType="1"/>
            </p:cNvSpPr>
            <p:nvPr/>
          </p:nvSpPr>
          <p:spPr bwMode="auto">
            <a:xfrm>
              <a:off x="781" y="2374"/>
              <a:ext cx="168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68" name="Group 9"/>
            <p:cNvGrpSpPr>
              <a:grpSpLocks noChangeAspect="1"/>
            </p:cNvGrpSpPr>
            <p:nvPr/>
          </p:nvGrpSpPr>
          <p:grpSpPr bwMode="auto">
            <a:xfrm flipV="1">
              <a:off x="859" y="1860"/>
              <a:ext cx="1544" cy="1017"/>
              <a:chOff x="2381" y="12458"/>
              <a:chExt cx="2640" cy="1780"/>
            </a:xfrm>
          </p:grpSpPr>
          <p:sp>
            <p:nvSpPr>
              <p:cNvPr id="78" name="Freeform 10"/>
              <p:cNvSpPr>
                <a:spLocks noChangeAspect="1"/>
              </p:cNvSpPr>
              <p:nvPr/>
            </p:nvSpPr>
            <p:spPr bwMode="auto">
              <a:xfrm>
                <a:off x="2381" y="12458"/>
                <a:ext cx="1320" cy="1080"/>
              </a:xfrm>
              <a:custGeom>
                <a:avLst/>
                <a:gdLst>
                  <a:gd name="T0" fmla="*/ 0 w 1320"/>
                  <a:gd name="T1" fmla="*/ 0 h 1080"/>
                  <a:gd name="T2" fmla="*/ 495 w 1320"/>
                  <a:gd name="T3" fmla="*/ 900 h 1080"/>
                  <a:gd name="T4" fmla="*/ 990 w 1320"/>
                  <a:gd name="T5" fmla="*/ 1080 h 1080"/>
                  <a:gd name="T6" fmla="*/ 1320 w 1320"/>
                  <a:gd name="T7" fmla="*/ 900 h 108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320"/>
                  <a:gd name="T13" fmla="*/ 0 h 1080"/>
                  <a:gd name="T14" fmla="*/ 1320 w 1320"/>
                  <a:gd name="T15" fmla="*/ 1080 h 108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320" h="1080">
                    <a:moveTo>
                      <a:pt x="0" y="0"/>
                    </a:moveTo>
                    <a:cubicBezTo>
                      <a:pt x="165" y="360"/>
                      <a:pt x="330" y="720"/>
                      <a:pt x="495" y="900"/>
                    </a:cubicBezTo>
                    <a:cubicBezTo>
                      <a:pt x="660" y="1080"/>
                      <a:pt x="853" y="1080"/>
                      <a:pt x="990" y="1080"/>
                    </a:cubicBezTo>
                    <a:cubicBezTo>
                      <a:pt x="1127" y="1080"/>
                      <a:pt x="1182" y="960"/>
                      <a:pt x="1320" y="900"/>
                    </a:cubicBezTo>
                  </a:path>
                </a:pathLst>
              </a:cu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9" name="Freeform 11"/>
              <p:cNvSpPr>
                <a:spLocks noChangeAspect="1"/>
              </p:cNvSpPr>
              <p:nvPr/>
            </p:nvSpPr>
            <p:spPr bwMode="auto">
              <a:xfrm flipH="1" flipV="1">
                <a:off x="3701" y="13158"/>
                <a:ext cx="1320" cy="1080"/>
              </a:xfrm>
              <a:custGeom>
                <a:avLst/>
                <a:gdLst>
                  <a:gd name="T0" fmla="*/ 0 w 1320"/>
                  <a:gd name="T1" fmla="*/ 0 h 1080"/>
                  <a:gd name="T2" fmla="*/ 495 w 1320"/>
                  <a:gd name="T3" fmla="*/ 900 h 1080"/>
                  <a:gd name="T4" fmla="*/ 990 w 1320"/>
                  <a:gd name="T5" fmla="*/ 1080 h 1080"/>
                  <a:gd name="T6" fmla="*/ 1320 w 1320"/>
                  <a:gd name="T7" fmla="*/ 900 h 108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320"/>
                  <a:gd name="T13" fmla="*/ 0 h 1080"/>
                  <a:gd name="T14" fmla="*/ 1320 w 1320"/>
                  <a:gd name="T15" fmla="*/ 1080 h 108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320" h="1080">
                    <a:moveTo>
                      <a:pt x="0" y="0"/>
                    </a:moveTo>
                    <a:cubicBezTo>
                      <a:pt x="165" y="360"/>
                      <a:pt x="330" y="720"/>
                      <a:pt x="495" y="900"/>
                    </a:cubicBezTo>
                    <a:cubicBezTo>
                      <a:pt x="660" y="1080"/>
                      <a:pt x="853" y="1080"/>
                      <a:pt x="990" y="1080"/>
                    </a:cubicBezTo>
                    <a:cubicBezTo>
                      <a:pt x="1127" y="1080"/>
                      <a:pt x="1182" y="960"/>
                      <a:pt x="1320" y="900"/>
                    </a:cubicBezTo>
                  </a:path>
                </a:pathLst>
              </a:cu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69" name="Text Box 12"/>
            <p:cNvSpPr txBox="1">
              <a:spLocks noChangeAspect="1" noChangeArrowheads="1"/>
            </p:cNvSpPr>
            <p:nvPr/>
          </p:nvSpPr>
          <p:spPr bwMode="auto">
            <a:xfrm>
              <a:off x="747" y="2132"/>
              <a:ext cx="612" cy="3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 – 1 </a:t>
              </a:r>
            </a:p>
          </p:txBody>
        </p:sp>
        <p:sp>
          <p:nvSpPr>
            <p:cNvPr id="70" name="Text Box 13"/>
            <p:cNvSpPr txBox="1">
              <a:spLocks noChangeAspect="1" noChangeArrowheads="1"/>
            </p:cNvSpPr>
            <p:nvPr/>
          </p:nvSpPr>
          <p:spPr bwMode="auto">
            <a:xfrm>
              <a:off x="1801" y="2355"/>
              <a:ext cx="613" cy="3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 1 </a:t>
              </a:r>
            </a:p>
          </p:txBody>
        </p:sp>
        <p:sp>
          <p:nvSpPr>
            <p:cNvPr id="71" name="Text Box 14"/>
            <p:cNvSpPr txBox="1">
              <a:spLocks noChangeAspect="1" noChangeArrowheads="1"/>
            </p:cNvSpPr>
            <p:nvPr/>
          </p:nvSpPr>
          <p:spPr bwMode="auto">
            <a:xfrm>
              <a:off x="1229" y="2318"/>
              <a:ext cx="613" cy="3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 0 </a:t>
              </a:r>
            </a:p>
          </p:txBody>
        </p:sp>
        <p:sp>
          <p:nvSpPr>
            <p:cNvPr id="72" name="Text Box 15"/>
            <p:cNvSpPr txBox="1">
              <a:spLocks noChangeAspect="1" noChangeArrowheads="1"/>
            </p:cNvSpPr>
            <p:nvPr/>
          </p:nvSpPr>
          <p:spPr bwMode="auto">
            <a:xfrm>
              <a:off x="2086" y="2136"/>
              <a:ext cx="612" cy="3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 X </a:t>
              </a:r>
            </a:p>
          </p:txBody>
        </p:sp>
        <p:sp>
          <p:nvSpPr>
            <p:cNvPr id="73" name="Text Box 16"/>
            <p:cNvSpPr txBox="1">
              <a:spLocks noChangeAspect="1" noChangeArrowheads="1"/>
            </p:cNvSpPr>
            <p:nvPr/>
          </p:nvSpPr>
          <p:spPr bwMode="auto">
            <a:xfrm>
              <a:off x="1212" y="1584"/>
              <a:ext cx="612" cy="3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 Y </a:t>
              </a:r>
            </a:p>
          </p:txBody>
        </p:sp>
        <p:sp>
          <p:nvSpPr>
            <p:cNvPr id="74" name="Text Box 17"/>
            <p:cNvSpPr txBox="1">
              <a:spLocks noChangeAspect="1" noChangeArrowheads="1"/>
            </p:cNvSpPr>
            <p:nvPr/>
          </p:nvSpPr>
          <p:spPr bwMode="auto">
            <a:xfrm>
              <a:off x="1331" y="1897"/>
              <a:ext cx="1095" cy="3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 Luas 1 </a:t>
              </a:r>
            </a:p>
          </p:txBody>
        </p:sp>
        <p:sp>
          <p:nvSpPr>
            <p:cNvPr id="75" name="Text Box 18"/>
            <p:cNvSpPr txBox="1">
              <a:spLocks noChangeAspect="1" noChangeArrowheads="1"/>
            </p:cNvSpPr>
            <p:nvPr/>
          </p:nvSpPr>
          <p:spPr bwMode="auto">
            <a:xfrm>
              <a:off x="720" y="2540"/>
              <a:ext cx="1094" cy="3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 Luas 2 </a:t>
              </a:r>
            </a:p>
          </p:txBody>
        </p:sp>
        <p:sp>
          <p:nvSpPr>
            <p:cNvPr id="76" name="Line 19"/>
            <p:cNvSpPr>
              <a:spLocks noChangeAspect="1" noChangeShapeType="1"/>
            </p:cNvSpPr>
            <p:nvPr/>
          </p:nvSpPr>
          <p:spPr bwMode="auto">
            <a:xfrm>
              <a:off x="1882" y="2145"/>
              <a:ext cx="0" cy="28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7" name="Line 20"/>
            <p:cNvSpPr>
              <a:spLocks noChangeAspect="1" noChangeShapeType="1"/>
            </p:cNvSpPr>
            <p:nvPr/>
          </p:nvSpPr>
          <p:spPr bwMode="auto">
            <a:xfrm>
              <a:off x="1381" y="2309"/>
              <a:ext cx="0" cy="28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80" name="Rectangle 22"/>
          <p:cNvSpPr>
            <a:spLocks noChangeArrowheads="1"/>
          </p:cNvSpPr>
          <p:nvPr/>
        </p:nvSpPr>
        <p:spPr bwMode="auto">
          <a:xfrm>
            <a:off x="4267200" y="2133600"/>
            <a:ext cx="3962400" cy="1554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Fungsi y = x</a:t>
            </a:r>
            <a:r>
              <a:rPr lang="en-US" sz="2000" baseline="30000">
                <a:latin typeface="Arial" pitchFamily="34" charset="0"/>
                <a:cs typeface="Arial" pitchFamily="34" charset="0"/>
                <a:sym typeface="Symbol" pitchFamily="18" charset="2"/>
              </a:rPr>
              <a:t>3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 – x dan y = 0 </a:t>
            </a:r>
            <a:endParaRPr lang="en-US" sz="2000" baseline="0" smtClean="0">
              <a:latin typeface="Arial" pitchFamily="34" charset="0"/>
              <a:cs typeface="Arial" pitchFamily="34" charset="0"/>
              <a:sym typeface="Symbol" pitchFamily="18" charset="2"/>
            </a:endParaRPr>
          </a:p>
          <a:p>
            <a:pPr>
              <a:spcAft>
                <a:spcPts val="600"/>
              </a:spcAft>
            </a:pP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berpotongan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di titik x = 1,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x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= 0, </a:t>
            </a:r>
            <a:endParaRPr lang="en-US" sz="2000" baseline="0" smtClean="0">
              <a:latin typeface="Arial" pitchFamily="34" charset="0"/>
              <a:cs typeface="Arial" pitchFamily="34" charset="0"/>
              <a:sym typeface="Symbol" pitchFamily="18" charset="2"/>
            </a:endParaRPr>
          </a:p>
          <a:p>
            <a:pPr>
              <a:spcAft>
                <a:spcPts val="600"/>
              </a:spcAft>
            </a:pP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dan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x =  – 1. </a:t>
            </a:r>
            <a:endParaRPr lang="en-US" sz="2000" baseline="0" smtClean="0">
              <a:latin typeface="Arial" pitchFamily="34" charset="0"/>
              <a:cs typeface="Arial" pitchFamily="34" charset="0"/>
              <a:sym typeface="Symbol" pitchFamily="18" charset="2"/>
            </a:endParaRPr>
          </a:p>
          <a:p>
            <a:pPr>
              <a:spcAft>
                <a:spcPts val="600"/>
              </a:spcAft>
            </a:pP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Terdapat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2 luasan yang simetris </a:t>
            </a:r>
          </a:p>
        </p:txBody>
      </p:sp>
      <p:grpSp>
        <p:nvGrpSpPr>
          <p:cNvPr id="121" name="Group 120"/>
          <p:cNvGrpSpPr/>
          <p:nvPr/>
        </p:nvGrpSpPr>
        <p:grpSpPr>
          <a:xfrm>
            <a:off x="1905000" y="5025077"/>
            <a:ext cx="4846320" cy="766123"/>
            <a:chOff x="1943100" y="4901252"/>
            <a:chExt cx="4846320" cy="766123"/>
          </a:xfrm>
        </p:grpSpPr>
        <p:sp>
          <p:nvSpPr>
            <p:cNvPr id="84" name="Rectangle 39"/>
            <p:cNvSpPr>
              <a:spLocks noChangeArrowheads="1"/>
            </p:cNvSpPr>
            <p:nvPr/>
          </p:nvSpPr>
          <p:spPr bwMode="auto">
            <a:xfrm>
              <a:off x="1943100" y="5048250"/>
              <a:ext cx="4846320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= – 2 (     –  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)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= – 2. (–    ) =   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sat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. luas </a:t>
              </a:r>
            </a:p>
          </p:txBody>
        </p:sp>
        <p:grpSp>
          <p:nvGrpSpPr>
            <p:cNvPr id="85" name="Group 43"/>
            <p:cNvGrpSpPr>
              <a:grpSpLocks/>
            </p:cNvGrpSpPr>
            <p:nvPr/>
          </p:nvGrpSpPr>
          <p:grpSpPr bwMode="auto">
            <a:xfrm>
              <a:off x="2735571" y="4901252"/>
              <a:ext cx="339725" cy="752475"/>
              <a:chOff x="2760" y="2382"/>
              <a:chExt cx="214" cy="474"/>
            </a:xfrm>
          </p:grpSpPr>
          <p:sp>
            <p:nvSpPr>
              <p:cNvPr id="98" name="Rectangle 44"/>
              <p:cNvSpPr>
                <a:spLocks noChangeArrowheads="1"/>
              </p:cNvSpPr>
              <p:nvPr/>
            </p:nvSpPr>
            <p:spPr bwMode="auto">
              <a:xfrm>
                <a:off x="2769" y="2382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</a:p>
            </p:txBody>
          </p:sp>
          <p:sp>
            <p:nvSpPr>
              <p:cNvPr id="99" name="Rectangle 45"/>
              <p:cNvSpPr>
                <a:spLocks noChangeArrowheads="1"/>
              </p:cNvSpPr>
              <p:nvPr/>
            </p:nvSpPr>
            <p:spPr bwMode="auto">
              <a:xfrm>
                <a:off x="2760" y="2606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4</a:t>
                </a:r>
              </a:p>
            </p:txBody>
          </p:sp>
          <p:sp>
            <p:nvSpPr>
              <p:cNvPr id="100" name="Line 46"/>
              <p:cNvSpPr>
                <a:spLocks noChangeShapeType="1"/>
              </p:cNvSpPr>
              <p:nvPr/>
            </p:nvSpPr>
            <p:spPr bwMode="auto">
              <a:xfrm>
                <a:off x="2796" y="2616"/>
                <a:ext cx="13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86" name="Group 47"/>
            <p:cNvGrpSpPr>
              <a:grpSpLocks/>
            </p:cNvGrpSpPr>
            <p:nvPr/>
          </p:nvGrpSpPr>
          <p:grpSpPr bwMode="auto">
            <a:xfrm>
              <a:off x="4662179" y="4914900"/>
              <a:ext cx="339725" cy="752475"/>
              <a:chOff x="2760" y="2382"/>
              <a:chExt cx="214" cy="474"/>
            </a:xfrm>
          </p:grpSpPr>
          <p:sp>
            <p:nvSpPr>
              <p:cNvPr id="95" name="Rectangle 48"/>
              <p:cNvSpPr>
                <a:spLocks noChangeArrowheads="1"/>
              </p:cNvSpPr>
              <p:nvPr/>
            </p:nvSpPr>
            <p:spPr bwMode="auto">
              <a:xfrm>
                <a:off x="2769" y="2382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</a:p>
            </p:txBody>
          </p:sp>
          <p:sp>
            <p:nvSpPr>
              <p:cNvPr id="96" name="Rectangle 49"/>
              <p:cNvSpPr>
                <a:spLocks noChangeArrowheads="1"/>
              </p:cNvSpPr>
              <p:nvPr/>
            </p:nvSpPr>
            <p:spPr bwMode="auto">
              <a:xfrm>
                <a:off x="2760" y="2606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4</a:t>
                </a:r>
              </a:p>
            </p:txBody>
          </p:sp>
          <p:sp>
            <p:nvSpPr>
              <p:cNvPr id="97" name="Line 50"/>
              <p:cNvSpPr>
                <a:spLocks noChangeShapeType="1"/>
              </p:cNvSpPr>
              <p:nvPr/>
            </p:nvSpPr>
            <p:spPr bwMode="auto">
              <a:xfrm>
                <a:off x="2796" y="2616"/>
                <a:ext cx="13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87" name="Group 51"/>
            <p:cNvGrpSpPr>
              <a:grpSpLocks/>
            </p:cNvGrpSpPr>
            <p:nvPr/>
          </p:nvGrpSpPr>
          <p:grpSpPr bwMode="auto">
            <a:xfrm>
              <a:off x="3255324" y="4901252"/>
              <a:ext cx="339725" cy="752475"/>
              <a:chOff x="2760" y="2382"/>
              <a:chExt cx="214" cy="474"/>
            </a:xfrm>
          </p:grpSpPr>
          <p:sp>
            <p:nvSpPr>
              <p:cNvPr id="92" name="Rectangle 52"/>
              <p:cNvSpPr>
                <a:spLocks noChangeArrowheads="1"/>
              </p:cNvSpPr>
              <p:nvPr/>
            </p:nvSpPr>
            <p:spPr bwMode="auto">
              <a:xfrm>
                <a:off x="2769" y="2382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</a:p>
            </p:txBody>
          </p:sp>
          <p:sp>
            <p:nvSpPr>
              <p:cNvPr id="93" name="Rectangle 53"/>
              <p:cNvSpPr>
                <a:spLocks noChangeArrowheads="1"/>
              </p:cNvSpPr>
              <p:nvPr/>
            </p:nvSpPr>
            <p:spPr bwMode="auto">
              <a:xfrm>
                <a:off x="2760" y="2606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94" name="Line 54"/>
              <p:cNvSpPr>
                <a:spLocks noChangeShapeType="1"/>
              </p:cNvSpPr>
              <p:nvPr/>
            </p:nvSpPr>
            <p:spPr bwMode="auto">
              <a:xfrm>
                <a:off x="2796" y="2616"/>
                <a:ext cx="13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88" name="Group 55"/>
            <p:cNvGrpSpPr>
              <a:grpSpLocks/>
            </p:cNvGrpSpPr>
            <p:nvPr/>
          </p:nvGrpSpPr>
          <p:grpSpPr bwMode="auto">
            <a:xfrm>
              <a:off x="5285096" y="4914900"/>
              <a:ext cx="339725" cy="752475"/>
              <a:chOff x="2760" y="2382"/>
              <a:chExt cx="214" cy="474"/>
            </a:xfrm>
          </p:grpSpPr>
          <p:sp>
            <p:nvSpPr>
              <p:cNvPr id="89" name="Rectangle 56"/>
              <p:cNvSpPr>
                <a:spLocks noChangeArrowheads="1"/>
              </p:cNvSpPr>
              <p:nvPr/>
            </p:nvSpPr>
            <p:spPr bwMode="auto">
              <a:xfrm>
                <a:off x="2769" y="2382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</a:p>
            </p:txBody>
          </p:sp>
          <p:sp>
            <p:nvSpPr>
              <p:cNvPr id="90" name="Rectangle 57"/>
              <p:cNvSpPr>
                <a:spLocks noChangeArrowheads="1"/>
              </p:cNvSpPr>
              <p:nvPr/>
            </p:nvSpPr>
            <p:spPr bwMode="auto">
              <a:xfrm>
                <a:off x="2760" y="2606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91" name="Line 58"/>
              <p:cNvSpPr>
                <a:spLocks noChangeShapeType="1"/>
              </p:cNvSpPr>
              <p:nvPr/>
            </p:nvSpPr>
            <p:spPr bwMode="auto">
              <a:xfrm>
                <a:off x="2796" y="2616"/>
                <a:ext cx="13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120" name="Group 119"/>
          <p:cNvGrpSpPr/>
          <p:nvPr/>
        </p:nvGrpSpPr>
        <p:grpSpPr>
          <a:xfrm>
            <a:off x="1261114" y="4014479"/>
            <a:ext cx="5977886" cy="938521"/>
            <a:chOff x="1143000" y="4057650"/>
            <a:chExt cx="5977886" cy="938521"/>
          </a:xfrm>
        </p:grpSpPr>
        <p:sp>
          <p:nvSpPr>
            <p:cNvPr id="101" name="Rectangle 23"/>
            <p:cNvSpPr>
              <a:spLocks noChangeArrowheads="1"/>
            </p:cNvSpPr>
            <p:nvPr/>
          </p:nvSpPr>
          <p:spPr bwMode="auto">
            <a:xfrm>
              <a:off x="1143000" y="4324350"/>
              <a:ext cx="3453189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Luas = –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2  </a:t>
              </a:r>
              <a:r>
                <a:rPr lang="en-US" sz="2000" baseline="0" smtClean="0">
                  <a:latin typeface="Arial" charset="0"/>
                  <a:cs typeface="Times New Roman" charset="0"/>
                  <a:sym typeface="Symbol" pitchFamily="18" charset="2"/>
                </a:rPr>
                <a:t>∫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[(x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3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– x) – 0]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dx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114" name="Rectangle 28"/>
            <p:cNvSpPr>
              <a:spLocks noChangeArrowheads="1"/>
            </p:cNvSpPr>
            <p:nvPr/>
          </p:nvSpPr>
          <p:spPr bwMode="auto">
            <a:xfrm>
              <a:off x="2514600" y="4057650"/>
              <a:ext cx="325438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1</a:t>
              </a:r>
            </a:p>
          </p:txBody>
        </p:sp>
        <p:sp>
          <p:nvSpPr>
            <p:cNvPr id="115" name="Rectangle 29"/>
            <p:cNvSpPr>
              <a:spLocks noChangeArrowheads="1"/>
            </p:cNvSpPr>
            <p:nvPr/>
          </p:nvSpPr>
          <p:spPr bwMode="auto">
            <a:xfrm>
              <a:off x="2263775" y="4599296"/>
              <a:ext cx="325438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0</a:t>
              </a:r>
            </a:p>
          </p:txBody>
        </p:sp>
        <p:grpSp>
          <p:nvGrpSpPr>
            <p:cNvPr id="103" name="Group 33"/>
            <p:cNvGrpSpPr>
              <a:grpSpLocks/>
            </p:cNvGrpSpPr>
            <p:nvPr/>
          </p:nvGrpSpPr>
          <p:grpSpPr bwMode="auto">
            <a:xfrm>
              <a:off x="5375275" y="4159581"/>
              <a:ext cx="339725" cy="752475"/>
              <a:chOff x="2760" y="2382"/>
              <a:chExt cx="214" cy="474"/>
            </a:xfrm>
          </p:grpSpPr>
          <p:sp>
            <p:nvSpPr>
              <p:cNvPr id="110" name="Rectangle 30"/>
              <p:cNvSpPr>
                <a:spLocks noChangeArrowheads="1"/>
              </p:cNvSpPr>
              <p:nvPr/>
            </p:nvSpPr>
            <p:spPr bwMode="auto">
              <a:xfrm>
                <a:off x="2769" y="2382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</a:p>
            </p:txBody>
          </p:sp>
          <p:sp>
            <p:nvSpPr>
              <p:cNvPr id="111" name="Rectangle 31"/>
              <p:cNvSpPr>
                <a:spLocks noChangeArrowheads="1"/>
              </p:cNvSpPr>
              <p:nvPr/>
            </p:nvSpPr>
            <p:spPr bwMode="auto">
              <a:xfrm>
                <a:off x="2760" y="2606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4</a:t>
                </a:r>
              </a:p>
            </p:txBody>
          </p:sp>
          <p:sp>
            <p:nvSpPr>
              <p:cNvPr id="112" name="Line 32"/>
              <p:cNvSpPr>
                <a:spLocks noChangeShapeType="1"/>
              </p:cNvSpPr>
              <p:nvPr/>
            </p:nvSpPr>
            <p:spPr bwMode="auto">
              <a:xfrm>
                <a:off x="2796" y="2616"/>
                <a:ext cx="13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104" name="Group 34"/>
            <p:cNvGrpSpPr>
              <a:grpSpLocks/>
            </p:cNvGrpSpPr>
            <p:nvPr/>
          </p:nvGrpSpPr>
          <p:grpSpPr bwMode="auto">
            <a:xfrm>
              <a:off x="6158552" y="4191000"/>
              <a:ext cx="339725" cy="752475"/>
              <a:chOff x="2760" y="2382"/>
              <a:chExt cx="214" cy="474"/>
            </a:xfrm>
          </p:grpSpPr>
          <p:sp>
            <p:nvSpPr>
              <p:cNvPr id="107" name="Rectangle 35"/>
              <p:cNvSpPr>
                <a:spLocks noChangeArrowheads="1"/>
              </p:cNvSpPr>
              <p:nvPr/>
            </p:nvSpPr>
            <p:spPr bwMode="auto">
              <a:xfrm>
                <a:off x="2769" y="2382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</a:p>
            </p:txBody>
          </p:sp>
          <p:sp>
            <p:nvSpPr>
              <p:cNvPr id="108" name="Rectangle 36"/>
              <p:cNvSpPr>
                <a:spLocks noChangeArrowheads="1"/>
              </p:cNvSpPr>
              <p:nvPr/>
            </p:nvSpPr>
            <p:spPr bwMode="auto">
              <a:xfrm>
                <a:off x="2760" y="2606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109" name="Line 37"/>
              <p:cNvSpPr>
                <a:spLocks noChangeShapeType="1"/>
              </p:cNvSpPr>
              <p:nvPr/>
            </p:nvSpPr>
            <p:spPr bwMode="auto">
              <a:xfrm>
                <a:off x="2796" y="2616"/>
                <a:ext cx="13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119" name="Group 118"/>
            <p:cNvGrpSpPr/>
            <p:nvPr/>
          </p:nvGrpSpPr>
          <p:grpSpPr>
            <a:xfrm>
              <a:off x="6795448" y="4204648"/>
              <a:ext cx="325438" cy="723900"/>
              <a:chOff x="7315200" y="4076700"/>
              <a:chExt cx="325438" cy="723900"/>
            </a:xfrm>
          </p:grpSpPr>
          <p:sp>
            <p:nvSpPr>
              <p:cNvPr id="105" name="Rectangle 40"/>
              <p:cNvSpPr>
                <a:spLocks noChangeArrowheads="1"/>
              </p:cNvSpPr>
              <p:nvPr/>
            </p:nvSpPr>
            <p:spPr bwMode="auto">
              <a:xfrm>
                <a:off x="7315200" y="4403725"/>
                <a:ext cx="325438" cy="3968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0</a:t>
                </a:r>
              </a:p>
            </p:txBody>
          </p:sp>
          <p:sp>
            <p:nvSpPr>
              <p:cNvPr id="106" name="Rectangle 41"/>
              <p:cNvSpPr>
                <a:spLocks noChangeArrowheads="1"/>
              </p:cNvSpPr>
              <p:nvPr/>
            </p:nvSpPr>
            <p:spPr bwMode="auto">
              <a:xfrm>
                <a:off x="7315200" y="4076700"/>
                <a:ext cx="325438" cy="3968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</a:p>
            </p:txBody>
          </p:sp>
        </p:grpSp>
        <p:sp>
          <p:nvSpPr>
            <p:cNvPr id="118" name="Rectangle 117"/>
            <p:cNvSpPr/>
            <p:nvPr/>
          </p:nvSpPr>
          <p:spPr>
            <a:xfrm>
              <a:off x="4572000" y="4316330"/>
              <a:ext cx="2468880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= – 2 [     x</a:t>
              </a:r>
              <a:r>
                <a:rPr lang="en-US" sz="2000" baseline="3000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4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 –     x</a:t>
              </a:r>
              <a:r>
                <a:rPr lang="en-US" sz="2000" baseline="3000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2 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]  </a:t>
              </a:r>
              <a:endParaRPr lang="en-US" sz="2000" baseline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2000"/>
                                        <p:tgtEl>
                                          <p:spTgt spid="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4000"/>
                            </p:stCondLst>
                            <p:childTnLst>
                              <p:par>
                                <p:cTn id="3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" dur="2000"/>
                                        <p:tgtEl>
                                          <p:spTgt spid="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0" dur="2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5" dur="2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  <p:bldP spid="63" grpId="0" build="p"/>
      <p:bldP spid="80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731" name="Rectangle 3"/>
          <p:cNvSpPr>
            <a:spLocks noChangeArrowheads="1"/>
          </p:cNvSpPr>
          <p:nvPr/>
        </p:nvSpPr>
        <p:spPr bwMode="auto">
          <a:xfrm>
            <a:off x="838200" y="381000"/>
            <a:ext cx="7391400" cy="78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84175" indent="-384175">
              <a:spcAft>
                <a:spcPts val="600"/>
              </a:spcAft>
            </a:pPr>
            <a:r>
              <a:rPr lang="en-US" sz="2000" baseline="0">
                <a:latin typeface="Arial" charset="0"/>
                <a:cs typeface="Times New Roman" charset="0"/>
                <a:sym typeface="Symbol" pitchFamily="18" charset="2"/>
              </a:rPr>
              <a:t>2.	Hitung luas daerah yang dibatasi oleh </a:t>
            </a:r>
            <a:r>
              <a:rPr lang="en-US" sz="2000" baseline="0" smtClean="0">
                <a:latin typeface="Arial" charset="0"/>
                <a:cs typeface="Times New Roman" charset="0"/>
                <a:sym typeface="Symbol" pitchFamily="18" charset="2"/>
              </a:rPr>
              <a:t> </a:t>
            </a:r>
            <a:r>
              <a:rPr lang="en-US" sz="2000" baseline="0">
                <a:latin typeface="Arial" charset="0"/>
                <a:cs typeface="Times New Roman" charset="0"/>
                <a:sym typeface="Symbol" pitchFamily="18" charset="2"/>
              </a:rPr>
              <a:t>x = y</a:t>
            </a:r>
            <a:r>
              <a:rPr lang="en-US" sz="2000" baseline="30000">
                <a:latin typeface="Arial" charset="0"/>
                <a:cs typeface="Times New Roman" charset="0"/>
                <a:sym typeface="Symbol" pitchFamily="18" charset="2"/>
              </a:rPr>
              <a:t>2</a:t>
            </a:r>
            <a:r>
              <a:rPr lang="en-US" sz="2000" baseline="0">
                <a:latin typeface="Arial" charset="0"/>
                <a:cs typeface="Times New Roman" charset="0"/>
                <a:sym typeface="Symbol" pitchFamily="18" charset="2"/>
              </a:rPr>
              <a:t> + 1 dan x = 5 </a:t>
            </a:r>
          </a:p>
          <a:p>
            <a:pPr marL="384175" indent="-384175"/>
            <a:r>
              <a:rPr lang="en-US" sz="2000" baseline="0">
                <a:latin typeface="Arial" charset="0"/>
                <a:cs typeface="Times New Roman" charset="0"/>
                <a:sym typeface="Symbol" pitchFamily="18" charset="2"/>
              </a:rPr>
              <a:t>	Jawab:</a:t>
            </a:r>
          </a:p>
        </p:txBody>
      </p:sp>
      <p:grpSp>
        <p:nvGrpSpPr>
          <p:cNvPr id="2" name="Group 23"/>
          <p:cNvGrpSpPr>
            <a:grpSpLocks/>
          </p:cNvGrpSpPr>
          <p:nvPr/>
        </p:nvGrpSpPr>
        <p:grpSpPr bwMode="auto">
          <a:xfrm>
            <a:off x="1981200" y="1219200"/>
            <a:ext cx="4191000" cy="2422525"/>
            <a:chOff x="384" y="1200"/>
            <a:chExt cx="2640" cy="1526"/>
          </a:xfrm>
        </p:grpSpPr>
        <p:sp>
          <p:nvSpPr>
            <p:cNvPr id="53279" name="Text Box 5"/>
            <p:cNvSpPr txBox="1">
              <a:spLocks noChangeAspect="1" noChangeArrowheads="1"/>
            </p:cNvSpPr>
            <p:nvPr/>
          </p:nvSpPr>
          <p:spPr bwMode="auto">
            <a:xfrm>
              <a:off x="2033" y="2208"/>
              <a:ext cx="991" cy="3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x = y</a:t>
              </a:r>
              <a:r>
                <a:rPr lang="en-US" sz="2000" baseline="3000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+ 1</a:t>
              </a:r>
            </a:p>
          </p:txBody>
        </p:sp>
        <p:sp>
          <p:nvSpPr>
            <p:cNvPr id="53280" name="Line 7"/>
            <p:cNvSpPr>
              <a:spLocks noChangeAspect="1" noChangeShapeType="1"/>
            </p:cNvSpPr>
            <p:nvPr/>
          </p:nvSpPr>
          <p:spPr bwMode="auto">
            <a:xfrm>
              <a:off x="884" y="1295"/>
              <a:ext cx="0" cy="115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3281" name="Line 8"/>
            <p:cNvSpPr>
              <a:spLocks noChangeAspect="1" noChangeShapeType="1"/>
            </p:cNvSpPr>
            <p:nvPr/>
          </p:nvSpPr>
          <p:spPr bwMode="auto">
            <a:xfrm>
              <a:off x="639" y="1881"/>
              <a:ext cx="193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3282" name="Freeform 9"/>
            <p:cNvSpPr>
              <a:spLocks noChangeAspect="1"/>
            </p:cNvSpPr>
            <p:nvPr/>
          </p:nvSpPr>
          <p:spPr bwMode="auto">
            <a:xfrm>
              <a:off x="1033" y="1515"/>
              <a:ext cx="1478" cy="734"/>
            </a:xfrm>
            <a:custGeom>
              <a:avLst/>
              <a:gdLst>
                <a:gd name="T0" fmla="*/ 930 w 2172"/>
                <a:gd name="T1" fmla="*/ 0 h 1440"/>
                <a:gd name="T2" fmla="*/ 12 w 2172"/>
                <a:gd name="T3" fmla="*/ 187 h 1440"/>
                <a:gd name="T4" fmla="*/ 1006 w 2172"/>
                <a:gd name="T5" fmla="*/ 374 h 1440"/>
                <a:gd name="T6" fmla="*/ 0 60000 65536"/>
                <a:gd name="T7" fmla="*/ 0 60000 65536"/>
                <a:gd name="T8" fmla="*/ 0 60000 65536"/>
                <a:gd name="T9" fmla="*/ 0 w 2172"/>
                <a:gd name="T10" fmla="*/ 0 h 1440"/>
                <a:gd name="T11" fmla="*/ 2172 w 2172"/>
                <a:gd name="T12" fmla="*/ 1440 h 144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72" h="1440">
                  <a:moveTo>
                    <a:pt x="2007" y="0"/>
                  </a:moveTo>
                  <a:cubicBezTo>
                    <a:pt x="1003" y="240"/>
                    <a:pt x="0" y="480"/>
                    <a:pt x="27" y="720"/>
                  </a:cubicBezTo>
                  <a:cubicBezTo>
                    <a:pt x="54" y="960"/>
                    <a:pt x="1113" y="1200"/>
                    <a:pt x="2172" y="1440"/>
                  </a:cubicBezTo>
                </a:path>
              </a:pathLst>
            </a:cu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3283" name="Line 10"/>
            <p:cNvSpPr>
              <a:spLocks noChangeAspect="1" noChangeShapeType="1"/>
            </p:cNvSpPr>
            <p:nvPr/>
          </p:nvSpPr>
          <p:spPr bwMode="auto">
            <a:xfrm>
              <a:off x="2120" y="1268"/>
              <a:ext cx="0" cy="122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3284" name="Text Box 11"/>
            <p:cNvSpPr txBox="1">
              <a:spLocks noChangeAspect="1" noChangeArrowheads="1"/>
            </p:cNvSpPr>
            <p:nvPr/>
          </p:nvSpPr>
          <p:spPr bwMode="auto">
            <a:xfrm>
              <a:off x="466" y="1839"/>
              <a:ext cx="674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0</a:t>
              </a:r>
            </a:p>
          </p:txBody>
        </p:sp>
        <p:sp>
          <p:nvSpPr>
            <p:cNvPr id="53285" name="Text Box 12"/>
            <p:cNvSpPr txBox="1">
              <a:spLocks noChangeAspect="1" noChangeArrowheads="1"/>
            </p:cNvSpPr>
            <p:nvPr/>
          </p:nvSpPr>
          <p:spPr bwMode="auto">
            <a:xfrm>
              <a:off x="687" y="1840"/>
              <a:ext cx="674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1</a:t>
              </a:r>
            </a:p>
          </p:txBody>
        </p:sp>
        <p:sp>
          <p:nvSpPr>
            <p:cNvPr id="53286" name="Line 13"/>
            <p:cNvSpPr>
              <a:spLocks noChangeAspect="1" noChangeShapeType="1"/>
            </p:cNvSpPr>
            <p:nvPr/>
          </p:nvSpPr>
          <p:spPr bwMode="auto">
            <a:xfrm>
              <a:off x="884" y="1554"/>
              <a:ext cx="123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3287" name="Line 14"/>
            <p:cNvSpPr>
              <a:spLocks noChangeAspect="1" noChangeShapeType="1"/>
            </p:cNvSpPr>
            <p:nvPr/>
          </p:nvSpPr>
          <p:spPr bwMode="auto">
            <a:xfrm>
              <a:off x="884" y="2195"/>
              <a:ext cx="123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3288" name="Text Box 15"/>
            <p:cNvSpPr txBox="1">
              <a:spLocks noChangeAspect="1" noChangeArrowheads="1"/>
            </p:cNvSpPr>
            <p:nvPr/>
          </p:nvSpPr>
          <p:spPr bwMode="auto">
            <a:xfrm>
              <a:off x="464" y="1416"/>
              <a:ext cx="674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2</a:t>
              </a:r>
            </a:p>
          </p:txBody>
        </p:sp>
        <p:sp>
          <p:nvSpPr>
            <p:cNvPr id="53289" name="Text Box 16"/>
            <p:cNvSpPr txBox="1">
              <a:spLocks noChangeAspect="1" noChangeArrowheads="1"/>
            </p:cNvSpPr>
            <p:nvPr/>
          </p:nvSpPr>
          <p:spPr bwMode="auto">
            <a:xfrm>
              <a:off x="384" y="2059"/>
              <a:ext cx="674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– 2</a:t>
              </a:r>
            </a:p>
          </p:txBody>
        </p:sp>
        <p:sp>
          <p:nvSpPr>
            <p:cNvPr id="53290" name="Text Box 17"/>
            <p:cNvSpPr txBox="1">
              <a:spLocks noChangeAspect="1" noChangeArrowheads="1"/>
            </p:cNvSpPr>
            <p:nvPr/>
          </p:nvSpPr>
          <p:spPr bwMode="auto">
            <a:xfrm>
              <a:off x="1317" y="2236"/>
              <a:ext cx="1123" cy="4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x = 5</a:t>
              </a:r>
            </a:p>
          </p:txBody>
        </p:sp>
        <p:sp>
          <p:nvSpPr>
            <p:cNvPr id="53291" name="Text Box 18"/>
            <p:cNvSpPr txBox="1">
              <a:spLocks noChangeAspect="1" noChangeArrowheads="1"/>
            </p:cNvSpPr>
            <p:nvPr/>
          </p:nvSpPr>
          <p:spPr bwMode="auto">
            <a:xfrm>
              <a:off x="2062" y="1636"/>
              <a:ext cx="674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X</a:t>
              </a:r>
            </a:p>
          </p:txBody>
        </p:sp>
        <p:sp>
          <p:nvSpPr>
            <p:cNvPr id="53292" name="Text Box 19"/>
            <p:cNvSpPr txBox="1">
              <a:spLocks noChangeAspect="1" noChangeArrowheads="1"/>
            </p:cNvSpPr>
            <p:nvPr/>
          </p:nvSpPr>
          <p:spPr bwMode="auto">
            <a:xfrm>
              <a:off x="639" y="1200"/>
              <a:ext cx="674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Y</a:t>
              </a:r>
            </a:p>
          </p:txBody>
        </p:sp>
        <p:sp>
          <p:nvSpPr>
            <p:cNvPr id="53293" name="Text Box 20"/>
            <p:cNvSpPr txBox="1">
              <a:spLocks noChangeAspect="1" noChangeArrowheads="1"/>
            </p:cNvSpPr>
            <p:nvPr/>
          </p:nvSpPr>
          <p:spPr bwMode="auto">
            <a:xfrm>
              <a:off x="1347" y="1636"/>
              <a:ext cx="919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Luas</a:t>
              </a:r>
            </a:p>
          </p:txBody>
        </p:sp>
      </p:grpSp>
      <p:sp>
        <p:nvSpPr>
          <p:cNvPr id="329750" name="Rectangle 22"/>
          <p:cNvSpPr>
            <a:spLocks noChangeArrowheads="1"/>
          </p:cNvSpPr>
          <p:nvPr/>
        </p:nvSpPr>
        <p:spPr bwMode="auto">
          <a:xfrm>
            <a:off x="1295400" y="3581400"/>
            <a:ext cx="711041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>
                <a:latin typeface="Arial" charset="0"/>
                <a:cs typeface="Times New Roman" charset="0"/>
                <a:sym typeface="Symbol" pitchFamily="18" charset="2"/>
              </a:rPr>
              <a:t>Kurva x = y</a:t>
            </a:r>
            <a:r>
              <a:rPr lang="en-US" sz="2000" baseline="30000">
                <a:latin typeface="Arial" charset="0"/>
                <a:cs typeface="Times New Roman" charset="0"/>
                <a:sym typeface="Symbol" pitchFamily="18" charset="2"/>
              </a:rPr>
              <a:t>2</a:t>
            </a:r>
            <a:r>
              <a:rPr lang="en-US" sz="2000" baseline="0">
                <a:latin typeface="Arial" charset="0"/>
                <a:cs typeface="Times New Roman" charset="0"/>
                <a:sym typeface="Symbol" pitchFamily="18" charset="2"/>
              </a:rPr>
              <a:t> + 1 dan x = 5  berpotongan di (5, 2) dan (5, – 2)</a:t>
            </a:r>
            <a:r>
              <a:rPr lang="en-US" sz="2000" baseline="0">
                <a:latin typeface="Arial" charset="0"/>
                <a:cs typeface="Arial" charset="0"/>
                <a:sym typeface="Symbol" pitchFamily="18" charset="2"/>
              </a:rPr>
              <a:t> </a:t>
            </a:r>
          </a:p>
        </p:txBody>
      </p:sp>
      <p:grpSp>
        <p:nvGrpSpPr>
          <p:cNvPr id="57" name="Group 56"/>
          <p:cNvGrpSpPr/>
          <p:nvPr/>
        </p:nvGrpSpPr>
        <p:grpSpPr>
          <a:xfrm>
            <a:off x="1295400" y="4113581"/>
            <a:ext cx="3238387" cy="1009650"/>
            <a:chOff x="1143000" y="4391025"/>
            <a:chExt cx="3238387" cy="1009650"/>
          </a:xfrm>
        </p:grpSpPr>
        <p:sp>
          <p:nvSpPr>
            <p:cNvPr id="53265" name="Rectangle 24"/>
            <p:cNvSpPr>
              <a:spLocks noChangeArrowheads="1"/>
            </p:cNvSpPr>
            <p:nvPr/>
          </p:nvSpPr>
          <p:spPr bwMode="auto">
            <a:xfrm>
              <a:off x="1143000" y="4695825"/>
              <a:ext cx="3238387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Luas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=  2 </a:t>
              </a:r>
              <a:r>
                <a:rPr lang="en-US" sz="2000" baseline="0" smtClean="0">
                  <a:latin typeface="Arial" charset="0"/>
                  <a:cs typeface="Times New Roman" charset="0"/>
                  <a:sym typeface="Symbol" pitchFamily="18" charset="2"/>
                </a:rPr>
                <a:t>∫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[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5 – (y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+ 1)]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dy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53275" name="Rectangle 29"/>
            <p:cNvSpPr>
              <a:spLocks noChangeArrowheads="1"/>
            </p:cNvSpPr>
            <p:nvPr/>
          </p:nvSpPr>
          <p:spPr bwMode="auto">
            <a:xfrm>
              <a:off x="2363788" y="4391025"/>
              <a:ext cx="325438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</a:p>
          </p:txBody>
        </p:sp>
        <p:sp>
          <p:nvSpPr>
            <p:cNvPr id="53276" name="Rectangle 30"/>
            <p:cNvSpPr>
              <a:spLocks noChangeArrowheads="1"/>
            </p:cNvSpPr>
            <p:nvPr/>
          </p:nvSpPr>
          <p:spPr bwMode="auto">
            <a:xfrm>
              <a:off x="2209800" y="5003800"/>
              <a:ext cx="325438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0</a:t>
              </a:r>
            </a:p>
          </p:txBody>
        </p:sp>
      </p:grpSp>
      <p:grpSp>
        <p:nvGrpSpPr>
          <p:cNvPr id="55" name="Group 54"/>
          <p:cNvGrpSpPr/>
          <p:nvPr/>
        </p:nvGrpSpPr>
        <p:grpSpPr>
          <a:xfrm>
            <a:off x="4026085" y="5263262"/>
            <a:ext cx="1425390" cy="752475"/>
            <a:chOff x="3962400" y="5396552"/>
            <a:chExt cx="1425390" cy="752475"/>
          </a:xfrm>
        </p:grpSpPr>
        <p:sp>
          <p:nvSpPr>
            <p:cNvPr id="53256" name="Rectangle 42"/>
            <p:cNvSpPr>
              <a:spLocks noChangeArrowheads="1"/>
            </p:cNvSpPr>
            <p:nvPr/>
          </p:nvSpPr>
          <p:spPr bwMode="auto">
            <a:xfrm>
              <a:off x="3962400" y="5548952"/>
              <a:ext cx="142539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= 2 (8 –  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)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grpSp>
          <p:nvGrpSpPr>
            <p:cNvPr id="53257" name="Group 43"/>
            <p:cNvGrpSpPr>
              <a:grpSpLocks/>
            </p:cNvGrpSpPr>
            <p:nvPr/>
          </p:nvGrpSpPr>
          <p:grpSpPr bwMode="auto">
            <a:xfrm>
              <a:off x="4904427" y="5396552"/>
              <a:ext cx="339725" cy="752475"/>
              <a:chOff x="2760" y="2382"/>
              <a:chExt cx="214" cy="474"/>
            </a:xfrm>
          </p:grpSpPr>
          <p:sp>
            <p:nvSpPr>
              <p:cNvPr id="53262" name="Rectangle 44"/>
              <p:cNvSpPr>
                <a:spLocks noChangeArrowheads="1"/>
              </p:cNvSpPr>
              <p:nvPr/>
            </p:nvSpPr>
            <p:spPr bwMode="auto">
              <a:xfrm>
                <a:off x="2769" y="2382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8</a:t>
                </a:r>
              </a:p>
            </p:txBody>
          </p:sp>
          <p:sp>
            <p:nvSpPr>
              <p:cNvPr id="53263" name="Rectangle 45"/>
              <p:cNvSpPr>
                <a:spLocks noChangeArrowheads="1"/>
              </p:cNvSpPr>
              <p:nvPr/>
            </p:nvSpPr>
            <p:spPr bwMode="auto">
              <a:xfrm>
                <a:off x="2760" y="2606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</a:t>
                </a:r>
              </a:p>
            </p:txBody>
          </p:sp>
          <p:sp>
            <p:nvSpPr>
              <p:cNvPr id="53264" name="Line 46"/>
              <p:cNvSpPr>
                <a:spLocks noChangeShapeType="1"/>
              </p:cNvSpPr>
              <p:nvPr/>
            </p:nvSpPr>
            <p:spPr bwMode="auto">
              <a:xfrm>
                <a:off x="2796" y="2616"/>
                <a:ext cx="13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47" name="Slide Number Placeholder 4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grpSp>
        <p:nvGrpSpPr>
          <p:cNvPr id="58" name="Group 57"/>
          <p:cNvGrpSpPr/>
          <p:nvPr/>
        </p:nvGrpSpPr>
        <p:grpSpPr>
          <a:xfrm>
            <a:off x="4495800" y="4114860"/>
            <a:ext cx="1989647" cy="1009650"/>
            <a:chOff x="4260088" y="4392304"/>
            <a:chExt cx="1989647" cy="1009650"/>
          </a:xfrm>
        </p:grpSpPr>
        <p:sp>
          <p:nvSpPr>
            <p:cNvPr id="49" name="Rectangle 29"/>
            <p:cNvSpPr>
              <a:spLocks noChangeArrowheads="1"/>
            </p:cNvSpPr>
            <p:nvPr/>
          </p:nvSpPr>
          <p:spPr bwMode="auto">
            <a:xfrm>
              <a:off x="4725988" y="4392304"/>
              <a:ext cx="325438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</a:p>
          </p:txBody>
        </p:sp>
        <p:sp>
          <p:nvSpPr>
            <p:cNvPr id="50" name="Rectangle 30"/>
            <p:cNvSpPr>
              <a:spLocks noChangeArrowheads="1"/>
            </p:cNvSpPr>
            <p:nvPr/>
          </p:nvSpPr>
          <p:spPr bwMode="auto">
            <a:xfrm>
              <a:off x="4572000" y="5005079"/>
              <a:ext cx="325438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0</a:t>
              </a:r>
            </a:p>
          </p:txBody>
        </p:sp>
        <p:sp>
          <p:nvSpPr>
            <p:cNvPr id="51" name="Rectangle 50"/>
            <p:cNvSpPr/>
            <p:nvPr/>
          </p:nvSpPr>
          <p:spPr>
            <a:xfrm>
              <a:off x="4260088" y="4683682"/>
              <a:ext cx="1989647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=  2 </a:t>
              </a:r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charset="0"/>
                  <a:sym typeface="Symbol" pitchFamily="18" charset="2"/>
                </a:rPr>
                <a:t>∫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 (4 – y</a:t>
              </a:r>
              <a:r>
                <a:rPr lang="en-US" sz="2000" baseline="3000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) dy</a:t>
              </a:r>
              <a:endParaRPr lang="en-US" sz="2000" baseline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</p:grpSp>
      <p:grpSp>
        <p:nvGrpSpPr>
          <p:cNvPr id="56" name="Group 55"/>
          <p:cNvGrpSpPr/>
          <p:nvPr/>
        </p:nvGrpSpPr>
        <p:grpSpPr>
          <a:xfrm>
            <a:off x="2008360" y="5249614"/>
            <a:ext cx="2092153" cy="766123"/>
            <a:chOff x="1967085" y="5382904"/>
            <a:chExt cx="2092153" cy="766123"/>
          </a:xfrm>
        </p:grpSpPr>
        <p:grpSp>
          <p:nvGrpSpPr>
            <p:cNvPr id="53267" name="Group 35"/>
            <p:cNvGrpSpPr>
              <a:grpSpLocks/>
            </p:cNvGrpSpPr>
            <p:nvPr/>
          </p:nvGrpSpPr>
          <p:grpSpPr bwMode="auto">
            <a:xfrm>
              <a:off x="3124200" y="5396552"/>
              <a:ext cx="339725" cy="752475"/>
              <a:chOff x="2760" y="2382"/>
              <a:chExt cx="214" cy="474"/>
            </a:xfrm>
          </p:grpSpPr>
          <p:sp>
            <p:nvSpPr>
              <p:cNvPr id="53271" name="Rectangle 36"/>
              <p:cNvSpPr>
                <a:spLocks noChangeArrowheads="1"/>
              </p:cNvSpPr>
              <p:nvPr/>
            </p:nvSpPr>
            <p:spPr bwMode="auto">
              <a:xfrm>
                <a:off x="2769" y="2382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</a:p>
            </p:txBody>
          </p:sp>
          <p:sp>
            <p:nvSpPr>
              <p:cNvPr id="53272" name="Rectangle 37"/>
              <p:cNvSpPr>
                <a:spLocks noChangeArrowheads="1"/>
              </p:cNvSpPr>
              <p:nvPr/>
            </p:nvSpPr>
            <p:spPr bwMode="auto">
              <a:xfrm>
                <a:off x="2760" y="2606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</a:t>
                </a:r>
              </a:p>
            </p:txBody>
          </p:sp>
          <p:sp>
            <p:nvSpPr>
              <p:cNvPr id="53273" name="Line 38"/>
              <p:cNvSpPr>
                <a:spLocks noChangeShapeType="1"/>
              </p:cNvSpPr>
              <p:nvPr/>
            </p:nvSpPr>
            <p:spPr bwMode="auto">
              <a:xfrm>
                <a:off x="2796" y="2616"/>
                <a:ext cx="13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53268" name="Group 41"/>
            <p:cNvGrpSpPr>
              <a:grpSpLocks/>
            </p:cNvGrpSpPr>
            <p:nvPr/>
          </p:nvGrpSpPr>
          <p:grpSpPr bwMode="auto">
            <a:xfrm>
              <a:off x="3733800" y="5382904"/>
              <a:ext cx="325438" cy="723900"/>
              <a:chOff x="4668" y="1254"/>
              <a:chExt cx="205" cy="456"/>
            </a:xfrm>
          </p:grpSpPr>
          <p:sp>
            <p:nvSpPr>
              <p:cNvPr id="53269" name="Rectangle 39"/>
              <p:cNvSpPr>
                <a:spLocks noChangeArrowheads="1"/>
              </p:cNvSpPr>
              <p:nvPr/>
            </p:nvSpPr>
            <p:spPr bwMode="auto">
              <a:xfrm>
                <a:off x="4668" y="1460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0</a:t>
                </a:r>
              </a:p>
            </p:txBody>
          </p:sp>
          <p:sp>
            <p:nvSpPr>
              <p:cNvPr id="53270" name="Rectangle 40"/>
              <p:cNvSpPr>
                <a:spLocks noChangeArrowheads="1"/>
              </p:cNvSpPr>
              <p:nvPr/>
            </p:nvSpPr>
            <p:spPr bwMode="auto">
              <a:xfrm>
                <a:off x="4668" y="1254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</p:grpSp>
        <p:sp>
          <p:nvSpPr>
            <p:cNvPr id="52" name="Rectangle 51"/>
            <p:cNvSpPr/>
            <p:nvPr/>
          </p:nvSpPr>
          <p:spPr>
            <a:xfrm>
              <a:off x="1967085" y="5543490"/>
              <a:ext cx="2007281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= 2 [ 4y –     y</a:t>
              </a:r>
              <a:r>
                <a:rPr lang="en-US" sz="2000" baseline="3000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3 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] </a:t>
              </a:r>
              <a:endParaRPr lang="en-US" sz="2000" baseline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5377131" y="5259139"/>
            <a:ext cx="947469" cy="752475"/>
            <a:chOff x="5335856" y="5392429"/>
            <a:chExt cx="947469" cy="752475"/>
          </a:xfrm>
        </p:grpSpPr>
        <p:grpSp>
          <p:nvGrpSpPr>
            <p:cNvPr id="53258" name="Group 47"/>
            <p:cNvGrpSpPr>
              <a:grpSpLocks/>
            </p:cNvGrpSpPr>
            <p:nvPr/>
          </p:nvGrpSpPr>
          <p:grpSpPr bwMode="auto">
            <a:xfrm>
              <a:off x="5943600" y="5392429"/>
              <a:ext cx="339725" cy="752475"/>
              <a:chOff x="2760" y="2382"/>
              <a:chExt cx="214" cy="474"/>
            </a:xfrm>
          </p:grpSpPr>
          <p:sp>
            <p:nvSpPr>
              <p:cNvPr id="53259" name="Rectangle 48"/>
              <p:cNvSpPr>
                <a:spLocks noChangeArrowheads="1"/>
              </p:cNvSpPr>
              <p:nvPr/>
            </p:nvSpPr>
            <p:spPr bwMode="auto">
              <a:xfrm>
                <a:off x="2769" y="2382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53260" name="Rectangle 49"/>
              <p:cNvSpPr>
                <a:spLocks noChangeArrowheads="1"/>
              </p:cNvSpPr>
              <p:nvPr/>
            </p:nvSpPr>
            <p:spPr bwMode="auto">
              <a:xfrm>
                <a:off x="2760" y="2606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</a:t>
                </a:r>
              </a:p>
            </p:txBody>
          </p:sp>
          <p:sp>
            <p:nvSpPr>
              <p:cNvPr id="53261" name="Line 50"/>
              <p:cNvSpPr>
                <a:spLocks noChangeShapeType="1"/>
              </p:cNvSpPr>
              <p:nvPr/>
            </p:nvSpPr>
            <p:spPr bwMode="auto">
              <a:xfrm>
                <a:off x="2796" y="2616"/>
                <a:ext cx="13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53" name="Rectangle 52"/>
            <p:cNvSpPr/>
            <p:nvPr/>
          </p:nvSpPr>
          <p:spPr>
            <a:xfrm>
              <a:off x="5335856" y="5554640"/>
              <a:ext cx="76014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= 10 </a:t>
              </a:r>
              <a:endParaRPr lang="en-US" sz="2000" baseline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329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329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2000"/>
                                        <p:tgtEl>
                                          <p:spTgt spid="329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7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2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9731" grpId="0" build="p"/>
      <p:bldP spid="32975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754" name="Rectangle 2"/>
          <p:cNvSpPr>
            <a:spLocks noGrp="1" noChangeArrowheads="1"/>
          </p:cNvSpPr>
          <p:nvPr>
            <p:ph type="title"/>
          </p:nvPr>
        </p:nvSpPr>
        <p:spPr>
          <a:xfrm>
            <a:off x="3030538" y="376535"/>
            <a:ext cx="3048000" cy="461665"/>
          </a:xfrm>
          <a:noFill/>
          <a:ln>
            <a:noFill/>
          </a:ln>
        </p:spPr>
        <p:txBody>
          <a:bodyPr>
            <a:spAutoFit/>
          </a:bodyPr>
          <a:lstStyle/>
          <a:p>
            <a:pPr eaLnBrk="1" hangingPunct="1"/>
            <a:r>
              <a:rPr lang="en-US" sz="2400" b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LATIHAN</a:t>
            </a:r>
          </a:p>
        </p:txBody>
      </p:sp>
      <p:sp>
        <p:nvSpPr>
          <p:cNvPr id="330755" name="Rectangle 3"/>
          <p:cNvSpPr>
            <a:spLocks noChangeArrowheads="1"/>
          </p:cNvSpPr>
          <p:nvPr/>
        </p:nvSpPr>
        <p:spPr bwMode="auto">
          <a:xfrm>
            <a:off x="1473363" y="1066800"/>
            <a:ext cx="454643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Hitung luas daerah yang dibatasi oleh </a:t>
            </a:r>
          </a:p>
        </p:txBody>
      </p:sp>
      <p:sp>
        <p:nvSpPr>
          <p:cNvPr id="330756" name="Rectangle 4"/>
          <p:cNvSpPr>
            <a:spLocks noChangeArrowheads="1"/>
          </p:cNvSpPr>
          <p:nvPr/>
        </p:nvSpPr>
        <p:spPr bwMode="auto">
          <a:xfrm>
            <a:off x="1441116" y="1524000"/>
            <a:ext cx="3886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1. y = x</a:t>
            </a:r>
            <a:r>
              <a:rPr lang="en-US" sz="2000" baseline="30000">
                <a:latin typeface="Arial" pitchFamily="34" charset="0"/>
                <a:cs typeface="Arial" pitchFamily="34" charset="0"/>
                <a:sym typeface="Symbol" pitchFamily="18" charset="2"/>
              </a:rPr>
              <a:t>3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, y = 0, x = 1, dan x = 3 </a:t>
            </a:r>
          </a:p>
        </p:txBody>
      </p:sp>
      <p:sp>
        <p:nvSpPr>
          <p:cNvPr id="330757" name="Rectangle 5"/>
          <p:cNvSpPr>
            <a:spLocks noChangeArrowheads="1"/>
          </p:cNvSpPr>
          <p:nvPr/>
        </p:nvSpPr>
        <p:spPr bwMode="auto">
          <a:xfrm>
            <a:off x="1441116" y="2057400"/>
            <a:ext cx="302198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2. y = 2 – x</a:t>
            </a:r>
            <a:r>
              <a:rPr lang="en-US" sz="2000" baseline="30000">
                <a:latin typeface="Arial" pitchFamily="34" charset="0"/>
                <a:cs typeface="Arial" pitchFamily="34" charset="0"/>
                <a:sym typeface="Symbol" pitchFamily="18" charset="2"/>
              </a:rPr>
              <a:t>2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 dan y = – x </a:t>
            </a:r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1441116" y="2566988"/>
            <a:ext cx="2524125" cy="400050"/>
            <a:chOff x="576" y="1665"/>
            <a:chExt cx="1590" cy="252"/>
          </a:xfrm>
        </p:grpSpPr>
        <p:sp>
          <p:nvSpPr>
            <p:cNvPr id="54284" name="Rectangle 7"/>
            <p:cNvSpPr>
              <a:spLocks noChangeArrowheads="1"/>
            </p:cNvSpPr>
            <p:nvPr/>
          </p:nvSpPr>
          <p:spPr bwMode="auto">
            <a:xfrm>
              <a:off x="576" y="1665"/>
              <a:ext cx="159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3. y = x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dan y = 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x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</a:p>
          </p:txBody>
        </p:sp>
        <p:sp>
          <p:nvSpPr>
            <p:cNvPr id="54285" name="Line 8"/>
            <p:cNvSpPr>
              <a:spLocks noChangeShapeType="1"/>
            </p:cNvSpPr>
            <p:nvPr/>
          </p:nvSpPr>
          <p:spPr bwMode="auto">
            <a:xfrm>
              <a:off x="1893" y="1704"/>
              <a:ext cx="11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30762" name="Rectangle 10"/>
          <p:cNvSpPr>
            <a:spLocks noChangeArrowheads="1"/>
          </p:cNvSpPr>
          <p:nvPr/>
        </p:nvSpPr>
        <p:spPr bwMode="auto">
          <a:xfrm>
            <a:off x="1441116" y="3110492"/>
            <a:ext cx="381707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4. y + x</a:t>
            </a:r>
            <a:r>
              <a:rPr lang="en-US" sz="2000" baseline="30000">
                <a:latin typeface="Arial" pitchFamily="34" charset="0"/>
                <a:cs typeface="Arial" pitchFamily="34" charset="0"/>
                <a:sym typeface="Symbol" pitchFamily="18" charset="2"/>
              </a:rPr>
              <a:t>2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 = 6 dan y + 2x – 3 = 0 </a:t>
            </a:r>
          </a:p>
        </p:txBody>
      </p:sp>
      <p:sp>
        <p:nvSpPr>
          <p:cNvPr id="330763" name="Rectangle 11"/>
          <p:cNvSpPr>
            <a:spLocks noChangeArrowheads="1"/>
          </p:cNvSpPr>
          <p:nvPr/>
        </p:nvSpPr>
        <p:spPr bwMode="auto">
          <a:xfrm>
            <a:off x="1422066" y="3701042"/>
            <a:ext cx="459773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5. y – x = 6, y – x</a:t>
            </a:r>
            <a:r>
              <a:rPr lang="en-US" sz="2000" baseline="30000">
                <a:latin typeface="Arial" pitchFamily="34" charset="0"/>
                <a:cs typeface="Arial" pitchFamily="34" charset="0"/>
                <a:sym typeface="Symbol" pitchFamily="18" charset="2"/>
              </a:rPr>
              <a:t>3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 = 0, dan 2y + x = 0 </a:t>
            </a:r>
          </a:p>
        </p:txBody>
      </p:sp>
      <p:sp>
        <p:nvSpPr>
          <p:cNvPr id="330764" name="Rectangle 12"/>
          <p:cNvSpPr>
            <a:spLocks noChangeArrowheads="1"/>
          </p:cNvSpPr>
          <p:nvPr/>
        </p:nvSpPr>
        <p:spPr bwMode="auto">
          <a:xfrm>
            <a:off x="1422066" y="4267140"/>
            <a:ext cx="305243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6. 2y</a:t>
            </a:r>
            <a:r>
              <a:rPr lang="en-US" sz="2000" baseline="30000">
                <a:latin typeface="Arial" pitchFamily="34" charset="0"/>
                <a:cs typeface="Arial" pitchFamily="34" charset="0"/>
                <a:sym typeface="Symbol" pitchFamily="18" charset="2"/>
              </a:rPr>
              <a:t>2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 = x + 4 dan x = y</a:t>
            </a:r>
            <a:r>
              <a:rPr lang="en-US" sz="2000" baseline="30000">
                <a:latin typeface="Arial" pitchFamily="34" charset="0"/>
                <a:cs typeface="Arial" pitchFamily="34" charset="0"/>
                <a:sym typeface="Symbol" pitchFamily="18" charset="2"/>
              </a:rPr>
              <a:t>2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</a:p>
        </p:txBody>
      </p:sp>
      <p:sp>
        <p:nvSpPr>
          <p:cNvPr id="330765" name="Rectangle 13"/>
          <p:cNvSpPr>
            <a:spLocks noChangeArrowheads="1"/>
          </p:cNvSpPr>
          <p:nvPr/>
        </p:nvSpPr>
        <p:spPr bwMode="auto">
          <a:xfrm>
            <a:off x="1422066" y="4800540"/>
            <a:ext cx="302198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7. x = 4y – y</a:t>
            </a:r>
            <a:r>
              <a:rPr lang="en-US" sz="2000" baseline="30000">
                <a:latin typeface="Arial" pitchFamily="34" charset="0"/>
                <a:cs typeface="Arial" pitchFamily="34" charset="0"/>
                <a:sym typeface="Symbol" pitchFamily="18" charset="2"/>
              </a:rPr>
              <a:t>3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  dan x = 0 </a:t>
            </a:r>
          </a:p>
        </p:txBody>
      </p:sp>
      <p:sp>
        <p:nvSpPr>
          <p:cNvPr id="330766" name="Rectangle 14"/>
          <p:cNvSpPr>
            <a:spLocks noChangeArrowheads="1"/>
          </p:cNvSpPr>
          <p:nvPr/>
        </p:nvSpPr>
        <p:spPr bwMode="auto">
          <a:xfrm>
            <a:off x="1422066" y="5314890"/>
            <a:ext cx="337784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8. y</a:t>
            </a:r>
            <a:r>
              <a:rPr lang="en-US" sz="2000" baseline="30000">
                <a:latin typeface="Arial" pitchFamily="34" charset="0"/>
                <a:cs typeface="Arial" pitchFamily="34" charset="0"/>
                <a:sym typeface="Symbol" pitchFamily="18" charset="2"/>
              </a:rPr>
              <a:t>2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 = 2x – 2 dan y = x – 5 </a:t>
            </a: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330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330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330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330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3307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2000"/>
                                        <p:tgtEl>
                                          <p:spTgt spid="3307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4000"/>
                            </p:stCondLst>
                            <p:childTnLst>
                              <p:par>
                                <p:cTn id="3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" dur="2000"/>
                                        <p:tgtEl>
                                          <p:spTgt spid="330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6000"/>
                            </p:stCondLst>
                            <p:childTnLst>
                              <p:par>
                                <p:cTn id="3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9" dur="2000"/>
                                        <p:tgtEl>
                                          <p:spTgt spid="330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8000"/>
                            </p:stCondLst>
                            <p:childTnLst>
                              <p:par>
                                <p:cTn id="4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3" dur="2000"/>
                                        <p:tgtEl>
                                          <p:spTgt spid="330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0754" grpId="0"/>
      <p:bldP spid="330755" grpId="0"/>
      <p:bldP spid="330756" grpId="0"/>
      <p:bldP spid="330757" grpId="0"/>
      <p:bldP spid="330762" grpId="0"/>
      <p:bldP spid="330763" grpId="0"/>
      <p:bldP spid="330764" grpId="0"/>
      <p:bldP spid="330765" grpId="0"/>
      <p:bldP spid="33076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826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331788"/>
            <a:ext cx="4648200" cy="461665"/>
          </a:xfr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2400" b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VOLUME BENDA PUTAR </a:t>
            </a:r>
          </a:p>
        </p:txBody>
      </p:sp>
      <p:sp>
        <p:nvSpPr>
          <p:cNvPr id="333827" name="Rectangle 3"/>
          <p:cNvSpPr>
            <a:spLocks noChangeArrowheads="1"/>
          </p:cNvSpPr>
          <p:nvPr/>
        </p:nvSpPr>
        <p:spPr bwMode="auto">
          <a:xfrm>
            <a:off x="928048" y="1312863"/>
            <a:ext cx="3276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>
                <a:latin typeface="Arial" charset="0"/>
                <a:cs typeface="Times New Roman" charset="0"/>
                <a:sym typeface="Symbol" pitchFamily="18" charset="2"/>
              </a:rPr>
              <a:t>Pengertian Benda Putar </a:t>
            </a:r>
          </a:p>
        </p:txBody>
      </p:sp>
      <p:sp>
        <p:nvSpPr>
          <p:cNvPr id="333828" name="Rectangle 4"/>
          <p:cNvSpPr>
            <a:spLocks noChangeArrowheads="1"/>
          </p:cNvSpPr>
          <p:nvPr/>
        </p:nvSpPr>
        <p:spPr bwMode="auto">
          <a:xfrm>
            <a:off x="914400" y="1922463"/>
            <a:ext cx="7315200" cy="24006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000" baseline="0">
                <a:latin typeface="Arial" charset="0"/>
                <a:cs typeface="Times New Roman" charset="0"/>
                <a:sym typeface="Symbol" pitchFamily="18" charset="2"/>
              </a:rPr>
              <a:t>Benda putar terbentuk oleh perputaran suatu luasan bidang terhadap sebuah garis sebidang yang disebut sumbu </a:t>
            </a:r>
            <a:r>
              <a:rPr lang="en-US" sz="2000" baseline="0" smtClean="0">
                <a:latin typeface="Arial" charset="0"/>
                <a:cs typeface="Times New Roman" charset="0"/>
                <a:sym typeface="Symbol" pitchFamily="18" charset="2"/>
              </a:rPr>
              <a:t>putar.</a:t>
            </a:r>
          </a:p>
          <a:p>
            <a:pPr>
              <a:spcAft>
                <a:spcPts val="1800"/>
              </a:spcAft>
            </a:pPr>
            <a:r>
              <a:rPr lang="en-US" sz="2000" baseline="0" smtClean="0">
                <a:latin typeface="Arial" charset="0"/>
                <a:cs typeface="Times New Roman" charset="0"/>
                <a:sym typeface="Symbol" pitchFamily="18" charset="2"/>
              </a:rPr>
              <a:t>Sumbu </a:t>
            </a:r>
            <a:r>
              <a:rPr lang="en-US" sz="2000" baseline="0">
                <a:latin typeface="Arial" charset="0"/>
                <a:cs typeface="Times New Roman" charset="0"/>
                <a:sym typeface="Symbol" pitchFamily="18" charset="2"/>
              </a:rPr>
              <a:t>putar dapat menyinggung keliling luasan bidang, atau tidak memotong luasan tersebut sama </a:t>
            </a:r>
            <a:r>
              <a:rPr lang="en-US" sz="2000" baseline="0" smtClean="0">
                <a:latin typeface="Arial" charset="0"/>
                <a:cs typeface="Times New Roman" charset="0"/>
                <a:sym typeface="Symbol" pitchFamily="18" charset="2"/>
              </a:rPr>
              <a:t>sekali.</a:t>
            </a:r>
          </a:p>
          <a:p>
            <a:pPr>
              <a:spcAft>
                <a:spcPts val="1800"/>
              </a:spcAft>
            </a:pPr>
            <a:r>
              <a:rPr lang="en-US" sz="2000" baseline="0" smtClean="0">
                <a:latin typeface="Arial" charset="0"/>
                <a:cs typeface="Times New Roman" charset="0"/>
                <a:sym typeface="Symbol" pitchFamily="18" charset="2"/>
              </a:rPr>
              <a:t>Penentuan </a:t>
            </a:r>
            <a:r>
              <a:rPr lang="en-US" sz="2000" baseline="0">
                <a:latin typeface="Arial" charset="0"/>
                <a:cs typeface="Times New Roman" charset="0"/>
                <a:sym typeface="Symbol" pitchFamily="18" charset="2"/>
              </a:rPr>
              <a:t>volume benda putar dapat dihitung dengan dua metode, yaitu </a:t>
            </a:r>
            <a:r>
              <a:rPr lang="en-US" sz="2000" baseline="0">
                <a:solidFill>
                  <a:srgbClr val="FFFF00"/>
                </a:solidFill>
                <a:latin typeface="Arial" charset="0"/>
                <a:cs typeface="Times New Roman" charset="0"/>
                <a:sym typeface="Symbol" pitchFamily="18" charset="2"/>
              </a:rPr>
              <a:t>metode cakram (disc)</a:t>
            </a:r>
            <a:r>
              <a:rPr lang="en-US" sz="2000" baseline="0">
                <a:latin typeface="Arial" charset="0"/>
                <a:cs typeface="Times New Roman" charset="0"/>
                <a:sym typeface="Symbol" pitchFamily="18" charset="2"/>
              </a:rPr>
              <a:t> dan metode </a:t>
            </a:r>
            <a:r>
              <a:rPr lang="en-US" sz="2000" baseline="0">
                <a:solidFill>
                  <a:srgbClr val="FFFF00"/>
                </a:solidFill>
                <a:latin typeface="Arial" charset="0"/>
                <a:cs typeface="Times New Roman" charset="0"/>
                <a:sym typeface="Symbol" pitchFamily="18" charset="2"/>
              </a:rPr>
              <a:t>kulit (shell)</a:t>
            </a:r>
            <a:r>
              <a:rPr lang="en-US" sz="2000" baseline="0">
                <a:latin typeface="Arial" charset="0"/>
                <a:cs typeface="Times New Roman" charset="0"/>
                <a:sym typeface="Symbol" pitchFamily="18" charset="2"/>
              </a:rPr>
              <a:t>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333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3338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3338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3338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3338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3826" grpId="0"/>
      <p:bldP spid="333827" grpId="0"/>
      <p:bldP spid="333828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875" name="Rectangle 3"/>
          <p:cNvSpPr>
            <a:spLocks noChangeArrowheads="1"/>
          </p:cNvSpPr>
          <p:nvPr/>
        </p:nvSpPr>
        <p:spPr bwMode="auto">
          <a:xfrm>
            <a:off x="920782" y="762000"/>
            <a:ext cx="337464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Sumbu </a:t>
            </a:r>
            <a:r>
              <a:rPr lang="en-US" sz="2000" baseline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putar </a:t>
            </a:r>
            <a:r>
              <a:rPr lang="en-US" sz="2000" baseline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pada sumbu X</a:t>
            </a:r>
            <a:endParaRPr lang="en-US" sz="2000" baseline="0">
              <a:solidFill>
                <a:srgbClr val="FFFF00"/>
              </a:solidFill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grpSp>
        <p:nvGrpSpPr>
          <p:cNvPr id="2" name="Group 41"/>
          <p:cNvGrpSpPr>
            <a:grpSpLocks/>
          </p:cNvGrpSpPr>
          <p:nvPr/>
        </p:nvGrpSpPr>
        <p:grpSpPr bwMode="auto">
          <a:xfrm>
            <a:off x="655637" y="1295400"/>
            <a:ext cx="3459163" cy="1817687"/>
            <a:chOff x="672" y="720"/>
            <a:chExt cx="2179" cy="1145"/>
          </a:xfrm>
        </p:grpSpPr>
        <p:sp>
          <p:nvSpPr>
            <p:cNvPr id="57386" name="Oval 7"/>
            <p:cNvSpPr>
              <a:spLocks noChangeAspect="1" noChangeArrowheads="1"/>
            </p:cNvSpPr>
            <p:nvPr/>
          </p:nvSpPr>
          <p:spPr bwMode="auto">
            <a:xfrm>
              <a:off x="2640" y="1536"/>
              <a:ext cx="104" cy="182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7387" name="Line 9"/>
            <p:cNvSpPr>
              <a:spLocks noChangeAspect="1" noChangeShapeType="1"/>
            </p:cNvSpPr>
            <p:nvPr/>
          </p:nvSpPr>
          <p:spPr bwMode="auto">
            <a:xfrm flipV="1">
              <a:off x="2736" y="1571"/>
              <a:ext cx="0" cy="6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7388" name="Line 10"/>
            <p:cNvSpPr>
              <a:spLocks noChangeAspect="1" noChangeShapeType="1"/>
            </p:cNvSpPr>
            <p:nvPr/>
          </p:nvSpPr>
          <p:spPr bwMode="auto">
            <a:xfrm>
              <a:off x="1061" y="785"/>
              <a:ext cx="0" cy="91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7389" name="Line 11"/>
            <p:cNvSpPr>
              <a:spLocks noChangeAspect="1" noChangeShapeType="1"/>
            </p:cNvSpPr>
            <p:nvPr/>
          </p:nvSpPr>
          <p:spPr bwMode="auto">
            <a:xfrm>
              <a:off x="877" y="1616"/>
              <a:ext cx="1831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7390" name="Freeform 12"/>
            <p:cNvSpPr>
              <a:spLocks noChangeAspect="1"/>
            </p:cNvSpPr>
            <p:nvPr/>
          </p:nvSpPr>
          <p:spPr bwMode="auto">
            <a:xfrm>
              <a:off x="1357" y="801"/>
              <a:ext cx="1190" cy="401"/>
            </a:xfrm>
            <a:custGeom>
              <a:avLst/>
              <a:gdLst>
                <a:gd name="T0" fmla="*/ 0 w 2145"/>
                <a:gd name="T1" fmla="*/ 95 h 870"/>
                <a:gd name="T2" fmla="*/ 153 w 2145"/>
                <a:gd name="T3" fmla="*/ 172 h 870"/>
                <a:gd name="T4" fmla="*/ 406 w 2145"/>
                <a:gd name="T5" fmla="*/ 19 h 870"/>
                <a:gd name="T6" fmla="*/ 660 w 2145"/>
                <a:gd name="T7" fmla="*/ 57 h 87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45"/>
                <a:gd name="T13" fmla="*/ 0 h 870"/>
                <a:gd name="T14" fmla="*/ 2145 w 2145"/>
                <a:gd name="T15" fmla="*/ 870 h 87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45" h="870">
                  <a:moveTo>
                    <a:pt x="0" y="450"/>
                  </a:moveTo>
                  <a:cubicBezTo>
                    <a:pt x="137" y="660"/>
                    <a:pt x="275" y="870"/>
                    <a:pt x="495" y="810"/>
                  </a:cubicBezTo>
                  <a:cubicBezTo>
                    <a:pt x="715" y="750"/>
                    <a:pt x="1045" y="180"/>
                    <a:pt x="1320" y="90"/>
                  </a:cubicBezTo>
                  <a:cubicBezTo>
                    <a:pt x="1595" y="0"/>
                    <a:pt x="1870" y="135"/>
                    <a:pt x="2145" y="270"/>
                  </a:cubicBezTo>
                </a:path>
              </a:pathLst>
            </a:cu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7391" name="Line 13"/>
            <p:cNvSpPr>
              <a:spLocks noChangeAspect="1" noChangeShapeType="1"/>
            </p:cNvSpPr>
            <p:nvPr/>
          </p:nvSpPr>
          <p:spPr bwMode="auto">
            <a:xfrm>
              <a:off x="1460" y="1160"/>
              <a:ext cx="1" cy="45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7392" name="Line 14"/>
            <p:cNvSpPr>
              <a:spLocks noChangeAspect="1" noChangeShapeType="1"/>
            </p:cNvSpPr>
            <p:nvPr/>
          </p:nvSpPr>
          <p:spPr bwMode="auto">
            <a:xfrm>
              <a:off x="2398" y="916"/>
              <a:ext cx="1" cy="69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7393" name="Text Box 15"/>
            <p:cNvSpPr txBox="1">
              <a:spLocks noChangeAspect="1" noChangeArrowheads="1"/>
            </p:cNvSpPr>
            <p:nvPr/>
          </p:nvSpPr>
          <p:spPr bwMode="auto">
            <a:xfrm>
              <a:off x="960" y="752"/>
              <a:ext cx="916" cy="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y = f(x)</a:t>
              </a:r>
            </a:p>
          </p:txBody>
        </p:sp>
        <p:sp>
          <p:nvSpPr>
            <p:cNvPr id="57394" name="Text Box 16"/>
            <p:cNvSpPr txBox="1">
              <a:spLocks noChangeAspect="1" noChangeArrowheads="1"/>
            </p:cNvSpPr>
            <p:nvPr/>
          </p:nvSpPr>
          <p:spPr bwMode="auto">
            <a:xfrm>
              <a:off x="2263" y="1382"/>
              <a:ext cx="588" cy="3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X</a:t>
              </a:r>
            </a:p>
          </p:txBody>
        </p:sp>
        <p:sp>
          <p:nvSpPr>
            <p:cNvPr id="57395" name="Text Box 17"/>
            <p:cNvSpPr txBox="1">
              <a:spLocks noChangeAspect="1" noChangeArrowheads="1"/>
            </p:cNvSpPr>
            <p:nvPr/>
          </p:nvSpPr>
          <p:spPr bwMode="auto">
            <a:xfrm>
              <a:off x="2112" y="1625"/>
              <a:ext cx="588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b</a:t>
              </a:r>
            </a:p>
          </p:txBody>
        </p:sp>
        <p:sp>
          <p:nvSpPr>
            <p:cNvPr id="57396" name="Text Box 18"/>
            <p:cNvSpPr txBox="1">
              <a:spLocks noChangeAspect="1" noChangeArrowheads="1"/>
            </p:cNvSpPr>
            <p:nvPr/>
          </p:nvSpPr>
          <p:spPr bwMode="auto">
            <a:xfrm>
              <a:off x="1185" y="1625"/>
              <a:ext cx="589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a</a:t>
              </a:r>
            </a:p>
          </p:txBody>
        </p:sp>
        <p:sp>
          <p:nvSpPr>
            <p:cNvPr id="57397" name="Text Box 19"/>
            <p:cNvSpPr txBox="1">
              <a:spLocks noChangeAspect="1" noChangeArrowheads="1"/>
            </p:cNvSpPr>
            <p:nvPr/>
          </p:nvSpPr>
          <p:spPr bwMode="auto">
            <a:xfrm>
              <a:off x="672" y="720"/>
              <a:ext cx="588" cy="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Y</a:t>
              </a:r>
            </a:p>
          </p:txBody>
        </p:sp>
        <p:sp>
          <p:nvSpPr>
            <p:cNvPr id="57398" name="Text Box 20"/>
            <p:cNvSpPr txBox="1">
              <a:spLocks noChangeAspect="1" noChangeArrowheads="1"/>
            </p:cNvSpPr>
            <p:nvPr/>
          </p:nvSpPr>
          <p:spPr bwMode="auto">
            <a:xfrm>
              <a:off x="1326" y="1152"/>
              <a:ext cx="1214" cy="5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Volume </a:t>
              </a:r>
            </a:p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benda putar</a:t>
              </a:r>
            </a:p>
          </p:txBody>
        </p:sp>
      </p:grpSp>
      <p:grpSp>
        <p:nvGrpSpPr>
          <p:cNvPr id="3" name="Group 40"/>
          <p:cNvGrpSpPr>
            <a:grpSpLocks/>
          </p:cNvGrpSpPr>
          <p:nvPr/>
        </p:nvGrpSpPr>
        <p:grpSpPr bwMode="auto">
          <a:xfrm>
            <a:off x="533400" y="3938588"/>
            <a:ext cx="3505200" cy="2000250"/>
            <a:chOff x="672" y="2100"/>
            <a:chExt cx="2208" cy="1260"/>
          </a:xfrm>
        </p:grpSpPr>
        <p:sp>
          <p:nvSpPr>
            <p:cNvPr id="57372" name="Line 25"/>
            <p:cNvSpPr>
              <a:spLocks noChangeAspect="1" noChangeShapeType="1"/>
            </p:cNvSpPr>
            <p:nvPr/>
          </p:nvSpPr>
          <p:spPr bwMode="auto">
            <a:xfrm rot="16200000" flipV="1">
              <a:off x="1008" y="2118"/>
              <a:ext cx="0" cy="6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57373" name="Group 39"/>
            <p:cNvGrpSpPr>
              <a:grpSpLocks/>
            </p:cNvGrpSpPr>
            <p:nvPr/>
          </p:nvGrpSpPr>
          <p:grpSpPr bwMode="auto">
            <a:xfrm>
              <a:off x="672" y="2100"/>
              <a:ext cx="2208" cy="1260"/>
              <a:chOff x="672" y="2100"/>
              <a:chExt cx="2208" cy="1260"/>
            </a:xfrm>
          </p:grpSpPr>
          <p:sp>
            <p:nvSpPr>
              <p:cNvPr id="57374" name="Oval 23"/>
              <p:cNvSpPr>
                <a:spLocks noChangeAspect="1" noChangeArrowheads="1"/>
              </p:cNvSpPr>
              <p:nvPr/>
            </p:nvSpPr>
            <p:spPr bwMode="auto">
              <a:xfrm rot="-5400000">
                <a:off x="1008" y="2114"/>
                <a:ext cx="106" cy="177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7375" name="Line 26"/>
              <p:cNvSpPr>
                <a:spLocks noChangeAspect="1" noChangeShapeType="1"/>
              </p:cNvSpPr>
              <p:nvPr/>
            </p:nvSpPr>
            <p:spPr bwMode="auto">
              <a:xfrm>
                <a:off x="1058" y="2218"/>
                <a:ext cx="1" cy="114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7376" name="Line 27"/>
              <p:cNvSpPr>
                <a:spLocks noChangeAspect="1" noChangeShapeType="1"/>
              </p:cNvSpPr>
              <p:nvPr/>
            </p:nvSpPr>
            <p:spPr bwMode="auto">
              <a:xfrm>
                <a:off x="918" y="3279"/>
                <a:ext cx="1632" cy="1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7377" name="Line 28"/>
              <p:cNvSpPr>
                <a:spLocks noChangeAspect="1" noChangeShapeType="1"/>
              </p:cNvSpPr>
              <p:nvPr/>
            </p:nvSpPr>
            <p:spPr bwMode="auto">
              <a:xfrm rot="-5400000">
                <a:off x="1383" y="2715"/>
                <a:ext cx="0" cy="66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prstDash val="dash"/>
                <a:round/>
                <a:headEnd/>
                <a:tailEnd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7378" name="Line 29"/>
              <p:cNvSpPr>
                <a:spLocks noChangeAspect="1" noChangeShapeType="1"/>
              </p:cNvSpPr>
              <p:nvPr/>
            </p:nvSpPr>
            <p:spPr bwMode="auto">
              <a:xfrm rot="-5400000">
                <a:off x="1577" y="1986"/>
                <a:ext cx="1" cy="1055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prstDash val="dash"/>
                <a:round/>
                <a:headEnd/>
                <a:tailEnd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7379" name="Text Box 30"/>
              <p:cNvSpPr txBox="1">
                <a:spLocks noChangeAspect="1" noChangeArrowheads="1"/>
              </p:cNvSpPr>
              <p:nvPr/>
            </p:nvSpPr>
            <p:spPr bwMode="auto">
              <a:xfrm>
                <a:off x="1964" y="2100"/>
                <a:ext cx="916" cy="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x =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</a:rPr>
                  <a:t>g(y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)</a:t>
                </a:r>
              </a:p>
            </p:txBody>
          </p:sp>
          <p:sp>
            <p:nvSpPr>
              <p:cNvPr id="57380" name="Text Box 31"/>
              <p:cNvSpPr txBox="1">
                <a:spLocks noChangeAspect="1" noChangeArrowheads="1"/>
              </p:cNvSpPr>
              <p:nvPr/>
            </p:nvSpPr>
            <p:spPr bwMode="auto">
              <a:xfrm>
                <a:off x="1997" y="2997"/>
                <a:ext cx="588" cy="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X</a:t>
                </a:r>
              </a:p>
            </p:txBody>
          </p:sp>
          <p:sp>
            <p:nvSpPr>
              <p:cNvPr id="57381" name="Text Box 32"/>
              <p:cNvSpPr txBox="1">
                <a:spLocks noChangeAspect="1" noChangeArrowheads="1"/>
              </p:cNvSpPr>
              <p:nvPr/>
            </p:nvSpPr>
            <p:spPr bwMode="auto">
              <a:xfrm>
                <a:off x="676" y="2449"/>
                <a:ext cx="587" cy="2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d</a:t>
                </a:r>
              </a:p>
            </p:txBody>
          </p:sp>
          <p:sp>
            <p:nvSpPr>
              <p:cNvPr id="57382" name="Text Box 33"/>
              <p:cNvSpPr txBox="1">
                <a:spLocks noChangeAspect="1" noChangeArrowheads="1"/>
              </p:cNvSpPr>
              <p:nvPr/>
            </p:nvSpPr>
            <p:spPr bwMode="auto">
              <a:xfrm>
                <a:off x="672" y="2892"/>
                <a:ext cx="589" cy="2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c</a:t>
                </a:r>
              </a:p>
            </p:txBody>
          </p:sp>
          <p:sp>
            <p:nvSpPr>
              <p:cNvPr id="57383" name="Text Box 34"/>
              <p:cNvSpPr txBox="1">
                <a:spLocks noChangeAspect="1" noChangeArrowheads="1"/>
              </p:cNvSpPr>
              <p:nvPr/>
            </p:nvSpPr>
            <p:spPr bwMode="auto">
              <a:xfrm>
                <a:off x="676" y="2221"/>
                <a:ext cx="587" cy="3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Y</a:t>
                </a:r>
              </a:p>
            </p:txBody>
          </p:sp>
          <p:sp>
            <p:nvSpPr>
              <p:cNvPr id="57384" name="Freeform 35"/>
              <p:cNvSpPr>
                <a:spLocks noChangeAspect="1"/>
              </p:cNvSpPr>
              <p:nvPr/>
            </p:nvSpPr>
            <p:spPr bwMode="auto">
              <a:xfrm>
                <a:off x="1470" y="2353"/>
                <a:ext cx="864" cy="846"/>
              </a:xfrm>
              <a:custGeom>
                <a:avLst/>
                <a:gdLst>
                  <a:gd name="T0" fmla="*/ 0 w 1485"/>
                  <a:gd name="T1" fmla="*/ 568 h 1260"/>
                  <a:gd name="T2" fmla="*/ 223 w 1485"/>
                  <a:gd name="T3" fmla="*/ 406 h 1260"/>
                  <a:gd name="T4" fmla="*/ 391 w 1485"/>
                  <a:gd name="T5" fmla="*/ 81 h 1260"/>
                  <a:gd name="T6" fmla="*/ 503 w 1485"/>
                  <a:gd name="T7" fmla="*/ 0 h 12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485"/>
                  <a:gd name="T13" fmla="*/ 0 h 1260"/>
                  <a:gd name="T14" fmla="*/ 1485 w 1485"/>
                  <a:gd name="T15" fmla="*/ 1260 h 12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485" h="1260">
                    <a:moveTo>
                      <a:pt x="0" y="1260"/>
                    </a:moveTo>
                    <a:cubicBezTo>
                      <a:pt x="234" y="1170"/>
                      <a:pt x="468" y="1080"/>
                      <a:pt x="660" y="900"/>
                    </a:cubicBezTo>
                    <a:cubicBezTo>
                      <a:pt x="852" y="720"/>
                      <a:pt x="1017" y="330"/>
                      <a:pt x="1155" y="180"/>
                    </a:cubicBezTo>
                    <a:cubicBezTo>
                      <a:pt x="1293" y="30"/>
                      <a:pt x="1389" y="15"/>
                      <a:pt x="1485" y="0"/>
                    </a:cubicBezTo>
                  </a:path>
                </a:pathLst>
              </a:cu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7385" name="Text Box 36"/>
              <p:cNvSpPr txBox="1">
                <a:spLocks noChangeAspect="1" noChangeArrowheads="1"/>
              </p:cNvSpPr>
              <p:nvPr/>
            </p:nvSpPr>
            <p:spPr bwMode="auto">
              <a:xfrm>
                <a:off x="953" y="2554"/>
                <a:ext cx="1214" cy="44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Volume ben-</a:t>
                </a:r>
              </a:p>
              <a:p>
                <a:pPr algn="ctr" eaLnBrk="0" hangingPunct="0"/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da putar</a:t>
                </a:r>
              </a:p>
            </p:txBody>
          </p:sp>
        </p:grpSp>
      </p:grpSp>
      <p:sp>
        <p:nvSpPr>
          <p:cNvPr id="335916" name="Rectangle 44"/>
          <p:cNvSpPr>
            <a:spLocks noChangeArrowheads="1"/>
          </p:cNvSpPr>
          <p:nvPr/>
        </p:nvSpPr>
        <p:spPr bwMode="auto">
          <a:xfrm>
            <a:off x="4114800" y="1295400"/>
            <a:ext cx="46482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Dibatasi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kurva y = f(x) dan sumbu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X, dengan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sumbu putar sumbu X </a:t>
            </a:r>
          </a:p>
        </p:txBody>
      </p:sp>
      <p:sp>
        <p:nvSpPr>
          <p:cNvPr id="335925" name="Rectangle 53"/>
          <p:cNvSpPr>
            <a:spLocks noChangeArrowheads="1"/>
          </p:cNvSpPr>
          <p:nvPr/>
        </p:nvSpPr>
        <p:spPr bwMode="auto">
          <a:xfrm>
            <a:off x="4163704" y="3886200"/>
            <a:ext cx="4572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Dibatasi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kurva x = g(y) dan sumbu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Y dengan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sumbu putar sumbu Y</a:t>
            </a:r>
          </a:p>
        </p:txBody>
      </p:sp>
      <p:grpSp>
        <p:nvGrpSpPr>
          <p:cNvPr id="58" name="Group 57"/>
          <p:cNvGrpSpPr/>
          <p:nvPr/>
        </p:nvGrpSpPr>
        <p:grpSpPr>
          <a:xfrm>
            <a:off x="5029200" y="2133600"/>
            <a:ext cx="1737360" cy="966788"/>
            <a:chOff x="5176198" y="2362200"/>
            <a:chExt cx="1737360" cy="966788"/>
          </a:xfrm>
        </p:grpSpPr>
        <p:sp>
          <p:nvSpPr>
            <p:cNvPr id="57363" name="Rectangle 54"/>
            <p:cNvSpPr>
              <a:spLocks noChangeArrowheads="1"/>
            </p:cNvSpPr>
            <p:nvPr/>
          </p:nvSpPr>
          <p:spPr bwMode="auto">
            <a:xfrm>
              <a:off x="5176198" y="2362200"/>
              <a:ext cx="1737360" cy="966788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7365" name="Rectangle 45"/>
            <p:cNvSpPr>
              <a:spLocks noChangeArrowheads="1"/>
            </p:cNvSpPr>
            <p:nvPr/>
          </p:nvSpPr>
          <p:spPr bwMode="auto">
            <a:xfrm>
              <a:off x="5286375" y="2638853"/>
              <a:ext cx="156324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V =  </a:t>
              </a:r>
              <a:r>
                <a:rPr lang="en-US" sz="2000" baseline="0" smtClean="0">
                  <a:latin typeface="Arial" charset="0"/>
                  <a:cs typeface="Times New Roman" charset="0"/>
                  <a:sym typeface="Symbol" pitchFamily="18" charset="2"/>
                </a:rPr>
                <a:t>∫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y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dx</a:t>
              </a:r>
            </a:p>
          </p:txBody>
        </p:sp>
        <p:sp>
          <p:nvSpPr>
            <p:cNvPr id="57368" name="Rectangle 50"/>
            <p:cNvSpPr>
              <a:spLocks noChangeArrowheads="1"/>
            </p:cNvSpPr>
            <p:nvPr/>
          </p:nvSpPr>
          <p:spPr bwMode="auto">
            <a:xfrm>
              <a:off x="6019800" y="2362200"/>
              <a:ext cx="339725" cy="3973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b</a:t>
              </a:r>
            </a:p>
          </p:txBody>
        </p:sp>
        <p:sp>
          <p:nvSpPr>
            <p:cNvPr id="57369" name="Rectangle 51"/>
            <p:cNvSpPr>
              <a:spLocks noChangeArrowheads="1"/>
            </p:cNvSpPr>
            <p:nvPr/>
          </p:nvSpPr>
          <p:spPr bwMode="auto">
            <a:xfrm>
              <a:off x="5860410" y="2887640"/>
              <a:ext cx="325438" cy="3973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a</a:t>
              </a:r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5196840" y="4800600"/>
            <a:ext cx="1737360" cy="966788"/>
            <a:chOff x="5181600" y="4814248"/>
            <a:chExt cx="1737360" cy="966788"/>
          </a:xfrm>
          <a:noFill/>
        </p:grpSpPr>
        <p:sp>
          <p:nvSpPr>
            <p:cNvPr id="57354" name="Rectangle 65"/>
            <p:cNvSpPr>
              <a:spLocks noChangeArrowheads="1"/>
            </p:cNvSpPr>
            <p:nvPr/>
          </p:nvSpPr>
          <p:spPr bwMode="auto">
            <a:xfrm>
              <a:off x="5181600" y="4814248"/>
              <a:ext cx="1737360" cy="966788"/>
            </a:xfrm>
            <a:prstGeom prst="rect">
              <a:avLst/>
            </a:prstGeom>
            <a:grp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7356" name="Rectangle 58"/>
            <p:cNvSpPr>
              <a:spLocks noChangeArrowheads="1"/>
            </p:cNvSpPr>
            <p:nvPr/>
          </p:nvSpPr>
          <p:spPr bwMode="auto">
            <a:xfrm>
              <a:off x="5305425" y="5134403"/>
              <a:ext cx="1563248" cy="40011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V =  </a:t>
              </a:r>
              <a:r>
                <a:rPr lang="en-US" sz="2000" baseline="0" smtClean="0">
                  <a:latin typeface="Arial" charset="0"/>
                  <a:cs typeface="Times New Roman" charset="0"/>
                  <a:sym typeface="Symbol" pitchFamily="18" charset="2"/>
                </a:rPr>
                <a:t>∫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x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dy</a:t>
              </a:r>
            </a:p>
          </p:txBody>
        </p:sp>
        <p:sp>
          <p:nvSpPr>
            <p:cNvPr id="57359" name="Rectangle 63"/>
            <p:cNvSpPr>
              <a:spLocks noChangeArrowheads="1"/>
            </p:cNvSpPr>
            <p:nvPr/>
          </p:nvSpPr>
          <p:spPr bwMode="auto">
            <a:xfrm>
              <a:off x="6033448" y="4857750"/>
              <a:ext cx="339725" cy="39737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d</a:t>
              </a:r>
            </a:p>
          </p:txBody>
        </p:sp>
        <p:sp>
          <p:nvSpPr>
            <p:cNvPr id="57360" name="Rectangle 64"/>
            <p:cNvSpPr>
              <a:spLocks noChangeArrowheads="1"/>
            </p:cNvSpPr>
            <p:nvPr/>
          </p:nvSpPr>
          <p:spPr bwMode="auto">
            <a:xfrm>
              <a:off x="5853752" y="5369256"/>
              <a:ext cx="312906" cy="40011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c</a:t>
              </a:r>
            </a:p>
          </p:txBody>
        </p:sp>
      </p:grpSp>
      <p:sp>
        <p:nvSpPr>
          <p:cNvPr id="56" name="Slide Number Placeholder 5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48" name="Rectangle 47"/>
          <p:cNvSpPr/>
          <p:nvPr/>
        </p:nvSpPr>
        <p:spPr>
          <a:xfrm>
            <a:off x="3048000" y="228600"/>
            <a:ext cx="303563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baseline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Times New Roman" charset="0"/>
                <a:sym typeface="Symbol" pitchFamily="18" charset="2"/>
              </a:rPr>
              <a:t>METODE CAKRAM </a:t>
            </a:r>
            <a:endParaRPr lang="en-US" sz="24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9" name="Rectangle 3"/>
          <p:cNvSpPr>
            <a:spLocks noChangeArrowheads="1"/>
          </p:cNvSpPr>
          <p:nvPr/>
        </p:nvSpPr>
        <p:spPr bwMode="auto">
          <a:xfrm>
            <a:off x="914400" y="3352800"/>
            <a:ext cx="337002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Sumbu </a:t>
            </a:r>
            <a:r>
              <a:rPr lang="en-US" sz="2000" baseline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putar </a:t>
            </a:r>
            <a:r>
              <a:rPr lang="en-US" sz="2000" baseline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pada sumbu Y</a:t>
            </a:r>
            <a:endParaRPr lang="en-US" sz="2000" baseline="0">
              <a:solidFill>
                <a:srgbClr val="FFFF00"/>
              </a:solidFill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335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3359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8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000"/>
                            </p:stCondLst>
                            <p:childTnLst>
                              <p:par>
                                <p:cTn id="34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6" dur="2000"/>
                                        <p:tgtEl>
                                          <p:spTgt spid="3359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6000"/>
                            </p:stCondLst>
                            <p:childTnLst>
                              <p:par>
                                <p:cTn id="38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0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5875" grpId="0"/>
      <p:bldP spid="335916" grpId="0"/>
      <p:bldP spid="335925" grpId="0"/>
      <p:bldP spid="48" grpId="0"/>
      <p:bldP spid="4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D463C6-4F0B-4E58-8CB4-DB61DC286805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613942" y="381000"/>
            <a:ext cx="631294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Sumbu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putar </a:t>
            </a:r>
            <a:r>
              <a:rPr lang="en-US" sz="2000" u="sng" baseline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bukan</a:t>
            </a:r>
            <a:r>
              <a:rPr lang="en-US" sz="2000" baseline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pada sumbu X tetapi pada  y = yp</a:t>
            </a:r>
            <a:endParaRPr lang="en-US" sz="2000" baseline="0"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grpSp>
        <p:nvGrpSpPr>
          <p:cNvPr id="29" name="Group 28"/>
          <p:cNvGrpSpPr/>
          <p:nvPr/>
        </p:nvGrpSpPr>
        <p:grpSpPr>
          <a:xfrm>
            <a:off x="350837" y="990600"/>
            <a:ext cx="3459163" cy="1924110"/>
            <a:chOff x="350837" y="990600"/>
            <a:chExt cx="3459163" cy="1924110"/>
          </a:xfrm>
        </p:grpSpPr>
        <p:grpSp>
          <p:nvGrpSpPr>
            <p:cNvPr id="6" name="Group 41"/>
            <p:cNvGrpSpPr>
              <a:grpSpLocks/>
            </p:cNvGrpSpPr>
            <p:nvPr/>
          </p:nvGrpSpPr>
          <p:grpSpPr bwMode="auto">
            <a:xfrm>
              <a:off x="350837" y="990600"/>
              <a:ext cx="3459163" cy="1862137"/>
              <a:chOff x="672" y="720"/>
              <a:chExt cx="2179" cy="1173"/>
            </a:xfrm>
          </p:grpSpPr>
          <p:sp>
            <p:nvSpPr>
              <p:cNvPr id="7" name="Oval 7"/>
              <p:cNvSpPr>
                <a:spLocks noChangeAspect="1" noChangeArrowheads="1"/>
              </p:cNvSpPr>
              <p:nvPr/>
            </p:nvSpPr>
            <p:spPr bwMode="auto">
              <a:xfrm>
                <a:off x="2083" y="1711"/>
                <a:ext cx="104" cy="182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" name="Line 9"/>
              <p:cNvSpPr>
                <a:spLocks noChangeAspect="1" noChangeShapeType="1"/>
              </p:cNvSpPr>
              <p:nvPr/>
            </p:nvSpPr>
            <p:spPr bwMode="auto">
              <a:xfrm flipV="1">
                <a:off x="2187" y="1763"/>
                <a:ext cx="0" cy="61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" name="Line 10"/>
              <p:cNvSpPr>
                <a:spLocks noChangeAspect="1" noChangeShapeType="1"/>
              </p:cNvSpPr>
              <p:nvPr/>
            </p:nvSpPr>
            <p:spPr bwMode="auto">
              <a:xfrm>
                <a:off x="1061" y="785"/>
                <a:ext cx="0" cy="109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" name="Line 11"/>
              <p:cNvSpPr>
                <a:spLocks noChangeAspect="1" noChangeShapeType="1"/>
              </p:cNvSpPr>
              <p:nvPr/>
            </p:nvSpPr>
            <p:spPr bwMode="auto">
              <a:xfrm>
                <a:off x="877" y="1616"/>
                <a:ext cx="1831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" name="Freeform 12"/>
              <p:cNvSpPr>
                <a:spLocks noChangeAspect="1"/>
              </p:cNvSpPr>
              <p:nvPr/>
            </p:nvSpPr>
            <p:spPr bwMode="auto">
              <a:xfrm>
                <a:off x="1357" y="801"/>
                <a:ext cx="1190" cy="401"/>
              </a:xfrm>
              <a:custGeom>
                <a:avLst/>
                <a:gdLst>
                  <a:gd name="T0" fmla="*/ 0 w 2145"/>
                  <a:gd name="T1" fmla="*/ 95 h 870"/>
                  <a:gd name="T2" fmla="*/ 153 w 2145"/>
                  <a:gd name="T3" fmla="*/ 172 h 870"/>
                  <a:gd name="T4" fmla="*/ 406 w 2145"/>
                  <a:gd name="T5" fmla="*/ 19 h 870"/>
                  <a:gd name="T6" fmla="*/ 660 w 2145"/>
                  <a:gd name="T7" fmla="*/ 57 h 87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45"/>
                  <a:gd name="T13" fmla="*/ 0 h 870"/>
                  <a:gd name="T14" fmla="*/ 2145 w 2145"/>
                  <a:gd name="T15" fmla="*/ 870 h 87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45" h="870">
                    <a:moveTo>
                      <a:pt x="0" y="450"/>
                    </a:moveTo>
                    <a:cubicBezTo>
                      <a:pt x="137" y="660"/>
                      <a:pt x="275" y="870"/>
                      <a:pt x="495" y="810"/>
                    </a:cubicBezTo>
                    <a:cubicBezTo>
                      <a:pt x="715" y="750"/>
                      <a:pt x="1045" y="180"/>
                      <a:pt x="1320" y="90"/>
                    </a:cubicBezTo>
                    <a:cubicBezTo>
                      <a:pt x="1595" y="0"/>
                      <a:pt x="1870" y="135"/>
                      <a:pt x="2145" y="270"/>
                    </a:cubicBezTo>
                  </a:path>
                </a:pathLst>
              </a:cu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" name="Line 13"/>
              <p:cNvSpPr>
                <a:spLocks noChangeAspect="1" noChangeShapeType="1"/>
              </p:cNvSpPr>
              <p:nvPr/>
            </p:nvSpPr>
            <p:spPr bwMode="auto">
              <a:xfrm>
                <a:off x="1460" y="1160"/>
                <a:ext cx="1" cy="45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prstDash val="dash"/>
                <a:round/>
                <a:headEnd/>
                <a:tailEnd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" name="Line 14"/>
              <p:cNvSpPr>
                <a:spLocks noChangeAspect="1" noChangeShapeType="1"/>
              </p:cNvSpPr>
              <p:nvPr/>
            </p:nvSpPr>
            <p:spPr bwMode="auto">
              <a:xfrm>
                <a:off x="2398" y="916"/>
                <a:ext cx="1" cy="693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prstDash val="dash"/>
                <a:round/>
                <a:headEnd/>
                <a:tailEnd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" name="Text Box 15"/>
              <p:cNvSpPr txBox="1">
                <a:spLocks noChangeAspect="1" noChangeArrowheads="1"/>
              </p:cNvSpPr>
              <p:nvPr/>
            </p:nvSpPr>
            <p:spPr bwMode="auto">
              <a:xfrm>
                <a:off x="960" y="752"/>
                <a:ext cx="916" cy="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y = f(x)</a:t>
                </a:r>
              </a:p>
            </p:txBody>
          </p:sp>
          <p:sp>
            <p:nvSpPr>
              <p:cNvPr id="15" name="Text Box 16"/>
              <p:cNvSpPr txBox="1">
                <a:spLocks noChangeAspect="1" noChangeArrowheads="1"/>
              </p:cNvSpPr>
              <p:nvPr/>
            </p:nvSpPr>
            <p:spPr bwMode="auto">
              <a:xfrm>
                <a:off x="2263" y="1382"/>
                <a:ext cx="588" cy="3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X</a:t>
                </a:r>
              </a:p>
            </p:txBody>
          </p:sp>
          <p:sp>
            <p:nvSpPr>
              <p:cNvPr id="16" name="Text Box 17"/>
              <p:cNvSpPr txBox="1">
                <a:spLocks noChangeAspect="1" noChangeArrowheads="1"/>
              </p:cNvSpPr>
              <p:nvPr/>
            </p:nvSpPr>
            <p:spPr bwMode="auto">
              <a:xfrm>
                <a:off x="2112" y="1575"/>
                <a:ext cx="588" cy="2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b</a:t>
                </a:r>
              </a:p>
            </p:txBody>
          </p:sp>
          <p:sp>
            <p:nvSpPr>
              <p:cNvPr id="17" name="Text Box 18"/>
              <p:cNvSpPr txBox="1">
                <a:spLocks noChangeAspect="1" noChangeArrowheads="1"/>
              </p:cNvSpPr>
              <p:nvPr/>
            </p:nvSpPr>
            <p:spPr bwMode="auto">
              <a:xfrm>
                <a:off x="1185" y="1567"/>
                <a:ext cx="589" cy="2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a</a:t>
                </a:r>
              </a:p>
            </p:txBody>
          </p:sp>
          <p:sp>
            <p:nvSpPr>
              <p:cNvPr id="18" name="Text Box 19"/>
              <p:cNvSpPr txBox="1">
                <a:spLocks noChangeAspect="1" noChangeArrowheads="1"/>
              </p:cNvSpPr>
              <p:nvPr/>
            </p:nvSpPr>
            <p:spPr bwMode="auto">
              <a:xfrm>
                <a:off x="672" y="720"/>
                <a:ext cx="588" cy="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Y</a:t>
                </a:r>
              </a:p>
            </p:txBody>
          </p:sp>
          <p:sp>
            <p:nvSpPr>
              <p:cNvPr id="19" name="Text Box 20"/>
              <p:cNvSpPr txBox="1">
                <a:spLocks noChangeAspect="1" noChangeArrowheads="1"/>
              </p:cNvSpPr>
              <p:nvPr/>
            </p:nvSpPr>
            <p:spPr bwMode="auto">
              <a:xfrm>
                <a:off x="1326" y="1152"/>
                <a:ext cx="1214" cy="5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Volume </a:t>
                </a:r>
              </a:p>
              <a:p>
                <a:pPr algn="ctr" eaLnBrk="0" hangingPunct="0"/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benda putar</a:t>
                </a:r>
              </a:p>
            </p:txBody>
          </p:sp>
        </p:grpSp>
        <p:cxnSp>
          <p:nvCxnSpPr>
            <p:cNvPr id="21" name="Straight Connector 20"/>
            <p:cNvCxnSpPr/>
            <p:nvPr/>
          </p:nvCxnSpPr>
          <p:spPr bwMode="auto">
            <a:xfrm>
              <a:off x="762000" y="2733426"/>
              <a:ext cx="2590800" cy="158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2" name="Rectangle 21"/>
            <p:cNvSpPr/>
            <p:nvPr/>
          </p:nvSpPr>
          <p:spPr>
            <a:xfrm>
              <a:off x="3352800" y="2514600"/>
              <a:ext cx="45557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yp</a:t>
              </a:r>
              <a:endParaRPr lang="en-US" sz="2000" baseline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4343400" y="938212"/>
            <a:ext cx="2397983" cy="966788"/>
            <a:chOff x="5176198" y="2362200"/>
            <a:chExt cx="2397983" cy="966788"/>
          </a:xfrm>
        </p:grpSpPr>
        <p:sp>
          <p:nvSpPr>
            <p:cNvPr id="25" name="Rectangle 54"/>
            <p:cNvSpPr>
              <a:spLocks noChangeArrowheads="1"/>
            </p:cNvSpPr>
            <p:nvPr/>
          </p:nvSpPr>
          <p:spPr bwMode="auto">
            <a:xfrm>
              <a:off x="5176198" y="2362200"/>
              <a:ext cx="2362200" cy="966788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" name="Rectangle 45"/>
            <p:cNvSpPr>
              <a:spLocks noChangeArrowheads="1"/>
            </p:cNvSpPr>
            <p:nvPr/>
          </p:nvSpPr>
          <p:spPr bwMode="auto">
            <a:xfrm>
              <a:off x="5286375" y="2638853"/>
              <a:ext cx="228780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V =  </a:t>
              </a:r>
              <a:r>
                <a:rPr lang="en-US" sz="2000" baseline="0" smtClean="0">
                  <a:latin typeface="Arial" charset="0"/>
                  <a:cs typeface="Times New Roman" charset="0"/>
                  <a:sym typeface="Symbol" pitchFamily="18" charset="2"/>
                </a:rPr>
                <a:t>∫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(y – yp)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dx</a:t>
              </a:r>
            </a:p>
          </p:txBody>
        </p:sp>
        <p:sp>
          <p:nvSpPr>
            <p:cNvPr id="27" name="Rectangle 50"/>
            <p:cNvSpPr>
              <a:spLocks noChangeArrowheads="1"/>
            </p:cNvSpPr>
            <p:nvPr/>
          </p:nvSpPr>
          <p:spPr bwMode="auto">
            <a:xfrm>
              <a:off x="6019800" y="2362200"/>
              <a:ext cx="339725" cy="3973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b</a:t>
              </a:r>
            </a:p>
          </p:txBody>
        </p:sp>
        <p:sp>
          <p:nvSpPr>
            <p:cNvPr id="28" name="Rectangle 51"/>
            <p:cNvSpPr>
              <a:spLocks noChangeArrowheads="1"/>
            </p:cNvSpPr>
            <p:nvPr/>
          </p:nvSpPr>
          <p:spPr bwMode="auto">
            <a:xfrm>
              <a:off x="5860410" y="2887640"/>
              <a:ext cx="325438" cy="3973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a</a:t>
              </a:r>
            </a:p>
          </p:txBody>
        </p:sp>
      </p:grpSp>
      <p:sp>
        <p:nvSpPr>
          <p:cNvPr id="30" name="Rectangle 29"/>
          <p:cNvSpPr/>
          <p:nvPr/>
        </p:nvSpPr>
        <p:spPr>
          <a:xfrm>
            <a:off x="6934200" y="1044714"/>
            <a:ext cx="1676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untuk yp di bawah kurva</a:t>
            </a:r>
            <a:endParaRPr lang="en-US" sz="2000" baseline="0">
              <a:solidFill>
                <a:srgbClr val="FFFFFF"/>
              </a:solidFill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6934200" y="2133600"/>
            <a:ext cx="1676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untuk yp di atas kurva</a:t>
            </a:r>
            <a:endParaRPr lang="en-US" sz="2000" baseline="0">
              <a:solidFill>
                <a:srgbClr val="FFFFFF"/>
              </a:solidFill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grpSp>
        <p:nvGrpSpPr>
          <p:cNvPr id="32" name="Group 31"/>
          <p:cNvGrpSpPr/>
          <p:nvPr/>
        </p:nvGrpSpPr>
        <p:grpSpPr>
          <a:xfrm>
            <a:off x="4343400" y="2005012"/>
            <a:ext cx="2397983" cy="966788"/>
            <a:chOff x="5176198" y="2362200"/>
            <a:chExt cx="2397983" cy="966788"/>
          </a:xfrm>
        </p:grpSpPr>
        <p:sp>
          <p:nvSpPr>
            <p:cNvPr id="33" name="Rectangle 54"/>
            <p:cNvSpPr>
              <a:spLocks noChangeArrowheads="1"/>
            </p:cNvSpPr>
            <p:nvPr/>
          </p:nvSpPr>
          <p:spPr bwMode="auto">
            <a:xfrm>
              <a:off x="5176198" y="2362200"/>
              <a:ext cx="2362200" cy="966788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" name="Rectangle 45"/>
            <p:cNvSpPr>
              <a:spLocks noChangeArrowheads="1"/>
            </p:cNvSpPr>
            <p:nvPr/>
          </p:nvSpPr>
          <p:spPr bwMode="auto">
            <a:xfrm>
              <a:off x="5286375" y="2638853"/>
              <a:ext cx="228780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V =  </a:t>
              </a:r>
              <a:r>
                <a:rPr lang="en-US" sz="2000" baseline="0" smtClean="0">
                  <a:latin typeface="Arial" charset="0"/>
                  <a:cs typeface="Times New Roman" charset="0"/>
                  <a:sym typeface="Symbol" pitchFamily="18" charset="2"/>
                </a:rPr>
                <a:t>∫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(yp – y)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dx</a:t>
              </a:r>
            </a:p>
          </p:txBody>
        </p:sp>
        <p:sp>
          <p:nvSpPr>
            <p:cNvPr id="35" name="Rectangle 50"/>
            <p:cNvSpPr>
              <a:spLocks noChangeArrowheads="1"/>
            </p:cNvSpPr>
            <p:nvPr/>
          </p:nvSpPr>
          <p:spPr bwMode="auto">
            <a:xfrm>
              <a:off x="6019800" y="2362200"/>
              <a:ext cx="339725" cy="3973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b</a:t>
              </a:r>
            </a:p>
          </p:txBody>
        </p:sp>
        <p:sp>
          <p:nvSpPr>
            <p:cNvPr id="36" name="Rectangle 51"/>
            <p:cNvSpPr>
              <a:spLocks noChangeArrowheads="1"/>
            </p:cNvSpPr>
            <p:nvPr/>
          </p:nvSpPr>
          <p:spPr bwMode="auto">
            <a:xfrm>
              <a:off x="5860410" y="2887640"/>
              <a:ext cx="325438" cy="3973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a</a:t>
              </a:r>
            </a:p>
          </p:txBody>
        </p:sp>
      </p:grpSp>
      <p:grpSp>
        <p:nvGrpSpPr>
          <p:cNvPr id="61" name="Group 60"/>
          <p:cNvGrpSpPr/>
          <p:nvPr/>
        </p:nvGrpSpPr>
        <p:grpSpPr>
          <a:xfrm>
            <a:off x="533400" y="3581400"/>
            <a:ext cx="3505200" cy="2438400"/>
            <a:chOff x="533400" y="3581400"/>
            <a:chExt cx="3505200" cy="2438400"/>
          </a:xfrm>
        </p:grpSpPr>
        <p:grpSp>
          <p:nvGrpSpPr>
            <p:cNvPr id="37" name="Group 40"/>
            <p:cNvGrpSpPr>
              <a:grpSpLocks/>
            </p:cNvGrpSpPr>
            <p:nvPr/>
          </p:nvGrpSpPr>
          <p:grpSpPr bwMode="auto">
            <a:xfrm>
              <a:off x="533400" y="3938588"/>
              <a:ext cx="3505200" cy="2000250"/>
              <a:chOff x="672" y="2100"/>
              <a:chExt cx="2208" cy="1260"/>
            </a:xfrm>
          </p:grpSpPr>
          <p:sp>
            <p:nvSpPr>
              <p:cNvPr id="38" name="Line 25"/>
              <p:cNvSpPr>
                <a:spLocks noChangeAspect="1" noChangeShapeType="1"/>
              </p:cNvSpPr>
              <p:nvPr/>
            </p:nvSpPr>
            <p:spPr bwMode="auto">
              <a:xfrm rot="16200000" flipV="1">
                <a:off x="877" y="2118"/>
                <a:ext cx="0" cy="6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39" name="Group 39"/>
              <p:cNvGrpSpPr>
                <a:grpSpLocks/>
              </p:cNvGrpSpPr>
              <p:nvPr/>
            </p:nvGrpSpPr>
            <p:grpSpPr bwMode="auto">
              <a:xfrm>
                <a:off x="672" y="2100"/>
                <a:ext cx="2208" cy="1260"/>
                <a:chOff x="672" y="2100"/>
                <a:chExt cx="2208" cy="1260"/>
              </a:xfrm>
            </p:grpSpPr>
            <p:sp>
              <p:nvSpPr>
                <p:cNvPr id="40" name="Oval 23"/>
                <p:cNvSpPr>
                  <a:spLocks noChangeAspect="1" noChangeArrowheads="1"/>
                </p:cNvSpPr>
                <p:nvPr/>
              </p:nvSpPr>
              <p:spPr bwMode="auto">
                <a:xfrm rot="16200000">
                  <a:off x="818" y="2114"/>
                  <a:ext cx="106" cy="177"/>
                </a:xfrm>
                <a:prstGeom prst="ellips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41" name="Line 26"/>
                <p:cNvSpPr>
                  <a:spLocks noChangeAspect="1" noChangeShapeType="1"/>
                </p:cNvSpPr>
                <p:nvPr/>
              </p:nvSpPr>
              <p:spPr bwMode="auto">
                <a:xfrm>
                  <a:off x="1058" y="2218"/>
                  <a:ext cx="1" cy="114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42" name="Line 27"/>
                <p:cNvSpPr>
                  <a:spLocks noChangeAspect="1" noChangeShapeType="1"/>
                </p:cNvSpPr>
                <p:nvPr/>
              </p:nvSpPr>
              <p:spPr bwMode="auto">
                <a:xfrm>
                  <a:off x="730" y="3279"/>
                  <a:ext cx="1843" cy="1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43" name="Line 28"/>
                <p:cNvSpPr>
                  <a:spLocks noChangeAspect="1" noChangeShapeType="1"/>
                </p:cNvSpPr>
                <p:nvPr/>
              </p:nvSpPr>
              <p:spPr bwMode="auto">
                <a:xfrm rot="-5400000">
                  <a:off x="1383" y="2715"/>
                  <a:ext cx="0" cy="668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44" name="Line 29"/>
                <p:cNvSpPr>
                  <a:spLocks noChangeAspect="1" noChangeShapeType="1"/>
                </p:cNvSpPr>
                <p:nvPr/>
              </p:nvSpPr>
              <p:spPr bwMode="auto">
                <a:xfrm rot="-5400000">
                  <a:off x="1577" y="1986"/>
                  <a:ext cx="1" cy="1055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45" name="Text Box 30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964" y="2100"/>
                  <a:ext cx="916" cy="33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x = </a:t>
                  </a:r>
                  <a:r>
                    <a:rPr lang="en-US" sz="2000" baseline="0" smtClean="0">
                      <a:latin typeface="Arial" pitchFamily="34" charset="0"/>
                      <a:cs typeface="Arial" pitchFamily="34" charset="0"/>
                    </a:rPr>
                    <a:t>g(y</a:t>
                  </a:r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)</a:t>
                  </a:r>
                </a:p>
              </p:txBody>
            </p:sp>
            <p:sp>
              <p:nvSpPr>
                <p:cNvPr id="46" name="Text Box 31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997" y="2997"/>
                  <a:ext cx="588" cy="33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X</a:t>
                  </a:r>
                </a:p>
              </p:txBody>
            </p:sp>
            <p:sp>
              <p:nvSpPr>
                <p:cNvPr id="47" name="Text Box 32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676" y="2449"/>
                  <a:ext cx="587" cy="24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d</a:t>
                  </a:r>
                </a:p>
              </p:txBody>
            </p:sp>
            <p:sp>
              <p:nvSpPr>
                <p:cNvPr id="48" name="Text Box 33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672" y="2892"/>
                  <a:ext cx="589" cy="2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c</a:t>
                  </a:r>
                </a:p>
              </p:txBody>
            </p:sp>
            <p:sp>
              <p:nvSpPr>
                <p:cNvPr id="49" name="Text Box 34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864" y="2115"/>
                  <a:ext cx="587" cy="33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Y</a:t>
                  </a:r>
                </a:p>
              </p:txBody>
            </p:sp>
            <p:sp>
              <p:nvSpPr>
                <p:cNvPr id="50" name="Freeform 35"/>
                <p:cNvSpPr>
                  <a:spLocks noChangeAspect="1"/>
                </p:cNvSpPr>
                <p:nvPr/>
              </p:nvSpPr>
              <p:spPr bwMode="auto">
                <a:xfrm>
                  <a:off x="1470" y="2353"/>
                  <a:ext cx="864" cy="846"/>
                </a:xfrm>
                <a:custGeom>
                  <a:avLst/>
                  <a:gdLst>
                    <a:gd name="T0" fmla="*/ 0 w 1485"/>
                    <a:gd name="T1" fmla="*/ 568 h 1260"/>
                    <a:gd name="T2" fmla="*/ 223 w 1485"/>
                    <a:gd name="T3" fmla="*/ 406 h 1260"/>
                    <a:gd name="T4" fmla="*/ 391 w 1485"/>
                    <a:gd name="T5" fmla="*/ 81 h 1260"/>
                    <a:gd name="T6" fmla="*/ 503 w 1485"/>
                    <a:gd name="T7" fmla="*/ 0 h 12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485"/>
                    <a:gd name="T13" fmla="*/ 0 h 1260"/>
                    <a:gd name="T14" fmla="*/ 1485 w 1485"/>
                    <a:gd name="T15" fmla="*/ 1260 h 12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485" h="1260">
                      <a:moveTo>
                        <a:pt x="0" y="1260"/>
                      </a:moveTo>
                      <a:cubicBezTo>
                        <a:pt x="234" y="1170"/>
                        <a:pt x="468" y="1080"/>
                        <a:pt x="660" y="900"/>
                      </a:cubicBezTo>
                      <a:cubicBezTo>
                        <a:pt x="852" y="720"/>
                        <a:pt x="1017" y="330"/>
                        <a:pt x="1155" y="180"/>
                      </a:cubicBezTo>
                      <a:cubicBezTo>
                        <a:pt x="1293" y="30"/>
                        <a:pt x="1389" y="15"/>
                        <a:pt x="1485" y="0"/>
                      </a:cubicBezTo>
                    </a:path>
                  </a:pathLst>
                </a:custGeom>
                <a:noFill/>
                <a:ln w="2857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51" name="Text Box 36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953" y="2554"/>
                  <a:ext cx="1214" cy="44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Volume ben-</a:t>
                  </a:r>
                </a:p>
                <a:p>
                  <a:pPr algn="ctr" eaLnBrk="0" hangingPunct="0"/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da putar</a:t>
                  </a:r>
                </a:p>
              </p:txBody>
            </p:sp>
          </p:grpSp>
        </p:grpSp>
        <p:cxnSp>
          <p:nvCxnSpPr>
            <p:cNvPr id="59" name="Straight Connector 58"/>
            <p:cNvCxnSpPr/>
            <p:nvPr/>
          </p:nvCxnSpPr>
          <p:spPr bwMode="auto">
            <a:xfrm rot="5400000">
              <a:off x="-167640" y="5013960"/>
              <a:ext cx="2011680" cy="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60" name="Rectangle 59"/>
            <p:cNvSpPr/>
            <p:nvPr/>
          </p:nvSpPr>
          <p:spPr>
            <a:xfrm>
              <a:off x="609600" y="3581400"/>
              <a:ext cx="45557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xp</a:t>
              </a:r>
              <a:endParaRPr lang="en-US" sz="2000" baseline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</p:grpSp>
      <p:sp>
        <p:nvSpPr>
          <p:cNvPr id="62" name="Rectangle 3"/>
          <p:cNvSpPr>
            <a:spLocks noChangeArrowheads="1"/>
          </p:cNvSpPr>
          <p:nvPr/>
        </p:nvSpPr>
        <p:spPr bwMode="auto">
          <a:xfrm>
            <a:off x="623248" y="3257490"/>
            <a:ext cx="631294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Sumbu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putar </a:t>
            </a:r>
            <a:r>
              <a:rPr lang="en-US" sz="2000" u="sng" baseline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bukan</a:t>
            </a:r>
            <a:r>
              <a:rPr lang="en-US" sz="2000" baseline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pada sumbu Y tetapi pada  x = xp</a:t>
            </a:r>
            <a:endParaRPr lang="en-US" sz="2000" baseline="0"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grpSp>
        <p:nvGrpSpPr>
          <p:cNvPr id="63" name="Group 62"/>
          <p:cNvGrpSpPr/>
          <p:nvPr/>
        </p:nvGrpSpPr>
        <p:grpSpPr>
          <a:xfrm>
            <a:off x="4343400" y="3910012"/>
            <a:ext cx="2397983" cy="966788"/>
            <a:chOff x="5176198" y="2362200"/>
            <a:chExt cx="2397983" cy="966788"/>
          </a:xfrm>
        </p:grpSpPr>
        <p:sp>
          <p:nvSpPr>
            <p:cNvPr id="64" name="Rectangle 54"/>
            <p:cNvSpPr>
              <a:spLocks noChangeArrowheads="1"/>
            </p:cNvSpPr>
            <p:nvPr/>
          </p:nvSpPr>
          <p:spPr bwMode="auto">
            <a:xfrm>
              <a:off x="5176198" y="2362200"/>
              <a:ext cx="2362200" cy="966788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5" name="Rectangle 45"/>
            <p:cNvSpPr>
              <a:spLocks noChangeArrowheads="1"/>
            </p:cNvSpPr>
            <p:nvPr/>
          </p:nvSpPr>
          <p:spPr bwMode="auto">
            <a:xfrm>
              <a:off x="5286375" y="2638853"/>
              <a:ext cx="228780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V =  </a:t>
              </a:r>
              <a:r>
                <a:rPr lang="en-US" sz="2000" baseline="0" smtClean="0">
                  <a:latin typeface="Arial" charset="0"/>
                  <a:cs typeface="Times New Roman" charset="0"/>
                  <a:sym typeface="Symbol" pitchFamily="18" charset="2"/>
                </a:rPr>
                <a:t>∫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(x – xp)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dy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66" name="Rectangle 50"/>
            <p:cNvSpPr>
              <a:spLocks noChangeArrowheads="1"/>
            </p:cNvSpPr>
            <p:nvPr/>
          </p:nvSpPr>
          <p:spPr bwMode="auto">
            <a:xfrm>
              <a:off x="6019800" y="2362200"/>
              <a:ext cx="327334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d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67" name="Rectangle 51"/>
            <p:cNvSpPr>
              <a:spLocks noChangeArrowheads="1"/>
            </p:cNvSpPr>
            <p:nvPr/>
          </p:nvSpPr>
          <p:spPr bwMode="auto">
            <a:xfrm>
              <a:off x="5860410" y="2887640"/>
              <a:ext cx="31290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c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</p:grpSp>
      <p:sp>
        <p:nvSpPr>
          <p:cNvPr id="68" name="Rectangle 67"/>
          <p:cNvSpPr/>
          <p:nvPr/>
        </p:nvSpPr>
        <p:spPr>
          <a:xfrm>
            <a:off x="6934200" y="4016514"/>
            <a:ext cx="1676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untuk xp di kiri kurva</a:t>
            </a:r>
            <a:endParaRPr lang="en-US" sz="2000" baseline="0">
              <a:solidFill>
                <a:srgbClr val="FFFFFF"/>
              </a:solidFill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6934200" y="5105400"/>
            <a:ext cx="1676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untuk xp di kanan kurva</a:t>
            </a:r>
            <a:endParaRPr lang="en-US" sz="2000" baseline="0">
              <a:solidFill>
                <a:srgbClr val="FFFFFF"/>
              </a:solidFill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grpSp>
        <p:nvGrpSpPr>
          <p:cNvPr id="70" name="Group 69"/>
          <p:cNvGrpSpPr/>
          <p:nvPr/>
        </p:nvGrpSpPr>
        <p:grpSpPr>
          <a:xfrm>
            <a:off x="4343400" y="4976812"/>
            <a:ext cx="2397983" cy="966788"/>
            <a:chOff x="5176198" y="2362200"/>
            <a:chExt cx="2397983" cy="966788"/>
          </a:xfrm>
        </p:grpSpPr>
        <p:sp>
          <p:nvSpPr>
            <p:cNvPr id="71" name="Rectangle 54"/>
            <p:cNvSpPr>
              <a:spLocks noChangeArrowheads="1"/>
            </p:cNvSpPr>
            <p:nvPr/>
          </p:nvSpPr>
          <p:spPr bwMode="auto">
            <a:xfrm>
              <a:off x="5176198" y="2362200"/>
              <a:ext cx="2362200" cy="966788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2" name="Rectangle 45"/>
            <p:cNvSpPr>
              <a:spLocks noChangeArrowheads="1"/>
            </p:cNvSpPr>
            <p:nvPr/>
          </p:nvSpPr>
          <p:spPr bwMode="auto">
            <a:xfrm>
              <a:off x="5286375" y="2638853"/>
              <a:ext cx="228780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V =  </a:t>
              </a:r>
              <a:r>
                <a:rPr lang="en-US" sz="2000" baseline="0" smtClean="0">
                  <a:latin typeface="Arial" charset="0"/>
                  <a:cs typeface="Times New Roman" charset="0"/>
                  <a:sym typeface="Symbol" pitchFamily="18" charset="2"/>
                </a:rPr>
                <a:t>∫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(xp – x)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dy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73" name="Rectangle 50"/>
            <p:cNvSpPr>
              <a:spLocks noChangeArrowheads="1"/>
            </p:cNvSpPr>
            <p:nvPr/>
          </p:nvSpPr>
          <p:spPr bwMode="auto">
            <a:xfrm>
              <a:off x="6019800" y="2362200"/>
              <a:ext cx="327334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d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74" name="Rectangle 51"/>
            <p:cNvSpPr>
              <a:spLocks noChangeArrowheads="1"/>
            </p:cNvSpPr>
            <p:nvPr/>
          </p:nvSpPr>
          <p:spPr bwMode="auto">
            <a:xfrm>
              <a:off x="5860410" y="2887640"/>
              <a:ext cx="31290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c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6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00"/>
                            </p:stCondLst>
                            <p:childTnLst>
                              <p:par>
                                <p:cTn id="38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0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6000"/>
                            </p:stCondLst>
                            <p:childTnLst>
                              <p:par>
                                <p:cTn id="42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4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8000"/>
                            </p:stCondLst>
                            <p:childTnLst>
                              <p:par>
                                <p:cTn id="46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8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0"/>
                            </p:stCondLst>
                            <p:childTnLst>
                              <p:par>
                                <p:cTn id="50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2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0" grpId="0"/>
      <p:bldP spid="31" grpId="0"/>
      <p:bldP spid="62" grpId="0"/>
      <p:bldP spid="68" grpId="0"/>
      <p:bldP spid="6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899" name="Rectangle 3"/>
          <p:cNvSpPr>
            <a:spLocks noChangeArrowheads="1"/>
          </p:cNvSpPr>
          <p:nvPr/>
        </p:nvSpPr>
        <p:spPr bwMode="auto">
          <a:xfrm>
            <a:off x="692182" y="703263"/>
            <a:ext cx="337464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Sumbu </a:t>
            </a:r>
            <a:r>
              <a:rPr lang="en-US" sz="2000" baseline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putar </a:t>
            </a:r>
            <a:r>
              <a:rPr lang="en-US" sz="2000" baseline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pada sumbu X</a:t>
            </a:r>
            <a:endParaRPr lang="en-US" sz="2000" baseline="0">
              <a:solidFill>
                <a:srgbClr val="FFFF00"/>
              </a:solidFill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sp>
        <p:nvSpPr>
          <p:cNvPr id="336930" name="Rectangle 34"/>
          <p:cNvSpPr>
            <a:spLocks noChangeArrowheads="1"/>
          </p:cNvSpPr>
          <p:nvPr/>
        </p:nvSpPr>
        <p:spPr bwMode="auto">
          <a:xfrm>
            <a:off x="4419600" y="1417638"/>
            <a:ext cx="3352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/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Dibatasi 2 kurva:  y</a:t>
            </a:r>
            <a:r>
              <a:rPr lang="en-US" sz="2000" smtClean="0">
                <a:latin typeface="Arial" pitchFamily="34" charset="0"/>
                <a:cs typeface="Arial" pitchFamily="34" charset="0"/>
                <a:sym typeface="Symbol" pitchFamily="18" charset="2"/>
              </a:rPr>
              <a:t>1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 dan y</a:t>
            </a:r>
            <a:r>
              <a:rPr lang="en-US" sz="2000" smtClean="0">
                <a:latin typeface="Arial" pitchFamily="34" charset="0"/>
                <a:cs typeface="Arial" pitchFamily="34" charset="0"/>
                <a:sym typeface="Symbol" pitchFamily="18" charset="2"/>
              </a:rPr>
              <a:t>2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  <a:endParaRPr lang="en-US" sz="2000" baseline="0"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sp>
        <p:nvSpPr>
          <p:cNvPr id="336931" name="Rectangle 35"/>
          <p:cNvSpPr>
            <a:spLocks noChangeArrowheads="1"/>
          </p:cNvSpPr>
          <p:nvPr/>
        </p:nvSpPr>
        <p:spPr bwMode="auto">
          <a:xfrm>
            <a:off x="4437063" y="3903663"/>
            <a:ext cx="341153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/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Dibatasi 2 kurva:  x</a:t>
            </a:r>
            <a:r>
              <a:rPr lang="en-US" sz="2000" smtClean="0">
                <a:latin typeface="Arial" pitchFamily="34" charset="0"/>
                <a:cs typeface="Arial" pitchFamily="34" charset="0"/>
                <a:sym typeface="Symbol" pitchFamily="18" charset="2"/>
              </a:rPr>
              <a:t>1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 dan  x</a:t>
            </a:r>
            <a:r>
              <a:rPr lang="en-US" sz="2000" smtClean="0">
                <a:latin typeface="Arial" pitchFamily="34" charset="0"/>
                <a:cs typeface="Arial" pitchFamily="34" charset="0"/>
                <a:sym typeface="Symbol" pitchFamily="18" charset="2"/>
              </a:rPr>
              <a:t>2</a:t>
            </a:r>
            <a:endParaRPr lang="en-US" sz="2000" baseline="0"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grpSp>
        <p:nvGrpSpPr>
          <p:cNvPr id="59" name="Group 58"/>
          <p:cNvGrpSpPr/>
          <p:nvPr/>
        </p:nvGrpSpPr>
        <p:grpSpPr>
          <a:xfrm>
            <a:off x="4724400" y="1998663"/>
            <a:ext cx="2651760" cy="914400"/>
            <a:chOff x="4523096" y="2362200"/>
            <a:chExt cx="2651760" cy="914400"/>
          </a:xfrm>
        </p:grpSpPr>
        <p:sp>
          <p:nvSpPr>
            <p:cNvPr id="58416" name="Rectangle 37"/>
            <p:cNvSpPr>
              <a:spLocks noChangeArrowheads="1"/>
            </p:cNvSpPr>
            <p:nvPr/>
          </p:nvSpPr>
          <p:spPr bwMode="auto">
            <a:xfrm>
              <a:off x="4523096" y="2362200"/>
              <a:ext cx="2651760" cy="9144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8417" name="Rectangle 39"/>
            <p:cNvSpPr>
              <a:spLocks noChangeArrowheads="1"/>
            </p:cNvSpPr>
            <p:nvPr/>
          </p:nvSpPr>
          <p:spPr bwMode="auto">
            <a:xfrm>
              <a:off x="4572000" y="2638425"/>
              <a:ext cx="2499402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V =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 </a:t>
              </a:r>
              <a:r>
                <a:rPr lang="en-US" sz="2000" baseline="0" smtClean="0">
                  <a:latin typeface="Arial" charset="0"/>
                  <a:cs typeface="Times New Roman" charset="0"/>
                  <a:sym typeface="Symbol" pitchFamily="18" charset="2"/>
                </a:rPr>
                <a:t>∫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 (y</a:t>
              </a:r>
              <a:r>
                <a:rPr lang="en-US" sz="2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–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y</a:t>
              </a:r>
              <a:r>
                <a:rPr lang="en-US" sz="2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1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) dx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58420" name="Rectangle 44"/>
            <p:cNvSpPr>
              <a:spLocks noChangeArrowheads="1"/>
            </p:cNvSpPr>
            <p:nvPr/>
          </p:nvSpPr>
          <p:spPr bwMode="auto">
            <a:xfrm>
              <a:off x="5306704" y="2389496"/>
              <a:ext cx="339725" cy="3973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b</a:t>
              </a:r>
            </a:p>
          </p:txBody>
        </p:sp>
        <p:sp>
          <p:nvSpPr>
            <p:cNvPr id="58421" name="Rectangle 45"/>
            <p:cNvSpPr>
              <a:spLocks noChangeArrowheads="1"/>
            </p:cNvSpPr>
            <p:nvPr/>
          </p:nvSpPr>
          <p:spPr bwMode="auto">
            <a:xfrm>
              <a:off x="5181600" y="2860344"/>
              <a:ext cx="325438" cy="3973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a</a:t>
              </a:r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4800600" y="4437063"/>
            <a:ext cx="2651760" cy="954088"/>
            <a:chOff x="4446896" y="4876800"/>
            <a:chExt cx="2651760" cy="954088"/>
          </a:xfrm>
        </p:grpSpPr>
        <p:sp>
          <p:nvSpPr>
            <p:cNvPr id="58408" name="Rectangle 58"/>
            <p:cNvSpPr>
              <a:spLocks noChangeArrowheads="1"/>
            </p:cNvSpPr>
            <p:nvPr/>
          </p:nvSpPr>
          <p:spPr bwMode="auto">
            <a:xfrm>
              <a:off x="4446896" y="4916488"/>
              <a:ext cx="2651760" cy="914400"/>
            </a:xfrm>
            <a:prstGeom prst="rect">
              <a:avLst/>
            </a:prstGeom>
            <a:solidFill>
              <a:srgbClr val="0000F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8409" name="Rectangle 59"/>
            <p:cNvSpPr>
              <a:spLocks noChangeArrowheads="1"/>
            </p:cNvSpPr>
            <p:nvPr/>
          </p:nvSpPr>
          <p:spPr bwMode="auto">
            <a:xfrm>
              <a:off x="4495800" y="5153025"/>
              <a:ext cx="251383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V =  </a:t>
              </a:r>
              <a:r>
                <a:rPr lang="en-US" sz="2000" baseline="0" smtClean="0">
                  <a:latin typeface="Arial" charset="0"/>
                  <a:cs typeface="Times New Roman" charset="0"/>
                  <a:sym typeface="Symbol" pitchFamily="18" charset="2"/>
                </a:rPr>
                <a:t>∫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(x</a:t>
              </a:r>
              <a:r>
                <a:rPr lang="en-US" sz="2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–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x</a:t>
              </a:r>
              <a:r>
                <a:rPr lang="en-US" sz="2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1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) dy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58412" name="Rectangle 64"/>
            <p:cNvSpPr>
              <a:spLocks noChangeArrowheads="1"/>
            </p:cNvSpPr>
            <p:nvPr/>
          </p:nvSpPr>
          <p:spPr bwMode="auto">
            <a:xfrm>
              <a:off x="5244152" y="4876800"/>
              <a:ext cx="339850" cy="3973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d</a:t>
              </a:r>
            </a:p>
          </p:txBody>
        </p:sp>
        <p:sp>
          <p:nvSpPr>
            <p:cNvPr id="58413" name="Rectangle 65"/>
            <p:cNvSpPr>
              <a:spLocks noChangeArrowheads="1"/>
            </p:cNvSpPr>
            <p:nvPr/>
          </p:nvSpPr>
          <p:spPr bwMode="auto">
            <a:xfrm>
              <a:off x="5083792" y="5396552"/>
              <a:ext cx="325002" cy="3973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c</a:t>
              </a:r>
            </a:p>
          </p:txBody>
        </p:sp>
      </p:grpSp>
      <p:grpSp>
        <p:nvGrpSpPr>
          <p:cNvPr id="8" name="Group 104"/>
          <p:cNvGrpSpPr>
            <a:grpSpLocks/>
          </p:cNvGrpSpPr>
          <p:nvPr/>
        </p:nvGrpSpPr>
        <p:grpSpPr bwMode="auto">
          <a:xfrm>
            <a:off x="381000" y="4132263"/>
            <a:ext cx="3581400" cy="2039937"/>
            <a:chOff x="336" y="2459"/>
            <a:chExt cx="2256" cy="1045"/>
          </a:xfrm>
        </p:grpSpPr>
        <p:sp>
          <p:nvSpPr>
            <p:cNvPr id="58393" name="Oval 87"/>
            <p:cNvSpPr>
              <a:spLocks noChangeAspect="1" noChangeArrowheads="1"/>
            </p:cNvSpPr>
            <p:nvPr/>
          </p:nvSpPr>
          <p:spPr bwMode="auto">
            <a:xfrm rot="-5400000">
              <a:off x="745" y="2492"/>
              <a:ext cx="85" cy="162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8394" name="Line 89"/>
            <p:cNvSpPr>
              <a:spLocks noChangeAspect="1" noChangeShapeType="1"/>
            </p:cNvSpPr>
            <p:nvPr/>
          </p:nvSpPr>
          <p:spPr bwMode="auto">
            <a:xfrm rot="16200000" flipV="1">
              <a:off x="740" y="2502"/>
              <a:ext cx="0" cy="5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8395" name="Line 90"/>
            <p:cNvSpPr>
              <a:spLocks noChangeAspect="1" noChangeShapeType="1"/>
            </p:cNvSpPr>
            <p:nvPr/>
          </p:nvSpPr>
          <p:spPr bwMode="auto">
            <a:xfrm>
              <a:off x="786" y="2586"/>
              <a:ext cx="0" cy="91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8396" name="Line 91"/>
            <p:cNvSpPr>
              <a:spLocks noChangeAspect="1" noChangeShapeType="1"/>
            </p:cNvSpPr>
            <p:nvPr/>
          </p:nvSpPr>
          <p:spPr bwMode="auto">
            <a:xfrm>
              <a:off x="657" y="3408"/>
              <a:ext cx="149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8397" name="Line 92"/>
            <p:cNvSpPr>
              <a:spLocks noChangeAspect="1" noChangeShapeType="1"/>
            </p:cNvSpPr>
            <p:nvPr/>
          </p:nvSpPr>
          <p:spPr bwMode="auto">
            <a:xfrm rot="5400000" flipV="1">
              <a:off x="1286" y="2693"/>
              <a:ext cx="0" cy="101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8398" name="Line 93"/>
            <p:cNvSpPr>
              <a:spLocks noChangeAspect="1" noChangeShapeType="1"/>
            </p:cNvSpPr>
            <p:nvPr/>
          </p:nvSpPr>
          <p:spPr bwMode="auto">
            <a:xfrm rot="-5400000">
              <a:off x="1364" y="2238"/>
              <a:ext cx="1" cy="117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8399" name="Text Box 94"/>
            <p:cNvSpPr txBox="1">
              <a:spLocks noChangeAspect="1" noChangeArrowheads="1"/>
            </p:cNvSpPr>
            <p:nvPr/>
          </p:nvSpPr>
          <p:spPr bwMode="auto">
            <a:xfrm>
              <a:off x="1753" y="2459"/>
              <a:ext cx="839" cy="2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x = g</a:t>
              </a:r>
              <a:r>
                <a:rPr lang="en-US" sz="200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(y)</a:t>
              </a:r>
            </a:p>
          </p:txBody>
        </p:sp>
        <p:sp>
          <p:nvSpPr>
            <p:cNvPr id="58400" name="Text Box 95"/>
            <p:cNvSpPr txBox="1">
              <a:spLocks noChangeAspect="1" noChangeArrowheads="1"/>
            </p:cNvSpPr>
            <p:nvPr/>
          </p:nvSpPr>
          <p:spPr bwMode="auto">
            <a:xfrm>
              <a:off x="1796" y="3168"/>
              <a:ext cx="539" cy="2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X</a:t>
              </a:r>
            </a:p>
          </p:txBody>
        </p:sp>
        <p:sp>
          <p:nvSpPr>
            <p:cNvPr id="58401" name="Text Box 96"/>
            <p:cNvSpPr txBox="1">
              <a:spLocks noChangeAspect="1" noChangeArrowheads="1"/>
            </p:cNvSpPr>
            <p:nvPr/>
          </p:nvSpPr>
          <p:spPr bwMode="auto">
            <a:xfrm>
              <a:off x="423" y="2704"/>
              <a:ext cx="538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d</a:t>
              </a:r>
            </a:p>
          </p:txBody>
        </p:sp>
        <p:sp>
          <p:nvSpPr>
            <p:cNvPr id="58402" name="Text Box 97"/>
            <p:cNvSpPr txBox="1">
              <a:spLocks noChangeAspect="1" noChangeArrowheads="1"/>
            </p:cNvSpPr>
            <p:nvPr/>
          </p:nvSpPr>
          <p:spPr bwMode="auto">
            <a:xfrm>
              <a:off x="432" y="3073"/>
              <a:ext cx="540" cy="1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c</a:t>
              </a:r>
            </a:p>
          </p:txBody>
        </p:sp>
        <p:sp>
          <p:nvSpPr>
            <p:cNvPr id="58403" name="Text Box 98"/>
            <p:cNvSpPr txBox="1">
              <a:spLocks noChangeAspect="1" noChangeArrowheads="1"/>
            </p:cNvSpPr>
            <p:nvPr/>
          </p:nvSpPr>
          <p:spPr bwMode="auto">
            <a:xfrm>
              <a:off x="336" y="2460"/>
              <a:ext cx="539" cy="2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Y</a:t>
              </a:r>
            </a:p>
          </p:txBody>
        </p:sp>
        <p:sp>
          <p:nvSpPr>
            <p:cNvPr id="58404" name="Freeform 99"/>
            <p:cNvSpPr>
              <a:spLocks noChangeAspect="1"/>
            </p:cNvSpPr>
            <p:nvPr/>
          </p:nvSpPr>
          <p:spPr bwMode="auto">
            <a:xfrm>
              <a:off x="1639" y="2662"/>
              <a:ext cx="400" cy="680"/>
            </a:xfrm>
            <a:custGeom>
              <a:avLst/>
              <a:gdLst>
                <a:gd name="T0" fmla="*/ 0 w 1485"/>
                <a:gd name="T1" fmla="*/ 367 h 1260"/>
                <a:gd name="T2" fmla="*/ 48 w 1485"/>
                <a:gd name="T3" fmla="*/ 262 h 1260"/>
                <a:gd name="T4" fmla="*/ 84 w 1485"/>
                <a:gd name="T5" fmla="*/ 52 h 1260"/>
                <a:gd name="T6" fmla="*/ 108 w 1485"/>
                <a:gd name="T7" fmla="*/ 0 h 126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485"/>
                <a:gd name="T13" fmla="*/ 0 h 1260"/>
                <a:gd name="T14" fmla="*/ 1485 w 1485"/>
                <a:gd name="T15" fmla="*/ 1260 h 126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485" h="1260">
                  <a:moveTo>
                    <a:pt x="0" y="1260"/>
                  </a:moveTo>
                  <a:cubicBezTo>
                    <a:pt x="234" y="1170"/>
                    <a:pt x="468" y="1080"/>
                    <a:pt x="660" y="900"/>
                  </a:cubicBezTo>
                  <a:cubicBezTo>
                    <a:pt x="852" y="720"/>
                    <a:pt x="1017" y="330"/>
                    <a:pt x="1155" y="180"/>
                  </a:cubicBezTo>
                  <a:cubicBezTo>
                    <a:pt x="1293" y="30"/>
                    <a:pt x="1389" y="15"/>
                    <a:pt x="1485" y="0"/>
                  </a:cubicBezTo>
                </a:path>
              </a:pathLst>
            </a:cu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8405" name="Text Box 100"/>
            <p:cNvSpPr txBox="1">
              <a:spLocks noChangeAspect="1" noChangeArrowheads="1"/>
            </p:cNvSpPr>
            <p:nvPr/>
          </p:nvSpPr>
          <p:spPr bwMode="auto">
            <a:xfrm>
              <a:off x="927" y="2837"/>
              <a:ext cx="1111" cy="3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Volume ben-</a:t>
              </a:r>
            </a:p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da putar</a:t>
              </a:r>
            </a:p>
          </p:txBody>
        </p:sp>
        <p:sp>
          <p:nvSpPr>
            <p:cNvPr id="58406" name="Freeform 101"/>
            <p:cNvSpPr>
              <a:spLocks noChangeAspect="1"/>
            </p:cNvSpPr>
            <p:nvPr/>
          </p:nvSpPr>
          <p:spPr bwMode="auto">
            <a:xfrm>
              <a:off x="902" y="2653"/>
              <a:ext cx="294" cy="670"/>
            </a:xfrm>
            <a:custGeom>
              <a:avLst/>
              <a:gdLst>
                <a:gd name="T0" fmla="*/ 0 w 990"/>
                <a:gd name="T1" fmla="*/ 312 h 1440"/>
                <a:gd name="T2" fmla="*/ 29 w 990"/>
                <a:gd name="T3" fmla="*/ 156 h 1440"/>
                <a:gd name="T4" fmla="*/ 87 w 990"/>
                <a:gd name="T5" fmla="*/ 0 h 1440"/>
                <a:gd name="T6" fmla="*/ 0 60000 65536"/>
                <a:gd name="T7" fmla="*/ 0 60000 65536"/>
                <a:gd name="T8" fmla="*/ 0 60000 65536"/>
                <a:gd name="T9" fmla="*/ 0 w 990"/>
                <a:gd name="T10" fmla="*/ 0 h 1440"/>
                <a:gd name="T11" fmla="*/ 990 w 990"/>
                <a:gd name="T12" fmla="*/ 1440 h 144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990" h="1440">
                  <a:moveTo>
                    <a:pt x="0" y="1440"/>
                  </a:moveTo>
                  <a:cubicBezTo>
                    <a:pt x="82" y="1200"/>
                    <a:pt x="165" y="960"/>
                    <a:pt x="330" y="720"/>
                  </a:cubicBezTo>
                  <a:cubicBezTo>
                    <a:pt x="495" y="480"/>
                    <a:pt x="742" y="240"/>
                    <a:pt x="990" y="0"/>
                  </a:cubicBezTo>
                </a:path>
              </a:pathLst>
            </a:cu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8407" name="Text Box 102"/>
            <p:cNvSpPr txBox="1">
              <a:spLocks noChangeAspect="1" noChangeArrowheads="1"/>
            </p:cNvSpPr>
            <p:nvPr/>
          </p:nvSpPr>
          <p:spPr bwMode="auto">
            <a:xfrm>
              <a:off x="915" y="2459"/>
              <a:ext cx="838" cy="2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x = g</a:t>
              </a:r>
              <a:r>
                <a:rPr lang="en-US" sz="2000">
                  <a:latin typeface="Arial" pitchFamily="34" charset="0"/>
                  <a:cs typeface="Arial" pitchFamily="34" charset="0"/>
                </a:rPr>
                <a:t>1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(y)</a:t>
              </a:r>
            </a:p>
          </p:txBody>
        </p:sp>
      </p:grpSp>
      <p:grpSp>
        <p:nvGrpSpPr>
          <p:cNvPr id="9" name="Group 105"/>
          <p:cNvGrpSpPr>
            <a:grpSpLocks/>
          </p:cNvGrpSpPr>
          <p:nvPr/>
        </p:nvGrpSpPr>
        <p:grpSpPr bwMode="auto">
          <a:xfrm>
            <a:off x="609600" y="1236663"/>
            <a:ext cx="3810000" cy="2074862"/>
            <a:chOff x="336" y="864"/>
            <a:chExt cx="2400" cy="1067"/>
          </a:xfrm>
        </p:grpSpPr>
        <p:sp>
          <p:nvSpPr>
            <p:cNvPr id="58378" name="Text Box 68"/>
            <p:cNvSpPr txBox="1">
              <a:spLocks noChangeAspect="1" noChangeArrowheads="1"/>
            </p:cNvSpPr>
            <p:nvPr/>
          </p:nvSpPr>
          <p:spPr bwMode="auto">
            <a:xfrm>
              <a:off x="1687" y="1507"/>
              <a:ext cx="499" cy="2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X</a:t>
              </a:r>
            </a:p>
          </p:txBody>
        </p:sp>
        <p:sp>
          <p:nvSpPr>
            <p:cNvPr id="58379" name="Text Box 69"/>
            <p:cNvSpPr txBox="1">
              <a:spLocks noChangeAspect="1" noChangeArrowheads="1"/>
            </p:cNvSpPr>
            <p:nvPr/>
          </p:nvSpPr>
          <p:spPr bwMode="auto">
            <a:xfrm>
              <a:off x="897" y="1080"/>
              <a:ext cx="1031" cy="4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Volume</a:t>
              </a:r>
            </a:p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benda putar</a:t>
              </a:r>
            </a:p>
          </p:txBody>
        </p:sp>
        <p:sp>
          <p:nvSpPr>
            <p:cNvPr id="58380" name="Oval 71"/>
            <p:cNvSpPr>
              <a:spLocks noChangeAspect="1" noChangeArrowheads="1"/>
            </p:cNvSpPr>
            <p:nvPr/>
          </p:nvSpPr>
          <p:spPr bwMode="auto">
            <a:xfrm>
              <a:off x="2017" y="1645"/>
              <a:ext cx="88" cy="147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8381" name="Line 73"/>
            <p:cNvSpPr>
              <a:spLocks noChangeAspect="1" noChangeShapeType="1"/>
            </p:cNvSpPr>
            <p:nvPr/>
          </p:nvSpPr>
          <p:spPr bwMode="auto">
            <a:xfrm flipV="1">
              <a:off x="2095" y="1651"/>
              <a:ext cx="0" cy="4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8382" name="Line 74"/>
            <p:cNvSpPr>
              <a:spLocks noChangeAspect="1" noChangeShapeType="1"/>
            </p:cNvSpPr>
            <p:nvPr/>
          </p:nvSpPr>
          <p:spPr bwMode="auto">
            <a:xfrm>
              <a:off x="666" y="1062"/>
              <a:ext cx="0" cy="73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8383" name="Line 75"/>
            <p:cNvSpPr>
              <a:spLocks noChangeAspect="1" noChangeShapeType="1"/>
            </p:cNvSpPr>
            <p:nvPr/>
          </p:nvSpPr>
          <p:spPr bwMode="auto">
            <a:xfrm>
              <a:off x="511" y="1731"/>
              <a:ext cx="155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8384" name="Line 76"/>
            <p:cNvSpPr>
              <a:spLocks noChangeAspect="1" noChangeShapeType="1"/>
            </p:cNvSpPr>
            <p:nvPr/>
          </p:nvSpPr>
          <p:spPr bwMode="auto">
            <a:xfrm>
              <a:off x="1016" y="1145"/>
              <a:ext cx="1" cy="58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8385" name="Line 77"/>
            <p:cNvSpPr>
              <a:spLocks noChangeAspect="1" noChangeShapeType="1"/>
            </p:cNvSpPr>
            <p:nvPr/>
          </p:nvSpPr>
          <p:spPr bwMode="auto">
            <a:xfrm>
              <a:off x="1802" y="990"/>
              <a:ext cx="0" cy="73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8386" name="Text Box 79"/>
            <p:cNvSpPr txBox="1">
              <a:spLocks noChangeAspect="1" noChangeArrowheads="1"/>
            </p:cNvSpPr>
            <p:nvPr/>
          </p:nvSpPr>
          <p:spPr bwMode="auto">
            <a:xfrm>
              <a:off x="1559" y="1738"/>
              <a:ext cx="499" cy="1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b</a:t>
              </a:r>
            </a:p>
          </p:txBody>
        </p:sp>
        <p:sp>
          <p:nvSpPr>
            <p:cNvPr id="58387" name="Text Box 80"/>
            <p:cNvSpPr txBox="1">
              <a:spLocks noChangeAspect="1" noChangeArrowheads="1"/>
            </p:cNvSpPr>
            <p:nvPr/>
          </p:nvSpPr>
          <p:spPr bwMode="auto">
            <a:xfrm>
              <a:off x="772" y="1738"/>
              <a:ext cx="500" cy="1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a</a:t>
              </a:r>
            </a:p>
          </p:txBody>
        </p:sp>
        <p:sp>
          <p:nvSpPr>
            <p:cNvPr id="58388" name="Text Box 81"/>
            <p:cNvSpPr txBox="1">
              <a:spLocks noChangeAspect="1" noChangeArrowheads="1"/>
            </p:cNvSpPr>
            <p:nvPr/>
          </p:nvSpPr>
          <p:spPr bwMode="auto">
            <a:xfrm>
              <a:off x="336" y="1010"/>
              <a:ext cx="500" cy="2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Y</a:t>
              </a:r>
            </a:p>
          </p:txBody>
        </p:sp>
        <p:sp>
          <p:nvSpPr>
            <p:cNvPr id="58389" name="Freeform 82"/>
            <p:cNvSpPr>
              <a:spLocks noChangeAspect="1"/>
            </p:cNvSpPr>
            <p:nvPr/>
          </p:nvSpPr>
          <p:spPr bwMode="auto">
            <a:xfrm rot="600000">
              <a:off x="919" y="1372"/>
              <a:ext cx="1009" cy="291"/>
            </a:xfrm>
            <a:custGeom>
              <a:avLst/>
              <a:gdLst>
                <a:gd name="T0" fmla="*/ 0 w 2145"/>
                <a:gd name="T1" fmla="*/ 157 h 540"/>
                <a:gd name="T2" fmla="*/ 219 w 2145"/>
                <a:gd name="T3" fmla="*/ 52 h 540"/>
                <a:gd name="T4" fmla="*/ 475 w 2145"/>
                <a:gd name="T5" fmla="*/ 0 h 540"/>
                <a:gd name="T6" fmla="*/ 0 60000 65536"/>
                <a:gd name="T7" fmla="*/ 0 60000 65536"/>
                <a:gd name="T8" fmla="*/ 0 60000 65536"/>
                <a:gd name="T9" fmla="*/ 0 w 2145"/>
                <a:gd name="T10" fmla="*/ 0 h 540"/>
                <a:gd name="T11" fmla="*/ 2145 w 2145"/>
                <a:gd name="T12" fmla="*/ 540 h 54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45" h="540">
                  <a:moveTo>
                    <a:pt x="0" y="540"/>
                  </a:moveTo>
                  <a:cubicBezTo>
                    <a:pt x="316" y="405"/>
                    <a:pt x="633" y="270"/>
                    <a:pt x="990" y="180"/>
                  </a:cubicBezTo>
                  <a:cubicBezTo>
                    <a:pt x="1347" y="90"/>
                    <a:pt x="1746" y="45"/>
                    <a:pt x="2145" y="0"/>
                  </a:cubicBezTo>
                </a:path>
              </a:pathLst>
            </a:cu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8390" name="Freeform 84"/>
            <p:cNvSpPr>
              <a:spLocks noChangeAspect="1"/>
            </p:cNvSpPr>
            <p:nvPr/>
          </p:nvSpPr>
          <p:spPr bwMode="auto">
            <a:xfrm flipH="1" flipV="1">
              <a:off x="908" y="972"/>
              <a:ext cx="1009" cy="227"/>
            </a:xfrm>
            <a:custGeom>
              <a:avLst/>
              <a:gdLst>
                <a:gd name="T0" fmla="*/ 0 w 1815"/>
                <a:gd name="T1" fmla="*/ 105 h 420"/>
                <a:gd name="T2" fmla="*/ 255 w 1815"/>
                <a:gd name="T3" fmla="*/ 105 h 420"/>
                <a:gd name="T4" fmla="*/ 561 w 1815"/>
                <a:gd name="T5" fmla="*/ 0 h 420"/>
                <a:gd name="T6" fmla="*/ 0 60000 65536"/>
                <a:gd name="T7" fmla="*/ 0 60000 65536"/>
                <a:gd name="T8" fmla="*/ 0 60000 65536"/>
                <a:gd name="T9" fmla="*/ 0 w 1815"/>
                <a:gd name="T10" fmla="*/ 0 h 420"/>
                <a:gd name="T11" fmla="*/ 1815 w 1815"/>
                <a:gd name="T12" fmla="*/ 420 h 42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815" h="420">
                  <a:moveTo>
                    <a:pt x="0" y="360"/>
                  </a:moveTo>
                  <a:cubicBezTo>
                    <a:pt x="261" y="390"/>
                    <a:pt x="523" y="420"/>
                    <a:pt x="825" y="360"/>
                  </a:cubicBezTo>
                  <a:cubicBezTo>
                    <a:pt x="1127" y="300"/>
                    <a:pt x="1471" y="150"/>
                    <a:pt x="1815" y="0"/>
                  </a:cubicBezTo>
                </a:path>
              </a:pathLst>
            </a:cu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8391" name="Text Box 78"/>
            <p:cNvSpPr txBox="1">
              <a:spLocks noChangeAspect="1" noChangeArrowheads="1"/>
            </p:cNvSpPr>
            <p:nvPr/>
          </p:nvSpPr>
          <p:spPr bwMode="auto">
            <a:xfrm>
              <a:off x="1792" y="864"/>
              <a:ext cx="896" cy="2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y</a:t>
              </a:r>
              <a:r>
                <a:rPr lang="en-US" sz="2000" smtClean="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= f</a:t>
              </a:r>
              <a:r>
                <a:rPr lang="en-US" sz="2000">
                  <a:latin typeface="Arial" pitchFamily="34" charset="0"/>
                  <a:cs typeface="Arial" pitchFamily="34" charset="0"/>
                </a:rPr>
                <a:t>2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(x)</a:t>
              </a:r>
            </a:p>
          </p:txBody>
        </p:sp>
        <p:sp>
          <p:nvSpPr>
            <p:cNvPr id="58392" name="Text Box 83"/>
            <p:cNvSpPr txBox="1">
              <a:spLocks noChangeAspect="1" noChangeArrowheads="1"/>
            </p:cNvSpPr>
            <p:nvPr/>
          </p:nvSpPr>
          <p:spPr bwMode="auto">
            <a:xfrm>
              <a:off x="1814" y="1299"/>
              <a:ext cx="922" cy="2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y</a:t>
              </a:r>
              <a:r>
                <a:rPr lang="en-US" sz="2000" smtClean="0">
                  <a:latin typeface="Arial" pitchFamily="34" charset="0"/>
                  <a:cs typeface="Arial" pitchFamily="34" charset="0"/>
                </a:rPr>
                <a:t>1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= f</a:t>
              </a:r>
              <a:r>
                <a:rPr lang="en-US" sz="2000">
                  <a:latin typeface="Arial" pitchFamily="34" charset="0"/>
                  <a:cs typeface="Arial" pitchFamily="34" charset="0"/>
                </a:rPr>
                <a:t>1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(x)</a:t>
              </a:r>
            </a:p>
          </p:txBody>
        </p:sp>
      </p:grpSp>
      <p:sp>
        <p:nvSpPr>
          <p:cNvPr id="57" name="Slide Number Placeholder 5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sp>
        <p:nvSpPr>
          <p:cNvPr id="51" name="Rectangle 3"/>
          <p:cNvSpPr>
            <a:spLocks noChangeArrowheads="1"/>
          </p:cNvSpPr>
          <p:nvPr/>
        </p:nvSpPr>
        <p:spPr bwMode="auto">
          <a:xfrm>
            <a:off x="685800" y="3598863"/>
            <a:ext cx="337002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Sumbu </a:t>
            </a:r>
            <a:r>
              <a:rPr lang="en-US" sz="2000" baseline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putar </a:t>
            </a:r>
            <a:r>
              <a:rPr lang="en-US" sz="2000" baseline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pada sumbu Y</a:t>
            </a:r>
            <a:endParaRPr lang="en-US" sz="2000" baseline="0">
              <a:solidFill>
                <a:srgbClr val="FFFF00"/>
              </a:solidFill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2836657" y="224135"/>
            <a:ext cx="34879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baseline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DIBATASI DUA KURVA</a:t>
            </a:r>
            <a:endParaRPr lang="en-US" sz="2400" b="1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3368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3369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8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000"/>
                            </p:stCondLst>
                            <p:childTnLst>
                              <p:par>
                                <p:cTn id="34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6" dur="2000"/>
                                        <p:tgtEl>
                                          <p:spTgt spid="3369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6000"/>
                            </p:stCondLst>
                            <p:childTnLst>
                              <p:par>
                                <p:cTn id="38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0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6899" grpId="0"/>
      <p:bldP spid="336930" grpId="0"/>
      <p:bldP spid="336931" grpId="0"/>
      <p:bldP spid="51" grpId="0"/>
      <p:bldP spid="5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D463C6-4F0B-4E58-8CB4-DB61DC286805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613942" y="381000"/>
            <a:ext cx="631294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Sumbu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putar </a:t>
            </a:r>
            <a:r>
              <a:rPr lang="en-US" sz="2000" u="sng" baseline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bukan</a:t>
            </a:r>
            <a:r>
              <a:rPr lang="en-US" sz="2000" baseline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pada sumbu X tetapi pada  y = yp</a:t>
            </a:r>
            <a:endParaRPr lang="en-US" sz="2000" baseline="0"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grpSp>
        <p:nvGrpSpPr>
          <p:cNvPr id="73" name="Group 72"/>
          <p:cNvGrpSpPr/>
          <p:nvPr/>
        </p:nvGrpSpPr>
        <p:grpSpPr>
          <a:xfrm>
            <a:off x="381000" y="991363"/>
            <a:ext cx="3581400" cy="2209037"/>
            <a:chOff x="2011740" y="991363"/>
            <a:chExt cx="3581400" cy="2209037"/>
          </a:xfrm>
        </p:grpSpPr>
        <p:cxnSp>
          <p:nvCxnSpPr>
            <p:cNvPr id="46" name="Straight Connector 45"/>
            <p:cNvCxnSpPr/>
            <p:nvPr/>
          </p:nvCxnSpPr>
          <p:spPr bwMode="auto">
            <a:xfrm>
              <a:off x="2453640" y="2450460"/>
              <a:ext cx="2103120" cy="158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grpSp>
          <p:nvGrpSpPr>
            <p:cNvPr id="72" name="Group 71"/>
            <p:cNvGrpSpPr/>
            <p:nvPr/>
          </p:nvGrpSpPr>
          <p:grpSpPr>
            <a:xfrm>
              <a:off x="2011740" y="991363"/>
              <a:ext cx="3581400" cy="2209037"/>
              <a:chOff x="1066800" y="914400"/>
              <a:chExt cx="3581400" cy="2209037"/>
            </a:xfrm>
          </p:grpSpPr>
          <p:grpSp>
            <p:nvGrpSpPr>
              <p:cNvPr id="28" name="Group 105"/>
              <p:cNvGrpSpPr>
                <a:grpSpLocks/>
              </p:cNvGrpSpPr>
              <p:nvPr/>
            </p:nvGrpSpPr>
            <p:grpSpPr bwMode="auto">
              <a:xfrm>
                <a:off x="1066800" y="914400"/>
                <a:ext cx="3581400" cy="2209037"/>
                <a:chOff x="336" y="864"/>
                <a:chExt cx="2256" cy="1136"/>
              </a:xfrm>
            </p:grpSpPr>
            <p:sp>
              <p:nvSpPr>
                <p:cNvPr id="29" name="Text Box 68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709" y="1733"/>
                  <a:ext cx="499" cy="26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X</a:t>
                  </a:r>
                </a:p>
              </p:txBody>
            </p:sp>
            <p:sp>
              <p:nvSpPr>
                <p:cNvPr id="30" name="Text Box 69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897" y="1080"/>
                  <a:ext cx="1031" cy="429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baseline="0">
                      <a:latin typeface="Arial" pitchFamily="34" charset="0"/>
                      <a:cs typeface="Arial" pitchFamily="34" charset="0"/>
                    </a:rPr>
                    <a:t>Volume</a:t>
                  </a:r>
                </a:p>
                <a:p>
                  <a:pPr algn="ctr" eaLnBrk="0" hangingPunct="0"/>
                  <a:r>
                    <a:rPr lang="en-US" baseline="0">
                      <a:latin typeface="Arial" pitchFamily="34" charset="0"/>
                      <a:cs typeface="Arial" pitchFamily="34" charset="0"/>
                    </a:rPr>
                    <a:t>benda putar</a:t>
                  </a:r>
                </a:p>
              </p:txBody>
            </p:sp>
            <p:sp>
              <p:nvSpPr>
                <p:cNvPr id="31" name="Oval 71"/>
                <p:cNvSpPr>
                  <a:spLocks noChangeAspect="1" noChangeArrowheads="1"/>
                </p:cNvSpPr>
                <p:nvPr/>
              </p:nvSpPr>
              <p:spPr bwMode="auto">
                <a:xfrm>
                  <a:off x="1584" y="1530"/>
                  <a:ext cx="88" cy="147"/>
                </a:xfrm>
                <a:prstGeom prst="ellips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2" name="Line 73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1584" y="1544"/>
                  <a:ext cx="0" cy="49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3" name="Line 74"/>
                <p:cNvSpPr>
                  <a:spLocks noChangeAspect="1" noChangeShapeType="1"/>
                </p:cNvSpPr>
                <p:nvPr/>
              </p:nvSpPr>
              <p:spPr bwMode="auto">
                <a:xfrm>
                  <a:off x="666" y="1062"/>
                  <a:ext cx="0" cy="735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4" name="Line 75"/>
                <p:cNvSpPr>
                  <a:spLocks noChangeAspect="1" noChangeShapeType="1"/>
                </p:cNvSpPr>
                <p:nvPr/>
              </p:nvSpPr>
              <p:spPr bwMode="auto">
                <a:xfrm>
                  <a:off x="511" y="1731"/>
                  <a:ext cx="1555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5" name="Line 76"/>
                <p:cNvSpPr>
                  <a:spLocks noChangeAspect="1" noChangeShapeType="1"/>
                </p:cNvSpPr>
                <p:nvPr/>
              </p:nvSpPr>
              <p:spPr bwMode="auto">
                <a:xfrm>
                  <a:off x="1016" y="1145"/>
                  <a:ext cx="1" cy="581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6" name="Line 77"/>
                <p:cNvSpPr>
                  <a:spLocks noChangeAspect="1" noChangeShapeType="1"/>
                </p:cNvSpPr>
                <p:nvPr/>
              </p:nvSpPr>
              <p:spPr bwMode="auto">
                <a:xfrm>
                  <a:off x="1802" y="990"/>
                  <a:ext cx="0" cy="735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7" name="Text Box 79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559" y="1729"/>
                  <a:ext cx="499" cy="19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b</a:t>
                  </a:r>
                </a:p>
              </p:txBody>
            </p:sp>
            <p:sp>
              <p:nvSpPr>
                <p:cNvPr id="38" name="Text Box 80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772" y="1729"/>
                  <a:ext cx="500" cy="19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a</a:t>
                  </a:r>
                </a:p>
              </p:txBody>
            </p:sp>
            <p:sp>
              <p:nvSpPr>
                <p:cNvPr id="39" name="Text Box 81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336" y="1010"/>
                  <a:ext cx="500" cy="26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Y</a:t>
                  </a:r>
                </a:p>
              </p:txBody>
            </p:sp>
            <p:sp>
              <p:nvSpPr>
                <p:cNvPr id="40" name="Freeform 82"/>
                <p:cNvSpPr>
                  <a:spLocks noChangeAspect="1"/>
                </p:cNvSpPr>
                <p:nvPr/>
              </p:nvSpPr>
              <p:spPr bwMode="auto">
                <a:xfrm rot="600000">
                  <a:off x="919" y="1372"/>
                  <a:ext cx="1009" cy="291"/>
                </a:xfrm>
                <a:custGeom>
                  <a:avLst/>
                  <a:gdLst>
                    <a:gd name="T0" fmla="*/ 0 w 2145"/>
                    <a:gd name="T1" fmla="*/ 157 h 540"/>
                    <a:gd name="T2" fmla="*/ 219 w 2145"/>
                    <a:gd name="T3" fmla="*/ 52 h 540"/>
                    <a:gd name="T4" fmla="*/ 475 w 2145"/>
                    <a:gd name="T5" fmla="*/ 0 h 540"/>
                    <a:gd name="T6" fmla="*/ 0 60000 65536"/>
                    <a:gd name="T7" fmla="*/ 0 60000 65536"/>
                    <a:gd name="T8" fmla="*/ 0 60000 65536"/>
                    <a:gd name="T9" fmla="*/ 0 w 2145"/>
                    <a:gd name="T10" fmla="*/ 0 h 540"/>
                    <a:gd name="T11" fmla="*/ 2145 w 2145"/>
                    <a:gd name="T12" fmla="*/ 540 h 54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45" h="540">
                      <a:moveTo>
                        <a:pt x="0" y="540"/>
                      </a:moveTo>
                      <a:cubicBezTo>
                        <a:pt x="316" y="405"/>
                        <a:pt x="633" y="270"/>
                        <a:pt x="990" y="180"/>
                      </a:cubicBezTo>
                      <a:cubicBezTo>
                        <a:pt x="1347" y="90"/>
                        <a:pt x="1746" y="45"/>
                        <a:pt x="2145" y="0"/>
                      </a:cubicBezTo>
                    </a:path>
                  </a:pathLst>
                </a:custGeom>
                <a:noFill/>
                <a:ln w="2857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41" name="Freeform 84"/>
                <p:cNvSpPr>
                  <a:spLocks noChangeAspect="1"/>
                </p:cNvSpPr>
                <p:nvPr/>
              </p:nvSpPr>
              <p:spPr bwMode="auto">
                <a:xfrm flipH="1" flipV="1">
                  <a:off x="908" y="972"/>
                  <a:ext cx="1009" cy="227"/>
                </a:xfrm>
                <a:custGeom>
                  <a:avLst/>
                  <a:gdLst>
                    <a:gd name="T0" fmla="*/ 0 w 1815"/>
                    <a:gd name="T1" fmla="*/ 105 h 420"/>
                    <a:gd name="T2" fmla="*/ 255 w 1815"/>
                    <a:gd name="T3" fmla="*/ 105 h 420"/>
                    <a:gd name="T4" fmla="*/ 561 w 1815"/>
                    <a:gd name="T5" fmla="*/ 0 h 420"/>
                    <a:gd name="T6" fmla="*/ 0 60000 65536"/>
                    <a:gd name="T7" fmla="*/ 0 60000 65536"/>
                    <a:gd name="T8" fmla="*/ 0 60000 65536"/>
                    <a:gd name="T9" fmla="*/ 0 w 1815"/>
                    <a:gd name="T10" fmla="*/ 0 h 420"/>
                    <a:gd name="T11" fmla="*/ 1815 w 1815"/>
                    <a:gd name="T12" fmla="*/ 420 h 42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815" h="420">
                      <a:moveTo>
                        <a:pt x="0" y="360"/>
                      </a:moveTo>
                      <a:cubicBezTo>
                        <a:pt x="261" y="390"/>
                        <a:pt x="523" y="420"/>
                        <a:pt x="825" y="360"/>
                      </a:cubicBezTo>
                      <a:cubicBezTo>
                        <a:pt x="1127" y="300"/>
                        <a:pt x="1471" y="150"/>
                        <a:pt x="1815" y="0"/>
                      </a:cubicBezTo>
                    </a:path>
                  </a:pathLst>
                </a:custGeom>
                <a:noFill/>
                <a:ln w="2857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42" name="Text Box 78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792" y="864"/>
                  <a:ext cx="778" cy="26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sz="2000" baseline="0" smtClean="0">
                      <a:latin typeface="Arial" pitchFamily="34" charset="0"/>
                      <a:cs typeface="Arial" pitchFamily="34" charset="0"/>
                    </a:rPr>
                    <a:t>y</a:t>
                  </a:r>
                  <a:r>
                    <a:rPr lang="en-US" sz="2000" smtClean="0">
                      <a:latin typeface="Arial" pitchFamily="34" charset="0"/>
                      <a:cs typeface="Arial" pitchFamily="34" charset="0"/>
                    </a:rPr>
                    <a:t>2</a:t>
                  </a:r>
                  <a:r>
                    <a:rPr lang="en-US" sz="2000" baseline="0" smtClean="0"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= f</a:t>
                  </a:r>
                  <a:r>
                    <a:rPr lang="en-US" sz="2000">
                      <a:latin typeface="Arial" pitchFamily="34" charset="0"/>
                      <a:cs typeface="Arial" pitchFamily="34" charset="0"/>
                    </a:rPr>
                    <a:t>2 </a:t>
                  </a:r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(x)</a:t>
                  </a:r>
                </a:p>
              </p:txBody>
            </p:sp>
            <p:sp>
              <p:nvSpPr>
                <p:cNvPr id="43" name="Text Box 83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814" y="1224"/>
                  <a:ext cx="778" cy="26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sz="2000" baseline="0" smtClean="0">
                      <a:latin typeface="Arial" pitchFamily="34" charset="0"/>
                      <a:cs typeface="Arial" pitchFamily="34" charset="0"/>
                    </a:rPr>
                    <a:t>y</a:t>
                  </a:r>
                  <a:r>
                    <a:rPr lang="en-US" sz="2000" smtClean="0">
                      <a:latin typeface="Arial" pitchFamily="34" charset="0"/>
                      <a:cs typeface="Arial" pitchFamily="34" charset="0"/>
                    </a:rPr>
                    <a:t>1</a:t>
                  </a:r>
                  <a:r>
                    <a:rPr lang="en-US" sz="2000" baseline="0" smtClean="0"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= f</a:t>
                  </a:r>
                  <a:r>
                    <a:rPr lang="en-US" sz="2000">
                      <a:latin typeface="Arial" pitchFamily="34" charset="0"/>
                      <a:cs typeface="Arial" pitchFamily="34" charset="0"/>
                    </a:rPr>
                    <a:t>1 </a:t>
                  </a:r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(x)</a:t>
                  </a:r>
                </a:p>
              </p:txBody>
            </p:sp>
          </p:grpSp>
          <p:sp>
            <p:nvSpPr>
              <p:cNvPr id="47" name="Rectangle 46"/>
              <p:cNvSpPr/>
              <p:nvPr/>
            </p:nvSpPr>
            <p:spPr>
              <a:xfrm>
                <a:off x="3532496" y="2127375"/>
                <a:ext cx="873957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y = yp</a:t>
                </a:r>
                <a:endParaRPr lang="en-US" sz="2000"/>
              </a:p>
            </p:txBody>
          </p:sp>
        </p:grpSp>
      </p:grpSp>
      <p:sp>
        <p:nvSpPr>
          <p:cNvPr id="44" name="Rectangle 3"/>
          <p:cNvSpPr>
            <a:spLocks noChangeArrowheads="1"/>
          </p:cNvSpPr>
          <p:nvPr/>
        </p:nvSpPr>
        <p:spPr bwMode="auto">
          <a:xfrm>
            <a:off x="609600" y="3333690"/>
            <a:ext cx="630371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Sumbu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putar </a:t>
            </a:r>
            <a:r>
              <a:rPr lang="en-US" sz="2000" u="sng" baseline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bukan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 pada sumbu Y tetapi pada  x = xp</a:t>
            </a:r>
            <a:endParaRPr lang="en-US" sz="2000" baseline="0"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grpSp>
        <p:nvGrpSpPr>
          <p:cNvPr id="45" name="Group 44"/>
          <p:cNvGrpSpPr/>
          <p:nvPr/>
        </p:nvGrpSpPr>
        <p:grpSpPr>
          <a:xfrm>
            <a:off x="304800" y="3872412"/>
            <a:ext cx="3989704" cy="2071180"/>
            <a:chOff x="2411104" y="914394"/>
            <a:chExt cx="3989704" cy="2071180"/>
          </a:xfrm>
        </p:grpSpPr>
        <p:grpSp>
          <p:nvGrpSpPr>
            <p:cNvPr id="53" name="Group 56"/>
            <p:cNvGrpSpPr/>
            <p:nvPr/>
          </p:nvGrpSpPr>
          <p:grpSpPr>
            <a:xfrm>
              <a:off x="2411104" y="914394"/>
              <a:ext cx="3989704" cy="2071180"/>
              <a:chOff x="582304" y="1066794"/>
              <a:chExt cx="3989704" cy="2071180"/>
            </a:xfrm>
          </p:grpSpPr>
          <p:grpSp>
            <p:nvGrpSpPr>
              <p:cNvPr id="55" name="Group 104"/>
              <p:cNvGrpSpPr>
                <a:grpSpLocks/>
              </p:cNvGrpSpPr>
              <p:nvPr/>
            </p:nvGrpSpPr>
            <p:grpSpPr bwMode="auto">
              <a:xfrm>
                <a:off x="762001" y="1066794"/>
                <a:ext cx="3810007" cy="2071180"/>
                <a:chOff x="336" y="2459"/>
                <a:chExt cx="2400" cy="1052"/>
              </a:xfrm>
            </p:grpSpPr>
            <p:sp>
              <p:nvSpPr>
                <p:cNvPr id="59" name="Oval 87"/>
                <p:cNvSpPr>
                  <a:spLocks noChangeAspect="1" noChangeArrowheads="1"/>
                </p:cNvSpPr>
                <p:nvPr/>
              </p:nvSpPr>
              <p:spPr bwMode="auto">
                <a:xfrm rot="16200000">
                  <a:off x="855" y="3387"/>
                  <a:ext cx="85" cy="162"/>
                </a:xfrm>
                <a:prstGeom prst="ellips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60" name="Line 89"/>
                <p:cNvSpPr>
                  <a:spLocks noChangeAspect="1" noChangeShapeType="1"/>
                </p:cNvSpPr>
                <p:nvPr/>
              </p:nvSpPr>
              <p:spPr bwMode="auto">
                <a:xfrm rot="16200000" flipV="1">
                  <a:off x="900" y="3484"/>
                  <a:ext cx="0" cy="5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61" name="Line 90"/>
                <p:cNvSpPr>
                  <a:spLocks noChangeAspect="1" noChangeShapeType="1"/>
                </p:cNvSpPr>
                <p:nvPr/>
              </p:nvSpPr>
              <p:spPr bwMode="auto">
                <a:xfrm>
                  <a:off x="786" y="2586"/>
                  <a:ext cx="0" cy="918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62" name="Line 91"/>
                <p:cNvSpPr>
                  <a:spLocks noChangeAspect="1" noChangeShapeType="1"/>
                </p:cNvSpPr>
                <p:nvPr/>
              </p:nvSpPr>
              <p:spPr bwMode="auto">
                <a:xfrm>
                  <a:off x="657" y="3408"/>
                  <a:ext cx="1613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63" name="Line 92"/>
                <p:cNvSpPr>
                  <a:spLocks noChangeAspect="1" noChangeShapeType="1"/>
                </p:cNvSpPr>
                <p:nvPr/>
              </p:nvSpPr>
              <p:spPr bwMode="auto">
                <a:xfrm rot="5400000" flipV="1">
                  <a:off x="1286" y="2693"/>
                  <a:ext cx="0" cy="1019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64" name="Line 93"/>
                <p:cNvSpPr>
                  <a:spLocks noChangeAspect="1" noChangeShapeType="1"/>
                </p:cNvSpPr>
                <p:nvPr/>
              </p:nvSpPr>
              <p:spPr bwMode="auto">
                <a:xfrm rot="-5400000">
                  <a:off x="1364" y="2238"/>
                  <a:ext cx="1" cy="117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65" name="Text Box 94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897" y="2459"/>
                  <a:ext cx="839" cy="26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sz="2000" baseline="0" smtClean="0">
                      <a:latin typeface="Arial" pitchFamily="34" charset="0"/>
                      <a:cs typeface="Arial" pitchFamily="34" charset="0"/>
                    </a:rPr>
                    <a:t>x</a:t>
                  </a:r>
                  <a:r>
                    <a:rPr lang="en-US" sz="2000" smtClean="0">
                      <a:latin typeface="Arial" pitchFamily="34" charset="0"/>
                      <a:cs typeface="Arial" pitchFamily="34" charset="0"/>
                    </a:rPr>
                    <a:t>2</a:t>
                  </a:r>
                  <a:r>
                    <a:rPr lang="en-US" sz="2000" baseline="0" smtClean="0"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= g</a:t>
                  </a:r>
                  <a:r>
                    <a:rPr lang="en-US" sz="2000">
                      <a:latin typeface="Arial" pitchFamily="34" charset="0"/>
                      <a:cs typeface="Arial" pitchFamily="34" charset="0"/>
                    </a:rPr>
                    <a:t>2</a:t>
                  </a:r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 (y)</a:t>
                  </a:r>
                </a:p>
              </p:txBody>
            </p:sp>
            <p:sp>
              <p:nvSpPr>
                <p:cNvPr id="66" name="Text Box 95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796" y="3168"/>
                  <a:ext cx="518" cy="25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X</a:t>
                  </a:r>
                </a:p>
              </p:txBody>
            </p:sp>
            <p:sp>
              <p:nvSpPr>
                <p:cNvPr id="67" name="Text Box 96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423" y="2704"/>
                  <a:ext cx="538" cy="19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d</a:t>
                  </a:r>
                </a:p>
              </p:txBody>
            </p:sp>
            <p:sp>
              <p:nvSpPr>
                <p:cNvPr id="74" name="Text Box 97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432" y="3073"/>
                  <a:ext cx="540" cy="19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c</a:t>
                  </a:r>
                </a:p>
              </p:txBody>
            </p:sp>
            <p:sp>
              <p:nvSpPr>
                <p:cNvPr id="75" name="Text Box 98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336" y="2460"/>
                  <a:ext cx="539" cy="26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Y</a:t>
                  </a:r>
                </a:p>
              </p:txBody>
            </p:sp>
            <p:sp>
              <p:nvSpPr>
                <p:cNvPr id="76" name="Freeform 99"/>
                <p:cNvSpPr>
                  <a:spLocks noChangeAspect="1"/>
                </p:cNvSpPr>
                <p:nvPr/>
              </p:nvSpPr>
              <p:spPr bwMode="auto">
                <a:xfrm>
                  <a:off x="1783" y="2662"/>
                  <a:ext cx="400" cy="680"/>
                </a:xfrm>
                <a:custGeom>
                  <a:avLst/>
                  <a:gdLst>
                    <a:gd name="T0" fmla="*/ 0 w 1485"/>
                    <a:gd name="T1" fmla="*/ 367 h 1260"/>
                    <a:gd name="T2" fmla="*/ 48 w 1485"/>
                    <a:gd name="T3" fmla="*/ 262 h 1260"/>
                    <a:gd name="T4" fmla="*/ 84 w 1485"/>
                    <a:gd name="T5" fmla="*/ 52 h 1260"/>
                    <a:gd name="T6" fmla="*/ 108 w 1485"/>
                    <a:gd name="T7" fmla="*/ 0 h 12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485"/>
                    <a:gd name="T13" fmla="*/ 0 h 1260"/>
                    <a:gd name="T14" fmla="*/ 1485 w 1485"/>
                    <a:gd name="T15" fmla="*/ 1260 h 12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485" h="1260">
                      <a:moveTo>
                        <a:pt x="0" y="1260"/>
                      </a:moveTo>
                      <a:cubicBezTo>
                        <a:pt x="234" y="1170"/>
                        <a:pt x="468" y="1080"/>
                        <a:pt x="660" y="900"/>
                      </a:cubicBezTo>
                      <a:cubicBezTo>
                        <a:pt x="852" y="720"/>
                        <a:pt x="1017" y="330"/>
                        <a:pt x="1155" y="180"/>
                      </a:cubicBezTo>
                      <a:cubicBezTo>
                        <a:pt x="1293" y="30"/>
                        <a:pt x="1389" y="15"/>
                        <a:pt x="1485" y="0"/>
                      </a:cubicBezTo>
                    </a:path>
                  </a:pathLst>
                </a:custGeom>
                <a:noFill/>
                <a:ln w="2857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77" name="Text Box 100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071" y="2837"/>
                  <a:ext cx="1111" cy="35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Volume ben-</a:t>
                  </a:r>
                </a:p>
                <a:p>
                  <a:pPr algn="ctr" eaLnBrk="0" hangingPunct="0"/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da putar</a:t>
                  </a:r>
                </a:p>
              </p:txBody>
            </p:sp>
            <p:sp>
              <p:nvSpPr>
                <p:cNvPr id="78" name="Freeform 101"/>
                <p:cNvSpPr>
                  <a:spLocks noChangeAspect="1"/>
                </p:cNvSpPr>
                <p:nvPr/>
              </p:nvSpPr>
              <p:spPr bwMode="auto">
                <a:xfrm>
                  <a:off x="1046" y="2653"/>
                  <a:ext cx="294" cy="670"/>
                </a:xfrm>
                <a:custGeom>
                  <a:avLst/>
                  <a:gdLst>
                    <a:gd name="T0" fmla="*/ 0 w 990"/>
                    <a:gd name="T1" fmla="*/ 312 h 1440"/>
                    <a:gd name="T2" fmla="*/ 29 w 990"/>
                    <a:gd name="T3" fmla="*/ 156 h 1440"/>
                    <a:gd name="T4" fmla="*/ 87 w 990"/>
                    <a:gd name="T5" fmla="*/ 0 h 1440"/>
                    <a:gd name="T6" fmla="*/ 0 60000 65536"/>
                    <a:gd name="T7" fmla="*/ 0 60000 65536"/>
                    <a:gd name="T8" fmla="*/ 0 60000 65536"/>
                    <a:gd name="T9" fmla="*/ 0 w 990"/>
                    <a:gd name="T10" fmla="*/ 0 h 1440"/>
                    <a:gd name="T11" fmla="*/ 990 w 990"/>
                    <a:gd name="T12" fmla="*/ 1440 h 144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990" h="1440">
                      <a:moveTo>
                        <a:pt x="0" y="1440"/>
                      </a:moveTo>
                      <a:cubicBezTo>
                        <a:pt x="82" y="1200"/>
                        <a:pt x="165" y="960"/>
                        <a:pt x="330" y="720"/>
                      </a:cubicBezTo>
                      <a:cubicBezTo>
                        <a:pt x="495" y="480"/>
                        <a:pt x="742" y="240"/>
                        <a:pt x="990" y="0"/>
                      </a:cubicBezTo>
                    </a:path>
                  </a:pathLst>
                </a:custGeom>
                <a:noFill/>
                <a:ln w="2857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79" name="Text Box 102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059" y="2459"/>
                  <a:ext cx="838" cy="26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sz="2000" baseline="0" smtClean="0">
                      <a:latin typeface="Arial" pitchFamily="34" charset="0"/>
                      <a:cs typeface="Arial" pitchFamily="34" charset="0"/>
                    </a:rPr>
                    <a:t>x</a:t>
                  </a:r>
                  <a:r>
                    <a:rPr lang="en-US" sz="2000" smtClean="0">
                      <a:latin typeface="Arial" pitchFamily="34" charset="0"/>
                      <a:cs typeface="Arial" pitchFamily="34" charset="0"/>
                    </a:rPr>
                    <a:t>1</a:t>
                  </a:r>
                  <a:r>
                    <a:rPr lang="en-US" sz="2000" baseline="0" smtClean="0"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= g</a:t>
                  </a:r>
                  <a:r>
                    <a:rPr lang="en-US" sz="2000">
                      <a:latin typeface="Arial" pitchFamily="34" charset="0"/>
                      <a:cs typeface="Arial" pitchFamily="34" charset="0"/>
                    </a:rPr>
                    <a:t>1</a:t>
                  </a:r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 (y)</a:t>
                  </a:r>
                </a:p>
              </p:txBody>
            </p:sp>
          </p:grpSp>
          <p:cxnSp>
            <p:nvCxnSpPr>
              <p:cNvPr id="56" name="Straight Connector 55"/>
              <p:cNvCxnSpPr/>
              <p:nvPr/>
            </p:nvCxnSpPr>
            <p:spPr bwMode="auto">
              <a:xfrm rot="5400000">
                <a:off x="945674" y="2255520"/>
                <a:ext cx="1463040" cy="1588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tx1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58" name="Rectangle 57"/>
              <p:cNvSpPr/>
              <p:nvPr/>
            </p:nvSpPr>
            <p:spPr>
              <a:xfrm>
                <a:off x="582304" y="2071182"/>
                <a:ext cx="80663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x = xp</a:t>
                </a:r>
                <a:endParaRPr lang="en-US"/>
              </a:p>
            </p:txBody>
          </p:sp>
        </p:grpSp>
        <p:cxnSp>
          <p:nvCxnSpPr>
            <p:cNvPr id="54" name="Straight Arrow Connector 53"/>
            <p:cNvCxnSpPr/>
            <p:nvPr/>
          </p:nvCxnSpPr>
          <p:spPr bwMode="auto">
            <a:xfrm>
              <a:off x="2514600" y="1981200"/>
              <a:ext cx="914400" cy="1588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87" name="Group 86"/>
          <p:cNvGrpSpPr/>
          <p:nvPr/>
        </p:nvGrpSpPr>
        <p:grpSpPr>
          <a:xfrm>
            <a:off x="4191000" y="838200"/>
            <a:ext cx="4114800" cy="1005840"/>
            <a:chOff x="4114800" y="1516720"/>
            <a:chExt cx="4114800" cy="1005840"/>
          </a:xfrm>
        </p:grpSpPr>
        <p:grpSp>
          <p:nvGrpSpPr>
            <p:cNvPr id="48" name="Group 47"/>
            <p:cNvGrpSpPr/>
            <p:nvPr/>
          </p:nvGrpSpPr>
          <p:grpSpPr>
            <a:xfrm>
              <a:off x="4191000" y="1523940"/>
              <a:ext cx="3931920" cy="990660"/>
              <a:chOff x="1066800" y="3448050"/>
              <a:chExt cx="3931920" cy="990660"/>
            </a:xfrm>
          </p:grpSpPr>
          <p:sp>
            <p:nvSpPr>
              <p:cNvPr id="49" name="Rectangle 6"/>
              <p:cNvSpPr>
                <a:spLocks noChangeArrowheads="1"/>
              </p:cNvSpPr>
              <p:nvPr/>
            </p:nvSpPr>
            <p:spPr bwMode="auto">
              <a:xfrm>
                <a:off x="1066800" y="3775075"/>
                <a:ext cx="3931920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V = 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/>
                  </a:rPr>
                  <a:t>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{(y</a:t>
                </a:r>
                <a:r>
                  <a:rPr lang="en-US" sz="200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– yp)</a:t>
                </a:r>
                <a:r>
                  <a:rPr lang="en-US" sz="2000" baseline="3000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–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(y</a:t>
                </a:r>
                <a:r>
                  <a:rPr lang="en-US" sz="200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– yp)</a:t>
                </a:r>
                <a:r>
                  <a:rPr lang="en-US" sz="2000" baseline="3000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}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dx</a:t>
                </a:r>
                <a:endPara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sp>
            <p:nvSpPr>
              <p:cNvPr id="50" name="Rectangle 11"/>
              <p:cNvSpPr>
                <a:spLocks noChangeArrowheads="1"/>
              </p:cNvSpPr>
              <p:nvPr/>
            </p:nvSpPr>
            <p:spPr bwMode="auto">
              <a:xfrm>
                <a:off x="1793875" y="3448050"/>
                <a:ext cx="327334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b</a:t>
                </a:r>
                <a:endPara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sp>
            <p:nvSpPr>
              <p:cNvPr id="51" name="Rectangle 12"/>
              <p:cNvSpPr>
                <a:spLocks noChangeArrowheads="1"/>
              </p:cNvSpPr>
              <p:nvPr/>
            </p:nvSpPr>
            <p:spPr bwMode="auto">
              <a:xfrm>
                <a:off x="1639887" y="4038600"/>
                <a:ext cx="327334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a</a:t>
                </a:r>
              </a:p>
            </p:txBody>
          </p:sp>
        </p:grpSp>
        <p:sp>
          <p:nvSpPr>
            <p:cNvPr id="84" name="Rectangle 83"/>
            <p:cNvSpPr/>
            <p:nvPr/>
          </p:nvSpPr>
          <p:spPr bwMode="auto">
            <a:xfrm>
              <a:off x="4114800" y="1516720"/>
              <a:ext cx="4114800" cy="1005840"/>
            </a:xfrm>
            <a:prstGeom prst="rect">
              <a:avLst/>
            </a:prstGeom>
            <a:noFill/>
            <a:ln w="190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endParaRPr>
            </a:p>
          </p:txBody>
        </p:sp>
      </p:grpSp>
      <p:grpSp>
        <p:nvGrpSpPr>
          <p:cNvPr id="86" name="Group 85"/>
          <p:cNvGrpSpPr/>
          <p:nvPr/>
        </p:nvGrpSpPr>
        <p:grpSpPr>
          <a:xfrm>
            <a:off x="4343400" y="3657600"/>
            <a:ext cx="4114800" cy="1188720"/>
            <a:chOff x="4011304" y="4311328"/>
            <a:chExt cx="4114800" cy="1188720"/>
          </a:xfrm>
        </p:grpSpPr>
        <p:grpSp>
          <p:nvGrpSpPr>
            <p:cNvPr id="80" name="Group 79"/>
            <p:cNvGrpSpPr/>
            <p:nvPr/>
          </p:nvGrpSpPr>
          <p:grpSpPr>
            <a:xfrm>
              <a:off x="4114800" y="4419600"/>
              <a:ext cx="3931920" cy="991210"/>
              <a:chOff x="1066800" y="3448050"/>
              <a:chExt cx="3931920" cy="991210"/>
            </a:xfrm>
          </p:grpSpPr>
          <p:sp>
            <p:nvSpPr>
              <p:cNvPr id="81" name="Rectangle 6"/>
              <p:cNvSpPr>
                <a:spLocks noChangeArrowheads="1"/>
              </p:cNvSpPr>
              <p:nvPr/>
            </p:nvSpPr>
            <p:spPr bwMode="auto">
              <a:xfrm>
                <a:off x="1066800" y="3775075"/>
                <a:ext cx="3931920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V = 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/>
                  </a:rPr>
                  <a:t>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{(x</a:t>
                </a:r>
                <a:r>
                  <a:rPr lang="en-US" sz="200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– xp)</a:t>
                </a:r>
                <a:r>
                  <a:rPr lang="en-US" sz="2000" baseline="3000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–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(x</a:t>
                </a:r>
                <a:r>
                  <a:rPr lang="en-US" sz="200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– xp)</a:t>
                </a:r>
                <a:r>
                  <a:rPr lang="en-US" sz="2000" baseline="3000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}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dy</a:t>
                </a:r>
              </a:p>
            </p:txBody>
          </p:sp>
          <p:sp>
            <p:nvSpPr>
              <p:cNvPr id="82" name="Rectangle 11"/>
              <p:cNvSpPr>
                <a:spLocks noChangeArrowheads="1"/>
              </p:cNvSpPr>
              <p:nvPr/>
            </p:nvSpPr>
            <p:spPr bwMode="auto">
              <a:xfrm>
                <a:off x="1793875" y="3448050"/>
                <a:ext cx="339725" cy="39730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d</a:t>
                </a:r>
              </a:p>
            </p:txBody>
          </p:sp>
          <p:sp>
            <p:nvSpPr>
              <p:cNvPr id="83" name="Rectangle 12"/>
              <p:cNvSpPr>
                <a:spLocks noChangeArrowheads="1"/>
              </p:cNvSpPr>
              <p:nvPr/>
            </p:nvSpPr>
            <p:spPr bwMode="auto">
              <a:xfrm>
                <a:off x="1639887" y="4038600"/>
                <a:ext cx="312738" cy="4006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c</a:t>
                </a:r>
              </a:p>
            </p:txBody>
          </p:sp>
        </p:grpSp>
        <p:sp>
          <p:nvSpPr>
            <p:cNvPr id="85" name="Rectangle 84"/>
            <p:cNvSpPr/>
            <p:nvPr/>
          </p:nvSpPr>
          <p:spPr bwMode="auto">
            <a:xfrm>
              <a:off x="4011304" y="4311328"/>
              <a:ext cx="4114800" cy="1188720"/>
            </a:xfrm>
            <a:prstGeom prst="rect">
              <a:avLst/>
            </a:prstGeom>
            <a:noFill/>
            <a:ln w="190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endParaRPr>
            </a:p>
          </p:txBody>
        </p:sp>
      </p:grpSp>
      <p:sp>
        <p:nvSpPr>
          <p:cNvPr id="68" name="Rectangle 67"/>
          <p:cNvSpPr/>
          <p:nvPr/>
        </p:nvSpPr>
        <p:spPr>
          <a:xfrm>
            <a:off x="5181600" y="1676400"/>
            <a:ext cx="3124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untuk yp di bawah kurva</a:t>
            </a:r>
            <a:endParaRPr lang="en-US" sz="2000" baseline="0">
              <a:solidFill>
                <a:srgbClr val="FFFFFF"/>
              </a:solidFill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grpSp>
        <p:nvGrpSpPr>
          <p:cNvPr id="69" name="Group 68"/>
          <p:cNvGrpSpPr/>
          <p:nvPr/>
        </p:nvGrpSpPr>
        <p:grpSpPr>
          <a:xfrm>
            <a:off x="4191000" y="1981200"/>
            <a:ext cx="4114800" cy="1005840"/>
            <a:chOff x="4114800" y="1516720"/>
            <a:chExt cx="4114800" cy="1005840"/>
          </a:xfrm>
        </p:grpSpPr>
        <p:grpSp>
          <p:nvGrpSpPr>
            <p:cNvPr id="70" name="Group 47"/>
            <p:cNvGrpSpPr/>
            <p:nvPr/>
          </p:nvGrpSpPr>
          <p:grpSpPr>
            <a:xfrm>
              <a:off x="4191000" y="1523940"/>
              <a:ext cx="3931920" cy="990660"/>
              <a:chOff x="1066800" y="3448050"/>
              <a:chExt cx="3931920" cy="990660"/>
            </a:xfrm>
          </p:grpSpPr>
          <p:sp>
            <p:nvSpPr>
              <p:cNvPr id="88" name="Rectangle 6"/>
              <p:cNvSpPr>
                <a:spLocks noChangeArrowheads="1"/>
              </p:cNvSpPr>
              <p:nvPr/>
            </p:nvSpPr>
            <p:spPr bwMode="auto">
              <a:xfrm>
                <a:off x="1066800" y="3775075"/>
                <a:ext cx="3931920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V = 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/>
                  </a:rPr>
                  <a:t>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{(yp – y</a:t>
                </a:r>
                <a:r>
                  <a:rPr lang="en-US" sz="200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)</a:t>
                </a:r>
                <a:r>
                  <a:rPr lang="en-US" sz="2000" baseline="3000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–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(yp – y</a:t>
                </a:r>
                <a:r>
                  <a:rPr lang="en-US" sz="200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)</a:t>
                </a:r>
                <a:r>
                  <a:rPr lang="en-US" sz="2000" baseline="3000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}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dx</a:t>
                </a:r>
                <a:endPara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sp>
            <p:nvSpPr>
              <p:cNvPr id="89" name="Rectangle 11"/>
              <p:cNvSpPr>
                <a:spLocks noChangeArrowheads="1"/>
              </p:cNvSpPr>
              <p:nvPr/>
            </p:nvSpPr>
            <p:spPr bwMode="auto">
              <a:xfrm>
                <a:off x="1793875" y="3448050"/>
                <a:ext cx="327334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b</a:t>
                </a:r>
                <a:endPara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sp>
            <p:nvSpPr>
              <p:cNvPr id="90" name="Rectangle 12"/>
              <p:cNvSpPr>
                <a:spLocks noChangeArrowheads="1"/>
              </p:cNvSpPr>
              <p:nvPr/>
            </p:nvSpPr>
            <p:spPr bwMode="auto">
              <a:xfrm>
                <a:off x="1639887" y="4038600"/>
                <a:ext cx="327334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a</a:t>
                </a:r>
              </a:p>
            </p:txBody>
          </p:sp>
        </p:grpSp>
        <p:sp>
          <p:nvSpPr>
            <p:cNvPr id="71" name="Rectangle 70"/>
            <p:cNvSpPr/>
            <p:nvPr/>
          </p:nvSpPr>
          <p:spPr bwMode="auto">
            <a:xfrm>
              <a:off x="4114800" y="1516720"/>
              <a:ext cx="4114800" cy="1005840"/>
            </a:xfrm>
            <a:prstGeom prst="rect">
              <a:avLst/>
            </a:prstGeom>
            <a:noFill/>
            <a:ln w="190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endParaRPr>
            </a:p>
          </p:txBody>
        </p:sp>
      </p:grpSp>
      <p:sp>
        <p:nvSpPr>
          <p:cNvPr id="91" name="Rectangle 90"/>
          <p:cNvSpPr/>
          <p:nvPr/>
        </p:nvSpPr>
        <p:spPr>
          <a:xfrm>
            <a:off x="5181600" y="2800290"/>
            <a:ext cx="2819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untuk yp di atas kurva</a:t>
            </a:r>
            <a:endParaRPr lang="en-US" sz="2000" baseline="0">
              <a:solidFill>
                <a:srgbClr val="FFFFFF"/>
              </a:solidFill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sp>
        <p:nvSpPr>
          <p:cNvPr id="92" name="Rectangle 91"/>
          <p:cNvSpPr/>
          <p:nvPr/>
        </p:nvSpPr>
        <p:spPr>
          <a:xfrm>
            <a:off x="5257800" y="4552890"/>
            <a:ext cx="3124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untuk xp di kiri kurva</a:t>
            </a:r>
            <a:endParaRPr lang="en-US" sz="2000" baseline="0">
              <a:solidFill>
                <a:srgbClr val="FFFFFF"/>
              </a:solidFill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grpSp>
        <p:nvGrpSpPr>
          <p:cNvPr id="93" name="Group 92"/>
          <p:cNvGrpSpPr/>
          <p:nvPr/>
        </p:nvGrpSpPr>
        <p:grpSpPr>
          <a:xfrm>
            <a:off x="4343400" y="4800600"/>
            <a:ext cx="4114800" cy="1188720"/>
            <a:chOff x="4011304" y="4311328"/>
            <a:chExt cx="4114800" cy="1188720"/>
          </a:xfrm>
        </p:grpSpPr>
        <p:grpSp>
          <p:nvGrpSpPr>
            <p:cNvPr id="94" name="Group 79"/>
            <p:cNvGrpSpPr/>
            <p:nvPr/>
          </p:nvGrpSpPr>
          <p:grpSpPr>
            <a:xfrm>
              <a:off x="4114800" y="4419600"/>
              <a:ext cx="3931920" cy="991210"/>
              <a:chOff x="1066800" y="3448050"/>
              <a:chExt cx="3931920" cy="991210"/>
            </a:xfrm>
          </p:grpSpPr>
          <p:sp>
            <p:nvSpPr>
              <p:cNvPr id="96" name="Rectangle 6"/>
              <p:cNvSpPr>
                <a:spLocks noChangeArrowheads="1"/>
              </p:cNvSpPr>
              <p:nvPr/>
            </p:nvSpPr>
            <p:spPr bwMode="auto">
              <a:xfrm>
                <a:off x="1066800" y="3775075"/>
                <a:ext cx="3931920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V = 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/>
                  </a:rPr>
                  <a:t>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{(xp – x</a:t>
                </a:r>
                <a:r>
                  <a:rPr lang="en-US" sz="200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)</a:t>
                </a:r>
                <a:r>
                  <a:rPr lang="en-US" sz="2000" baseline="3000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–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(xp – x</a:t>
                </a:r>
                <a:r>
                  <a:rPr lang="en-US" sz="200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)</a:t>
                </a:r>
                <a:r>
                  <a:rPr lang="en-US" sz="2000" baseline="3000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}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dy</a:t>
                </a:r>
              </a:p>
            </p:txBody>
          </p:sp>
          <p:sp>
            <p:nvSpPr>
              <p:cNvPr id="97" name="Rectangle 11"/>
              <p:cNvSpPr>
                <a:spLocks noChangeArrowheads="1"/>
              </p:cNvSpPr>
              <p:nvPr/>
            </p:nvSpPr>
            <p:spPr bwMode="auto">
              <a:xfrm>
                <a:off x="1793875" y="3448050"/>
                <a:ext cx="339725" cy="39730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d</a:t>
                </a:r>
              </a:p>
            </p:txBody>
          </p:sp>
          <p:sp>
            <p:nvSpPr>
              <p:cNvPr id="98" name="Rectangle 12"/>
              <p:cNvSpPr>
                <a:spLocks noChangeArrowheads="1"/>
              </p:cNvSpPr>
              <p:nvPr/>
            </p:nvSpPr>
            <p:spPr bwMode="auto">
              <a:xfrm>
                <a:off x="1639887" y="4038600"/>
                <a:ext cx="312738" cy="4006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c</a:t>
                </a:r>
              </a:p>
            </p:txBody>
          </p:sp>
        </p:grpSp>
        <p:sp>
          <p:nvSpPr>
            <p:cNvPr id="95" name="Rectangle 94"/>
            <p:cNvSpPr/>
            <p:nvPr/>
          </p:nvSpPr>
          <p:spPr bwMode="auto">
            <a:xfrm>
              <a:off x="4011304" y="4311328"/>
              <a:ext cx="4114800" cy="1188720"/>
            </a:xfrm>
            <a:prstGeom prst="rect">
              <a:avLst/>
            </a:prstGeom>
            <a:noFill/>
            <a:ln w="190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endParaRPr>
            </a:p>
          </p:txBody>
        </p:sp>
      </p:grpSp>
      <p:sp>
        <p:nvSpPr>
          <p:cNvPr id="99" name="Rectangle 98"/>
          <p:cNvSpPr/>
          <p:nvPr/>
        </p:nvSpPr>
        <p:spPr>
          <a:xfrm>
            <a:off x="5257800" y="5695890"/>
            <a:ext cx="3124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untuk xp di kanan kurva</a:t>
            </a:r>
            <a:endParaRPr lang="en-US" sz="2000" baseline="0">
              <a:solidFill>
                <a:srgbClr val="FFFFFF"/>
              </a:solidFill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6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00"/>
                            </p:stCondLst>
                            <p:childTnLst>
                              <p:par>
                                <p:cTn id="38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0" dur="2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6000"/>
                            </p:stCondLst>
                            <p:childTnLst>
                              <p:par>
                                <p:cTn id="42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4" dur="2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8000"/>
                            </p:stCondLst>
                            <p:childTnLst>
                              <p:par>
                                <p:cTn id="46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8" dur="2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0"/>
                            </p:stCondLst>
                            <p:childTnLst>
                              <p:par>
                                <p:cTn id="50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2" dur="2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4" grpId="0"/>
      <p:bldP spid="68" grpId="0"/>
      <p:bldP spid="91" grpId="0"/>
      <p:bldP spid="92" grpId="0"/>
      <p:bldP spid="9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22" name="Rectangle 2"/>
          <p:cNvSpPr>
            <a:spLocks noGrp="1" noChangeArrowheads="1"/>
          </p:cNvSpPr>
          <p:nvPr>
            <p:ph type="title"/>
          </p:nvPr>
        </p:nvSpPr>
        <p:spPr>
          <a:xfrm>
            <a:off x="3020704" y="300335"/>
            <a:ext cx="3048000" cy="461665"/>
          </a:xfrm>
          <a:noFill/>
          <a:ln>
            <a:noFill/>
          </a:ln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2400" b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CONTOH SOAL</a:t>
            </a:r>
          </a:p>
        </p:txBody>
      </p:sp>
      <p:sp>
        <p:nvSpPr>
          <p:cNvPr id="337923" name="Rectangle 3"/>
          <p:cNvSpPr>
            <a:spLocks noChangeArrowheads="1"/>
          </p:cNvSpPr>
          <p:nvPr/>
        </p:nvSpPr>
        <p:spPr bwMode="auto">
          <a:xfrm>
            <a:off x="304800" y="838200"/>
            <a:ext cx="8382000" cy="10926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84175" indent="-384175">
              <a:spcAft>
                <a:spcPts val="600"/>
              </a:spcAft>
            </a:pP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1.	Hitung volume yang terbentuk karena perputaran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terhadap sumbu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X dari daerah yang dibatasi oleh parabola y = x</a:t>
            </a:r>
            <a:r>
              <a:rPr lang="en-US" sz="2000" baseline="30000">
                <a:latin typeface="Arial" pitchFamily="34" charset="0"/>
                <a:cs typeface="Arial" pitchFamily="34" charset="0"/>
                <a:sym typeface="Symbol" pitchFamily="18" charset="2"/>
              </a:rPr>
              <a:t>2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 + 1 dan garis y = x + 3 </a:t>
            </a:r>
          </a:p>
          <a:p>
            <a:pPr marL="384175" indent="-384175">
              <a:spcAft>
                <a:spcPts val="600"/>
              </a:spcAft>
            </a:pP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	Jawab:</a:t>
            </a:r>
          </a:p>
        </p:txBody>
      </p:sp>
      <p:sp>
        <p:nvSpPr>
          <p:cNvPr id="337950" name="Rectangle 30"/>
          <p:cNvSpPr>
            <a:spLocks noChangeArrowheads="1"/>
          </p:cNvSpPr>
          <p:nvPr/>
        </p:nvSpPr>
        <p:spPr bwMode="auto">
          <a:xfrm>
            <a:off x="3581400" y="1828800"/>
            <a:ext cx="5105400" cy="170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Perpotongan parabola y = x</a:t>
            </a:r>
            <a:r>
              <a:rPr lang="en-US" sz="2000" baseline="30000">
                <a:latin typeface="Arial" pitchFamily="34" charset="0"/>
                <a:cs typeface="Arial" pitchFamily="34" charset="0"/>
                <a:sym typeface="Symbol" pitchFamily="18" charset="2"/>
              </a:rPr>
              <a:t>2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 + 1 dan garis y = x + 3 diberikan oleh:  x</a:t>
            </a:r>
            <a:r>
              <a:rPr lang="en-US" sz="2000" baseline="30000">
                <a:latin typeface="Arial" pitchFamily="34" charset="0"/>
                <a:cs typeface="Arial" pitchFamily="34" charset="0"/>
                <a:sym typeface="Symbol" pitchFamily="18" charset="2"/>
              </a:rPr>
              <a:t>2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 + 1 = x + 3    x</a:t>
            </a:r>
            <a:r>
              <a:rPr lang="en-US" sz="2000" baseline="30000">
                <a:latin typeface="Arial" pitchFamily="34" charset="0"/>
                <a:cs typeface="Arial" pitchFamily="34" charset="0"/>
                <a:sym typeface="Symbol" pitchFamily="18" charset="2"/>
              </a:rPr>
              <a:t>2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 – x – 2 =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0  atau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(x – 2) (x + 1) = 0. </a:t>
            </a:r>
          </a:p>
          <a:p>
            <a:pPr>
              <a:spcAft>
                <a:spcPts val="600"/>
              </a:spcAft>
            </a:pP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Titik potong di x = – 1 dan x = 2 </a:t>
            </a:r>
          </a:p>
          <a:p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Jadi volume benda putar tsb:</a:t>
            </a:r>
          </a:p>
        </p:txBody>
      </p:sp>
      <p:grpSp>
        <p:nvGrpSpPr>
          <p:cNvPr id="60" name="Group 59"/>
          <p:cNvGrpSpPr/>
          <p:nvPr/>
        </p:nvGrpSpPr>
        <p:grpSpPr>
          <a:xfrm>
            <a:off x="3779520" y="3465204"/>
            <a:ext cx="3657600" cy="954396"/>
            <a:chOff x="968375" y="4422775"/>
            <a:chExt cx="3657600" cy="954396"/>
          </a:xfrm>
        </p:grpSpPr>
        <p:sp>
          <p:nvSpPr>
            <p:cNvPr id="59415" name="Rectangle 40"/>
            <p:cNvSpPr>
              <a:spLocks noChangeArrowheads="1"/>
            </p:cNvSpPr>
            <p:nvPr/>
          </p:nvSpPr>
          <p:spPr bwMode="auto">
            <a:xfrm>
              <a:off x="1447800" y="4980296"/>
              <a:ext cx="409575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-1</a:t>
              </a:r>
            </a:p>
          </p:txBody>
        </p:sp>
        <p:sp>
          <p:nvSpPr>
            <p:cNvPr id="59416" name="Rectangle 34"/>
            <p:cNvSpPr>
              <a:spLocks noChangeArrowheads="1"/>
            </p:cNvSpPr>
            <p:nvPr/>
          </p:nvSpPr>
          <p:spPr bwMode="auto">
            <a:xfrm>
              <a:off x="968375" y="4699000"/>
              <a:ext cx="365760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V = 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[ (x + 3)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– (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x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2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+ 1)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2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] dx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59419" name="Rectangle 39"/>
            <p:cNvSpPr>
              <a:spLocks noChangeArrowheads="1"/>
            </p:cNvSpPr>
            <p:nvPr/>
          </p:nvSpPr>
          <p:spPr bwMode="auto">
            <a:xfrm>
              <a:off x="1722438" y="4422775"/>
              <a:ext cx="325438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4709160" y="4267200"/>
            <a:ext cx="3291840" cy="946150"/>
            <a:chOff x="4683125" y="4403725"/>
            <a:chExt cx="3291840" cy="946150"/>
          </a:xfrm>
        </p:grpSpPr>
        <p:sp>
          <p:nvSpPr>
            <p:cNvPr id="59420" name="Rectangle 43"/>
            <p:cNvSpPr>
              <a:spLocks noChangeArrowheads="1"/>
            </p:cNvSpPr>
            <p:nvPr/>
          </p:nvSpPr>
          <p:spPr bwMode="auto">
            <a:xfrm>
              <a:off x="4683125" y="4686300"/>
              <a:ext cx="329184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= 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[ –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x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4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– x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+ 6x + 8] dx</a:t>
              </a:r>
            </a:p>
          </p:txBody>
        </p:sp>
        <p:sp>
          <p:nvSpPr>
            <p:cNvPr id="59423" name="Rectangle 48"/>
            <p:cNvSpPr>
              <a:spLocks noChangeArrowheads="1"/>
            </p:cNvSpPr>
            <p:nvPr/>
          </p:nvSpPr>
          <p:spPr bwMode="auto">
            <a:xfrm>
              <a:off x="5237162" y="4403725"/>
              <a:ext cx="325438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</a:p>
          </p:txBody>
        </p:sp>
        <p:sp>
          <p:nvSpPr>
            <p:cNvPr id="59424" name="Rectangle 49"/>
            <p:cNvSpPr>
              <a:spLocks noChangeArrowheads="1"/>
            </p:cNvSpPr>
            <p:nvPr/>
          </p:nvSpPr>
          <p:spPr bwMode="auto">
            <a:xfrm>
              <a:off x="4876800" y="4953000"/>
              <a:ext cx="409575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-1</a:t>
              </a: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810904" y="5257800"/>
            <a:ext cx="3762375" cy="699448"/>
            <a:chOff x="1219200" y="5354329"/>
            <a:chExt cx="3762375" cy="699448"/>
          </a:xfrm>
        </p:grpSpPr>
        <p:sp>
          <p:nvSpPr>
            <p:cNvPr id="59400" name="Rectangle 52"/>
            <p:cNvSpPr>
              <a:spLocks noChangeArrowheads="1"/>
            </p:cNvSpPr>
            <p:nvPr/>
          </p:nvSpPr>
          <p:spPr bwMode="auto">
            <a:xfrm>
              <a:off x="1219200" y="5486400"/>
              <a:ext cx="365760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= 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[ –     x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5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–  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x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3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+ 3x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+ 8x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]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grpSp>
          <p:nvGrpSpPr>
            <p:cNvPr id="59401" name="Group 56"/>
            <p:cNvGrpSpPr>
              <a:grpSpLocks/>
            </p:cNvGrpSpPr>
            <p:nvPr/>
          </p:nvGrpSpPr>
          <p:grpSpPr bwMode="auto">
            <a:xfrm>
              <a:off x="2036762" y="5354329"/>
              <a:ext cx="325438" cy="695325"/>
              <a:chOff x="4320" y="3390"/>
              <a:chExt cx="205" cy="438"/>
            </a:xfrm>
          </p:grpSpPr>
          <p:sp>
            <p:nvSpPr>
              <p:cNvPr id="59412" name="Rectangle 53"/>
              <p:cNvSpPr>
                <a:spLocks noChangeArrowheads="1"/>
              </p:cNvSpPr>
              <p:nvPr/>
            </p:nvSpPr>
            <p:spPr bwMode="auto">
              <a:xfrm>
                <a:off x="4320" y="3390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</a:p>
            </p:txBody>
          </p:sp>
          <p:sp>
            <p:nvSpPr>
              <p:cNvPr id="59413" name="Rectangle 54"/>
              <p:cNvSpPr>
                <a:spLocks noChangeArrowheads="1"/>
              </p:cNvSpPr>
              <p:nvPr/>
            </p:nvSpPr>
            <p:spPr bwMode="auto">
              <a:xfrm>
                <a:off x="4320" y="3578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5</a:t>
                </a:r>
              </a:p>
            </p:txBody>
          </p:sp>
          <p:sp>
            <p:nvSpPr>
              <p:cNvPr id="59414" name="Line 55"/>
              <p:cNvSpPr>
                <a:spLocks noChangeShapeType="1"/>
              </p:cNvSpPr>
              <p:nvPr/>
            </p:nvSpPr>
            <p:spPr bwMode="auto">
              <a:xfrm>
                <a:off x="4366" y="3612"/>
                <a:ext cx="115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59402" name="Group 57"/>
            <p:cNvGrpSpPr>
              <a:grpSpLocks/>
            </p:cNvGrpSpPr>
            <p:nvPr/>
          </p:nvGrpSpPr>
          <p:grpSpPr bwMode="auto">
            <a:xfrm>
              <a:off x="2833048" y="5358452"/>
              <a:ext cx="325438" cy="695325"/>
              <a:chOff x="4320" y="3390"/>
              <a:chExt cx="205" cy="438"/>
            </a:xfrm>
          </p:grpSpPr>
          <p:sp>
            <p:nvSpPr>
              <p:cNvPr id="59409" name="Rectangle 58"/>
              <p:cNvSpPr>
                <a:spLocks noChangeArrowheads="1"/>
              </p:cNvSpPr>
              <p:nvPr/>
            </p:nvSpPr>
            <p:spPr bwMode="auto">
              <a:xfrm>
                <a:off x="4320" y="3390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</a:p>
            </p:txBody>
          </p:sp>
          <p:sp>
            <p:nvSpPr>
              <p:cNvPr id="59410" name="Rectangle 59"/>
              <p:cNvSpPr>
                <a:spLocks noChangeArrowheads="1"/>
              </p:cNvSpPr>
              <p:nvPr/>
            </p:nvSpPr>
            <p:spPr bwMode="auto">
              <a:xfrm>
                <a:off x="4320" y="3578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</a:t>
                </a:r>
              </a:p>
            </p:txBody>
          </p:sp>
          <p:sp>
            <p:nvSpPr>
              <p:cNvPr id="59411" name="Line 60"/>
              <p:cNvSpPr>
                <a:spLocks noChangeShapeType="1"/>
              </p:cNvSpPr>
              <p:nvPr/>
            </p:nvSpPr>
            <p:spPr bwMode="auto">
              <a:xfrm>
                <a:off x="4367" y="3612"/>
                <a:ext cx="115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62" name="Group 61"/>
            <p:cNvGrpSpPr/>
            <p:nvPr/>
          </p:nvGrpSpPr>
          <p:grpSpPr>
            <a:xfrm>
              <a:off x="4572000" y="5372100"/>
              <a:ext cx="409575" cy="663575"/>
              <a:chOff x="5105400" y="5372100"/>
              <a:chExt cx="409575" cy="663575"/>
            </a:xfrm>
          </p:grpSpPr>
          <p:sp>
            <p:nvSpPr>
              <p:cNvPr id="59403" name="Rectangle 61"/>
              <p:cNvSpPr>
                <a:spLocks noChangeArrowheads="1"/>
              </p:cNvSpPr>
              <p:nvPr/>
            </p:nvSpPr>
            <p:spPr bwMode="auto">
              <a:xfrm>
                <a:off x="5105400" y="5372100"/>
                <a:ext cx="325438" cy="3968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59404" name="Rectangle 62"/>
              <p:cNvSpPr>
                <a:spLocks noChangeArrowheads="1"/>
              </p:cNvSpPr>
              <p:nvPr/>
            </p:nvSpPr>
            <p:spPr bwMode="auto">
              <a:xfrm>
                <a:off x="5105400" y="5638800"/>
                <a:ext cx="409575" cy="3968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-1</a:t>
                </a:r>
              </a:p>
            </p:txBody>
          </p:sp>
        </p:grpSp>
      </p:grpSp>
      <p:sp>
        <p:nvSpPr>
          <p:cNvPr id="55" name="Slide Number Placeholder 5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grpSp>
        <p:nvGrpSpPr>
          <p:cNvPr id="52" name="Group 51"/>
          <p:cNvGrpSpPr/>
          <p:nvPr/>
        </p:nvGrpSpPr>
        <p:grpSpPr>
          <a:xfrm>
            <a:off x="838200" y="4267200"/>
            <a:ext cx="4114800" cy="946150"/>
            <a:chOff x="4683125" y="4403725"/>
            <a:chExt cx="4114800" cy="946150"/>
          </a:xfrm>
        </p:grpSpPr>
        <p:sp>
          <p:nvSpPr>
            <p:cNvPr id="53" name="Rectangle 43"/>
            <p:cNvSpPr>
              <a:spLocks noChangeArrowheads="1"/>
            </p:cNvSpPr>
            <p:nvPr/>
          </p:nvSpPr>
          <p:spPr bwMode="auto">
            <a:xfrm>
              <a:off x="4683125" y="4686300"/>
              <a:ext cx="411480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= 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(x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+ 6x + 9 – x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4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– 2x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– 1)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dx</a:t>
              </a:r>
            </a:p>
          </p:txBody>
        </p:sp>
        <p:sp>
          <p:nvSpPr>
            <p:cNvPr id="58" name="Rectangle 48"/>
            <p:cNvSpPr>
              <a:spLocks noChangeArrowheads="1"/>
            </p:cNvSpPr>
            <p:nvPr/>
          </p:nvSpPr>
          <p:spPr bwMode="auto">
            <a:xfrm>
              <a:off x="5237162" y="4403725"/>
              <a:ext cx="325438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</a:p>
          </p:txBody>
        </p:sp>
        <p:sp>
          <p:nvSpPr>
            <p:cNvPr id="59" name="Rectangle 49"/>
            <p:cNvSpPr>
              <a:spLocks noChangeArrowheads="1"/>
            </p:cNvSpPr>
            <p:nvPr/>
          </p:nvSpPr>
          <p:spPr bwMode="auto">
            <a:xfrm>
              <a:off x="4876800" y="4953000"/>
              <a:ext cx="409575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-1</a:t>
              </a:r>
            </a:p>
          </p:txBody>
        </p:sp>
      </p:grpSp>
      <p:grpSp>
        <p:nvGrpSpPr>
          <p:cNvPr id="64" name="Group 63"/>
          <p:cNvGrpSpPr/>
          <p:nvPr/>
        </p:nvGrpSpPr>
        <p:grpSpPr>
          <a:xfrm>
            <a:off x="4419600" y="5248275"/>
            <a:ext cx="2492990" cy="695325"/>
            <a:chOff x="4419600" y="5248275"/>
            <a:chExt cx="2492990" cy="695325"/>
          </a:xfrm>
        </p:grpSpPr>
        <p:grpSp>
          <p:nvGrpSpPr>
            <p:cNvPr id="59405" name="Group 63"/>
            <p:cNvGrpSpPr>
              <a:grpSpLocks/>
            </p:cNvGrpSpPr>
            <p:nvPr/>
          </p:nvGrpSpPr>
          <p:grpSpPr bwMode="auto">
            <a:xfrm>
              <a:off x="5112058" y="5248275"/>
              <a:ext cx="325438" cy="695325"/>
              <a:chOff x="4320" y="3390"/>
              <a:chExt cx="205" cy="438"/>
            </a:xfrm>
          </p:grpSpPr>
          <p:sp>
            <p:nvSpPr>
              <p:cNvPr id="59406" name="Rectangle 64"/>
              <p:cNvSpPr>
                <a:spLocks noChangeArrowheads="1"/>
              </p:cNvSpPr>
              <p:nvPr/>
            </p:nvSpPr>
            <p:spPr bwMode="auto">
              <a:xfrm>
                <a:off x="4320" y="3390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59407" name="Rectangle 65"/>
              <p:cNvSpPr>
                <a:spLocks noChangeArrowheads="1"/>
              </p:cNvSpPr>
              <p:nvPr/>
            </p:nvSpPr>
            <p:spPr bwMode="auto">
              <a:xfrm>
                <a:off x="4320" y="3578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5</a:t>
                </a:r>
              </a:p>
            </p:txBody>
          </p:sp>
          <p:sp>
            <p:nvSpPr>
              <p:cNvPr id="59408" name="Line 66"/>
              <p:cNvSpPr>
                <a:spLocks noChangeShapeType="1"/>
              </p:cNvSpPr>
              <p:nvPr/>
            </p:nvSpPr>
            <p:spPr bwMode="auto">
              <a:xfrm>
                <a:off x="4376" y="3612"/>
                <a:ext cx="115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61" name="Rectangle 60"/>
            <p:cNvSpPr/>
            <p:nvPr/>
          </p:nvSpPr>
          <p:spPr>
            <a:xfrm>
              <a:off x="4419600" y="5391090"/>
              <a:ext cx="2492990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 =  23     sat. volume</a:t>
              </a:r>
              <a:endParaRPr lang="en-US"/>
            </a:p>
          </p:txBody>
        </p:sp>
      </p:grpSp>
      <p:grpSp>
        <p:nvGrpSpPr>
          <p:cNvPr id="75" name="Group 74"/>
          <p:cNvGrpSpPr/>
          <p:nvPr/>
        </p:nvGrpSpPr>
        <p:grpSpPr>
          <a:xfrm>
            <a:off x="685800" y="1981200"/>
            <a:ext cx="2651125" cy="2169321"/>
            <a:chOff x="762000" y="2113507"/>
            <a:chExt cx="2651125" cy="2169321"/>
          </a:xfrm>
        </p:grpSpPr>
        <p:grpSp>
          <p:nvGrpSpPr>
            <p:cNvPr id="2" name="Group 29"/>
            <p:cNvGrpSpPr>
              <a:grpSpLocks/>
            </p:cNvGrpSpPr>
            <p:nvPr/>
          </p:nvGrpSpPr>
          <p:grpSpPr bwMode="auto">
            <a:xfrm>
              <a:off x="762000" y="2113507"/>
              <a:ext cx="2651125" cy="2013993"/>
              <a:chOff x="528" y="1471"/>
              <a:chExt cx="1670" cy="1704"/>
            </a:xfrm>
          </p:grpSpPr>
          <p:sp>
            <p:nvSpPr>
              <p:cNvPr id="59425" name="Line 6"/>
              <p:cNvSpPr>
                <a:spLocks noChangeAspect="1" noChangeShapeType="1"/>
              </p:cNvSpPr>
              <p:nvPr/>
            </p:nvSpPr>
            <p:spPr bwMode="auto">
              <a:xfrm>
                <a:off x="528" y="2956"/>
                <a:ext cx="1140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9426" name="Line 7"/>
              <p:cNvSpPr>
                <a:spLocks noChangeAspect="1" noChangeShapeType="1"/>
              </p:cNvSpPr>
              <p:nvPr/>
            </p:nvSpPr>
            <p:spPr bwMode="auto">
              <a:xfrm>
                <a:off x="1095" y="1752"/>
                <a:ext cx="0" cy="1367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9428" name="Line 9"/>
              <p:cNvSpPr>
                <a:spLocks noChangeAspect="1" noChangeShapeType="1"/>
              </p:cNvSpPr>
              <p:nvPr/>
            </p:nvSpPr>
            <p:spPr bwMode="auto">
              <a:xfrm>
                <a:off x="1069" y="2789"/>
                <a:ext cx="9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9429" name="Line 10"/>
              <p:cNvSpPr>
                <a:spLocks noChangeAspect="1" noChangeShapeType="1"/>
              </p:cNvSpPr>
              <p:nvPr/>
            </p:nvSpPr>
            <p:spPr bwMode="auto">
              <a:xfrm>
                <a:off x="1051" y="2576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9430" name="Line 11"/>
              <p:cNvSpPr>
                <a:spLocks noChangeAspect="1" noChangeShapeType="1"/>
              </p:cNvSpPr>
              <p:nvPr/>
            </p:nvSpPr>
            <p:spPr bwMode="auto">
              <a:xfrm>
                <a:off x="1051" y="2367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9431" name="Line 14"/>
              <p:cNvSpPr>
                <a:spLocks noChangeAspect="1" noChangeShapeType="1"/>
              </p:cNvSpPr>
              <p:nvPr/>
            </p:nvSpPr>
            <p:spPr bwMode="auto">
              <a:xfrm>
                <a:off x="1047" y="2170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9432" name="Line 15"/>
              <p:cNvSpPr>
                <a:spLocks noChangeAspect="1" noChangeShapeType="1"/>
              </p:cNvSpPr>
              <p:nvPr/>
            </p:nvSpPr>
            <p:spPr bwMode="auto">
              <a:xfrm>
                <a:off x="1051" y="1945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9433" name="Freeform 18"/>
              <p:cNvSpPr>
                <a:spLocks noChangeAspect="1"/>
              </p:cNvSpPr>
              <p:nvPr/>
            </p:nvSpPr>
            <p:spPr bwMode="auto">
              <a:xfrm>
                <a:off x="697" y="1951"/>
                <a:ext cx="406" cy="838"/>
              </a:xfrm>
              <a:custGeom>
                <a:avLst/>
                <a:gdLst>
                  <a:gd name="T0" fmla="*/ 0 w 479"/>
                  <a:gd name="T1" fmla="*/ 0 h 1042"/>
                  <a:gd name="T2" fmla="*/ 172 w 479"/>
                  <a:gd name="T3" fmla="*/ 512 h 1042"/>
                  <a:gd name="T4" fmla="*/ 344 w 479"/>
                  <a:gd name="T5" fmla="*/ 674 h 1042"/>
                  <a:gd name="T6" fmla="*/ 0 60000 65536"/>
                  <a:gd name="T7" fmla="*/ 0 60000 65536"/>
                  <a:gd name="T8" fmla="*/ 0 60000 65536"/>
                  <a:gd name="T9" fmla="*/ 0 w 479"/>
                  <a:gd name="T10" fmla="*/ 0 h 1042"/>
                  <a:gd name="T11" fmla="*/ 479 w 479"/>
                  <a:gd name="T12" fmla="*/ 1042 h 104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79" h="1042">
                    <a:moveTo>
                      <a:pt x="0" y="0"/>
                    </a:moveTo>
                    <a:cubicBezTo>
                      <a:pt x="79" y="309"/>
                      <a:pt x="159" y="618"/>
                      <a:pt x="239" y="792"/>
                    </a:cubicBezTo>
                    <a:cubicBezTo>
                      <a:pt x="319" y="966"/>
                      <a:pt x="399" y="1004"/>
                      <a:pt x="479" y="1042"/>
                    </a:cubicBezTo>
                  </a:path>
                </a:pathLst>
              </a:cu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9434" name="Freeform 19"/>
              <p:cNvSpPr>
                <a:spLocks noChangeAspect="1"/>
              </p:cNvSpPr>
              <p:nvPr/>
            </p:nvSpPr>
            <p:spPr bwMode="auto">
              <a:xfrm flipH="1">
                <a:off x="1108" y="1945"/>
                <a:ext cx="406" cy="838"/>
              </a:xfrm>
              <a:custGeom>
                <a:avLst/>
                <a:gdLst>
                  <a:gd name="T0" fmla="*/ 0 w 479"/>
                  <a:gd name="T1" fmla="*/ 0 h 1042"/>
                  <a:gd name="T2" fmla="*/ 172 w 479"/>
                  <a:gd name="T3" fmla="*/ 512 h 1042"/>
                  <a:gd name="T4" fmla="*/ 344 w 479"/>
                  <a:gd name="T5" fmla="*/ 674 h 1042"/>
                  <a:gd name="T6" fmla="*/ 0 60000 65536"/>
                  <a:gd name="T7" fmla="*/ 0 60000 65536"/>
                  <a:gd name="T8" fmla="*/ 0 60000 65536"/>
                  <a:gd name="T9" fmla="*/ 0 w 479"/>
                  <a:gd name="T10" fmla="*/ 0 h 1042"/>
                  <a:gd name="T11" fmla="*/ 479 w 479"/>
                  <a:gd name="T12" fmla="*/ 1042 h 104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79" h="1042">
                    <a:moveTo>
                      <a:pt x="0" y="0"/>
                    </a:moveTo>
                    <a:cubicBezTo>
                      <a:pt x="79" y="309"/>
                      <a:pt x="159" y="618"/>
                      <a:pt x="239" y="792"/>
                    </a:cubicBezTo>
                    <a:cubicBezTo>
                      <a:pt x="319" y="966"/>
                      <a:pt x="399" y="1004"/>
                      <a:pt x="479" y="1042"/>
                    </a:cubicBezTo>
                  </a:path>
                </a:pathLst>
              </a:cu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9435" name="Line 12"/>
              <p:cNvSpPr>
                <a:spLocks noChangeAspect="1" noChangeShapeType="1"/>
              </p:cNvSpPr>
              <p:nvPr/>
            </p:nvSpPr>
            <p:spPr bwMode="auto">
              <a:xfrm rot="5400000">
                <a:off x="1249" y="2963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9436" name="Line 13"/>
              <p:cNvSpPr>
                <a:spLocks noChangeAspect="1" noChangeShapeType="1"/>
              </p:cNvSpPr>
              <p:nvPr/>
            </p:nvSpPr>
            <p:spPr bwMode="auto">
              <a:xfrm rot="5400000">
                <a:off x="1472" y="2966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9437" name="Line 16"/>
              <p:cNvSpPr>
                <a:spLocks noChangeAspect="1" noChangeShapeType="1"/>
              </p:cNvSpPr>
              <p:nvPr/>
            </p:nvSpPr>
            <p:spPr bwMode="auto">
              <a:xfrm rot="5400000">
                <a:off x="844" y="2958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9438" name="Line 20"/>
              <p:cNvSpPr>
                <a:spLocks noChangeAspect="1" noChangeShapeType="1"/>
              </p:cNvSpPr>
              <p:nvPr/>
            </p:nvSpPr>
            <p:spPr bwMode="auto">
              <a:xfrm rot="5400000">
                <a:off x="627" y="2962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9439" name="Text Box 21"/>
              <p:cNvSpPr txBox="1">
                <a:spLocks noChangeArrowheads="1"/>
              </p:cNvSpPr>
              <p:nvPr/>
            </p:nvSpPr>
            <p:spPr bwMode="auto">
              <a:xfrm>
                <a:off x="1392" y="2279"/>
                <a:ext cx="806" cy="3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 anchorCtr="0">
                <a:spAutoFit/>
              </a:bodyPr>
              <a:lstStyle/>
              <a:p>
                <a:pPr eaLnBrk="0" hangingPunct="0"/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y = x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</a:rPr>
                  <a:t>2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 + 1</a:t>
                </a:r>
              </a:p>
            </p:txBody>
          </p:sp>
          <p:sp>
            <p:nvSpPr>
              <p:cNvPr id="59440" name="Text Box 22"/>
              <p:cNvSpPr txBox="1">
                <a:spLocks noChangeArrowheads="1"/>
              </p:cNvSpPr>
              <p:nvPr/>
            </p:nvSpPr>
            <p:spPr bwMode="auto">
              <a:xfrm>
                <a:off x="1258" y="1471"/>
                <a:ext cx="806" cy="3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 anchorCtr="0">
                <a:spAutoFit/>
              </a:bodyPr>
              <a:lstStyle/>
              <a:p>
                <a:pPr eaLnBrk="0" hangingPunct="0"/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y = x + 3</a:t>
                </a:r>
              </a:p>
            </p:txBody>
          </p:sp>
          <p:sp>
            <p:nvSpPr>
              <p:cNvPr id="59441" name="Oval 23"/>
              <p:cNvSpPr>
                <a:spLocks noChangeAspect="1" noChangeArrowheads="1"/>
              </p:cNvSpPr>
              <p:nvPr/>
            </p:nvSpPr>
            <p:spPr bwMode="auto">
              <a:xfrm>
                <a:off x="1630" y="2838"/>
                <a:ext cx="76" cy="247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9442" name="Text Box 24"/>
              <p:cNvSpPr txBox="1">
                <a:spLocks noChangeAspect="1" noChangeArrowheads="1"/>
              </p:cNvSpPr>
              <p:nvPr/>
            </p:nvSpPr>
            <p:spPr bwMode="auto">
              <a:xfrm>
                <a:off x="1590" y="2814"/>
                <a:ext cx="443" cy="36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X</a:t>
                </a:r>
              </a:p>
            </p:txBody>
          </p:sp>
          <p:sp>
            <p:nvSpPr>
              <p:cNvPr id="59443" name="Text Box 25"/>
              <p:cNvSpPr txBox="1">
                <a:spLocks noChangeAspect="1" noChangeArrowheads="1"/>
              </p:cNvSpPr>
              <p:nvPr/>
            </p:nvSpPr>
            <p:spPr bwMode="auto">
              <a:xfrm>
                <a:off x="789" y="1595"/>
                <a:ext cx="443" cy="36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Y</a:t>
                </a:r>
              </a:p>
            </p:txBody>
          </p:sp>
          <p:sp>
            <p:nvSpPr>
              <p:cNvPr id="59444" name="Text Box 26"/>
              <p:cNvSpPr txBox="1">
                <a:spLocks noChangeAspect="1" noChangeArrowheads="1"/>
              </p:cNvSpPr>
              <p:nvPr/>
            </p:nvSpPr>
            <p:spPr bwMode="auto">
              <a:xfrm>
                <a:off x="555" y="2358"/>
                <a:ext cx="442" cy="36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P</a:t>
                </a:r>
              </a:p>
            </p:txBody>
          </p:sp>
          <p:sp>
            <p:nvSpPr>
              <p:cNvPr id="59445" name="Text Box 27"/>
              <p:cNvSpPr txBox="1">
                <a:spLocks noChangeAspect="1" noChangeArrowheads="1"/>
              </p:cNvSpPr>
              <p:nvPr/>
            </p:nvSpPr>
            <p:spPr bwMode="auto">
              <a:xfrm>
                <a:off x="1405" y="1846"/>
                <a:ext cx="443" cy="36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Q</a:t>
                </a:r>
              </a:p>
            </p:txBody>
          </p:sp>
        </p:grpSp>
        <p:cxnSp>
          <p:nvCxnSpPr>
            <p:cNvPr id="66" name="Straight Connector 65"/>
            <p:cNvCxnSpPr/>
            <p:nvPr/>
          </p:nvCxnSpPr>
          <p:spPr bwMode="auto">
            <a:xfrm rot="5400000">
              <a:off x="1155869" y="3636771"/>
              <a:ext cx="388246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67" name="Rectangle 66"/>
            <p:cNvSpPr/>
            <p:nvPr/>
          </p:nvSpPr>
          <p:spPr>
            <a:xfrm>
              <a:off x="1017896" y="3913496"/>
              <a:ext cx="505267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– 1</a:t>
              </a:r>
              <a:endParaRPr lang="en-US"/>
            </a:p>
          </p:txBody>
        </p:sp>
        <p:cxnSp>
          <p:nvCxnSpPr>
            <p:cNvPr id="68" name="Straight Connector 67"/>
            <p:cNvCxnSpPr/>
            <p:nvPr/>
          </p:nvCxnSpPr>
          <p:spPr bwMode="auto">
            <a:xfrm rot="5400000">
              <a:off x="1649104" y="3124200"/>
              <a:ext cx="1371600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70" name="Rectangle 69"/>
            <p:cNvSpPr/>
            <p:nvPr/>
          </p:nvSpPr>
          <p:spPr>
            <a:xfrm>
              <a:off x="2188046" y="3911516"/>
              <a:ext cx="31290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endParaRPr lang="en-US"/>
            </a:p>
          </p:txBody>
        </p:sp>
        <p:cxnSp>
          <p:nvCxnSpPr>
            <p:cNvPr id="72" name="Straight Connector 71"/>
            <p:cNvCxnSpPr>
              <a:cxnSpLocks noChangeAspect="1"/>
            </p:cNvCxnSpPr>
            <p:nvPr/>
          </p:nvCxnSpPr>
          <p:spPr bwMode="auto">
            <a:xfrm flipV="1">
              <a:off x="1219200" y="2473656"/>
              <a:ext cx="1371600" cy="1054784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4" name="Straight Arrow Connector 73"/>
            <p:cNvCxnSpPr/>
            <p:nvPr/>
          </p:nvCxnSpPr>
          <p:spPr bwMode="auto">
            <a:xfrm rot="10800000">
              <a:off x="2008497" y="3442648"/>
              <a:ext cx="609600" cy="1588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337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337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337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5" dur="2000"/>
                                        <p:tgtEl>
                                          <p:spTgt spid="3379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0" dur="2000"/>
                                        <p:tgtEl>
                                          <p:spTgt spid="3379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" dur="2000"/>
                                        <p:tgtEl>
                                          <p:spTgt spid="3379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0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5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0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5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0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22" grpId="0"/>
      <p:bldP spid="337923" grpId="0" build="p"/>
      <p:bldP spid="337950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947" name="Rectangle 3"/>
          <p:cNvSpPr>
            <a:spLocks noChangeArrowheads="1"/>
          </p:cNvSpPr>
          <p:nvPr/>
        </p:nvSpPr>
        <p:spPr bwMode="auto">
          <a:xfrm>
            <a:off x="533400" y="412750"/>
            <a:ext cx="81534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1313" indent="-341313">
              <a:spcAft>
                <a:spcPts val="1200"/>
              </a:spcAft>
              <a:buAutoNum type="arabicPeriod" startAt="2"/>
            </a:pP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Tentukan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volume benda putar yang terbentuk oleh perputaran terhadap garis x = – 4 dari daerah yang dibatasi oleh dua parabola x = y – y</a:t>
            </a:r>
            <a:r>
              <a:rPr lang="en-US" sz="2000" baseline="30000">
                <a:latin typeface="Arial" pitchFamily="34" charset="0"/>
                <a:cs typeface="Arial" pitchFamily="34" charset="0"/>
                <a:sym typeface="Symbol" pitchFamily="18" charset="2"/>
              </a:rPr>
              <a:t>2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  dan x = y</a:t>
            </a:r>
            <a:r>
              <a:rPr lang="en-US" sz="2000" baseline="30000">
                <a:latin typeface="Arial" pitchFamily="34" charset="0"/>
                <a:cs typeface="Arial" pitchFamily="34" charset="0"/>
                <a:sym typeface="Symbol" pitchFamily="18" charset="2"/>
              </a:rPr>
              <a:t>2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 – 3 </a:t>
            </a:r>
            <a:endParaRPr lang="en-US" sz="2000" baseline="0" smtClean="0">
              <a:latin typeface="Arial" pitchFamily="34" charset="0"/>
              <a:cs typeface="Arial" pitchFamily="34" charset="0"/>
              <a:sym typeface="Symbol" pitchFamily="18" charset="2"/>
            </a:endParaRPr>
          </a:p>
          <a:p>
            <a:pPr marL="341313" indent="-341313">
              <a:spcAft>
                <a:spcPts val="600"/>
              </a:spcAft>
            </a:pP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	Jawab:</a:t>
            </a:r>
            <a:endParaRPr lang="en-US" sz="2000" baseline="0"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sp>
        <p:nvSpPr>
          <p:cNvPr id="338975" name="Rectangle 31"/>
          <p:cNvSpPr>
            <a:spLocks noChangeArrowheads="1"/>
          </p:cNvSpPr>
          <p:nvPr/>
        </p:nvSpPr>
        <p:spPr bwMode="auto">
          <a:xfrm>
            <a:off x="4114800" y="2073275"/>
            <a:ext cx="46482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Titik potong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 x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= y – y</a:t>
            </a:r>
            <a:r>
              <a:rPr lang="en-US" sz="2000" baseline="30000">
                <a:latin typeface="Arial" pitchFamily="34" charset="0"/>
                <a:cs typeface="Arial" pitchFamily="34" charset="0"/>
                <a:sym typeface="Symbol" pitchFamily="18" charset="2"/>
              </a:rPr>
              <a:t>2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 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dan  x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= y</a:t>
            </a:r>
            <a:r>
              <a:rPr lang="en-US" sz="2000" baseline="30000">
                <a:latin typeface="Arial" pitchFamily="34" charset="0"/>
                <a:cs typeface="Arial" pitchFamily="34" charset="0"/>
                <a:sym typeface="Symbol" pitchFamily="18" charset="2"/>
              </a:rPr>
              <a:t>2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 – 3 adalah </a:t>
            </a:r>
          </a:p>
        </p:txBody>
      </p:sp>
      <p:grpSp>
        <p:nvGrpSpPr>
          <p:cNvPr id="50" name="Group 49"/>
          <p:cNvGrpSpPr/>
          <p:nvPr/>
        </p:nvGrpSpPr>
        <p:grpSpPr>
          <a:xfrm>
            <a:off x="824552" y="4816475"/>
            <a:ext cx="6172200" cy="746125"/>
            <a:chOff x="824552" y="4495800"/>
            <a:chExt cx="6172200" cy="746125"/>
          </a:xfrm>
        </p:grpSpPr>
        <p:sp>
          <p:nvSpPr>
            <p:cNvPr id="60428" name="Rectangle 37"/>
            <p:cNvSpPr>
              <a:spLocks noChangeArrowheads="1"/>
            </p:cNvSpPr>
            <p:nvPr/>
          </p:nvSpPr>
          <p:spPr bwMode="auto">
            <a:xfrm>
              <a:off x="824552" y="4664075"/>
              <a:ext cx="617220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Jadi titik potong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y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= –1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, x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= – 2 dan y =  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, 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x = – </a:t>
              </a:r>
            </a:p>
          </p:txBody>
        </p:sp>
        <p:grpSp>
          <p:nvGrpSpPr>
            <p:cNvPr id="60429" name="Group 38"/>
            <p:cNvGrpSpPr>
              <a:grpSpLocks/>
            </p:cNvGrpSpPr>
            <p:nvPr/>
          </p:nvGrpSpPr>
          <p:grpSpPr bwMode="auto">
            <a:xfrm>
              <a:off x="5361296" y="4495800"/>
              <a:ext cx="328613" cy="730250"/>
              <a:chOff x="2865" y="1920"/>
              <a:chExt cx="207" cy="460"/>
            </a:xfrm>
          </p:grpSpPr>
          <p:sp>
            <p:nvSpPr>
              <p:cNvPr id="60434" name="Rectangle 39"/>
              <p:cNvSpPr>
                <a:spLocks noChangeArrowheads="1"/>
              </p:cNvSpPr>
              <p:nvPr/>
            </p:nvSpPr>
            <p:spPr bwMode="auto">
              <a:xfrm>
                <a:off x="2867" y="1920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</a:t>
                </a:r>
              </a:p>
            </p:txBody>
          </p:sp>
          <p:sp>
            <p:nvSpPr>
              <p:cNvPr id="60435" name="Rectangle 40"/>
              <p:cNvSpPr>
                <a:spLocks noChangeArrowheads="1"/>
              </p:cNvSpPr>
              <p:nvPr/>
            </p:nvSpPr>
            <p:spPr bwMode="auto">
              <a:xfrm>
                <a:off x="2865" y="2130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60436" name="Line 41"/>
              <p:cNvSpPr>
                <a:spLocks noChangeShapeType="1"/>
              </p:cNvSpPr>
              <p:nvPr/>
            </p:nvSpPr>
            <p:spPr bwMode="auto">
              <a:xfrm>
                <a:off x="2892" y="2160"/>
                <a:ext cx="13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60430" name="Group 43"/>
            <p:cNvGrpSpPr>
              <a:grpSpLocks/>
            </p:cNvGrpSpPr>
            <p:nvPr/>
          </p:nvGrpSpPr>
          <p:grpSpPr bwMode="auto">
            <a:xfrm>
              <a:off x="6504296" y="4511675"/>
              <a:ext cx="328613" cy="730250"/>
              <a:chOff x="2865" y="1920"/>
              <a:chExt cx="207" cy="460"/>
            </a:xfrm>
          </p:grpSpPr>
          <p:sp>
            <p:nvSpPr>
              <p:cNvPr id="60431" name="Rectangle 44"/>
              <p:cNvSpPr>
                <a:spLocks noChangeArrowheads="1"/>
              </p:cNvSpPr>
              <p:nvPr/>
            </p:nvSpPr>
            <p:spPr bwMode="auto">
              <a:xfrm>
                <a:off x="2867" y="1920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</a:t>
                </a:r>
              </a:p>
            </p:txBody>
          </p:sp>
          <p:sp>
            <p:nvSpPr>
              <p:cNvPr id="60432" name="Rectangle 45"/>
              <p:cNvSpPr>
                <a:spLocks noChangeArrowheads="1"/>
              </p:cNvSpPr>
              <p:nvPr/>
            </p:nvSpPr>
            <p:spPr bwMode="auto">
              <a:xfrm>
                <a:off x="2865" y="2130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4</a:t>
                </a:r>
              </a:p>
            </p:txBody>
          </p:sp>
          <p:sp>
            <p:nvSpPr>
              <p:cNvPr id="60433" name="Line 46"/>
              <p:cNvSpPr>
                <a:spLocks noChangeShapeType="1"/>
              </p:cNvSpPr>
              <p:nvPr/>
            </p:nvSpPr>
            <p:spPr bwMode="auto">
              <a:xfrm>
                <a:off x="2892" y="2160"/>
                <a:ext cx="13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60424" name="Rectangle 47"/>
          <p:cNvSpPr>
            <a:spLocks noChangeArrowheads="1"/>
          </p:cNvSpPr>
          <p:nvPr/>
        </p:nvSpPr>
        <p:spPr bwMode="auto">
          <a:xfrm>
            <a:off x="4152957" y="2907661"/>
            <a:ext cx="173637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y</a:t>
            </a:r>
            <a:r>
              <a:rPr lang="en-US" sz="2000" baseline="30000" smtClean="0">
                <a:latin typeface="Arial" pitchFamily="34" charset="0"/>
                <a:cs typeface="Arial" pitchFamily="34" charset="0"/>
                <a:sym typeface="Symbol" pitchFamily="18" charset="2"/>
              </a:rPr>
              <a:t>2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– 3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=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y – y</a:t>
            </a:r>
            <a:r>
              <a:rPr lang="en-US" sz="2000" baseline="30000" smtClean="0">
                <a:latin typeface="Arial" pitchFamily="34" charset="0"/>
                <a:cs typeface="Arial" pitchFamily="34" charset="0"/>
                <a:sym typeface="Symbol" pitchFamily="18" charset="2"/>
              </a:rPr>
              <a:t>2</a:t>
            </a:r>
            <a:endParaRPr lang="en-US" sz="2000" baseline="0"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sp>
        <p:nvSpPr>
          <p:cNvPr id="47" name="Slide Number Placeholder 4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grpSp>
        <p:nvGrpSpPr>
          <p:cNvPr id="76" name="Group 75"/>
          <p:cNvGrpSpPr/>
          <p:nvPr/>
        </p:nvGrpSpPr>
        <p:grpSpPr>
          <a:xfrm>
            <a:off x="4572000" y="3954440"/>
            <a:ext cx="2282997" cy="728663"/>
            <a:chOff x="4572000" y="3635992"/>
            <a:chExt cx="2282997" cy="728663"/>
          </a:xfrm>
        </p:grpSpPr>
        <p:grpSp>
          <p:nvGrpSpPr>
            <p:cNvPr id="52" name="Group 36"/>
            <p:cNvGrpSpPr>
              <a:grpSpLocks/>
            </p:cNvGrpSpPr>
            <p:nvPr/>
          </p:nvGrpSpPr>
          <p:grpSpPr bwMode="auto">
            <a:xfrm>
              <a:off x="5786745" y="3635992"/>
              <a:ext cx="336551" cy="728663"/>
              <a:chOff x="2867" y="1920"/>
              <a:chExt cx="212" cy="459"/>
            </a:xfrm>
          </p:grpSpPr>
          <p:sp>
            <p:nvSpPr>
              <p:cNvPr id="54" name="Rectangle 34"/>
              <p:cNvSpPr>
                <a:spLocks noChangeArrowheads="1"/>
              </p:cNvSpPr>
              <p:nvPr/>
            </p:nvSpPr>
            <p:spPr bwMode="auto">
              <a:xfrm>
                <a:off x="2874" y="2129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55" name="Rectangle 33"/>
              <p:cNvSpPr>
                <a:spLocks noChangeArrowheads="1"/>
              </p:cNvSpPr>
              <p:nvPr/>
            </p:nvSpPr>
            <p:spPr bwMode="auto">
              <a:xfrm>
                <a:off x="2867" y="1920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</a:t>
                </a:r>
              </a:p>
            </p:txBody>
          </p:sp>
          <p:sp>
            <p:nvSpPr>
              <p:cNvPr id="56" name="Line 35"/>
              <p:cNvSpPr>
                <a:spLocks noChangeShapeType="1"/>
              </p:cNvSpPr>
              <p:nvPr/>
            </p:nvSpPr>
            <p:spPr bwMode="auto">
              <a:xfrm>
                <a:off x="2918" y="2160"/>
                <a:ext cx="115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53" name="Rectangle 47"/>
            <p:cNvSpPr>
              <a:spLocks noChangeArrowheads="1"/>
            </p:cNvSpPr>
            <p:nvPr/>
          </p:nvSpPr>
          <p:spPr bwMode="auto">
            <a:xfrm>
              <a:off x="4572000" y="3853442"/>
              <a:ext cx="2282997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(y + 1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)(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y –   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) = 0 </a:t>
              </a:r>
            </a:p>
          </p:txBody>
        </p:sp>
      </p:grpSp>
      <p:sp>
        <p:nvSpPr>
          <p:cNvPr id="57" name="Rectangle 56"/>
          <p:cNvSpPr/>
          <p:nvPr/>
        </p:nvSpPr>
        <p:spPr>
          <a:xfrm>
            <a:off x="5867400" y="2895600"/>
            <a:ext cx="43794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</a:t>
            </a:r>
            <a:endParaRPr lang="en-US"/>
          </a:p>
        </p:txBody>
      </p:sp>
      <p:sp>
        <p:nvSpPr>
          <p:cNvPr id="58" name="Rectangle 47"/>
          <p:cNvSpPr>
            <a:spLocks noChangeArrowheads="1"/>
          </p:cNvSpPr>
          <p:nvPr/>
        </p:nvSpPr>
        <p:spPr bwMode="auto">
          <a:xfrm>
            <a:off x="6324600" y="2939042"/>
            <a:ext cx="179889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2y</a:t>
            </a:r>
            <a:r>
              <a:rPr lang="en-US" sz="2000" baseline="30000" smtClean="0">
                <a:latin typeface="Arial" pitchFamily="34" charset="0"/>
                <a:cs typeface="Arial" pitchFamily="34" charset="0"/>
                <a:sym typeface="Symbol" pitchFamily="18" charset="2"/>
              </a:rPr>
              <a:t>2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– y – 3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=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0</a:t>
            </a:r>
            <a:endParaRPr lang="en-US" sz="2000" baseline="0"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4191000" y="3427081"/>
            <a:ext cx="43794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</a:t>
            </a:r>
            <a:endParaRPr lang="en-US"/>
          </a:p>
        </p:txBody>
      </p:sp>
      <p:grpSp>
        <p:nvGrpSpPr>
          <p:cNvPr id="69" name="Group 68"/>
          <p:cNvGrpSpPr/>
          <p:nvPr/>
        </p:nvGrpSpPr>
        <p:grpSpPr>
          <a:xfrm>
            <a:off x="4648200" y="3301977"/>
            <a:ext cx="2055371" cy="736623"/>
            <a:chOff x="4648200" y="2873992"/>
            <a:chExt cx="2055371" cy="736623"/>
          </a:xfrm>
        </p:grpSpPr>
        <p:sp>
          <p:nvSpPr>
            <p:cNvPr id="60" name="Rectangle 47"/>
            <p:cNvSpPr>
              <a:spLocks noChangeArrowheads="1"/>
            </p:cNvSpPr>
            <p:nvPr/>
          </p:nvSpPr>
          <p:spPr bwMode="auto">
            <a:xfrm>
              <a:off x="4648200" y="3042538"/>
              <a:ext cx="2055371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y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2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–     y –    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=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0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grpSp>
          <p:nvGrpSpPr>
            <p:cNvPr id="61" name="Group 36"/>
            <p:cNvGrpSpPr>
              <a:grpSpLocks/>
            </p:cNvGrpSpPr>
            <p:nvPr/>
          </p:nvGrpSpPr>
          <p:grpSpPr bwMode="auto">
            <a:xfrm>
              <a:off x="5181600" y="2881952"/>
              <a:ext cx="336551" cy="728663"/>
              <a:chOff x="2867" y="1920"/>
              <a:chExt cx="212" cy="459"/>
            </a:xfrm>
          </p:grpSpPr>
          <p:sp>
            <p:nvSpPr>
              <p:cNvPr id="62" name="Rectangle 34"/>
              <p:cNvSpPr>
                <a:spLocks noChangeArrowheads="1"/>
              </p:cNvSpPr>
              <p:nvPr/>
            </p:nvSpPr>
            <p:spPr bwMode="auto">
              <a:xfrm>
                <a:off x="2874" y="2129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63" name="Rectangle 33"/>
              <p:cNvSpPr>
                <a:spLocks noChangeArrowheads="1"/>
              </p:cNvSpPr>
              <p:nvPr/>
            </p:nvSpPr>
            <p:spPr bwMode="auto">
              <a:xfrm>
                <a:off x="2867" y="1920"/>
                <a:ext cx="206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  <a:endPara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sp>
            <p:nvSpPr>
              <p:cNvPr id="64" name="Line 35"/>
              <p:cNvSpPr>
                <a:spLocks noChangeShapeType="1"/>
              </p:cNvSpPr>
              <p:nvPr/>
            </p:nvSpPr>
            <p:spPr bwMode="auto">
              <a:xfrm>
                <a:off x="2918" y="2160"/>
                <a:ext cx="115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65" name="Group 36"/>
            <p:cNvGrpSpPr>
              <a:grpSpLocks/>
            </p:cNvGrpSpPr>
            <p:nvPr/>
          </p:nvGrpSpPr>
          <p:grpSpPr bwMode="auto">
            <a:xfrm>
              <a:off x="5862945" y="2873992"/>
              <a:ext cx="336551" cy="728663"/>
              <a:chOff x="2867" y="1920"/>
              <a:chExt cx="212" cy="459"/>
            </a:xfrm>
          </p:grpSpPr>
          <p:sp>
            <p:nvSpPr>
              <p:cNvPr id="66" name="Rectangle 34"/>
              <p:cNvSpPr>
                <a:spLocks noChangeArrowheads="1"/>
              </p:cNvSpPr>
              <p:nvPr/>
            </p:nvSpPr>
            <p:spPr bwMode="auto">
              <a:xfrm>
                <a:off x="2874" y="2129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67" name="Rectangle 33"/>
              <p:cNvSpPr>
                <a:spLocks noChangeArrowheads="1"/>
              </p:cNvSpPr>
              <p:nvPr/>
            </p:nvSpPr>
            <p:spPr bwMode="auto">
              <a:xfrm>
                <a:off x="2867" y="1920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</a:t>
                </a:r>
              </a:p>
            </p:txBody>
          </p:sp>
          <p:sp>
            <p:nvSpPr>
              <p:cNvPr id="68" name="Line 35"/>
              <p:cNvSpPr>
                <a:spLocks noChangeShapeType="1"/>
              </p:cNvSpPr>
              <p:nvPr/>
            </p:nvSpPr>
            <p:spPr bwMode="auto">
              <a:xfrm>
                <a:off x="2918" y="2160"/>
                <a:ext cx="115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70" name="Rectangle 69"/>
          <p:cNvSpPr/>
          <p:nvPr/>
        </p:nvSpPr>
        <p:spPr>
          <a:xfrm>
            <a:off x="4191000" y="4185538"/>
            <a:ext cx="43794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</a:t>
            </a:r>
            <a:endParaRPr lang="en-US"/>
          </a:p>
        </p:txBody>
      </p:sp>
      <p:grpSp>
        <p:nvGrpSpPr>
          <p:cNvPr id="75" name="Group 74"/>
          <p:cNvGrpSpPr/>
          <p:nvPr/>
        </p:nvGrpSpPr>
        <p:grpSpPr>
          <a:xfrm>
            <a:off x="457200" y="2301875"/>
            <a:ext cx="3657600" cy="2238276"/>
            <a:chOff x="457200" y="2057400"/>
            <a:chExt cx="3657600" cy="2238276"/>
          </a:xfrm>
        </p:grpSpPr>
        <p:grpSp>
          <p:nvGrpSpPr>
            <p:cNvPr id="2" name="Group 30"/>
            <p:cNvGrpSpPr>
              <a:grpSpLocks noChangeAspect="1"/>
            </p:cNvGrpSpPr>
            <p:nvPr/>
          </p:nvGrpSpPr>
          <p:grpSpPr bwMode="auto">
            <a:xfrm>
              <a:off x="457200" y="2057400"/>
              <a:ext cx="3657600" cy="2238276"/>
              <a:chOff x="288" y="1104"/>
              <a:chExt cx="2510" cy="1536"/>
            </a:xfrm>
          </p:grpSpPr>
          <p:sp>
            <p:nvSpPr>
              <p:cNvPr id="60437" name="Line 5"/>
              <p:cNvSpPr>
                <a:spLocks noChangeAspect="1" noChangeShapeType="1"/>
              </p:cNvSpPr>
              <p:nvPr/>
            </p:nvSpPr>
            <p:spPr bwMode="auto">
              <a:xfrm>
                <a:off x="839" y="1800"/>
                <a:ext cx="1437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0438" name="Line 6"/>
              <p:cNvSpPr>
                <a:spLocks noChangeAspect="1" noChangeShapeType="1"/>
              </p:cNvSpPr>
              <p:nvPr/>
            </p:nvSpPr>
            <p:spPr bwMode="auto">
              <a:xfrm>
                <a:off x="1888" y="1115"/>
                <a:ext cx="0" cy="141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0439" name="Oval 12"/>
              <p:cNvSpPr>
                <a:spLocks noChangeAspect="1" noChangeArrowheads="1"/>
              </p:cNvSpPr>
              <p:nvPr/>
            </p:nvSpPr>
            <p:spPr bwMode="auto">
              <a:xfrm>
                <a:off x="1874" y="1791"/>
                <a:ext cx="32" cy="31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0440" name="Oval 13"/>
              <p:cNvSpPr>
                <a:spLocks noChangeAspect="1" noChangeArrowheads="1"/>
              </p:cNvSpPr>
              <p:nvPr/>
            </p:nvSpPr>
            <p:spPr bwMode="auto">
              <a:xfrm>
                <a:off x="1690" y="1436"/>
                <a:ext cx="32" cy="31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0441" name="Oval 14"/>
              <p:cNvSpPr>
                <a:spLocks noChangeAspect="1" noChangeArrowheads="1"/>
              </p:cNvSpPr>
              <p:nvPr/>
            </p:nvSpPr>
            <p:spPr bwMode="auto">
              <a:xfrm>
                <a:off x="1400" y="2023"/>
                <a:ext cx="32" cy="31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0442" name="Text Box 15"/>
              <p:cNvSpPr txBox="1">
                <a:spLocks noChangeAspect="1" noChangeArrowheads="1"/>
              </p:cNvSpPr>
              <p:nvPr/>
            </p:nvSpPr>
            <p:spPr bwMode="auto">
              <a:xfrm>
                <a:off x="864" y="1126"/>
                <a:ext cx="1023" cy="3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x = y – y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</a:rPr>
                  <a:t>2</a:t>
                </a:r>
              </a:p>
            </p:txBody>
          </p:sp>
          <p:sp>
            <p:nvSpPr>
              <p:cNvPr id="60443" name="Text Box 16"/>
              <p:cNvSpPr txBox="1">
                <a:spLocks noChangeAspect="1" noChangeArrowheads="1"/>
              </p:cNvSpPr>
              <p:nvPr/>
            </p:nvSpPr>
            <p:spPr bwMode="auto">
              <a:xfrm>
                <a:off x="1776" y="1104"/>
                <a:ext cx="1022" cy="3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x = y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</a:rPr>
                  <a:t>2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 – 3 </a:t>
                </a:r>
              </a:p>
            </p:txBody>
          </p:sp>
          <p:sp>
            <p:nvSpPr>
              <p:cNvPr id="60444" name="Oval 17"/>
              <p:cNvSpPr>
                <a:spLocks noChangeAspect="1" noChangeArrowheads="1"/>
              </p:cNvSpPr>
              <p:nvPr/>
            </p:nvSpPr>
            <p:spPr bwMode="auto">
              <a:xfrm>
                <a:off x="1176" y="1780"/>
                <a:ext cx="32" cy="31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0445" name="Line 18"/>
              <p:cNvSpPr>
                <a:spLocks noChangeAspect="1" noChangeShapeType="1"/>
              </p:cNvSpPr>
              <p:nvPr/>
            </p:nvSpPr>
            <p:spPr bwMode="auto">
              <a:xfrm>
                <a:off x="967" y="1140"/>
                <a:ext cx="0" cy="137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prstDash val="dash"/>
                <a:round/>
                <a:headEnd/>
                <a:tailEnd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0446" name="Oval 19"/>
              <p:cNvSpPr>
                <a:spLocks noChangeAspect="1" noChangeArrowheads="1"/>
              </p:cNvSpPr>
              <p:nvPr/>
            </p:nvSpPr>
            <p:spPr bwMode="auto">
              <a:xfrm>
                <a:off x="888" y="2474"/>
                <a:ext cx="160" cy="63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0447" name="Text Box 20"/>
              <p:cNvSpPr txBox="1">
                <a:spLocks noChangeAspect="1" noChangeArrowheads="1"/>
              </p:cNvSpPr>
              <p:nvPr/>
            </p:nvSpPr>
            <p:spPr bwMode="auto">
              <a:xfrm>
                <a:off x="609" y="2242"/>
                <a:ext cx="1023" cy="3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x = – 4 </a:t>
                </a:r>
              </a:p>
            </p:txBody>
          </p:sp>
          <p:sp>
            <p:nvSpPr>
              <p:cNvPr id="60448" name="Text Box 21"/>
              <p:cNvSpPr txBox="1">
                <a:spLocks noChangeAspect="1" noChangeArrowheads="1"/>
              </p:cNvSpPr>
              <p:nvPr/>
            </p:nvSpPr>
            <p:spPr bwMode="auto">
              <a:xfrm>
                <a:off x="1733" y="2331"/>
                <a:ext cx="465" cy="2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Y </a:t>
                </a:r>
              </a:p>
            </p:txBody>
          </p:sp>
          <p:sp>
            <p:nvSpPr>
              <p:cNvPr id="60449" name="Text Box 22"/>
              <p:cNvSpPr txBox="1">
                <a:spLocks noChangeAspect="1" noChangeArrowheads="1"/>
              </p:cNvSpPr>
              <p:nvPr/>
            </p:nvSpPr>
            <p:spPr bwMode="auto">
              <a:xfrm>
                <a:off x="1978" y="1566"/>
                <a:ext cx="465" cy="2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X </a:t>
                </a:r>
              </a:p>
            </p:txBody>
          </p:sp>
          <p:sp>
            <p:nvSpPr>
              <p:cNvPr id="60450" name="Text Box 23"/>
              <p:cNvSpPr txBox="1">
                <a:spLocks noChangeAspect="1" noChangeArrowheads="1"/>
              </p:cNvSpPr>
              <p:nvPr/>
            </p:nvSpPr>
            <p:spPr bwMode="auto">
              <a:xfrm>
                <a:off x="1711" y="1778"/>
                <a:ext cx="761" cy="2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(0, 0) </a:t>
                </a:r>
              </a:p>
            </p:txBody>
          </p:sp>
          <p:sp>
            <p:nvSpPr>
              <p:cNvPr id="60451" name="Text Box 24"/>
              <p:cNvSpPr txBox="1">
                <a:spLocks noChangeAspect="1" noChangeArrowheads="1"/>
              </p:cNvSpPr>
              <p:nvPr/>
            </p:nvSpPr>
            <p:spPr bwMode="auto">
              <a:xfrm>
                <a:off x="1488" y="1470"/>
                <a:ext cx="465" cy="2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P </a:t>
                </a:r>
              </a:p>
            </p:txBody>
          </p:sp>
          <p:sp>
            <p:nvSpPr>
              <p:cNvPr id="60452" name="Text Box 25"/>
              <p:cNvSpPr txBox="1">
                <a:spLocks noChangeAspect="1" noChangeArrowheads="1"/>
              </p:cNvSpPr>
              <p:nvPr/>
            </p:nvSpPr>
            <p:spPr bwMode="auto">
              <a:xfrm>
                <a:off x="1190" y="2043"/>
                <a:ext cx="464" cy="2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Q </a:t>
                </a:r>
              </a:p>
            </p:txBody>
          </p:sp>
          <p:sp>
            <p:nvSpPr>
              <p:cNvPr id="60453" name="Line 26"/>
              <p:cNvSpPr>
                <a:spLocks noChangeAspect="1" noChangeShapeType="1"/>
              </p:cNvSpPr>
              <p:nvPr/>
            </p:nvSpPr>
            <p:spPr bwMode="auto">
              <a:xfrm flipH="1">
                <a:off x="956" y="2032"/>
                <a:ext cx="479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prstDash val="dash"/>
                <a:round/>
                <a:headEnd/>
                <a:tailEnd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0454" name="Line 27"/>
              <p:cNvSpPr>
                <a:spLocks noChangeAspect="1" noChangeShapeType="1"/>
              </p:cNvSpPr>
              <p:nvPr/>
            </p:nvSpPr>
            <p:spPr bwMode="auto">
              <a:xfrm flipH="1">
                <a:off x="970" y="1469"/>
                <a:ext cx="74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prstDash val="dash"/>
                <a:round/>
                <a:headEnd/>
                <a:tailEnd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0455" name="Text Box 28"/>
              <p:cNvSpPr txBox="1">
                <a:spLocks noChangeAspect="1" noChangeArrowheads="1"/>
              </p:cNvSpPr>
              <p:nvPr/>
            </p:nvSpPr>
            <p:spPr bwMode="auto">
              <a:xfrm>
                <a:off x="288" y="1347"/>
                <a:ext cx="750" cy="2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y = 3/2</a:t>
                </a:r>
              </a:p>
            </p:txBody>
          </p:sp>
          <p:sp>
            <p:nvSpPr>
              <p:cNvPr id="60456" name="Text Box 29"/>
              <p:cNvSpPr txBox="1">
                <a:spLocks noChangeAspect="1" noChangeArrowheads="1"/>
              </p:cNvSpPr>
              <p:nvPr/>
            </p:nvSpPr>
            <p:spPr bwMode="auto">
              <a:xfrm>
                <a:off x="336" y="1908"/>
                <a:ext cx="676" cy="2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y = – 1 </a:t>
                </a:r>
              </a:p>
            </p:txBody>
          </p:sp>
          <p:grpSp>
            <p:nvGrpSpPr>
              <p:cNvPr id="60457" name="Group 7"/>
              <p:cNvGrpSpPr>
                <a:grpSpLocks noChangeAspect="1"/>
              </p:cNvGrpSpPr>
              <p:nvPr/>
            </p:nvGrpSpPr>
            <p:grpSpPr bwMode="auto">
              <a:xfrm>
                <a:off x="1192" y="1336"/>
                <a:ext cx="964" cy="940"/>
                <a:chOff x="1675" y="4638"/>
                <a:chExt cx="3905" cy="3882"/>
              </a:xfrm>
            </p:grpSpPr>
            <p:grpSp>
              <p:nvGrpSpPr>
                <p:cNvPr id="60458" name="Group 8"/>
                <p:cNvGrpSpPr>
                  <a:grpSpLocks noChangeAspect="1"/>
                </p:cNvGrpSpPr>
                <p:nvPr/>
              </p:nvGrpSpPr>
              <p:grpSpPr bwMode="auto">
                <a:xfrm>
                  <a:off x="2631" y="4638"/>
                  <a:ext cx="2211" cy="2880"/>
                  <a:chOff x="7062" y="4678"/>
                  <a:chExt cx="2233" cy="2880"/>
                </a:xfrm>
              </p:grpSpPr>
              <p:sp>
                <p:nvSpPr>
                  <p:cNvPr id="60460" name="Freeform 9"/>
                  <p:cNvSpPr>
                    <a:spLocks noChangeAspect="1"/>
                  </p:cNvSpPr>
                  <p:nvPr/>
                </p:nvSpPr>
                <p:spPr bwMode="auto">
                  <a:xfrm>
                    <a:off x="7062" y="6120"/>
                    <a:ext cx="2229" cy="1438"/>
                  </a:xfrm>
                  <a:custGeom>
                    <a:avLst/>
                    <a:gdLst>
                      <a:gd name="T0" fmla="*/ 0 w 2229"/>
                      <a:gd name="T1" fmla="*/ 1438 h 1438"/>
                      <a:gd name="T2" fmla="*/ 1815 w 2229"/>
                      <a:gd name="T3" fmla="*/ 538 h 1438"/>
                      <a:gd name="T4" fmla="*/ 2229 w 2229"/>
                      <a:gd name="T5" fmla="*/ 0 h 1438"/>
                      <a:gd name="T6" fmla="*/ 0 60000 65536"/>
                      <a:gd name="T7" fmla="*/ 0 60000 65536"/>
                      <a:gd name="T8" fmla="*/ 0 60000 65536"/>
                      <a:gd name="T9" fmla="*/ 0 w 2229"/>
                      <a:gd name="T10" fmla="*/ 0 h 1438"/>
                      <a:gd name="T11" fmla="*/ 2229 w 2229"/>
                      <a:gd name="T12" fmla="*/ 1438 h 1438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229" h="1438">
                        <a:moveTo>
                          <a:pt x="0" y="1438"/>
                        </a:moveTo>
                        <a:cubicBezTo>
                          <a:pt x="721" y="1108"/>
                          <a:pt x="1443" y="778"/>
                          <a:pt x="1815" y="538"/>
                        </a:cubicBezTo>
                        <a:cubicBezTo>
                          <a:pt x="2187" y="298"/>
                          <a:pt x="2208" y="149"/>
                          <a:pt x="2229" y="0"/>
                        </a:cubicBezTo>
                      </a:path>
                    </a:pathLst>
                  </a:custGeom>
                  <a:noFill/>
                  <a:ln w="28575">
                    <a:solidFill>
                      <a:srgbClr val="FF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sz="2000"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60461" name="Freeform 10"/>
                  <p:cNvSpPr>
                    <a:spLocks noChangeAspect="1"/>
                  </p:cNvSpPr>
                  <p:nvPr/>
                </p:nvSpPr>
                <p:spPr bwMode="auto">
                  <a:xfrm flipV="1">
                    <a:off x="7066" y="4678"/>
                    <a:ext cx="2229" cy="1438"/>
                  </a:xfrm>
                  <a:custGeom>
                    <a:avLst/>
                    <a:gdLst>
                      <a:gd name="T0" fmla="*/ 0 w 2229"/>
                      <a:gd name="T1" fmla="*/ 1438 h 1438"/>
                      <a:gd name="T2" fmla="*/ 1815 w 2229"/>
                      <a:gd name="T3" fmla="*/ 538 h 1438"/>
                      <a:gd name="T4" fmla="*/ 2229 w 2229"/>
                      <a:gd name="T5" fmla="*/ 0 h 1438"/>
                      <a:gd name="T6" fmla="*/ 0 60000 65536"/>
                      <a:gd name="T7" fmla="*/ 0 60000 65536"/>
                      <a:gd name="T8" fmla="*/ 0 60000 65536"/>
                      <a:gd name="T9" fmla="*/ 0 w 2229"/>
                      <a:gd name="T10" fmla="*/ 0 h 1438"/>
                      <a:gd name="T11" fmla="*/ 2229 w 2229"/>
                      <a:gd name="T12" fmla="*/ 1438 h 1438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229" h="1438">
                        <a:moveTo>
                          <a:pt x="0" y="1438"/>
                        </a:moveTo>
                        <a:cubicBezTo>
                          <a:pt x="721" y="1108"/>
                          <a:pt x="1443" y="778"/>
                          <a:pt x="1815" y="538"/>
                        </a:cubicBezTo>
                        <a:cubicBezTo>
                          <a:pt x="2187" y="298"/>
                          <a:pt x="2208" y="149"/>
                          <a:pt x="2229" y="0"/>
                        </a:cubicBezTo>
                      </a:path>
                    </a:pathLst>
                  </a:custGeom>
                  <a:noFill/>
                  <a:ln w="28575">
                    <a:solidFill>
                      <a:srgbClr val="FF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sz="2000"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sp>
              <p:nvSpPr>
                <p:cNvPr id="60459" name="Freeform 11"/>
                <p:cNvSpPr>
                  <a:spLocks noChangeAspect="1"/>
                </p:cNvSpPr>
                <p:nvPr/>
              </p:nvSpPr>
              <p:spPr bwMode="auto">
                <a:xfrm>
                  <a:off x="1675" y="4658"/>
                  <a:ext cx="3905" cy="3862"/>
                </a:xfrm>
                <a:custGeom>
                  <a:avLst/>
                  <a:gdLst>
                    <a:gd name="T0" fmla="*/ 3821 w 3905"/>
                    <a:gd name="T1" fmla="*/ 0 h 3862"/>
                    <a:gd name="T2" fmla="*/ 1016 w 3905"/>
                    <a:gd name="T3" fmla="*/ 900 h 3862"/>
                    <a:gd name="T4" fmla="*/ 5 w 3905"/>
                    <a:gd name="T5" fmla="*/ 1942 h 3862"/>
                    <a:gd name="T6" fmla="*/ 985 w 3905"/>
                    <a:gd name="T7" fmla="*/ 2902 h 3862"/>
                    <a:gd name="T8" fmla="*/ 3905 w 3905"/>
                    <a:gd name="T9" fmla="*/ 3862 h 386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905"/>
                    <a:gd name="T16" fmla="*/ 0 h 3862"/>
                    <a:gd name="T17" fmla="*/ 3905 w 3905"/>
                    <a:gd name="T18" fmla="*/ 3862 h 386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905" h="3862">
                      <a:moveTo>
                        <a:pt x="3821" y="0"/>
                      </a:moveTo>
                      <a:cubicBezTo>
                        <a:pt x="2736" y="288"/>
                        <a:pt x="1652" y="576"/>
                        <a:pt x="1016" y="900"/>
                      </a:cubicBezTo>
                      <a:cubicBezTo>
                        <a:pt x="380" y="1224"/>
                        <a:pt x="10" y="1608"/>
                        <a:pt x="5" y="1942"/>
                      </a:cubicBezTo>
                      <a:cubicBezTo>
                        <a:pt x="0" y="2276"/>
                        <a:pt x="335" y="2582"/>
                        <a:pt x="985" y="2902"/>
                      </a:cubicBezTo>
                      <a:cubicBezTo>
                        <a:pt x="1635" y="3222"/>
                        <a:pt x="2770" y="3542"/>
                        <a:pt x="3905" y="3862"/>
                      </a:cubicBezTo>
                    </a:path>
                  </a:pathLst>
                </a:custGeom>
                <a:noFill/>
                <a:ln w="2857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</p:grpSp>
        <p:cxnSp>
          <p:nvCxnSpPr>
            <p:cNvPr id="72" name="Straight Connector 71"/>
            <p:cNvCxnSpPr/>
            <p:nvPr/>
          </p:nvCxnSpPr>
          <p:spPr bwMode="auto">
            <a:xfrm rot="16200000" flipH="1">
              <a:off x="2253161" y="2811295"/>
              <a:ext cx="457200" cy="16211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3" name="Straight Connector 72"/>
            <p:cNvCxnSpPr/>
            <p:nvPr/>
          </p:nvCxnSpPr>
          <p:spPr bwMode="auto">
            <a:xfrm rot="16200000" flipH="1">
              <a:off x="1917882" y="3222775"/>
              <a:ext cx="365760" cy="16211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74" name="Rectangle 73"/>
            <p:cNvSpPr/>
            <p:nvPr/>
          </p:nvSpPr>
          <p:spPr>
            <a:xfrm>
              <a:off x="1613848" y="2743200"/>
              <a:ext cx="947695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x = – 2 </a:t>
              </a:r>
              <a:endParaRPr lang="en-US"/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338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338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1" dur="2000"/>
                                        <p:tgtEl>
                                          <p:spTgt spid="3389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6" dur="2000"/>
                                        <p:tgtEl>
                                          <p:spTgt spid="60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0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4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9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000"/>
                            </p:stCondLst>
                            <p:childTnLst>
                              <p:par>
                                <p:cTn id="5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3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8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947" grpId="0" build="p"/>
      <p:bldP spid="338975" grpId="0"/>
      <p:bldP spid="60424" grpId="0"/>
      <p:bldP spid="57" grpId="0"/>
      <p:bldP spid="58" grpId="0"/>
      <p:bldP spid="59" grpId="0"/>
      <p:bldP spid="7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490" name="Rectangle 2"/>
          <p:cNvSpPr>
            <a:spLocks noGrp="1" noChangeArrowheads="1"/>
          </p:cNvSpPr>
          <p:nvPr>
            <p:ph type="title"/>
          </p:nvPr>
        </p:nvSpPr>
        <p:spPr>
          <a:xfrm>
            <a:off x="1863725" y="376535"/>
            <a:ext cx="5334000" cy="461665"/>
          </a:xfrm>
        </p:spPr>
        <p:txBody>
          <a:bodyPr>
            <a:spAutoFit/>
          </a:bodyPr>
          <a:lstStyle/>
          <a:p>
            <a:pPr eaLnBrk="1" hangingPunct="1"/>
            <a:r>
              <a:rPr lang="en-US" sz="2400" b="1" smtClean="0">
                <a:solidFill>
                  <a:srgbClr val="FFFF00"/>
                </a:solidFill>
                <a:effectLst/>
                <a:latin typeface="Arial" pitchFamily="34" charset="0"/>
                <a:cs typeface="Arial" pitchFamily="34" charset="0"/>
              </a:rPr>
              <a:t>INTEGRAL TERTENTU </a:t>
            </a:r>
          </a:p>
        </p:txBody>
      </p:sp>
      <p:sp>
        <p:nvSpPr>
          <p:cNvPr id="319491" name="Rectangle 3"/>
          <p:cNvSpPr>
            <a:spLocks noChangeArrowheads="1"/>
          </p:cNvSpPr>
          <p:nvPr/>
        </p:nvSpPr>
        <p:spPr bwMode="auto">
          <a:xfrm>
            <a:off x="1143000" y="1338153"/>
            <a:ext cx="6934200" cy="78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sz="2000" baseline="0">
                <a:latin typeface="Arial" charset="0"/>
                <a:cs typeface="Times New Roman" charset="0"/>
                <a:sym typeface="Symbol" pitchFamily="18" charset="2"/>
              </a:rPr>
              <a:t>Jika fungsi f(x) terdefinisi pada interval tertutup [a, b</a:t>
            </a:r>
            <a:r>
              <a:rPr lang="en-US" sz="2000" baseline="0" smtClean="0">
                <a:latin typeface="Arial" charset="0"/>
                <a:cs typeface="Times New Roman" charset="0"/>
                <a:sym typeface="Symbol" pitchFamily="18" charset="2"/>
              </a:rPr>
              <a:t>]</a:t>
            </a:r>
          </a:p>
          <a:p>
            <a:pPr>
              <a:spcAft>
                <a:spcPts val="600"/>
              </a:spcAft>
            </a:pPr>
            <a:r>
              <a:rPr lang="en-US" sz="2000" baseline="0" smtClean="0">
                <a:latin typeface="Arial" charset="0"/>
                <a:cs typeface="Times New Roman" charset="0"/>
                <a:sym typeface="Symbol" pitchFamily="18" charset="2"/>
              </a:rPr>
              <a:t>maka integral tertentu </a:t>
            </a:r>
            <a:r>
              <a:rPr lang="en-US" sz="2000" baseline="0">
                <a:latin typeface="Arial" charset="0"/>
                <a:cs typeface="Times New Roman" charset="0"/>
                <a:sym typeface="Symbol" pitchFamily="18" charset="2"/>
              </a:rPr>
              <a:t>f(x) dari a ke b dinyatakan oleh: </a:t>
            </a:r>
          </a:p>
        </p:txBody>
      </p:sp>
      <p:sp>
        <p:nvSpPr>
          <p:cNvPr id="44038" name="Rectangle 14"/>
          <p:cNvSpPr>
            <a:spLocks noChangeArrowheads="1"/>
          </p:cNvSpPr>
          <p:nvPr/>
        </p:nvSpPr>
        <p:spPr bwMode="auto">
          <a:xfrm>
            <a:off x="1219200" y="3246328"/>
            <a:ext cx="6858000" cy="1554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sz="2000" baseline="0" smtClean="0">
                <a:latin typeface="Arial" charset="0"/>
                <a:cs typeface="Times New Roman" charset="0"/>
                <a:sym typeface="Symbol" pitchFamily="18" charset="2"/>
              </a:rPr>
              <a:t>dimana </a:t>
            </a:r>
            <a:r>
              <a:rPr lang="en-US" sz="2000" baseline="0">
                <a:latin typeface="Arial" charset="0"/>
                <a:cs typeface="Times New Roman" charset="0"/>
                <a:sym typeface="Symbol" pitchFamily="18" charset="2"/>
              </a:rPr>
              <a:t>f(x) disebut integran, a </a:t>
            </a:r>
            <a:r>
              <a:rPr lang="en-US" sz="2000" baseline="0" smtClean="0">
                <a:latin typeface="Arial" charset="0"/>
                <a:cs typeface="Times New Roman" charset="0"/>
                <a:sym typeface="Symbol" pitchFamily="18" charset="2"/>
              </a:rPr>
              <a:t>disebut batas bawah dan </a:t>
            </a:r>
          </a:p>
          <a:p>
            <a:pPr>
              <a:spcAft>
                <a:spcPts val="600"/>
              </a:spcAft>
            </a:pPr>
            <a:r>
              <a:rPr lang="en-US" sz="2000" baseline="0" smtClean="0">
                <a:latin typeface="Arial" charset="0"/>
                <a:cs typeface="Times New Roman" charset="0"/>
                <a:sym typeface="Symbol" pitchFamily="18" charset="2"/>
              </a:rPr>
              <a:t>b disebut batas atas . </a:t>
            </a:r>
          </a:p>
          <a:p>
            <a:pPr>
              <a:spcAft>
                <a:spcPts val="600"/>
              </a:spcAft>
            </a:pPr>
            <a:r>
              <a:rPr lang="en-US" sz="2000" baseline="0" smtClean="0">
                <a:latin typeface="Arial" charset="0"/>
                <a:cs typeface="Times New Roman" charset="0"/>
                <a:sym typeface="Symbol" pitchFamily="18" charset="2"/>
              </a:rPr>
              <a:t>Jika fungsi f(x) kontinyu pada interval tertutup [a, b], </a:t>
            </a:r>
          </a:p>
          <a:p>
            <a:pPr>
              <a:spcAft>
                <a:spcPts val="600"/>
              </a:spcAft>
            </a:pPr>
            <a:r>
              <a:rPr lang="en-US" sz="2000" baseline="0" smtClean="0">
                <a:latin typeface="Arial" charset="0"/>
                <a:cs typeface="Times New Roman" charset="0"/>
                <a:sym typeface="Symbol" pitchFamily="18" charset="2"/>
              </a:rPr>
              <a:t>maka f(x) dapat diintegralkan pada [a, b].</a:t>
            </a: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grpSp>
        <p:nvGrpSpPr>
          <p:cNvPr id="20" name="Group 19"/>
          <p:cNvGrpSpPr/>
          <p:nvPr/>
        </p:nvGrpSpPr>
        <p:grpSpPr>
          <a:xfrm>
            <a:off x="3711266" y="2190690"/>
            <a:ext cx="1541792" cy="1009710"/>
            <a:chOff x="3420114" y="1897251"/>
            <a:chExt cx="1541792" cy="1009710"/>
          </a:xfrm>
        </p:grpSpPr>
        <p:sp>
          <p:nvSpPr>
            <p:cNvPr id="17" name="Rectangle 16"/>
            <p:cNvSpPr/>
            <p:nvPr/>
          </p:nvSpPr>
          <p:spPr>
            <a:xfrm>
              <a:off x="3581400" y="2133600"/>
              <a:ext cx="1380506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00" baseline="0" smtClean="0">
                  <a:solidFill>
                    <a:srgbClr val="FFFFFF"/>
                  </a:solidFill>
                  <a:latin typeface="Arial" charset="0"/>
                  <a:cs typeface="Times New Roman" charset="0"/>
                  <a:sym typeface="Symbol"/>
                </a:rPr>
                <a:t> </a:t>
              </a:r>
              <a:r>
                <a:rPr lang="en-US" sz="2800" baseline="0" smtClean="0">
                  <a:solidFill>
                    <a:srgbClr val="FFFFFF"/>
                  </a:solidFill>
                  <a:latin typeface="Arial" charset="0"/>
                  <a:cs typeface="Times New Roman" charset="0"/>
                  <a:sym typeface="Symbol" pitchFamily="18" charset="2"/>
                </a:rPr>
                <a:t>f(x) dx</a:t>
              </a:r>
              <a:endParaRPr lang="en-US" sz="2800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3420114" y="2506851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charset="0"/>
                  <a:sym typeface="Symbol" pitchFamily="18" charset="2"/>
                </a:rPr>
                <a:t>a</a:t>
              </a:r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3671248" y="1897251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charset="0"/>
                  <a:sym typeface="Symbol" pitchFamily="18" charset="2"/>
                </a:rPr>
                <a:t>b</a:t>
              </a:r>
              <a:endParaRPr lang="en-US"/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319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319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319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440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440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2000"/>
                                        <p:tgtEl>
                                          <p:spTgt spid="440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4000"/>
                            </p:stCondLst>
                            <p:childTnLst>
                              <p:par>
                                <p:cTn id="3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" dur="2000"/>
                                        <p:tgtEl>
                                          <p:spTgt spid="440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9490" grpId="0"/>
      <p:bldP spid="319491" grpId="0" build="p"/>
      <p:bldP spid="44038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63" name="Rectangle 3"/>
          <p:cNvSpPr>
            <a:spLocks noChangeArrowheads="1"/>
          </p:cNvSpPr>
          <p:nvPr/>
        </p:nvSpPr>
        <p:spPr bwMode="auto">
          <a:xfrm>
            <a:off x="685800" y="381000"/>
            <a:ext cx="76962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Volume benda putar antara kedua kurva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x = y – y</a:t>
            </a:r>
            <a:r>
              <a:rPr lang="en-US" sz="2000" baseline="30000" smtClean="0">
                <a:latin typeface="Arial" pitchFamily="34" charset="0"/>
                <a:cs typeface="Arial" pitchFamily="34" charset="0"/>
                <a:sym typeface="Symbol" pitchFamily="18" charset="2"/>
              </a:rPr>
              <a:t>2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  dan x = y</a:t>
            </a:r>
            <a:r>
              <a:rPr lang="en-US" sz="2000" baseline="30000" smtClean="0">
                <a:latin typeface="Arial" pitchFamily="34" charset="0"/>
                <a:cs typeface="Arial" pitchFamily="34" charset="0"/>
                <a:sym typeface="Symbol" pitchFamily="18" charset="2"/>
              </a:rPr>
              <a:t>2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 – 3 pada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sb putar x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= – 4  (sumbu putar di sebelah kiri sb x) adalah </a:t>
            </a:r>
            <a:endParaRPr lang="en-US" sz="2000" baseline="0"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grpSp>
        <p:nvGrpSpPr>
          <p:cNvPr id="46" name="Group 45"/>
          <p:cNvGrpSpPr/>
          <p:nvPr/>
        </p:nvGrpSpPr>
        <p:grpSpPr>
          <a:xfrm>
            <a:off x="1314450" y="2133600"/>
            <a:ext cx="4114800" cy="1007688"/>
            <a:chOff x="1314450" y="2170487"/>
            <a:chExt cx="4114800" cy="1007688"/>
          </a:xfrm>
        </p:grpSpPr>
        <p:sp>
          <p:nvSpPr>
            <p:cNvPr id="61465" name="Rectangle 14"/>
            <p:cNvSpPr>
              <a:spLocks noChangeArrowheads="1"/>
            </p:cNvSpPr>
            <p:nvPr/>
          </p:nvSpPr>
          <p:spPr bwMode="auto">
            <a:xfrm>
              <a:off x="1314450" y="2498725"/>
              <a:ext cx="4114800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= 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[y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–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y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2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+ 4]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–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[y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–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3 + 4]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} dy</a:t>
              </a:r>
            </a:p>
          </p:txBody>
        </p:sp>
        <p:grpSp>
          <p:nvGrpSpPr>
            <p:cNvPr id="61466" name="Group 15"/>
            <p:cNvGrpSpPr>
              <a:grpSpLocks/>
            </p:cNvGrpSpPr>
            <p:nvPr/>
          </p:nvGrpSpPr>
          <p:grpSpPr bwMode="auto">
            <a:xfrm>
              <a:off x="1600200" y="2170487"/>
              <a:ext cx="690563" cy="1007688"/>
              <a:chOff x="503" y="742"/>
              <a:chExt cx="435" cy="601"/>
            </a:xfrm>
          </p:grpSpPr>
          <p:sp>
            <p:nvSpPr>
              <p:cNvPr id="61468" name="Rectangle 19"/>
              <p:cNvSpPr>
                <a:spLocks noChangeArrowheads="1"/>
              </p:cNvSpPr>
              <p:nvPr/>
            </p:nvSpPr>
            <p:spPr bwMode="auto">
              <a:xfrm>
                <a:off x="600" y="742"/>
                <a:ext cx="338" cy="2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3/2</a:t>
                </a:r>
              </a:p>
            </p:txBody>
          </p:sp>
          <p:sp>
            <p:nvSpPr>
              <p:cNvPr id="61469" name="Rectangle 20"/>
              <p:cNvSpPr>
                <a:spLocks noChangeArrowheads="1"/>
              </p:cNvSpPr>
              <p:nvPr/>
            </p:nvSpPr>
            <p:spPr bwMode="auto">
              <a:xfrm>
                <a:off x="503" y="1106"/>
                <a:ext cx="258" cy="2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-1</a:t>
                </a:r>
              </a:p>
            </p:txBody>
          </p:sp>
        </p:grpSp>
      </p:grpSp>
      <p:grpSp>
        <p:nvGrpSpPr>
          <p:cNvPr id="47" name="Group 46"/>
          <p:cNvGrpSpPr/>
          <p:nvPr/>
        </p:nvGrpSpPr>
        <p:grpSpPr>
          <a:xfrm>
            <a:off x="1312863" y="4187142"/>
            <a:ext cx="3749040" cy="1011546"/>
            <a:chOff x="1312863" y="3195329"/>
            <a:chExt cx="3749040" cy="1011546"/>
          </a:xfrm>
        </p:grpSpPr>
        <p:sp>
          <p:nvSpPr>
            <p:cNvPr id="61460" name="Rectangle 29"/>
            <p:cNvSpPr>
              <a:spLocks noChangeArrowheads="1"/>
            </p:cNvSpPr>
            <p:nvPr/>
          </p:nvSpPr>
          <p:spPr bwMode="auto">
            <a:xfrm>
              <a:off x="1647825" y="3810000"/>
              <a:ext cx="409575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-1</a:t>
              </a:r>
            </a:p>
          </p:txBody>
        </p:sp>
        <p:sp>
          <p:nvSpPr>
            <p:cNvPr id="61461" name="Rectangle 23"/>
            <p:cNvSpPr>
              <a:spLocks noChangeArrowheads="1"/>
            </p:cNvSpPr>
            <p:nvPr/>
          </p:nvSpPr>
          <p:spPr bwMode="auto">
            <a:xfrm>
              <a:off x="1312863" y="3489325"/>
              <a:ext cx="3749040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= 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(– 2y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3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– 9y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+ 8y + 15) dy</a:t>
              </a:r>
            </a:p>
          </p:txBody>
        </p:sp>
        <p:sp>
          <p:nvSpPr>
            <p:cNvPr id="61464" name="Rectangle 28"/>
            <p:cNvSpPr>
              <a:spLocks noChangeArrowheads="1"/>
            </p:cNvSpPr>
            <p:nvPr/>
          </p:nvSpPr>
          <p:spPr bwMode="auto">
            <a:xfrm>
              <a:off x="1811977" y="3195329"/>
              <a:ext cx="536575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3/2</a:t>
              </a:r>
            </a:p>
          </p:txBody>
        </p:sp>
      </p:grpSp>
      <p:grpSp>
        <p:nvGrpSpPr>
          <p:cNvPr id="55" name="Group 54"/>
          <p:cNvGrpSpPr/>
          <p:nvPr/>
        </p:nvGrpSpPr>
        <p:grpSpPr>
          <a:xfrm>
            <a:off x="1314450" y="5208896"/>
            <a:ext cx="6284800" cy="734704"/>
            <a:chOff x="1314450" y="5056496"/>
            <a:chExt cx="6284800" cy="734704"/>
          </a:xfrm>
        </p:grpSpPr>
        <p:grpSp>
          <p:nvGrpSpPr>
            <p:cNvPr id="54" name="Group 53"/>
            <p:cNvGrpSpPr/>
            <p:nvPr/>
          </p:nvGrpSpPr>
          <p:grpSpPr>
            <a:xfrm>
              <a:off x="1314450" y="5067300"/>
              <a:ext cx="3931920" cy="723900"/>
              <a:chOff x="1314450" y="4925704"/>
              <a:chExt cx="3931920" cy="723900"/>
            </a:xfrm>
          </p:grpSpPr>
          <p:sp>
            <p:nvSpPr>
              <p:cNvPr id="61453" name="Rectangle 31"/>
              <p:cNvSpPr>
                <a:spLocks noChangeArrowheads="1"/>
              </p:cNvSpPr>
              <p:nvPr/>
            </p:nvSpPr>
            <p:spPr bwMode="auto">
              <a:xfrm>
                <a:off x="1314450" y="5083175"/>
                <a:ext cx="3931920" cy="4000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=  [–     y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4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– 3y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+ 4y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+ 15y]</a:t>
                </a:r>
              </a:p>
            </p:txBody>
          </p:sp>
          <p:grpSp>
            <p:nvGrpSpPr>
              <p:cNvPr id="61454" name="Group 35"/>
              <p:cNvGrpSpPr>
                <a:grpSpLocks/>
              </p:cNvGrpSpPr>
              <p:nvPr/>
            </p:nvGrpSpPr>
            <p:grpSpPr bwMode="auto">
              <a:xfrm>
                <a:off x="2057400" y="4925704"/>
                <a:ext cx="325438" cy="723900"/>
                <a:chOff x="4368" y="1632"/>
                <a:chExt cx="205" cy="456"/>
              </a:xfrm>
            </p:grpSpPr>
            <p:sp>
              <p:nvSpPr>
                <p:cNvPr id="61457" name="Rectangle 32"/>
                <p:cNvSpPr>
                  <a:spLocks noChangeArrowheads="1"/>
                </p:cNvSpPr>
                <p:nvPr/>
              </p:nvSpPr>
              <p:spPr bwMode="auto">
                <a:xfrm>
                  <a:off x="4368" y="1632"/>
                  <a:ext cx="205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1</a:t>
                  </a:r>
                </a:p>
              </p:txBody>
            </p:sp>
            <p:sp>
              <p:nvSpPr>
                <p:cNvPr id="61458" name="Rectangle 33"/>
                <p:cNvSpPr>
                  <a:spLocks noChangeArrowheads="1"/>
                </p:cNvSpPr>
                <p:nvPr/>
              </p:nvSpPr>
              <p:spPr bwMode="auto">
                <a:xfrm>
                  <a:off x="4368" y="1838"/>
                  <a:ext cx="205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2</a:t>
                  </a:r>
                </a:p>
              </p:txBody>
            </p:sp>
            <p:sp>
              <p:nvSpPr>
                <p:cNvPr id="61459" name="Line 34"/>
                <p:cNvSpPr>
                  <a:spLocks noChangeShapeType="1"/>
                </p:cNvSpPr>
                <p:nvPr/>
              </p:nvSpPr>
              <p:spPr bwMode="auto">
                <a:xfrm>
                  <a:off x="4392" y="1872"/>
                  <a:ext cx="136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61455" name="Rectangle 36"/>
              <p:cNvSpPr>
                <a:spLocks noChangeArrowheads="1"/>
              </p:cNvSpPr>
              <p:nvPr/>
            </p:nvSpPr>
            <p:spPr bwMode="auto">
              <a:xfrm>
                <a:off x="4645025" y="4953000"/>
                <a:ext cx="536575" cy="3968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3/2</a:t>
                </a:r>
              </a:p>
            </p:txBody>
          </p:sp>
          <p:sp>
            <p:nvSpPr>
              <p:cNvPr id="61456" name="Rectangle 37"/>
              <p:cNvSpPr>
                <a:spLocks noChangeArrowheads="1"/>
              </p:cNvSpPr>
              <p:nvPr/>
            </p:nvSpPr>
            <p:spPr bwMode="auto">
              <a:xfrm>
                <a:off x="4638675" y="5238750"/>
                <a:ext cx="409575" cy="3968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-1</a:t>
                </a:r>
              </a:p>
            </p:txBody>
          </p:sp>
        </p:grpSp>
        <p:grpSp>
          <p:nvGrpSpPr>
            <p:cNvPr id="53" name="Group 52"/>
            <p:cNvGrpSpPr/>
            <p:nvPr/>
          </p:nvGrpSpPr>
          <p:grpSpPr>
            <a:xfrm>
              <a:off x="5181600" y="5056496"/>
              <a:ext cx="2417650" cy="723900"/>
              <a:chOff x="5520798" y="5029200"/>
              <a:chExt cx="2417650" cy="723900"/>
            </a:xfrm>
          </p:grpSpPr>
          <p:grpSp>
            <p:nvGrpSpPr>
              <p:cNvPr id="61448" name="Group 42"/>
              <p:cNvGrpSpPr>
                <a:grpSpLocks/>
              </p:cNvGrpSpPr>
              <p:nvPr/>
            </p:nvGrpSpPr>
            <p:grpSpPr bwMode="auto">
              <a:xfrm>
                <a:off x="6149027" y="5029200"/>
                <a:ext cx="466725" cy="723900"/>
                <a:chOff x="4080" y="1344"/>
                <a:chExt cx="294" cy="456"/>
              </a:xfrm>
            </p:grpSpPr>
            <p:sp>
              <p:nvSpPr>
                <p:cNvPr id="61450" name="Rectangle 39"/>
                <p:cNvSpPr>
                  <a:spLocks noChangeArrowheads="1"/>
                </p:cNvSpPr>
                <p:nvPr/>
              </p:nvSpPr>
              <p:spPr bwMode="auto">
                <a:xfrm>
                  <a:off x="4080" y="1344"/>
                  <a:ext cx="294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11</a:t>
                  </a:r>
                </a:p>
              </p:txBody>
            </p:sp>
            <p:sp>
              <p:nvSpPr>
                <p:cNvPr id="61451" name="Rectangle 40"/>
                <p:cNvSpPr>
                  <a:spLocks noChangeArrowheads="1"/>
                </p:cNvSpPr>
                <p:nvPr/>
              </p:nvSpPr>
              <p:spPr bwMode="auto">
                <a:xfrm>
                  <a:off x="4080" y="1550"/>
                  <a:ext cx="294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32</a:t>
                  </a:r>
                </a:p>
              </p:txBody>
            </p:sp>
            <p:sp>
              <p:nvSpPr>
                <p:cNvPr id="61452" name="Line 41"/>
                <p:cNvSpPr>
                  <a:spLocks noChangeShapeType="1"/>
                </p:cNvSpPr>
                <p:nvPr/>
              </p:nvSpPr>
              <p:spPr bwMode="auto">
                <a:xfrm>
                  <a:off x="4152" y="1584"/>
                  <a:ext cx="156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61449" name="Rectangle 45"/>
              <p:cNvSpPr>
                <a:spLocks noChangeArrowheads="1"/>
              </p:cNvSpPr>
              <p:nvPr/>
            </p:nvSpPr>
            <p:spPr bwMode="auto">
              <a:xfrm>
                <a:off x="5520798" y="5181600"/>
                <a:ext cx="2417650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=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27      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sat. vol.  </a:t>
                </a:r>
              </a:p>
            </p:txBody>
          </p:sp>
        </p:grpSp>
      </p:grpSp>
      <p:sp>
        <p:nvSpPr>
          <p:cNvPr id="40" name="Slide Number Placeholder 3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grpSp>
        <p:nvGrpSpPr>
          <p:cNvPr id="42" name="Group 41"/>
          <p:cNvGrpSpPr/>
          <p:nvPr/>
        </p:nvGrpSpPr>
        <p:grpSpPr>
          <a:xfrm>
            <a:off x="1066800" y="1143000"/>
            <a:ext cx="3931920" cy="991210"/>
            <a:chOff x="1066800" y="3448050"/>
            <a:chExt cx="3931920" cy="991210"/>
          </a:xfrm>
        </p:grpSpPr>
        <p:sp>
          <p:nvSpPr>
            <p:cNvPr id="43" name="Rectangle 6"/>
            <p:cNvSpPr>
              <a:spLocks noChangeArrowheads="1"/>
            </p:cNvSpPr>
            <p:nvPr/>
          </p:nvSpPr>
          <p:spPr bwMode="auto">
            <a:xfrm>
              <a:off x="1066800" y="3775075"/>
              <a:ext cx="393192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V = 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{x</a:t>
              </a:r>
              <a:r>
                <a:rPr lang="en-US" sz="2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– xp)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–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(x</a:t>
              </a:r>
              <a:r>
                <a:rPr lang="en-US" sz="2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1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– xp)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} dy</a:t>
              </a:r>
            </a:p>
          </p:txBody>
        </p:sp>
        <p:sp>
          <p:nvSpPr>
            <p:cNvPr id="44" name="Rectangle 11"/>
            <p:cNvSpPr>
              <a:spLocks noChangeArrowheads="1"/>
            </p:cNvSpPr>
            <p:nvPr/>
          </p:nvSpPr>
          <p:spPr bwMode="auto">
            <a:xfrm>
              <a:off x="1793875" y="3448050"/>
              <a:ext cx="339725" cy="3973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d</a:t>
              </a:r>
            </a:p>
          </p:txBody>
        </p:sp>
        <p:sp>
          <p:nvSpPr>
            <p:cNvPr id="45" name="Rectangle 12"/>
            <p:cNvSpPr>
              <a:spLocks noChangeArrowheads="1"/>
            </p:cNvSpPr>
            <p:nvPr/>
          </p:nvSpPr>
          <p:spPr bwMode="auto">
            <a:xfrm>
              <a:off x="1639887" y="4038600"/>
              <a:ext cx="312738" cy="4006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c</a:t>
              </a:r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1295400" y="3200399"/>
            <a:ext cx="6400800" cy="1007687"/>
            <a:chOff x="1314450" y="2170486"/>
            <a:chExt cx="6400800" cy="1007687"/>
          </a:xfrm>
        </p:grpSpPr>
        <p:sp>
          <p:nvSpPr>
            <p:cNvPr id="49" name="Rectangle 14"/>
            <p:cNvSpPr>
              <a:spLocks noChangeArrowheads="1"/>
            </p:cNvSpPr>
            <p:nvPr/>
          </p:nvSpPr>
          <p:spPr bwMode="auto">
            <a:xfrm>
              <a:off x="1314450" y="2498725"/>
              <a:ext cx="640080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= 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(y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4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–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2y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3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– 7y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+ 8y + 16 – y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4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– 2y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– 1)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dy</a:t>
              </a:r>
            </a:p>
          </p:txBody>
        </p:sp>
        <p:grpSp>
          <p:nvGrpSpPr>
            <p:cNvPr id="50" name="Group 15"/>
            <p:cNvGrpSpPr>
              <a:grpSpLocks/>
            </p:cNvGrpSpPr>
            <p:nvPr/>
          </p:nvGrpSpPr>
          <p:grpSpPr bwMode="auto">
            <a:xfrm>
              <a:off x="1600200" y="2170486"/>
              <a:ext cx="690563" cy="1007687"/>
              <a:chOff x="503" y="742"/>
              <a:chExt cx="435" cy="601"/>
            </a:xfrm>
          </p:grpSpPr>
          <p:sp>
            <p:nvSpPr>
              <p:cNvPr id="51" name="Rectangle 19"/>
              <p:cNvSpPr>
                <a:spLocks noChangeArrowheads="1"/>
              </p:cNvSpPr>
              <p:nvPr/>
            </p:nvSpPr>
            <p:spPr bwMode="auto">
              <a:xfrm>
                <a:off x="600" y="742"/>
                <a:ext cx="338" cy="2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3/2</a:t>
                </a:r>
              </a:p>
            </p:txBody>
          </p:sp>
          <p:sp>
            <p:nvSpPr>
              <p:cNvPr id="52" name="Rectangle 20"/>
              <p:cNvSpPr>
                <a:spLocks noChangeArrowheads="1"/>
              </p:cNvSpPr>
              <p:nvPr/>
            </p:nvSpPr>
            <p:spPr bwMode="auto">
              <a:xfrm>
                <a:off x="503" y="1106"/>
                <a:ext cx="258" cy="2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-1</a:t>
                </a:r>
              </a:p>
            </p:txBody>
          </p:sp>
        </p:grp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348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1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6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6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970" name="Rectangle 2"/>
          <p:cNvSpPr>
            <a:spLocks noGrp="1" noChangeArrowheads="1"/>
          </p:cNvSpPr>
          <p:nvPr>
            <p:ph type="title"/>
          </p:nvPr>
        </p:nvSpPr>
        <p:spPr>
          <a:xfrm>
            <a:off x="2743200" y="300335"/>
            <a:ext cx="3581400" cy="461665"/>
          </a:xfr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2400" b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METODE KULIT </a:t>
            </a:r>
          </a:p>
        </p:txBody>
      </p:sp>
      <p:sp>
        <p:nvSpPr>
          <p:cNvPr id="339971" name="Rectangle 3"/>
          <p:cNvSpPr>
            <a:spLocks noChangeArrowheads="1"/>
          </p:cNvSpPr>
          <p:nvPr/>
        </p:nvSpPr>
        <p:spPr bwMode="auto">
          <a:xfrm>
            <a:off x="3200400" y="962561"/>
            <a:ext cx="55626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Jika suatu bidang yang dibatasi oleh 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y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= f(x),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  x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= a, x = b dan sumbu X diputar terhadap sumbu Y, akan membentuk benda dengan volume: </a:t>
            </a:r>
          </a:p>
        </p:txBody>
      </p:sp>
      <p:grpSp>
        <p:nvGrpSpPr>
          <p:cNvPr id="2" name="Group 58"/>
          <p:cNvGrpSpPr>
            <a:grpSpLocks/>
          </p:cNvGrpSpPr>
          <p:nvPr/>
        </p:nvGrpSpPr>
        <p:grpSpPr bwMode="auto">
          <a:xfrm>
            <a:off x="533400" y="876300"/>
            <a:ext cx="2555875" cy="1800225"/>
            <a:chOff x="336" y="552"/>
            <a:chExt cx="1610" cy="1134"/>
          </a:xfrm>
        </p:grpSpPr>
        <p:sp>
          <p:nvSpPr>
            <p:cNvPr id="62504" name="Text Box 18"/>
            <p:cNvSpPr txBox="1">
              <a:spLocks noChangeAspect="1" noChangeArrowheads="1"/>
            </p:cNvSpPr>
            <p:nvPr/>
          </p:nvSpPr>
          <p:spPr bwMode="auto">
            <a:xfrm>
              <a:off x="657" y="1135"/>
              <a:ext cx="793" cy="2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baseline="0">
                  <a:latin typeface="Arial" pitchFamily="34" charset="0"/>
                  <a:cs typeface="Arial" pitchFamily="34" charset="0"/>
                </a:rPr>
                <a:t>Daerah</a:t>
              </a:r>
            </a:p>
          </p:txBody>
        </p:sp>
        <p:sp>
          <p:nvSpPr>
            <p:cNvPr id="62505" name="Line 6"/>
            <p:cNvSpPr>
              <a:spLocks noChangeAspect="1" noChangeShapeType="1"/>
            </p:cNvSpPr>
            <p:nvPr/>
          </p:nvSpPr>
          <p:spPr bwMode="auto">
            <a:xfrm>
              <a:off x="336" y="1424"/>
              <a:ext cx="136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2506" name="Line 7"/>
            <p:cNvSpPr>
              <a:spLocks noChangeAspect="1" noChangeShapeType="1"/>
            </p:cNvSpPr>
            <p:nvPr/>
          </p:nvSpPr>
          <p:spPr bwMode="auto">
            <a:xfrm flipV="1">
              <a:off x="445" y="628"/>
              <a:ext cx="0" cy="89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2507" name="Freeform 8"/>
            <p:cNvSpPr>
              <a:spLocks noChangeAspect="1"/>
            </p:cNvSpPr>
            <p:nvPr/>
          </p:nvSpPr>
          <p:spPr bwMode="auto">
            <a:xfrm>
              <a:off x="611" y="853"/>
              <a:ext cx="909" cy="247"/>
            </a:xfrm>
            <a:custGeom>
              <a:avLst/>
              <a:gdLst>
                <a:gd name="T0" fmla="*/ 0 w 2475"/>
                <a:gd name="T1" fmla="*/ 78 h 750"/>
                <a:gd name="T2" fmla="*/ 89 w 2475"/>
                <a:gd name="T3" fmla="*/ 19 h 750"/>
                <a:gd name="T4" fmla="*/ 223 w 2475"/>
                <a:gd name="T5" fmla="*/ 78 h 750"/>
                <a:gd name="T6" fmla="*/ 334 w 2475"/>
                <a:gd name="T7" fmla="*/ 0 h 75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475"/>
                <a:gd name="T13" fmla="*/ 0 h 750"/>
                <a:gd name="T14" fmla="*/ 2475 w 2475"/>
                <a:gd name="T15" fmla="*/ 750 h 75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475" h="750">
                  <a:moveTo>
                    <a:pt x="0" y="720"/>
                  </a:moveTo>
                  <a:cubicBezTo>
                    <a:pt x="192" y="450"/>
                    <a:pt x="385" y="180"/>
                    <a:pt x="660" y="180"/>
                  </a:cubicBezTo>
                  <a:cubicBezTo>
                    <a:pt x="935" y="180"/>
                    <a:pt x="1348" y="750"/>
                    <a:pt x="1650" y="720"/>
                  </a:cubicBezTo>
                  <a:cubicBezTo>
                    <a:pt x="1952" y="690"/>
                    <a:pt x="2213" y="345"/>
                    <a:pt x="2475" y="0"/>
                  </a:cubicBezTo>
                </a:path>
              </a:pathLst>
            </a:cu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2508" name="Line 9"/>
            <p:cNvSpPr>
              <a:spLocks noChangeAspect="1" noChangeShapeType="1"/>
            </p:cNvSpPr>
            <p:nvPr/>
          </p:nvSpPr>
          <p:spPr bwMode="auto">
            <a:xfrm>
              <a:off x="675" y="1021"/>
              <a:ext cx="0" cy="41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2509" name="Line 10"/>
            <p:cNvSpPr>
              <a:spLocks noChangeAspect="1" noChangeShapeType="1"/>
            </p:cNvSpPr>
            <p:nvPr/>
          </p:nvSpPr>
          <p:spPr bwMode="auto">
            <a:xfrm>
              <a:off x="1447" y="935"/>
              <a:ext cx="0" cy="48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2510" name="Text Box 11"/>
            <p:cNvSpPr txBox="1">
              <a:spLocks noChangeAspect="1" noChangeArrowheads="1"/>
            </p:cNvSpPr>
            <p:nvPr/>
          </p:nvSpPr>
          <p:spPr bwMode="auto">
            <a:xfrm>
              <a:off x="534" y="1394"/>
              <a:ext cx="297" cy="2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a</a:t>
              </a:r>
            </a:p>
          </p:txBody>
        </p:sp>
        <p:sp>
          <p:nvSpPr>
            <p:cNvPr id="62511" name="Text Box 12"/>
            <p:cNvSpPr txBox="1">
              <a:spLocks noChangeAspect="1" noChangeArrowheads="1"/>
            </p:cNvSpPr>
            <p:nvPr/>
          </p:nvSpPr>
          <p:spPr bwMode="auto">
            <a:xfrm>
              <a:off x="1300" y="1394"/>
              <a:ext cx="297" cy="2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b</a:t>
              </a:r>
            </a:p>
          </p:txBody>
        </p:sp>
        <p:sp>
          <p:nvSpPr>
            <p:cNvPr id="62512" name="Text Box 13"/>
            <p:cNvSpPr txBox="1">
              <a:spLocks noChangeAspect="1" noChangeArrowheads="1"/>
            </p:cNvSpPr>
            <p:nvPr/>
          </p:nvSpPr>
          <p:spPr bwMode="auto">
            <a:xfrm>
              <a:off x="1153" y="638"/>
              <a:ext cx="793" cy="2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y = f(x)</a:t>
              </a:r>
            </a:p>
          </p:txBody>
        </p:sp>
        <p:sp>
          <p:nvSpPr>
            <p:cNvPr id="62513" name="Text Box 14"/>
            <p:cNvSpPr txBox="1">
              <a:spLocks noChangeAspect="1" noChangeArrowheads="1"/>
            </p:cNvSpPr>
            <p:nvPr/>
          </p:nvSpPr>
          <p:spPr bwMode="auto">
            <a:xfrm>
              <a:off x="423" y="552"/>
              <a:ext cx="297" cy="2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Y</a:t>
              </a:r>
            </a:p>
          </p:txBody>
        </p:sp>
        <p:sp>
          <p:nvSpPr>
            <p:cNvPr id="62514" name="Text Box 15"/>
            <p:cNvSpPr txBox="1">
              <a:spLocks noChangeAspect="1" noChangeArrowheads="1"/>
            </p:cNvSpPr>
            <p:nvPr/>
          </p:nvSpPr>
          <p:spPr bwMode="auto">
            <a:xfrm>
              <a:off x="1498" y="1176"/>
              <a:ext cx="298" cy="2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X</a:t>
              </a:r>
            </a:p>
          </p:txBody>
        </p:sp>
        <p:sp>
          <p:nvSpPr>
            <p:cNvPr id="62515" name="Oval 16"/>
            <p:cNvSpPr>
              <a:spLocks noChangeAspect="1" noChangeArrowheads="1"/>
            </p:cNvSpPr>
            <p:nvPr/>
          </p:nvSpPr>
          <p:spPr bwMode="auto">
            <a:xfrm>
              <a:off x="347" y="1016"/>
              <a:ext cx="199" cy="98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2516" name="Line 17"/>
            <p:cNvSpPr>
              <a:spLocks noChangeAspect="1" noChangeShapeType="1"/>
            </p:cNvSpPr>
            <p:nvPr/>
          </p:nvSpPr>
          <p:spPr bwMode="auto">
            <a:xfrm rot="2700000">
              <a:off x="328" y="1092"/>
              <a:ext cx="61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" name="Group 59"/>
          <p:cNvGrpSpPr>
            <a:grpSpLocks/>
          </p:cNvGrpSpPr>
          <p:nvPr/>
        </p:nvGrpSpPr>
        <p:grpSpPr bwMode="auto">
          <a:xfrm>
            <a:off x="400050" y="3581400"/>
            <a:ext cx="2495550" cy="1606550"/>
            <a:chOff x="192" y="2256"/>
            <a:chExt cx="1572" cy="1012"/>
          </a:xfrm>
        </p:grpSpPr>
        <p:sp>
          <p:nvSpPr>
            <p:cNvPr id="62491" name="Line 21"/>
            <p:cNvSpPr>
              <a:spLocks noChangeAspect="1" noChangeShapeType="1"/>
            </p:cNvSpPr>
            <p:nvPr/>
          </p:nvSpPr>
          <p:spPr bwMode="auto">
            <a:xfrm>
              <a:off x="318" y="3166"/>
              <a:ext cx="136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2492" name="Line 22"/>
            <p:cNvSpPr>
              <a:spLocks noChangeAspect="1" noChangeShapeType="1"/>
            </p:cNvSpPr>
            <p:nvPr/>
          </p:nvSpPr>
          <p:spPr bwMode="auto">
            <a:xfrm flipV="1">
              <a:off x="428" y="2371"/>
              <a:ext cx="0" cy="89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2493" name="Text Box 23"/>
            <p:cNvSpPr txBox="1">
              <a:spLocks noChangeAspect="1" noChangeArrowheads="1"/>
            </p:cNvSpPr>
            <p:nvPr/>
          </p:nvSpPr>
          <p:spPr bwMode="auto">
            <a:xfrm>
              <a:off x="195" y="2889"/>
              <a:ext cx="297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c</a:t>
              </a:r>
            </a:p>
          </p:txBody>
        </p:sp>
        <p:sp>
          <p:nvSpPr>
            <p:cNvPr id="62494" name="Text Box 24"/>
            <p:cNvSpPr txBox="1">
              <a:spLocks noChangeAspect="1" noChangeArrowheads="1"/>
            </p:cNvSpPr>
            <p:nvPr/>
          </p:nvSpPr>
          <p:spPr bwMode="auto">
            <a:xfrm>
              <a:off x="192" y="2500"/>
              <a:ext cx="297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d</a:t>
              </a:r>
            </a:p>
          </p:txBody>
        </p:sp>
        <p:sp>
          <p:nvSpPr>
            <p:cNvPr id="62495" name="Text Box 25"/>
            <p:cNvSpPr txBox="1">
              <a:spLocks noChangeAspect="1" noChangeArrowheads="1"/>
            </p:cNvSpPr>
            <p:nvPr/>
          </p:nvSpPr>
          <p:spPr bwMode="auto">
            <a:xfrm>
              <a:off x="912" y="2256"/>
              <a:ext cx="793" cy="2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x = g(y)</a:t>
              </a:r>
            </a:p>
          </p:txBody>
        </p:sp>
        <p:sp>
          <p:nvSpPr>
            <p:cNvPr id="62496" name="Text Box 26"/>
            <p:cNvSpPr txBox="1">
              <a:spLocks noChangeAspect="1" noChangeArrowheads="1"/>
            </p:cNvSpPr>
            <p:nvPr/>
          </p:nvSpPr>
          <p:spPr bwMode="auto">
            <a:xfrm>
              <a:off x="405" y="2295"/>
              <a:ext cx="297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Y</a:t>
              </a:r>
            </a:p>
          </p:txBody>
        </p:sp>
        <p:sp>
          <p:nvSpPr>
            <p:cNvPr id="62497" name="Text Box 27"/>
            <p:cNvSpPr txBox="1">
              <a:spLocks noChangeAspect="1" noChangeArrowheads="1"/>
            </p:cNvSpPr>
            <p:nvPr/>
          </p:nvSpPr>
          <p:spPr bwMode="auto">
            <a:xfrm>
              <a:off x="1466" y="2908"/>
              <a:ext cx="298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X</a:t>
              </a:r>
            </a:p>
          </p:txBody>
        </p:sp>
        <p:sp>
          <p:nvSpPr>
            <p:cNvPr id="62498" name="Oval 28"/>
            <p:cNvSpPr>
              <a:spLocks noChangeAspect="1" noChangeArrowheads="1"/>
            </p:cNvSpPr>
            <p:nvPr/>
          </p:nvSpPr>
          <p:spPr bwMode="auto">
            <a:xfrm rot="-5400000">
              <a:off x="881" y="3113"/>
              <a:ext cx="178" cy="108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2499" name="Line 29"/>
            <p:cNvSpPr>
              <a:spLocks noChangeAspect="1" noChangeShapeType="1"/>
            </p:cNvSpPr>
            <p:nvPr/>
          </p:nvSpPr>
          <p:spPr bwMode="auto">
            <a:xfrm rot="5400000">
              <a:off x="993" y="3204"/>
              <a:ext cx="61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2500" name="Freeform 30"/>
            <p:cNvSpPr>
              <a:spLocks noChangeAspect="1"/>
            </p:cNvSpPr>
            <p:nvPr/>
          </p:nvSpPr>
          <p:spPr bwMode="auto">
            <a:xfrm>
              <a:off x="664" y="2478"/>
              <a:ext cx="559" cy="583"/>
            </a:xfrm>
            <a:custGeom>
              <a:avLst/>
              <a:gdLst>
                <a:gd name="T0" fmla="*/ 0 w 990"/>
                <a:gd name="T1" fmla="*/ 315 h 1080"/>
                <a:gd name="T2" fmla="*/ 211 w 990"/>
                <a:gd name="T3" fmla="*/ 210 h 1080"/>
                <a:gd name="T4" fmla="*/ 211 w 990"/>
                <a:gd name="T5" fmla="*/ 52 h 1080"/>
                <a:gd name="T6" fmla="*/ 316 w 990"/>
                <a:gd name="T7" fmla="*/ 0 h 108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90"/>
                <a:gd name="T13" fmla="*/ 0 h 1080"/>
                <a:gd name="T14" fmla="*/ 990 w 990"/>
                <a:gd name="T15" fmla="*/ 1080 h 108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90" h="1080">
                  <a:moveTo>
                    <a:pt x="0" y="1080"/>
                  </a:moveTo>
                  <a:cubicBezTo>
                    <a:pt x="275" y="975"/>
                    <a:pt x="550" y="870"/>
                    <a:pt x="660" y="720"/>
                  </a:cubicBezTo>
                  <a:cubicBezTo>
                    <a:pt x="770" y="570"/>
                    <a:pt x="605" y="300"/>
                    <a:pt x="660" y="180"/>
                  </a:cubicBezTo>
                  <a:cubicBezTo>
                    <a:pt x="715" y="60"/>
                    <a:pt x="852" y="30"/>
                    <a:pt x="990" y="0"/>
                  </a:cubicBezTo>
                </a:path>
              </a:pathLst>
            </a:cu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2501" name="Line 31"/>
            <p:cNvSpPr>
              <a:spLocks noChangeAspect="1" noChangeShapeType="1"/>
            </p:cNvSpPr>
            <p:nvPr/>
          </p:nvSpPr>
          <p:spPr bwMode="auto">
            <a:xfrm>
              <a:off x="429" y="3007"/>
              <a:ext cx="39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2502" name="Line 32"/>
            <p:cNvSpPr>
              <a:spLocks noChangeAspect="1" noChangeShapeType="1"/>
            </p:cNvSpPr>
            <p:nvPr/>
          </p:nvSpPr>
          <p:spPr bwMode="auto">
            <a:xfrm>
              <a:off x="429" y="2608"/>
              <a:ext cx="61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2503" name="Text Box 33"/>
            <p:cNvSpPr txBox="1">
              <a:spLocks noChangeAspect="1" noChangeArrowheads="1"/>
            </p:cNvSpPr>
            <p:nvPr/>
          </p:nvSpPr>
          <p:spPr bwMode="auto">
            <a:xfrm>
              <a:off x="330" y="2691"/>
              <a:ext cx="793" cy="2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baseline="0">
                  <a:latin typeface="Arial" pitchFamily="34" charset="0"/>
                  <a:cs typeface="Arial" pitchFamily="34" charset="0"/>
                </a:rPr>
                <a:t>Daerah</a:t>
              </a:r>
            </a:p>
          </p:txBody>
        </p:sp>
      </p:grpSp>
      <p:grpSp>
        <p:nvGrpSpPr>
          <p:cNvPr id="56" name="Group 55"/>
          <p:cNvGrpSpPr/>
          <p:nvPr/>
        </p:nvGrpSpPr>
        <p:grpSpPr>
          <a:xfrm>
            <a:off x="4479939" y="2286000"/>
            <a:ext cx="2011680" cy="1005195"/>
            <a:chOff x="4305300" y="2370778"/>
            <a:chExt cx="2011680" cy="1005195"/>
          </a:xfrm>
        </p:grpSpPr>
        <p:sp>
          <p:nvSpPr>
            <p:cNvPr id="62482" name="Rectangle 45"/>
            <p:cNvSpPr>
              <a:spLocks noChangeArrowheads="1"/>
            </p:cNvSpPr>
            <p:nvPr/>
          </p:nvSpPr>
          <p:spPr bwMode="auto">
            <a:xfrm>
              <a:off x="4305300" y="2375848"/>
              <a:ext cx="2011680" cy="1000125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2484" name="Rectangle 37"/>
            <p:cNvSpPr>
              <a:spLocks noChangeArrowheads="1"/>
            </p:cNvSpPr>
            <p:nvPr/>
          </p:nvSpPr>
          <p:spPr bwMode="auto">
            <a:xfrm>
              <a:off x="4343400" y="2700338"/>
              <a:ext cx="1951175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V = 2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x y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dx </a:t>
              </a:r>
            </a:p>
          </p:txBody>
        </p:sp>
        <p:grpSp>
          <p:nvGrpSpPr>
            <p:cNvPr id="62485" name="Group 38"/>
            <p:cNvGrpSpPr>
              <a:grpSpLocks/>
            </p:cNvGrpSpPr>
            <p:nvPr/>
          </p:nvGrpSpPr>
          <p:grpSpPr bwMode="auto">
            <a:xfrm>
              <a:off x="5105400" y="2370778"/>
              <a:ext cx="493713" cy="984215"/>
              <a:chOff x="503" y="720"/>
              <a:chExt cx="311" cy="587"/>
            </a:xfrm>
            <a:noFill/>
          </p:grpSpPr>
          <p:sp>
            <p:nvSpPr>
              <p:cNvPr id="62487" name="Rectangle 42"/>
              <p:cNvSpPr>
                <a:spLocks noChangeArrowheads="1"/>
              </p:cNvSpPr>
              <p:nvPr/>
            </p:nvSpPr>
            <p:spPr bwMode="auto">
              <a:xfrm>
                <a:off x="600" y="720"/>
                <a:ext cx="214" cy="237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b</a:t>
                </a:r>
              </a:p>
            </p:txBody>
          </p:sp>
          <p:sp>
            <p:nvSpPr>
              <p:cNvPr id="62488" name="Rectangle 43"/>
              <p:cNvSpPr>
                <a:spLocks noChangeArrowheads="1"/>
              </p:cNvSpPr>
              <p:nvPr/>
            </p:nvSpPr>
            <p:spPr bwMode="auto">
              <a:xfrm>
                <a:off x="503" y="1070"/>
                <a:ext cx="205" cy="237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a</a:t>
                </a:r>
              </a:p>
            </p:txBody>
          </p:sp>
        </p:grpSp>
      </p:grpSp>
      <p:sp>
        <p:nvSpPr>
          <p:cNvPr id="340015" name="Rectangle 47"/>
          <p:cNvSpPr>
            <a:spLocks noChangeArrowheads="1"/>
          </p:cNvSpPr>
          <p:nvPr/>
        </p:nvSpPr>
        <p:spPr bwMode="auto">
          <a:xfrm>
            <a:off x="3124200" y="3603625"/>
            <a:ext cx="55626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Jika suatu bidang yang dibatasi oleh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 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x = g(x), y = c, y = d dan sumbu Y diputar terhadap sumbu X, akan membentuk benda dengan volume: </a:t>
            </a:r>
          </a:p>
        </p:txBody>
      </p:sp>
      <p:grpSp>
        <p:nvGrpSpPr>
          <p:cNvPr id="57" name="Group 56"/>
          <p:cNvGrpSpPr/>
          <p:nvPr/>
        </p:nvGrpSpPr>
        <p:grpSpPr>
          <a:xfrm>
            <a:off x="4556760" y="4876800"/>
            <a:ext cx="2103120" cy="1000125"/>
            <a:chOff x="4343400" y="4953000"/>
            <a:chExt cx="2103120" cy="1000125"/>
          </a:xfrm>
        </p:grpSpPr>
        <p:sp>
          <p:nvSpPr>
            <p:cNvPr id="62473" name="Rectangle 49"/>
            <p:cNvSpPr>
              <a:spLocks noChangeArrowheads="1"/>
            </p:cNvSpPr>
            <p:nvPr/>
          </p:nvSpPr>
          <p:spPr bwMode="auto">
            <a:xfrm>
              <a:off x="4343400" y="4953000"/>
              <a:ext cx="2103120" cy="1000125"/>
            </a:xfrm>
            <a:prstGeom prst="rect">
              <a:avLst/>
            </a:prstGeom>
            <a:solidFill>
              <a:srgbClr val="0000F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2475" name="Rectangle 51"/>
            <p:cNvSpPr>
              <a:spLocks noChangeArrowheads="1"/>
            </p:cNvSpPr>
            <p:nvPr/>
          </p:nvSpPr>
          <p:spPr bwMode="auto">
            <a:xfrm>
              <a:off x="4383789" y="5237163"/>
              <a:ext cx="2021707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V = 2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y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x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dy </a:t>
              </a:r>
            </a:p>
          </p:txBody>
        </p:sp>
        <p:grpSp>
          <p:nvGrpSpPr>
            <p:cNvPr id="62476" name="Group 52"/>
            <p:cNvGrpSpPr>
              <a:grpSpLocks/>
            </p:cNvGrpSpPr>
            <p:nvPr/>
          </p:nvGrpSpPr>
          <p:grpSpPr bwMode="auto">
            <a:xfrm>
              <a:off x="5181600" y="4953000"/>
              <a:ext cx="503176" cy="917147"/>
              <a:chOff x="502" y="720"/>
              <a:chExt cx="299" cy="547"/>
            </a:xfrm>
          </p:grpSpPr>
          <p:sp>
            <p:nvSpPr>
              <p:cNvPr id="62478" name="Rectangle 56"/>
              <p:cNvSpPr>
                <a:spLocks noChangeArrowheads="1"/>
              </p:cNvSpPr>
              <p:nvPr/>
            </p:nvSpPr>
            <p:spPr bwMode="auto">
              <a:xfrm>
                <a:off x="599" y="720"/>
                <a:ext cx="202" cy="2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d</a:t>
                </a:r>
              </a:p>
            </p:txBody>
          </p:sp>
          <p:sp>
            <p:nvSpPr>
              <p:cNvPr id="62479" name="Rectangle 57"/>
              <p:cNvSpPr>
                <a:spLocks noChangeArrowheads="1"/>
              </p:cNvSpPr>
              <p:nvPr/>
            </p:nvSpPr>
            <p:spPr bwMode="auto">
              <a:xfrm>
                <a:off x="502" y="1030"/>
                <a:ext cx="193" cy="2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c</a:t>
                </a:r>
              </a:p>
            </p:txBody>
          </p:sp>
        </p:grpSp>
      </p:grpSp>
      <p:sp>
        <p:nvSpPr>
          <p:cNvPr id="54" name="Slide Number Placeholder 5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3399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3399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8" dur="2000"/>
                                        <p:tgtEl>
                                          <p:spTgt spid="3400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000"/>
                            </p:stCondLst>
                            <p:childTnLst>
                              <p:par>
                                <p:cTn id="30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9970" grpId="0"/>
      <p:bldP spid="339971" grpId="0"/>
      <p:bldP spid="34001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857250" y="381000"/>
            <a:ext cx="631294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Sumbu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putar </a:t>
            </a:r>
            <a:r>
              <a:rPr lang="en-US" sz="2000" u="sng" baseline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bukan</a:t>
            </a:r>
            <a:r>
              <a:rPr lang="en-US" sz="2000" baseline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pada sumbu Y tetapi pada  x = xp</a:t>
            </a:r>
            <a:endParaRPr lang="en-US" sz="2000" baseline="0"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grpSp>
        <p:nvGrpSpPr>
          <p:cNvPr id="31" name="Group 30"/>
          <p:cNvGrpSpPr/>
          <p:nvPr/>
        </p:nvGrpSpPr>
        <p:grpSpPr>
          <a:xfrm>
            <a:off x="838200" y="990600"/>
            <a:ext cx="2860676" cy="1880894"/>
            <a:chOff x="2473324" y="990600"/>
            <a:chExt cx="2860676" cy="1880894"/>
          </a:xfrm>
        </p:grpSpPr>
        <p:grpSp>
          <p:nvGrpSpPr>
            <p:cNvPr id="29" name="Group 28"/>
            <p:cNvGrpSpPr/>
            <p:nvPr/>
          </p:nvGrpSpPr>
          <p:grpSpPr>
            <a:xfrm>
              <a:off x="2473324" y="990600"/>
              <a:ext cx="2860676" cy="1800225"/>
              <a:chOff x="720724" y="990600"/>
              <a:chExt cx="2860676" cy="1800225"/>
            </a:xfrm>
          </p:grpSpPr>
          <p:grpSp>
            <p:nvGrpSpPr>
              <p:cNvPr id="13" name="Group 58"/>
              <p:cNvGrpSpPr>
                <a:grpSpLocks/>
              </p:cNvGrpSpPr>
              <p:nvPr/>
            </p:nvGrpSpPr>
            <p:grpSpPr bwMode="auto">
              <a:xfrm>
                <a:off x="720724" y="990600"/>
                <a:ext cx="2860676" cy="1800225"/>
                <a:chOff x="144" y="552"/>
                <a:chExt cx="1802" cy="1134"/>
              </a:xfrm>
            </p:grpSpPr>
            <p:sp>
              <p:nvSpPr>
                <p:cNvPr id="14" name="Text Box 18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657" y="1135"/>
                  <a:ext cx="793" cy="2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baseline="0">
                      <a:latin typeface="Arial" pitchFamily="34" charset="0"/>
                      <a:cs typeface="Arial" pitchFamily="34" charset="0"/>
                    </a:rPr>
                    <a:t>Daerah</a:t>
                  </a:r>
                </a:p>
              </p:txBody>
            </p:sp>
            <p:sp>
              <p:nvSpPr>
                <p:cNvPr id="15" name="Line 6"/>
                <p:cNvSpPr>
                  <a:spLocks noChangeAspect="1" noChangeShapeType="1"/>
                </p:cNvSpPr>
                <p:nvPr/>
              </p:nvSpPr>
              <p:spPr bwMode="auto">
                <a:xfrm>
                  <a:off x="144" y="1424"/>
                  <a:ext cx="1613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6" name="Line 7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288" y="628"/>
                  <a:ext cx="0" cy="898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7" name="Freeform 8"/>
                <p:cNvSpPr>
                  <a:spLocks noChangeAspect="1"/>
                </p:cNvSpPr>
                <p:nvPr/>
              </p:nvSpPr>
              <p:spPr bwMode="auto">
                <a:xfrm>
                  <a:off x="611" y="853"/>
                  <a:ext cx="909" cy="247"/>
                </a:xfrm>
                <a:custGeom>
                  <a:avLst/>
                  <a:gdLst>
                    <a:gd name="T0" fmla="*/ 0 w 2475"/>
                    <a:gd name="T1" fmla="*/ 78 h 750"/>
                    <a:gd name="T2" fmla="*/ 89 w 2475"/>
                    <a:gd name="T3" fmla="*/ 19 h 750"/>
                    <a:gd name="T4" fmla="*/ 223 w 2475"/>
                    <a:gd name="T5" fmla="*/ 78 h 750"/>
                    <a:gd name="T6" fmla="*/ 334 w 2475"/>
                    <a:gd name="T7" fmla="*/ 0 h 75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475"/>
                    <a:gd name="T13" fmla="*/ 0 h 750"/>
                    <a:gd name="T14" fmla="*/ 2475 w 2475"/>
                    <a:gd name="T15" fmla="*/ 750 h 75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475" h="750">
                      <a:moveTo>
                        <a:pt x="0" y="720"/>
                      </a:moveTo>
                      <a:cubicBezTo>
                        <a:pt x="192" y="450"/>
                        <a:pt x="385" y="180"/>
                        <a:pt x="660" y="180"/>
                      </a:cubicBezTo>
                      <a:cubicBezTo>
                        <a:pt x="935" y="180"/>
                        <a:pt x="1348" y="750"/>
                        <a:pt x="1650" y="720"/>
                      </a:cubicBezTo>
                      <a:cubicBezTo>
                        <a:pt x="1952" y="690"/>
                        <a:pt x="2213" y="345"/>
                        <a:pt x="2475" y="0"/>
                      </a:cubicBezTo>
                    </a:path>
                  </a:pathLst>
                </a:custGeom>
                <a:noFill/>
                <a:ln w="2857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8" name="Line 9"/>
                <p:cNvSpPr>
                  <a:spLocks noChangeAspect="1" noChangeShapeType="1"/>
                </p:cNvSpPr>
                <p:nvPr/>
              </p:nvSpPr>
              <p:spPr bwMode="auto">
                <a:xfrm>
                  <a:off x="675" y="1021"/>
                  <a:ext cx="0" cy="411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9" name="Line 10"/>
                <p:cNvSpPr>
                  <a:spLocks noChangeAspect="1" noChangeShapeType="1"/>
                </p:cNvSpPr>
                <p:nvPr/>
              </p:nvSpPr>
              <p:spPr bwMode="auto">
                <a:xfrm>
                  <a:off x="1447" y="935"/>
                  <a:ext cx="0" cy="489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0" name="Text Box 11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534" y="1394"/>
                  <a:ext cx="297" cy="2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a</a:t>
                  </a:r>
                </a:p>
              </p:txBody>
            </p:sp>
            <p:sp>
              <p:nvSpPr>
                <p:cNvPr id="21" name="Text Box 12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300" y="1394"/>
                  <a:ext cx="297" cy="2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b</a:t>
                  </a:r>
                </a:p>
              </p:txBody>
            </p:sp>
            <p:sp>
              <p:nvSpPr>
                <p:cNvPr id="22" name="Text Box 13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153" y="638"/>
                  <a:ext cx="793" cy="2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y = f(x)</a:t>
                  </a:r>
                </a:p>
              </p:txBody>
            </p:sp>
            <p:sp>
              <p:nvSpPr>
                <p:cNvPr id="23" name="Text Box 14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240" y="552"/>
                  <a:ext cx="297" cy="2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Y</a:t>
                  </a:r>
                </a:p>
              </p:txBody>
            </p:sp>
            <p:sp>
              <p:nvSpPr>
                <p:cNvPr id="24" name="Text Box 15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498" y="1176"/>
                  <a:ext cx="298" cy="2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X</a:t>
                  </a:r>
                </a:p>
              </p:txBody>
            </p:sp>
            <p:sp>
              <p:nvSpPr>
                <p:cNvPr id="25" name="Oval 16"/>
                <p:cNvSpPr>
                  <a:spLocks noChangeAspect="1" noChangeArrowheads="1"/>
                </p:cNvSpPr>
                <p:nvPr/>
              </p:nvSpPr>
              <p:spPr bwMode="auto">
                <a:xfrm>
                  <a:off x="377" y="822"/>
                  <a:ext cx="199" cy="98"/>
                </a:xfrm>
                <a:prstGeom prst="ellips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6" name="Line 17"/>
                <p:cNvSpPr>
                  <a:spLocks noChangeAspect="1" noChangeShapeType="1"/>
                </p:cNvSpPr>
                <p:nvPr/>
              </p:nvSpPr>
              <p:spPr bwMode="auto">
                <a:xfrm rot="2700000">
                  <a:off x="358" y="898"/>
                  <a:ext cx="61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cxnSp>
            <p:nvCxnSpPr>
              <p:cNvPr id="28" name="Straight Connector 27"/>
              <p:cNvCxnSpPr/>
              <p:nvPr/>
            </p:nvCxnSpPr>
            <p:spPr bwMode="auto">
              <a:xfrm rot="10800000" flipH="1" flipV="1">
                <a:off x="1254122" y="1158875"/>
                <a:ext cx="0" cy="137160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sp>
          <p:nvSpPr>
            <p:cNvPr id="30" name="Rectangle 29"/>
            <p:cNvSpPr/>
            <p:nvPr/>
          </p:nvSpPr>
          <p:spPr>
            <a:xfrm>
              <a:off x="2778456" y="2471384"/>
              <a:ext cx="45557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xp</a:t>
              </a:r>
              <a:endParaRPr lang="en-US" sz="2000" baseline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</p:grpSp>
      <p:sp>
        <p:nvSpPr>
          <p:cNvPr id="34" name="Rectangle 3"/>
          <p:cNvSpPr>
            <a:spLocks noChangeArrowheads="1"/>
          </p:cNvSpPr>
          <p:nvPr/>
        </p:nvSpPr>
        <p:spPr bwMode="auto">
          <a:xfrm>
            <a:off x="865496" y="3257490"/>
            <a:ext cx="631294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Sumbu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putar </a:t>
            </a:r>
            <a:r>
              <a:rPr lang="en-US" sz="2000" u="sng" baseline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bukan</a:t>
            </a:r>
            <a:r>
              <a:rPr lang="en-US" sz="2000" baseline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pada sumbu X tetapi pada  y = yp</a:t>
            </a:r>
            <a:endParaRPr lang="en-US" sz="2000" baseline="0"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grpSp>
        <p:nvGrpSpPr>
          <p:cNvPr id="49" name="Group 48"/>
          <p:cNvGrpSpPr/>
          <p:nvPr/>
        </p:nvGrpSpPr>
        <p:grpSpPr>
          <a:xfrm>
            <a:off x="3948752" y="3872552"/>
            <a:ext cx="2836113" cy="1000125"/>
            <a:chOff x="4192592" y="4925704"/>
            <a:chExt cx="2836113" cy="1000125"/>
          </a:xfrm>
        </p:grpSpPr>
        <p:sp>
          <p:nvSpPr>
            <p:cNvPr id="50" name="Rectangle 49"/>
            <p:cNvSpPr>
              <a:spLocks noChangeArrowheads="1"/>
            </p:cNvSpPr>
            <p:nvPr/>
          </p:nvSpPr>
          <p:spPr bwMode="auto">
            <a:xfrm>
              <a:off x="4192592" y="4925704"/>
              <a:ext cx="2834640" cy="1000125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1" name="Rectangle 51"/>
            <p:cNvSpPr>
              <a:spLocks noChangeArrowheads="1"/>
            </p:cNvSpPr>
            <p:nvPr/>
          </p:nvSpPr>
          <p:spPr bwMode="auto">
            <a:xfrm>
              <a:off x="4282440" y="5257800"/>
              <a:ext cx="2746265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V = 2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 (y – yp) x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dy </a:t>
              </a:r>
            </a:p>
          </p:txBody>
        </p:sp>
        <p:grpSp>
          <p:nvGrpSpPr>
            <p:cNvPr id="52" name="Group 52"/>
            <p:cNvGrpSpPr>
              <a:grpSpLocks/>
            </p:cNvGrpSpPr>
            <p:nvPr/>
          </p:nvGrpSpPr>
          <p:grpSpPr bwMode="auto">
            <a:xfrm>
              <a:off x="5030143" y="4952998"/>
              <a:ext cx="506542" cy="930559"/>
              <a:chOff x="412" y="720"/>
              <a:chExt cx="301" cy="555"/>
            </a:xfrm>
          </p:grpSpPr>
          <p:sp>
            <p:nvSpPr>
              <p:cNvPr id="53" name="Rectangle 56"/>
              <p:cNvSpPr>
                <a:spLocks noChangeArrowheads="1"/>
              </p:cNvSpPr>
              <p:nvPr/>
            </p:nvSpPr>
            <p:spPr bwMode="auto">
              <a:xfrm>
                <a:off x="511" y="720"/>
                <a:ext cx="202" cy="2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d</a:t>
                </a:r>
              </a:p>
            </p:txBody>
          </p:sp>
          <p:sp>
            <p:nvSpPr>
              <p:cNvPr id="54" name="Rectangle 57"/>
              <p:cNvSpPr>
                <a:spLocks noChangeArrowheads="1"/>
              </p:cNvSpPr>
              <p:nvPr/>
            </p:nvSpPr>
            <p:spPr bwMode="auto">
              <a:xfrm>
                <a:off x="412" y="1038"/>
                <a:ext cx="193" cy="2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c</a:t>
                </a:r>
              </a:p>
            </p:txBody>
          </p:sp>
        </p:grpSp>
      </p:grpSp>
      <p:grpSp>
        <p:nvGrpSpPr>
          <p:cNvPr id="77" name="Group 76"/>
          <p:cNvGrpSpPr/>
          <p:nvPr/>
        </p:nvGrpSpPr>
        <p:grpSpPr>
          <a:xfrm>
            <a:off x="765175" y="3876677"/>
            <a:ext cx="2740025" cy="2066926"/>
            <a:chOff x="765175" y="3876677"/>
            <a:chExt cx="2740025" cy="2066926"/>
          </a:xfrm>
        </p:grpSpPr>
        <p:grpSp>
          <p:nvGrpSpPr>
            <p:cNvPr id="76" name="Group 75"/>
            <p:cNvGrpSpPr/>
            <p:nvPr/>
          </p:nvGrpSpPr>
          <p:grpSpPr>
            <a:xfrm>
              <a:off x="765175" y="3876677"/>
              <a:ext cx="2740025" cy="2066926"/>
              <a:chOff x="765175" y="3876677"/>
              <a:chExt cx="2740025" cy="2066926"/>
            </a:xfrm>
          </p:grpSpPr>
          <p:grpSp>
            <p:nvGrpSpPr>
              <p:cNvPr id="35" name="Group 59"/>
              <p:cNvGrpSpPr>
                <a:grpSpLocks/>
              </p:cNvGrpSpPr>
              <p:nvPr/>
            </p:nvGrpSpPr>
            <p:grpSpPr bwMode="auto">
              <a:xfrm>
                <a:off x="765175" y="3876677"/>
                <a:ext cx="2740025" cy="2066926"/>
                <a:chOff x="192" y="2256"/>
                <a:chExt cx="1726" cy="1302"/>
              </a:xfrm>
            </p:grpSpPr>
            <p:sp>
              <p:nvSpPr>
                <p:cNvPr id="36" name="Line 21"/>
                <p:cNvSpPr>
                  <a:spLocks noChangeAspect="1" noChangeShapeType="1"/>
                </p:cNvSpPr>
                <p:nvPr/>
              </p:nvSpPr>
              <p:spPr bwMode="auto">
                <a:xfrm>
                  <a:off x="318" y="3366"/>
                  <a:ext cx="1363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7" name="Line 22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428" y="2371"/>
                  <a:ext cx="0" cy="109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8" name="Text Box 23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95" y="2889"/>
                  <a:ext cx="297" cy="29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c</a:t>
                  </a:r>
                </a:p>
              </p:txBody>
            </p:sp>
            <p:sp>
              <p:nvSpPr>
                <p:cNvPr id="39" name="Text Box 24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92" y="2500"/>
                  <a:ext cx="297" cy="29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d</a:t>
                  </a:r>
                </a:p>
              </p:txBody>
            </p:sp>
            <p:sp>
              <p:nvSpPr>
                <p:cNvPr id="40" name="Text Box 25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912" y="2256"/>
                  <a:ext cx="793" cy="2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x = g(y)</a:t>
                  </a:r>
                </a:p>
              </p:txBody>
            </p:sp>
            <p:sp>
              <p:nvSpPr>
                <p:cNvPr id="41" name="Text Box 26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405" y="2295"/>
                  <a:ext cx="297" cy="29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Y</a:t>
                  </a:r>
                </a:p>
              </p:txBody>
            </p:sp>
            <p:sp>
              <p:nvSpPr>
                <p:cNvPr id="42" name="Text Box 27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620" y="3267"/>
                  <a:ext cx="298" cy="29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X</a:t>
                  </a:r>
                </a:p>
              </p:txBody>
            </p:sp>
            <p:sp>
              <p:nvSpPr>
                <p:cNvPr id="43" name="Oval 28"/>
                <p:cNvSpPr>
                  <a:spLocks noChangeAspect="1" noChangeArrowheads="1"/>
                </p:cNvSpPr>
                <p:nvPr/>
              </p:nvSpPr>
              <p:spPr bwMode="auto">
                <a:xfrm rot="-5400000">
                  <a:off x="881" y="3113"/>
                  <a:ext cx="178" cy="108"/>
                </a:xfrm>
                <a:prstGeom prst="ellips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44" name="Line 29"/>
                <p:cNvSpPr>
                  <a:spLocks noChangeAspect="1" noChangeShapeType="1"/>
                </p:cNvSpPr>
                <p:nvPr/>
              </p:nvSpPr>
              <p:spPr bwMode="auto">
                <a:xfrm rot="5400000">
                  <a:off x="993" y="3204"/>
                  <a:ext cx="61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45" name="Freeform 30"/>
                <p:cNvSpPr>
                  <a:spLocks noChangeAspect="1"/>
                </p:cNvSpPr>
                <p:nvPr/>
              </p:nvSpPr>
              <p:spPr bwMode="auto">
                <a:xfrm>
                  <a:off x="664" y="2478"/>
                  <a:ext cx="559" cy="583"/>
                </a:xfrm>
                <a:custGeom>
                  <a:avLst/>
                  <a:gdLst>
                    <a:gd name="T0" fmla="*/ 0 w 990"/>
                    <a:gd name="T1" fmla="*/ 315 h 1080"/>
                    <a:gd name="T2" fmla="*/ 211 w 990"/>
                    <a:gd name="T3" fmla="*/ 210 h 1080"/>
                    <a:gd name="T4" fmla="*/ 211 w 990"/>
                    <a:gd name="T5" fmla="*/ 52 h 1080"/>
                    <a:gd name="T6" fmla="*/ 316 w 990"/>
                    <a:gd name="T7" fmla="*/ 0 h 108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990"/>
                    <a:gd name="T13" fmla="*/ 0 h 1080"/>
                    <a:gd name="T14" fmla="*/ 990 w 990"/>
                    <a:gd name="T15" fmla="*/ 1080 h 108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990" h="1080">
                      <a:moveTo>
                        <a:pt x="0" y="1080"/>
                      </a:moveTo>
                      <a:cubicBezTo>
                        <a:pt x="275" y="975"/>
                        <a:pt x="550" y="870"/>
                        <a:pt x="660" y="720"/>
                      </a:cubicBezTo>
                      <a:cubicBezTo>
                        <a:pt x="770" y="570"/>
                        <a:pt x="605" y="300"/>
                        <a:pt x="660" y="180"/>
                      </a:cubicBezTo>
                      <a:cubicBezTo>
                        <a:pt x="715" y="60"/>
                        <a:pt x="852" y="30"/>
                        <a:pt x="990" y="0"/>
                      </a:cubicBezTo>
                    </a:path>
                  </a:pathLst>
                </a:custGeom>
                <a:noFill/>
                <a:ln w="2857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46" name="Line 31"/>
                <p:cNvSpPr>
                  <a:spLocks noChangeAspect="1" noChangeShapeType="1"/>
                </p:cNvSpPr>
                <p:nvPr/>
              </p:nvSpPr>
              <p:spPr bwMode="auto">
                <a:xfrm>
                  <a:off x="429" y="3007"/>
                  <a:ext cx="397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47" name="Line 32"/>
                <p:cNvSpPr>
                  <a:spLocks noChangeAspect="1" noChangeShapeType="1"/>
                </p:cNvSpPr>
                <p:nvPr/>
              </p:nvSpPr>
              <p:spPr bwMode="auto">
                <a:xfrm>
                  <a:off x="429" y="2608"/>
                  <a:ext cx="613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48" name="Text Box 33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330" y="2691"/>
                  <a:ext cx="793" cy="2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baseline="0">
                      <a:latin typeface="Arial" pitchFamily="34" charset="0"/>
                      <a:cs typeface="Arial" pitchFamily="34" charset="0"/>
                    </a:rPr>
                    <a:t>Daerah</a:t>
                  </a:r>
                </a:p>
              </p:txBody>
            </p:sp>
          </p:grpSp>
          <p:cxnSp>
            <p:nvCxnSpPr>
              <p:cNvPr id="56" name="Straight Connector 55"/>
              <p:cNvCxnSpPr/>
              <p:nvPr/>
            </p:nvCxnSpPr>
            <p:spPr bwMode="auto">
              <a:xfrm rot="5400000" flipH="1" flipV="1">
                <a:off x="1813322" y="4345230"/>
                <a:ext cx="0" cy="1950243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sp>
          <p:nvSpPr>
            <p:cNvPr id="57" name="Rectangle 56"/>
            <p:cNvSpPr/>
            <p:nvPr/>
          </p:nvSpPr>
          <p:spPr>
            <a:xfrm>
              <a:off x="2744826" y="5086290"/>
              <a:ext cx="45557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yp</a:t>
              </a:r>
              <a:endParaRPr lang="en-US" sz="2000" baseline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3989696" y="990600"/>
            <a:ext cx="2834640" cy="1021037"/>
            <a:chOff x="3989696" y="1285875"/>
            <a:chExt cx="2834640" cy="1021037"/>
          </a:xfrm>
          <a:noFill/>
        </p:grpSpPr>
        <p:grpSp>
          <p:nvGrpSpPr>
            <p:cNvPr id="33" name="Group 32"/>
            <p:cNvGrpSpPr/>
            <p:nvPr/>
          </p:nvGrpSpPr>
          <p:grpSpPr>
            <a:xfrm>
              <a:off x="4114800" y="1322696"/>
              <a:ext cx="2675732" cy="984216"/>
              <a:chOff x="1447800" y="3581401"/>
              <a:chExt cx="2675732" cy="984216"/>
            </a:xfrm>
            <a:grpFill/>
          </p:grpSpPr>
          <p:sp>
            <p:nvSpPr>
              <p:cNvPr id="9" name="Rectangle 37"/>
              <p:cNvSpPr>
                <a:spLocks noChangeArrowheads="1"/>
              </p:cNvSpPr>
              <p:nvPr/>
            </p:nvSpPr>
            <p:spPr bwMode="auto">
              <a:xfrm>
                <a:off x="1447800" y="3910960"/>
                <a:ext cx="2675732" cy="400110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V = 2 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/>
                  </a:rPr>
                  <a:t>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(x – xp) y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dx </a:t>
                </a:r>
              </a:p>
            </p:txBody>
          </p:sp>
          <p:grpSp>
            <p:nvGrpSpPr>
              <p:cNvPr id="10" name="Group 38"/>
              <p:cNvGrpSpPr>
                <a:grpSpLocks/>
              </p:cNvGrpSpPr>
              <p:nvPr/>
            </p:nvGrpSpPr>
            <p:grpSpPr bwMode="auto">
              <a:xfrm>
                <a:off x="2209800" y="3581401"/>
                <a:ext cx="493713" cy="984216"/>
                <a:chOff x="503" y="720"/>
                <a:chExt cx="311" cy="587"/>
              </a:xfrm>
              <a:grpFill/>
            </p:grpSpPr>
            <p:sp>
              <p:nvSpPr>
                <p:cNvPr id="11" name="Rectangle 42"/>
                <p:cNvSpPr>
                  <a:spLocks noChangeArrowheads="1"/>
                </p:cNvSpPr>
                <p:nvPr/>
              </p:nvSpPr>
              <p:spPr bwMode="auto">
                <a:xfrm>
                  <a:off x="600" y="720"/>
                  <a:ext cx="214" cy="237"/>
                </a:xfrm>
                <a:prstGeom prst="rect">
                  <a:avLst/>
                </a:prstGeom>
                <a:grp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b</a:t>
                  </a:r>
                </a:p>
              </p:txBody>
            </p:sp>
            <p:sp>
              <p:nvSpPr>
                <p:cNvPr id="12" name="Rectangle 43"/>
                <p:cNvSpPr>
                  <a:spLocks noChangeArrowheads="1"/>
                </p:cNvSpPr>
                <p:nvPr/>
              </p:nvSpPr>
              <p:spPr bwMode="auto">
                <a:xfrm>
                  <a:off x="503" y="1070"/>
                  <a:ext cx="205" cy="237"/>
                </a:xfrm>
                <a:prstGeom prst="rect">
                  <a:avLst/>
                </a:prstGeom>
                <a:grp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a</a:t>
                  </a:r>
                </a:p>
              </p:txBody>
            </p:sp>
          </p:grpSp>
        </p:grpSp>
        <p:sp>
          <p:nvSpPr>
            <p:cNvPr id="58" name="Rectangle 57"/>
            <p:cNvSpPr>
              <a:spLocks noChangeArrowheads="1"/>
            </p:cNvSpPr>
            <p:nvPr/>
          </p:nvSpPr>
          <p:spPr bwMode="auto">
            <a:xfrm>
              <a:off x="3989696" y="1285875"/>
              <a:ext cx="2834640" cy="1000125"/>
            </a:xfrm>
            <a:prstGeom prst="rect">
              <a:avLst/>
            </a:prstGeom>
            <a:grp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55" name="Group 54"/>
          <p:cNvGrpSpPr/>
          <p:nvPr/>
        </p:nvGrpSpPr>
        <p:grpSpPr>
          <a:xfrm>
            <a:off x="3989696" y="2133600"/>
            <a:ext cx="2834640" cy="1021037"/>
            <a:chOff x="3989696" y="1285875"/>
            <a:chExt cx="2834640" cy="1021037"/>
          </a:xfrm>
          <a:noFill/>
        </p:grpSpPr>
        <p:grpSp>
          <p:nvGrpSpPr>
            <p:cNvPr id="60" name="Group 32"/>
            <p:cNvGrpSpPr/>
            <p:nvPr/>
          </p:nvGrpSpPr>
          <p:grpSpPr>
            <a:xfrm>
              <a:off x="4114800" y="1322696"/>
              <a:ext cx="2675732" cy="984216"/>
              <a:chOff x="1447800" y="3581401"/>
              <a:chExt cx="2675732" cy="984216"/>
            </a:xfrm>
            <a:grpFill/>
          </p:grpSpPr>
          <p:sp>
            <p:nvSpPr>
              <p:cNvPr id="62" name="Rectangle 37"/>
              <p:cNvSpPr>
                <a:spLocks noChangeArrowheads="1"/>
              </p:cNvSpPr>
              <p:nvPr/>
            </p:nvSpPr>
            <p:spPr bwMode="auto">
              <a:xfrm>
                <a:off x="1447800" y="3910960"/>
                <a:ext cx="2675732" cy="400110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V = 2 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/>
                  </a:rPr>
                  <a:t>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(xp – x) y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dx </a:t>
                </a:r>
              </a:p>
            </p:txBody>
          </p:sp>
          <p:grpSp>
            <p:nvGrpSpPr>
              <p:cNvPr id="63" name="Group 38"/>
              <p:cNvGrpSpPr>
                <a:grpSpLocks/>
              </p:cNvGrpSpPr>
              <p:nvPr/>
            </p:nvGrpSpPr>
            <p:grpSpPr bwMode="auto">
              <a:xfrm>
                <a:off x="2209800" y="3581401"/>
                <a:ext cx="493713" cy="984216"/>
                <a:chOff x="503" y="720"/>
                <a:chExt cx="311" cy="587"/>
              </a:xfrm>
              <a:grpFill/>
            </p:grpSpPr>
            <p:sp>
              <p:nvSpPr>
                <p:cNvPr id="64" name="Rectangle 42"/>
                <p:cNvSpPr>
                  <a:spLocks noChangeArrowheads="1"/>
                </p:cNvSpPr>
                <p:nvPr/>
              </p:nvSpPr>
              <p:spPr bwMode="auto">
                <a:xfrm>
                  <a:off x="600" y="720"/>
                  <a:ext cx="214" cy="237"/>
                </a:xfrm>
                <a:prstGeom prst="rect">
                  <a:avLst/>
                </a:prstGeom>
                <a:grp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b</a:t>
                  </a:r>
                </a:p>
              </p:txBody>
            </p:sp>
            <p:sp>
              <p:nvSpPr>
                <p:cNvPr id="65" name="Rectangle 43"/>
                <p:cNvSpPr>
                  <a:spLocks noChangeArrowheads="1"/>
                </p:cNvSpPr>
                <p:nvPr/>
              </p:nvSpPr>
              <p:spPr bwMode="auto">
                <a:xfrm>
                  <a:off x="503" y="1070"/>
                  <a:ext cx="205" cy="237"/>
                </a:xfrm>
                <a:prstGeom prst="rect">
                  <a:avLst/>
                </a:prstGeom>
                <a:grp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a</a:t>
                  </a:r>
                </a:p>
              </p:txBody>
            </p:sp>
          </p:grpSp>
        </p:grpSp>
        <p:sp>
          <p:nvSpPr>
            <p:cNvPr id="61" name="Rectangle 60"/>
            <p:cNvSpPr>
              <a:spLocks noChangeArrowheads="1"/>
            </p:cNvSpPr>
            <p:nvPr/>
          </p:nvSpPr>
          <p:spPr bwMode="auto">
            <a:xfrm>
              <a:off x="3989696" y="1285875"/>
              <a:ext cx="2834640" cy="1000125"/>
            </a:xfrm>
            <a:prstGeom prst="rect">
              <a:avLst/>
            </a:prstGeom>
            <a:grp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66" name="Rectangle 65"/>
          <p:cNvSpPr/>
          <p:nvPr/>
        </p:nvSpPr>
        <p:spPr>
          <a:xfrm>
            <a:off x="6871648" y="1170296"/>
            <a:ext cx="1676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untuk xp di kiri kurva</a:t>
            </a:r>
            <a:endParaRPr lang="en-US" sz="2000" baseline="0">
              <a:solidFill>
                <a:srgbClr val="FFFFFF"/>
              </a:solidFill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6871648" y="2277562"/>
            <a:ext cx="1676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untuk xp di kanan kurva</a:t>
            </a:r>
            <a:endParaRPr lang="en-US" sz="2000" baseline="0">
              <a:solidFill>
                <a:srgbClr val="FFFFFF"/>
              </a:solidFill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grpSp>
        <p:nvGrpSpPr>
          <p:cNvPr id="68" name="Group 67"/>
          <p:cNvGrpSpPr/>
          <p:nvPr/>
        </p:nvGrpSpPr>
        <p:grpSpPr>
          <a:xfrm>
            <a:off x="3948752" y="5109523"/>
            <a:ext cx="2836113" cy="1000125"/>
            <a:chOff x="4192592" y="4925704"/>
            <a:chExt cx="2836113" cy="1000125"/>
          </a:xfrm>
        </p:grpSpPr>
        <p:sp>
          <p:nvSpPr>
            <p:cNvPr id="69" name="Rectangle 68"/>
            <p:cNvSpPr>
              <a:spLocks noChangeArrowheads="1"/>
            </p:cNvSpPr>
            <p:nvPr/>
          </p:nvSpPr>
          <p:spPr bwMode="auto">
            <a:xfrm>
              <a:off x="4192592" y="4925704"/>
              <a:ext cx="2834640" cy="1000125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0" name="Rectangle 51"/>
            <p:cNvSpPr>
              <a:spLocks noChangeArrowheads="1"/>
            </p:cNvSpPr>
            <p:nvPr/>
          </p:nvSpPr>
          <p:spPr bwMode="auto">
            <a:xfrm>
              <a:off x="4282440" y="5257800"/>
              <a:ext cx="2746265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V = 2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 (yp – y) x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dy </a:t>
              </a:r>
            </a:p>
          </p:txBody>
        </p:sp>
        <p:grpSp>
          <p:nvGrpSpPr>
            <p:cNvPr id="71" name="Group 52"/>
            <p:cNvGrpSpPr>
              <a:grpSpLocks/>
            </p:cNvGrpSpPr>
            <p:nvPr/>
          </p:nvGrpSpPr>
          <p:grpSpPr bwMode="auto">
            <a:xfrm>
              <a:off x="5030141" y="4952998"/>
              <a:ext cx="506541" cy="930559"/>
              <a:chOff x="412" y="720"/>
              <a:chExt cx="301" cy="555"/>
            </a:xfrm>
          </p:grpSpPr>
          <p:sp>
            <p:nvSpPr>
              <p:cNvPr id="72" name="Rectangle 56"/>
              <p:cNvSpPr>
                <a:spLocks noChangeArrowheads="1"/>
              </p:cNvSpPr>
              <p:nvPr/>
            </p:nvSpPr>
            <p:spPr bwMode="auto">
              <a:xfrm>
                <a:off x="511" y="720"/>
                <a:ext cx="202" cy="2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d</a:t>
                </a:r>
              </a:p>
            </p:txBody>
          </p:sp>
          <p:sp>
            <p:nvSpPr>
              <p:cNvPr id="73" name="Rectangle 57"/>
              <p:cNvSpPr>
                <a:spLocks noChangeArrowheads="1"/>
              </p:cNvSpPr>
              <p:nvPr/>
            </p:nvSpPr>
            <p:spPr bwMode="auto">
              <a:xfrm>
                <a:off x="412" y="1038"/>
                <a:ext cx="193" cy="2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c</a:t>
                </a:r>
              </a:p>
            </p:txBody>
          </p:sp>
        </p:grpSp>
      </p:grpSp>
      <p:sp>
        <p:nvSpPr>
          <p:cNvPr id="74" name="Rectangle 73"/>
          <p:cNvSpPr/>
          <p:nvPr/>
        </p:nvSpPr>
        <p:spPr>
          <a:xfrm>
            <a:off x="6934200" y="4038600"/>
            <a:ext cx="1676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untuk yp di bawah kurva</a:t>
            </a:r>
            <a:endParaRPr lang="en-US" sz="2000" baseline="0">
              <a:solidFill>
                <a:srgbClr val="FFFFFF"/>
              </a:solidFill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6934200" y="5145866"/>
            <a:ext cx="1676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untuk yp di atas kurva</a:t>
            </a:r>
            <a:endParaRPr lang="en-US" sz="2000" baseline="0">
              <a:solidFill>
                <a:srgbClr val="FFFFFF"/>
              </a:solidFill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6" dur="2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00"/>
                            </p:stCondLst>
                            <p:childTnLst>
                              <p:par>
                                <p:cTn id="38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0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6000"/>
                            </p:stCondLst>
                            <p:childTnLst>
                              <p:par>
                                <p:cTn id="42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4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8000"/>
                            </p:stCondLst>
                            <p:childTnLst>
                              <p:par>
                                <p:cTn id="46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8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0"/>
                            </p:stCondLst>
                            <p:childTnLst>
                              <p:par>
                                <p:cTn id="50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2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34" grpId="0"/>
      <p:bldP spid="66" grpId="0"/>
      <p:bldP spid="67" grpId="0"/>
      <p:bldP spid="74" grpId="0"/>
      <p:bldP spid="7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994" name="Rectangle 2"/>
          <p:cNvSpPr>
            <a:spLocks noGrp="1" noChangeArrowheads="1"/>
          </p:cNvSpPr>
          <p:nvPr>
            <p:ph type="title"/>
          </p:nvPr>
        </p:nvSpPr>
        <p:spPr>
          <a:xfrm>
            <a:off x="2895600" y="263525"/>
            <a:ext cx="3200400" cy="461665"/>
          </a:xfrm>
          <a:noFill/>
          <a:ln>
            <a:noFill/>
          </a:ln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2400" b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CONTOH SOAL</a:t>
            </a:r>
          </a:p>
        </p:txBody>
      </p:sp>
      <p:sp>
        <p:nvSpPr>
          <p:cNvPr id="340995" name="Rectangle 3"/>
          <p:cNvSpPr>
            <a:spLocks noChangeArrowheads="1"/>
          </p:cNvSpPr>
          <p:nvPr/>
        </p:nvSpPr>
        <p:spPr bwMode="auto">
          <a:xfrm>
            <a:off x="533400" y="914400"/>
            <a:ext cx="80772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buAutoNum type="arabicPeriod"/>
            </a:pP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Suatu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daerah dibatasi parabola y = x</a:t>
            </a:r>
            <a:r>
              <a:rPr lang="en-US" sz="2000" baseline="30000">
                <a:latin typeface="Arial" pitchFamily="34" charset="0"/>
                <a:cs typeface="Arial" pitchFamily="34" charset="0"/>
                <a:sym typeface="Symbol" pitchFamily="18" charset="2"/>
              </a:rPr>
              <a:t>2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, sumbu x, dan garis x = 2 diputar terhadap sumbu Y. </a:t>
            </a:r>
            <a:endParaRPr lang="en-US" sz="2000" baseline="0" smtClean="0">
              <a:latin typeface="Arial" pitchFamily="34" charset="0"/>
              <a:cs typeface="Arial" pitchFamily="34" charset="0"/>
              <a:sym typeface="Symbol" pitchFamily="18" charset="2"/>
            </a:endParaRPr>
          </a:p>
          <a:p>
            <a:pPr marL="457200" indent="-457200">
              <a:spcAft>
                <a:spcPts val="1200"/>
              </a:spcAft>
            </a:pP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	Tentukan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volume benda akibat putaran tersebut. </a:t>
            </a:r>
            <a:endParaRPr lang="en-US" sz="2000" baseline="0" smtClean="0">
              <a:latin typeface="Arial" pitchFamily="34" charset="0"/>
              <a:cs typeface="Arial" pitchFamily="34" charset="0"/>
              <a:sym typeface="Symbol" pitchFamily="18" charset="2"/>
            </a:endParaRPr>
          </a:p>
          <a:p>
            <a:pPr marL="457200" indent="-457200"/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	Jawab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:</a:t>
            </a:r>
          </a:p>
        </p:txBody>
      </p:sp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762000" y="2590800"/>
            <a:ext cx="2338388" cy="2590800"/>
            <a:chOff x="624" y="1584"/>
            <a:chExt cx="1473" cy="1632"/>
          </a:xfrm>
        </p:grpSpPr>
        <p:sp>
          <p:nvSpPr>
            <p:cNvPr id="63519" name="Line 6"/>
            <p:cNvSpPr>
              <a:spLocks noChangeAspect="1" noChangeShapeType="1"/>
            </p:cNvSpPr>
            <p:nvPr/>
          </p:nvSpPr>
          <p:spPr bwMode="auto">
            <a:xfrm>
              <a:off x="751" y="2858"/>
              <a:ext cx="1157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3520" name="Line 7"/>
            <p:cNvSpPr>
              <a:spLocks noChangeAspect="1" noChangeShapeType="1"/>
            </p:cNvSpPr>
            <p:nvPr/>
          </p:nvSpPr>
          <p:spPr bwMode="auto">
            <a:xfrm flipV="1">
              <a:off x="874" y="1856"/>
              <a:ext cx="0" cy="113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3521" name="Line 8"/>
            <p:cNvSpPr>
              <a:spLocks noChangeAspect="1" noChangeShapeType="1"/>
            </p:cNvSpPr>
            <p:nvPr/>
          </p:nvSpPr>
          <p:spPr bwMode="auto">
            <a:xfrm>
              <a:off x="1280" y="1901"/>
              <a:ext cx="1" cy="963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3522" name="Text Box 9"/>
            <p:cNvSpPr txBox="1">
              <a:spLocks noChangeAspect="1" noChangeArrowheads="1"/>
            </p:cNvSpPr>
            <p:nvPr/>
          </p:nvSpPr>
          <p:spPr bwMode="auto">
            <a:xfrm>
              <a:off x="1114" y="2849"/>
              <a:ext cx="336" cy="3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2</a:t>
              </a:r>
            </a:p>
          </p:txBody>
        </p:sp>
        <p:sp>
          <p:nvSpPr>
            <p:cNvPr id="63523" name="Text Box 10"/>
            <p:cNvSpPr txBox="1">
              <a:spLocks noChangeAspect="1" noChangeArrowheads="1"/>
            </p:cNvSpPr>
            <p:nvPr/>
          </p:nvSpPr>
          <p:spPr bwMode="auto">
            <a:xfrm>
              <a:off x="991" y="1584"/>
              <a:ext cx="898" cy="3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y = x</a:t>
              </a:r>
              <a:r>
                <a:rPr lang="en-US" sz="2000" baseline="30000">
                  <a:latin typeface="Arial" pitchFamily="34" charset="0"/>
                  <a:cs typeface="Arial" pitchFamily="34" charset="0"/>
                </a:rPr>
                <a:t>2</a:t>
              </a:r>
            </a:p>
          </p:txBody>
        </p:sp>
        <p:sp>
          <p:nvSpPr>
            <p:cNvPr id="63524" name="Text Box 11"/>
            <p:cNvSpPr txBox="1">
              <a:spLocks noChangeAspect="1" noChangeArrowheads="1"/>
            </p:cNvSpPr>
            <p:nvPr/>
          </p:nvSpPr>
          <p:spPr bwMode="auto">
            <a:xfrm>
              <a:off x="848" y="1761"/>
              <a:ext cx="337" cy="3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Y</a:t>
              </a:r>
            </a:p>
          </p:txBody>
        </p:sp>
        <p:sp>
          <p:nvSpPr>
            <p:cNvPr id="63525" name="Text Box 12"/>
            <p:cNvSpPr txBox="1">
              <a:spLocks noChangeAspect="1" noChangeArrowheads="1"/>
            </p:cNvSpPr>
            <p:nvPr/>
          </p:nvSpPr>
          <p:spPr bwMode="auto">
            <a:xfrm>
              <a:off x="1661" y="2577"/>
              <a:ext cx="337" cy="3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X</a:t>
              </a:r>
            </a:p>
          </p:txBody>
        </p:sp>
        <p:sp>
          <p:nvSpPr>
            <p:cNvPr id="63526" name="Oval 13"/>
            <p:cNvSpPr>
              <a:spLocks noChangeAspect="1" noChangeArrowheads="1"/>
            </p:cNvSpPr>
            <p:nvPr/>
          </p:nvSpPr>
          <p:spPr bwMode="auto">
            <a:xfrm>
              <a:off x="763" y="2346"/>
              <a:ext cx="225" cy="122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3527" name="Line 14"/>
            <p:cNvSpPr>
              <a:spLocks noChangeAspect="1" noChangeShapeType="1"/>
            </p:cNvSpPr>
            <p:nvPr/>
          </p:nvSpPr>
          <p:spPr bwMode="auto">
            <a:xfrm rot="2700000">
              <a:off x="738" y="2441"/>
              <a:ext cx="7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3528" name="Freeform 15"/>
            <p:cNvSpPr>
              <a:spLocks noChangeAspect="1"/>
            </p:cNvSpPr>
            <p:nvPr/>
          </p:nvSpPr>
          <p:spPr bwMode="auto">
            <a:xfrm>
              <a:off x="876" y="1870"/>
              <a:ext cx="420" cy="991"/>
            </a:xfrm>
            <a:custGeom>
              <a:avLst/>
              <a:gdLst>
                <a:gd name="T0" fmla="*/ 0 w 499"/>
                <a:gd name="T1" fmla="*/ 834 h 1178"/>
                <a:gd name="T2" fmla="*/ 183 w 499"/>
                <a:gd name="T3" fmla="*/ 608 h 1178"/>
                <a:gd name="T4" fmla="*/ 354 w 499"/>
                <a:gd name="T5" fmla="*/ 0 h 1178"/>
                <a:gd name="T6" fmla="*/ 0 60000 65536"/>
                <a:gd name="T7" fmla="*/ 0 60000 65536"/>
                <a:gd name="T8" fmla="*/ 0 60000 65536"/>
                <a:gd name="T9" fmla="*/ 0 w 499"/>
                <a:gd name="T10" fmla="*/ 0 h 1178"/>
                <a:gd name="T11" fmla="*/ 499 w 499"/>
                <a:gd name="T12" fmla="*/ 1178 h 117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99" h="1178">
                  <a:moveTo>
                    <a:pt x="0" y="1178"/>
                  </a:moveTo>
                  <a:cubicBezTo>
                    <a:pt x="88" y="1117"/>
                    <a:pt x="176" y="1056"/>
                    <a:pt x="259" y="860"/>
                  </a:cubicBezTo>
                  <a:cubicBezTo>
                    <a:pt x="342" y="664"/>
                    <a:pt x="460" y="157"/>
                    <a:pt x="499" y="0"/>
                  </a:cubicBezTo>
                </a:path>
              </a:pathLst>
            </a:cu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3529" name="Text Box 16"/>
            <p:cNvSpPr txBox="1">
              <a:spLocks noChangeAspect="1" noChangeArrowheads="1"/>
            </p:cNvSpPr>
            <p:nvPr/>
          </p:nvSpPr>
          <p:spPr bwMode="auto">
            <a:xfrm>
              <a:off x="624" y="2849"/>
              <a:ext cx="337" cy="3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0</a:t>
              </a:r>
            </a:p>
          </p:txBody>
        </p:sp>
        <p:sp>
          <p:nvSpPr>
            <p:cNvPr id="63530" name="Text Box 17"/>
            <p:cNvSpPr txBox="1">
              <a:spLocks noChangeAspect="1" noChangeArrowheads="1"/>
            </p:cNvSpPr>
            <p:nvPr/>
          </p:nvSpPr>
          <p:spPr bwMode="auto">
            <a:xfrm>
              <a:off x="1199" y="2346"/>
              <a:ext cx="898" cy="3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Daerah</a:t>
              </a:r>
            </a:p>
          </p:txBody>
        </p:sp>
        <p:sp>
          <p:nvSpPr>
            <p:cNvPr id="63531" name="Line 18"/>
            <p:cNvSpPr>
              <a:spLocks noChangeAspect="1" noChangeShapeType="1"/>
            </p:cNvSpPr>
            <p:nvPr/>
          </p:nvSpPr>
          <p:spPr bwMode="auto">
            <a:xfrm flipH="1">
              <a:off x="1199" y="2631"/>
              <a:ext cx="33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3352800" y="2286000"/>
            <a:ext cx="1920240" cy="890320"/>
            <a:chOff x="3124200" y="2816184"/>
            <a:chExt cx="1920240" cy="890320"/>
          </a:xfrm>
        </p:grpSpPr>
        <p:sp>
          <p:nvSpPr>
            <p:cNvPr id="63506" name="Rectangle 24"/>
            <p:cNvSpPr>
              <a:spLocks noChangeArrowheads="1"/>
            </p:cNvSpPr>
            <p:nvPr/>
          </p:nvSpPr>
          <p:spPr bwMode="auto">
            <a:xfrm>
              <a:off x="3124200" y="3087688"/>
              <a:ext cx="192024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V = 2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x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y dx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grpSp>
          <p:nvGrpSpPr>
            <p:cNvPr id="63507" name="Group 25"/>
            <p:cNvGrpSpPr>
              <a:grpSpLocks/>
            </p:cNvGrpSpPr>
            <p:nvPr/>
          </p:nvGrpSpPr>
          <p:grpSpPr bwMode="auto">
            <a:xfrm>
              <a:off x="3863336" y="2816184"/>
              <a:ext cx="542926" cy="890320"/>
              <a:chOff x="503" y="812"/>
              <a:chExt cx="342" cy="531"/>
            </a:xfrm>
          </p:grpSpPr>
          <p:sp>
            <p:nvSpPr>
              <p:cNvPr id="63515" name="Rectangle 29"/>
              <p:cNvSpPr>
                <a:spLocks noChangeArrowheads="1"/>
              </p:cNvSpPr>
              <p:nvPr/>
            </p:nvSpPr>
            <p:spPr bwMode="auto">
              <a:xfrm>
                <a:off x="631" y="812"/>
                <a:ext cx="214" cy="2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b</a:t>
                </a:r>
              </a:p>
            </p:txBody>
          </p:sp>
          <p:sp>
            <p:nvSpPr>
              <p:cNvPr id="63516" name="Rectangle 30"/>
              <p:cNvSpPr>
                <a:spLocks noChangeArrowheads="1"/>
              </p:cNvSpPr>
              <p:nvPr/>
            </p:nvSpPr>
            <p:spPr bwMode="auto">
              <a:xfrm>
                <a:off x="503" y="1106"/>
                <a:ext cx="205" cy="2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a</a:t>
                </a:r>
              </a:p>
            </p:txBody>
          </p:sp>
        </p:grpSp>
      </p:grpSp>
      <p:grpSp>
        <p:nvGrpSpPr>
          <p:cNvPr id="52" name="Group 51"/>
          <p:cNvGrpSpPr/>
          <p:nvPr/>
        </p:nvGrpSpPr>
        <p:grpSpPr>
          <a:xfrm>
            <a:off x="3581400" y="3997656"/>
            <a:ext cx="1594587" cy="802944"/>
            <a:chOff x="3657600" y="4378656"/>
            <a:chExt cx="1594587" cy="802944"/>
          </a:xfrm>
        </p:grpSpPr>
        <p:sp>
          <p:nvSpPr>
            <p:cNvPr id="63495" name="Rectangle 37"/>
            <p:cNvSpPr>
              <a:spLocks noChangeArrowheads="1"/>
            </p:cNvSpPr>
            <p:nvPr/>
          </p:nvSpPr>
          <p:spPr bwMode="auto">
            <a:xfrm>
              <a:off x="3657600" y="4572000"/>
              <a:ext cx="1404552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=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2 [    x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4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]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grpSp>
          <p:nvGrpSpPr>
            <p:cNvPr id="63496" name="Group 41"/>
            <p:cNvGrpSpPr>
              <a:grpSpLocks/>
            </p:cNvGrpSpPr>
            <p:nvPr/>
          </p:nvGrpSpPr>
          <p:grpSpPr bwMode="auto">
            <a:xfrm>
              <a:off x="4351435" y="4378656"/>
              <a:ext cx="327025" cy="790575"/>
              <a:chOff x="3887" y="2334"/>
              <a:chExt cx="206" cy="498"/>
            </a:xfrm>
          </p:grpSpPr>
          <p:sp>
            <p:nvSpPr>
              <p:cNvPr id="63503" name="Rectangle 38"/>
              <p:cNvSpPr>
                <a:spLocks noChangeArrowheads="1"/>
              </p:cNvSpPr>
              <p:nvPr/>
            </p:nvSpPr>
            <p:spPr bwMode="auto">
              <a:xfrm>
                <a:off x="3888" y="2334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</a:p>
            </p:txBody>
          </p:sp>
          <p:sp>
            <p:nvSpPr>
              <p:cNvPr id="63504" name="Rectangle 39"/>
              <p:cNvSpPr>
                <a:spLocks noChangeArrowheads="1"/>
              </p:cNvSpPr>
              <p:nvPr/>
            </p:nvSpPr>
            <p:spPr bwMode="auto">
              <a:xfrm>
                <a:off x="3887" y="2582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4</a:t>
                </a:r>
              </a:p>
            </p:txBody>
          </p:sp>
          <p:sp>
            <p:nvSpPr>
              <p:cNvPr id="63505" name="Line 40"/>
              <p:cNvSpPr>
                <a:spLocks noChangeShapeType="1"/>
              </p:cNvSpPr>
              <p:nvPr/>
            </p:nvSpPr>
            <p:spPr bwMode="auto">
              <a:xfrm>
                <a:off x="3920" y="2592"/>
                <a:ext cx="13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63497" name="Rectangle 42"/>
            <p:cNvSpPr>
              <a:spLocks noChangeArrowheads="1"/>
            </p:cNvSpPr>
            <p:nvPr/>
          </p:nvSpPr>
          <p:spPr bwMode="auto">
            <a:xfrm>
              <a:off x="4906112" y="4449763"/>
              <a:ext cx="325438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</a:p>
          </p:txBody>
        </p:sp>
        <p:sp>
          <p:nvSpPr>
            <p:cNvPr id="63498" name="Rectangle 43"/>
            <p:cNvSpPr>
              <a:spLocks noChangeArrowheads="1"/>
            </p:cNvSpPr>
            <p:nvPr/>
          </p:nvSpPr>
          <p:spPr bwMode="auto">
            <a:xfrm>
              <a:off x="4926749" y="4784725"/>
              <a:ext cx="325438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0</a:t>
              </a:r>
            </a:p>
          </p:txBody>
        </p:sp>
      </p:grpSp>
      <p:sp>
        <p:nvSpPr>
          <p:cNvPr id="45" name="Slide Number Placeholder 4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  <p:grpSp>
        <p:nvGrpSpPr>
          <p:cNvPr id="49" name="Group 48"/>
          <p:cNvGrpSpPr/>
          <p:nvPr/>
        </p:nvGrpSpPr>
        <p:grpSpPr>
          <a:xfrm>
            <a:off x="3581400" y="3048000"/>
            <a:ext cx="1944763" cy="969123"/>
            <a:chOff x="5216856" y="2791354"/>
            <a:chExt cx="1944763" cy="969123"/>
          </a:xfrm>
        </p:grpSpPr>
        <p:grpSp>
          <p:nvGrpSpPr>
            <p:cNvPr id="63508" name="Group 31"/>
            <p:cNvGrpSpPr>
              <a:grpSpLocks/>
            </p:cNvGrpSpPr>
            <p:nvPr/>
          </p:nvGrpSpPr>
          <p:grpSpPr bwMode="auto">
            <a:xfrm>
              <a:off x="5826456" y="2791354"/>
              <a:ext cx="479425" cy="969123"/>
              <a:chOff x="503" y="765"/>
              <a:chExt cx="302" cy="578"/>
            </a:xfrm>
          </p:grpSpPr>
          <p:sp>
            <p:nvSpPr>
              <p:cNvPr id="63510" name="Rectangle 35"/>
              <p:cNvSpPr>
                <a:spLocks noChangeArrowheads="1"/>
              </p:cNvSpPr>
              <p:nvPr/>
            </p:nvSpPr>
            <p:spPr bwMode="auto">
              <a:xfrm>
                <a:off x="600" y="765"/>
                <a:ext cx="205" cy="2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63511" name="Rectangle 36"/>
              <p:cNvSpPr>
                <a:spLocks noChangeArrowheads="1"/>
              </p:cNvSpPr>
              <p:nvPr/>
            </p:nvSpPr>
            <p:spPr bwMode="auto">
              <a:xfrm>
                <a:off x="503" y="1106"/>
                <a:ext cx="205" cy="2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0</a:t>
                </a:r>
              </a:p>
            </p:txBody>
          </p:sp>
        </p:grpSp>
        <p:sp>
          <p:nvSpPr>
            <p:cNvPr id="47" name="Rectangle 46"/>
            <p:cNvSpPr/>
            <p:nvPr/>
          </p:nvSpPr>
          <p:spPr>
            <a:xfrm>
              <a:off x="5216856" y="3091442"/>
              <a:ext cx="1944763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=  2  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  x x</a:t>
              </a:r>
              <a:r>
                <a:rPr lang="en-US" sz="2000" baseline="3000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 dx </a:t>
              </a:r>
              <a:endParaRPr lang="en-US" sz="2000" baseline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3581400" y="4876800"/>
            <a:ext cx="3206327" cy="790575"/>
            <a:chOff x="3657600" y="5132696"/>
            <a:chExt cx="3206327" cy="790575"/>
          </a:xfrm>
        </p:grpSpPr>
        <p:grpSp>
          <p:nvGrpSpPr>
            <p:cNvPr id="63499" name="Group 44"/>
            <p:cNvGrpSpPr>
              <a:grpSpLocks/>
            </p:cNvGrpSpPr>
            <p:nvPr/>
          </p:nvGrpSpPr>
          <p:grpSpPr bwMode="auto">
            <a:xfrm>
              <a:off x="4392304" y="5132696"/>
              <a:ext cx="327025" cy="790575"/>
              <a:chOff x="3887" y="2334"/>
              <a:chExt cx="206" cy="498"/>
            </a:xfrm>
          </p:grpSpPr>
          <p:sp>
            <p:nvSpPr>
              <p:cNvPr id="63500" name="Rectangle 45"/>
              <p:cNvSpPr>
                <a:spLocks noChangeArrowheads="1"/>
              </p:cNvSpPr>
              <p:nvPr/>
            </p:nvSpPr>
            <p:spPr bwMode="auto">
              <a:xfrm>
                <a:off x="3888" y="2334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</a:p>
            </p:txBody>
          </p:sp>
          <p:sp>
            <p:nvSpPr>
              <p:cNvPr id="63501" name="Rectangle 46"/>
              <p:cNvSpPr>
                <a:spLocks noChangeArrowheads="1"/>
              </p:cNvSpPr>
              <p:nvPr/>
            </p:nvSpPr>
            <p:spPr bwMode="auto">
              <a:xfrm>
                <a:off x="3887" y="2582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4</a:t>
                </a:r>
              </a:p>
            </p:txBody>
          </p:sp>
          <p:sp>
            <p:nvSpPr>
              <p:cNvPr id="63502" name="Line 47"/>
              <p:cNvSpPr>
                <a:spLocks noChangeShapeType="1"/>
              </p:cNvSpPr>
              <p:nvPr/>
            </p:nvSpPr>
            <p:spPr bwMode="auto">
              <a:xfrm>
                <a:off x="3920" y="2592"/>
                <a:ext cx="13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43" name="Rectangle 42"/>
            <p:cNvSpPr/>
            <p:nvPr/>
          </p:nvSpPr>
          <p:spPr>
            <a:xfrm>
              <a:off x="3657600" y="5314890"/>
              <a:ext cx="3206327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= 2 [     16] = 8  sat. luas</a:t>
              </a:r>
              <a:endParaRPr lang="en-US"/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3409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340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340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340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6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0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0994" grpId="0"/>
      <p:bldP spid="340995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019" name="Rectangle 3"/>
          <p:cNvSpPr>
            <a:spLocks noChangeArrowheads="1"/>
          </p:cNvSpPr>
          <p:nvPr/>
        </p:nvSpPr>
        <p:spPr bwMode="auto">
          <a:xfrm>
            <a:off x="533400" y="276761"/>
            <a:ext cx="77724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buAutoNum type="arabicPeriod" startAt="2"/>
            </a:pP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Suatu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daerah dibatasi kurva y = x</a:t>
            </a:r>
            <a:r>
              <a:rPr lang="en-US" sz="2000" baseline="30000">
                <a:latin typeface="Arial" pitchFamily="34" charset="0"/>
                <a:cs typeface="Arial" pitchFamily="34" charset="0"/>
                <a:sym typeface="Symbol" pitchFamily="18" charset="2"/>
              </a:rPr>
              <a:t>2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 dan garis y = 1 dan x = 2 diputar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 terhadap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garis y = – 2 sebagai sumbu putar. </a:t>
            </a:r>
            <a:endParaRPr lang="en-US" sz="2000" baseline="0" smtClean="0">
              <a:latin typeface="Arial" pitchFamily="34" charset="0"/>
              <a:cs typeface="Arial" pitchFamily="34" charset="0"/>
              <a:sym typeface="Symbol" pitchFamily="18" charset="2"/>
            </a:endParaRPr>
          </a:p>
          <a:p>
            <a:pPr marL="457200" indent="-457200">
              <a:spcAft>
                <a:spcPts val="1200"/>
              </a:spcAft>
            </a:pP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	Tentukan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volume benda yang terbentuk karena perputaran itu. </a:t>
            </a:r>
            <a:endParaRPr lang="en-US" sz="2000" baseline="0" smtClean="0">
              <a:latin typeface="Arial" pitchFamily="34" charset="0"/>
              <a:cs typeface="Arial" pitchFamily="34" charset="0"/>
              <a:sym typeface="Symbol" pitchFamily="18" charset="2"/>
            </a:endParaRPr>
          </a:p>
          <a:p>
            <a:pPr marL="457200" indent="-457200"/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	Jawab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:</a:t>
            </a:r>
          </a:p>
        </p:txBody>
      </p:sp>
      <p:grpSp>
        <p:nvGrpSpPr>
          <p:cNvPr id="2" name="Group 26"/>
          <p:cNvGrpSpPr>
            <a:grpSpLocks/>
          </p:cNvGrpSpPr>
          <p:nvPr/>
        </p:nvGrpSpPr>
        <p:grpSpPr bwMode="auto">
          <a:xfrm>
            <a:off x="533400" y="1981200"/>
            <a:ext cx="3160713" cy="2286000"/>
            <a:chOff x="528" y="1488"/>
            <a:chExt cx="1991" cy="1746"/>
          </a:xfrm>
        </p:grpSpPr>
        <p:sp>
          <p:nvSpPr>
            <p:cNvPr id="64553" name="Text Box 5"/>
            <p:cNvSpPr txBox="1">
              <a:spLocks noChangeAspect="1" noChangeArrowheads="1"/>
            </p:cNvSpPr>
            <p:nvPr/>
          </p:nvSpPr>
          <p:spPr bwMode="auto">
            <a:xfrm>
              <a:off x="542" y="2336"/>
              <a:ext cx="439" cy="3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 1 </a:t>
              </a:r>
              <a:endParaRPr lang="en-US" sz="2000" baseline="30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4554" name="Line 6"/>
            <p:cNvSpPr>
              <a:spLocks noChangeAspect="1" noChangeShapeType="1"/>
            </p:cNvSpPr>
            <p:nvPr/>
          </p:nvSpPr>
          <p:spPr bwMode="auto">
            <a:xfrm>
              <a:off x="720" y="2674"/>
              <a:ext cx="1043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4555" name="Line 7"/>
            <p:cNvSpPr>
              <a:spLocks noChangeAspect="1" noChangeShapeType="1"/>
            </p:cNvSpPr>
            <p:nvPr/>
          </p:nvSpPr>
          <p:spPr bwMode="auto">
            <a:xfrm flipV="1">
              <a:off x="849" y="1603"/>
              <a:ext cx="1" cy="154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4556" name="Line 8"/>
            <p:cNvSpPr>
              <a:spLocks noChangeAspect="1" noChangeShapeType="1"/>
            </p:cNvSpPr>
            <p:nvPr/>
          </p:nvSpPr>
          <p:spPr bwMode="auto">
            <a:xfrm>
              <a:off x="1272" y="1783"/>
              <a:ext cx="0" cy="896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4557" name="Text Box 9"/>
            <p:cNvSpPr txBox="1">
              <a:spLocks noChangeAspect="1" noChangeArrowheads="1"/>
            </p:cNvSpPr>
            <p:nvPr/>
          </p:nvSpPr>
          <p:spPr bwMode="auto">
            <a:xfrm>
              <a:off x="1098" y="2665"/>
              <a:ext cx="351" cy="3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2</a:t>
              </a:r>
            </a:p>
          </p:txBody>
        </p:sp>
        <p:sp>
          <p:nvSpPr>
            <p:cNvPr id="64558" name="Text Box 10"/>
            <p:cNvSpPr txBox="1">
              <a:spLocks noChangeAspect="1" noChangeArrowheads="1"/>
            </p:cNvSpPr>
            <p:nvPr/>
          </p:nvSpPr>
          <p:spPr bwMode="auto">
            <a:xfrm>
              <a:off x="971" y="1488"/>
              <a:ext cx="934" cy="3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y = x</a:t>
              </a:r>
              <a:r>
                <a:rPr lang="en-US" sz="2000" baseline="30000">
                  <a:latin typeface="Arial" pitchFamily="34" charset="0"/>
                  <a:cs typeface="Arial" pitchFamily="34" charset="0"/>
                </a:rPr>
                <a:t>2</a:t>
              </a:r>
            </a:p>
          </p:txBody>
        </p:sp>
        <p:sp>
          <p:nvSpPr>
            <p:cNvPr id="64559" name="Text Box 11"/>
            <p:cNvSpPr txBox="1">
              <a:spLocks noChangeAspect="1" noChangeArrowheads="1"/>
            </p:cNvSpPr>
            <p:nvPr/>
          </p:nvSpPr>
          <p:spPr bwMode="auto">
            <a:xfrm>
              <a:off x="542" y="1539"/>
              <a:ext cx="351" cy="3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Y</a:t>
              </a:r>
            </a:p>
          </p:txBody>
        </p:sp>
        <p:sp>
          <p:nvSpPr>
            <p:cNvPr id="64560" name="Text Box 12"/>
            <p:cNvSpPr txBox="1">
              <a:spLocks noChangeAspect="1" noChangeArrowheads="1"/>
            </p:cNvSpPr>
            <p:nvPr/>
          </p:nvSpPr>
          <p:spPr bwMode="auto">
            <a:xfrm>
              <a:off x="1714" y="2551"/>
              <a:ext cx="350" cy="3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X</a:t>
              </a:r>
            </a:p>
          </p:txBody>
        </p:sp>
        <p:sp>
          <p:nvSpPr>
            <p:cNvPr id="64561" name="Oval 13"/>
            <p:cNvSpPr>
              <a:spLocks noChangeAspect="1" noChangeArrowheads="1"/>
            </p:cNvSpPr>
            <p:nvPr/>
          </p:nvSpPr>
          <p:spPr bwMode="auto">
            <a:xfrm rot="-5400000">
              <a:off x="1256" y="2977"/>
              <a:ext cx="208" cy="127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4562" name="Line 14"/>
            <p:cNvSpPr>
              <a:spLocks noChangeAspect="1" noChangeShapeType="1"/>
            </p:cNvSpPr>
            <p:nvPr/>
          </p:nvSpPr>
          <p:spPr bwMode="auto">
            <a:xfrm rot="2700000">
              <a:off x="1299" y="2965"/>
              <a:ext cx="7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4563" name="Freeform 15"/>
            <p:cNvSpPr>
              <a:spLocks noChangeAspect="1"/>
            </p:cNvSpPr>
            <p:nvPr/>
          </p:nvSpPr>
          <p:spPr bwMode="auto">
            <a:xfrm>
              <a:off x="850" y="1754"/>
              <a:ext cx="438" cy="922"/>
            </a:xfrm>
            <a:custGeom>
              <a:avLst/>
              <a:gdLst>
                <a:gd name="T0" fmla="*/ 0 w 499"/>
                <a:gd name="T1" fmla="*/ 722 h 1178"/>
                <a:gd name="T2" fmla="*/ 199 w 499"/>
                <a:gd name="T3" fmla="*/ 527 h 1178"/>
                <a:gd name="T4" fmla="*/ 384 w 499"/>
                <a:gd name="T5" fmla="*/ 0 h 1178"/>
                <a:gd name="T6" fmla="*/ 0 60000 65536"/>
                <a:gd name="T7" fmla="*/ 0 60000 65536"/>
                <a:gd name="T8" fmla="*/ 0 60000 65536"/>
                <a:gd name="T9" fmla="*/ 0 w 499"/>
                <a:gd name="T10" fmla="*/ 0 h 1178"/>
                <a:gd name="T11" fmla="*/ 499 w 499"/>
                <a:gd name="T12" fmla="*/ 1178 h 117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99" h="1178">
                  <a:moveTo>
                    <a:pt x="0" y="1178"/>
                  </a:moveTo>
                  <a:cubicBezTo>
                    <a:pt x="88" y="1117"/>
                    <a:pt x="176" y="1056"/>
                    <a:pt x="259" y="860"/>
                  </a:cubicBezTo>
                  <a:cubicBezTo>
                    <a:pt x="342" y="664"/>
                    <a:pt x="460" y="157"/>
                    <a:pt x="499" y="0"/>
                  </a:cubicBezTo>
                </a:path>
              </a:pathLst>
            </a:cu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4564" name="Text Box 16"/>
            <p:cNvSpPr txBox="1">
              <a:spLocks noChangeAspect="1" noChangeArrowheads="1"/>
            </p:cNvSpPr>
            <p:nvPr/>
          </p:nvSpPr>
          <p:spPr bwMode="auto">
            <a:xfrm>
              <a:off x="588" y="2665"/>
              <a:ext cx="351" cy="3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0</a:t>
              </a:r>
            </a:p>
          </p:txBody>
        </p:sp>
        <p:sp>
          <p:nvSpPr>
            <p:cNvPr id="64565" name="Line 17"/>
            <p:cNvSpPr>
              <a:spLocks noChangeAspect="1" noChangeShapeType="1"/>
            </p:cNvSpPr>
            <p:nvPr/>
          </p:nvSpPr>
          <p:spPr bwMode="auto">
            <a:xfrm>
              <a:off x="719" y="3032"/>
              <a:ext cx="1043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4566" name="Text Box 18"/>
            <p:cNvSpPr txBox="1">
              <a:spLocks noChangeAspect="1" noChangeArrowheads="1"/>
            </p:cNvSpPr>
            <p:nvPr/>
          </p:nvSpPr>
          <p:spPr bwMode="auto">
            <a:xfrm>
              <a:off x="1584" y="2892"/>
              <a:ext cx="935" cy="3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y = – 2 </a:t>
              </a:r>
              <a:endParaRPr lang="en-US" sz="2000" baseline="30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4567" name="Text Box 19"/>
            <p:cNvSpPr txBox="1">
              <a:spLocks noChangeAspect="1" noChangeArrowheads="1"/>
            </p:cNvSpPr>
            <p:nvPr/>
          </p:nvSpPr>
          <p:spPr bwMode="auto">
            <a:xfrm>
              <a:off x="1158" y="1728"/>
              <a:ext cx="687" cy="3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(2, 4)</a:t>
              </a:r>
            </a:p>
          </p:txBody>
        </p:sp>
        <p:sp>
          <p:nvSpPr>
            <p:cNvPr id="64568" name="Line 20"/>
            <p:cNvSpPr>
              <a:spLocks noChangeShapeType="1"/>
            </p:cNvSpPr>
            <p:nvPr/>
          </p:nvSpPr>
          <p:spPr bwMode="auto">
            <a:xfrm>
              <a:off x="836" y="2462"/>
              <a:ext cx="861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4569" name="Text Box 21"/>
            <p:cNvSpPr txBox="1">
              <a:spLocks noChangeAspect="1" noChangeArrowheads="1"/>
            </p:cNvSpPr>
            <p:nvPr/>
          </p:nvSpPr>
          <p:spPr bwMode="auto">
            <a:xfrm>
              <a:off x="1176" y="2045"/>
              <a:ext cx="935" cy="3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Daerah</a:t>
              </a:r>
            </a:p>
          </p:txBody>
        </p:sp>
        <p:sp>
          <p:nvSpPr>
            <p:cNvPr id="64570" name="Line 22"/>
            <p:cNvSpPr>
              <a:spLocks noChangeAspect="1" noChangeShapeType="1"/>
            </p:cNvSpPr>
            <p:nvPr/>
          </p:nvSpPr>
          <p:spPr bwMode="auto">
            <a:xfrm flipH="1">
              <a:off x="1176" y="2310"/>
              <a:ext cx="351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4571" name="Line 23"/>
            <p:cNvSpPr>
              <a:spLocks noChangeAspect="1" noChangeShapeType="1"/>
            </p:cNvSpPr>
            <p:nvPr/>
          </p:nvSpPr>
          <p:spPr bwMode="auto">
            <a:xfrm>
              <a:off x="864" y="1868"/>
              <a:ext cx="40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4572" name="Text Box 24"/>
            <p:cNvSpPr txBox="1">
              <a:spLocks noChangeAspect="1" noChangeArrowheads="1"/>
            </p:cNvSpPr>
            <p:nvPr/>
          </p:nvSpPr>
          <p:spPr bwMode="auto">
            <a:xfrm>
              <a:off x="1657" y="2310"/>
              <a:ext cx="599" cy="3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y = 1 </a:t>
              </a:r>
              <a:endParaRPr lang="en-US" sz="2000" baseline="30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4573" name="Text Box 25"/>
            <p:cNvSpPr txBox="1">
              <a:spLocks noChangeAspect="1" noChangeArrowheads="1"/>
            </p:cNvSpPr>
            <p:nvPr/>
          </p:nvSpPr>
          <p:spPr bwMode="auto">
            <a:xfrm>
              <a:off x="528" y="1728"/>
              <a:ext cx="439" cy="3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 4 </a:t>
              </a:r>
              <a:endParaRPr lang="en-US" sz="2000" baseline="3000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" name="Group 30"/>
          <p:cNvGrpSpPr>
            <a:grpSpLocks/>
          </p:cNvGrpSpPr>
          <p:nvPr/>
        </p:nvGrpSpPr>
        <p:grpSpPr bwMode="auto">
          <a:xfrm>
            <a:off x="3733800" y="1600201"/>
            <a:ext cx="4495802" cy="1169988"/>
            <a:chOff x="2256" y="1296"/>
            <a:chExt cx="2832" cy="737"/>
          </a:xfrm>
        </p:grpSpPr>
        <p:sp>
          <p:nvSpPr>
            <p:cNvPr id="64550" name="Rectangle 27"/>
            <p:cNvSpPr>
              <a:spLocks noChangeArrowheads="1"/>
            </p:cNvSpPr>
            <p:nvPr/>
          </p:nvSpPr>
          <p:spPr bwMode="auto">
            <a:xfrm>
              <a:off x="2256" y="1296"/>
              <a:ext cx="2832" cy="7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Kurva y = x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diubah menjadi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x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= 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y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.</a:t>
              </a:r>
            </a:p>
            <a:p>
              <a:pPr>
                <a:spcAft>
                  <a:spcPts val="600"/>
                </a:spcAft>
              </a:pP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Batasnya y = 1 dan y = 4.  </a:t>
              </a:r>
            </a:p>
            <a:p>
              <a:pPr>
                <a:spcAft>
                  <a:spcPts val="600"/>
                </a:spcAft>
              </a:pP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Diputar terhadap y = – 2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64551" name="Line 28"/>
            <p:cNvSpPr>
              <a:spLocks noChangeShapeType="1"/>
            </p:cNvSpPr>
            <p:nvPr/>
          </p:nvSpPr>
          <p:spPr bwMode="auto">
            <a:xfrm>
              <a:off x="4720" y="1327"/>
              <a:ext cx="11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pPr>
                <a:spcAft>
                  <a:spcPts val="600"/>
                </a:spcAft>
              </a:pPr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66" name="Group 65"/>
          <p:cNvGrpSpPr/>
          <p:nvPr/>
        </p:nvGrpSpPr>
        <p:grpSpPr>
          <a:xfrm>
            <a:off x="1005840" y="4267200"/>
            <a:ext cx="3108960" cy="984214"/>
            <a:chOff x="3733800" y="3693472"/>
            <a:chExt cx="3108960" cy="984214"/>
          </a:xfrm>
        </p:grpSpPr>
        <p:sp>
          <p:nvSpPr>
            <p:cNvPr id="64542" name="Rectangle 32"/>
            <p:cNvSpPr>
              <a:spLocks noChangeArrowheads="1"/>
            </p:cNvSpPr>
            <p:nvPr/>
          </p:nvSpPr>
          <p:spPr bwMode="auto">
            <a:xfrm>
              <a:off x="3733800" y="3995738"/>
              <a:ext cx="310896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V = 2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(y + 2) 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y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dy </a:t>
              </a:r>
            </a:p>
          </p:txBody>
        </p:sp>
        <p:grpSp>
          <p:nvGrpSpPr>
            <p:cNvPr id="64543" name="Group 33"/>
            <p:cNvGrpSpPr>
              <a:grpSpLocks/>
            </p:cNvGrpSpPr>
            <p:nvPr/>
          </p:nvGrpSpPr>
          <p:grpSpPr bwMode="auto">
            <a:xfrm>
              <a:off x="4419600" y="3693472"/>
              <a:ext cx="479425" cy="984214"/>
              <a:chOff x="503" y="720"/>
              <a:chExt cx="302" cy="587"/>
            </a:xfrm>
          </p:grpSpPr>
          <p:sp>
            <p:nvSpPr>
              <p:cNvPr id="64546" name="Rectangle 37"/>
              <p:cNvSpPr>
                <a:spLocks noChangeArrowheads="1"/>
              </p:cNvSpPr>
              <p:nvPr/>
            </p:nvSpPr>
            <p:spPr bwMode="auto">
              <a:xfrm>
                <a:off x="600" y="720"/>
                <a:ext cx="205" cy="2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4</a:t>
                </a:r>
              </a:p>
            </p:txBody>
          </p:sp>
          <p:sp>
            <p:nvSpPr>
              <p:cNvPr id="64547" name="Rectangle 38"/>
              <p:cNvSpPr>
                <a:spLocks noChangeArrowheads="1"/>
              </p:cNvSpPr>
              <p:nvPr/>
            </p:nvSpPr>
            <p:spPr bwMode="auto">
              <a:xfrm>
                <a:off x="503" y="1070"/>
                <a:ext cx="205" cy="2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</a:p>
            </p:txBody>
          </p:sp>
        </p:grpSp>
        <p:sp>
          <p:nvSpPr>
            <p:cNvPr id="64544" name="Line 45"/>
            <p:cNvSpPr>
              <a:spLocks noChangeShapeType="1"/>
            </p:cNvSpPr>
            <p:nvPr/>
          </p:nvSpPr>
          <p:spPr bwMode="auto">
            <a:xfrm>
              <a:off x="5686112" y="4038600"/>
              <a:ext cx="18288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63" name="Slide Number Placeholder 6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  <p:grpSp>
        <p:nvGrpSpPr>
          <p:cNvPr id="73" name="Group 72"/>
          <p:cNvGrpSpPr/>
          <p:nvPr/>
        </p:nvGrpSpPr>
        <p:grpSpPr>
          <a:xfrm>
            <a:off x="3855720" y="3038475"/>
            <a:ext cx="2834640" cy="1000125"/>
            <a:chOff x="4192592" y="4925704"/>
            <a:chExt cx="2834640" cy="1000125"/>
          </a:xfrm>
          <a:noFill/>
        </p:grpSpPr>
        <p:sp>
          <p:nvSpPr>
            <p:cNvPr id="74" name="Rectangle 73"/>
            <p:cNvSpPr>
              <a:spLocks noChangeArrowheads="1"/>
            </p:cNvSpPr>
            <p:nvPr/>
          </p:nvSpPr>
          <p:spPr bwMode="auto">
            <a:xfrm>
              <a:off x="4192592" y="4925704"/>
              <a:ext cx="2834640" cy="1000125"/>
            </a:xfrm>
            <a:prstGeom prst="rect">
              <a:avLst/>
            </a:prstGeom>
            <a:grp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5" name="Rectangle 51"/>
            <p:cNvSpPr>
              <a:spLocks noChangeArrowheads="1"/>
            </p:cNvSpPr>
            <p:nvPr/>
          </p:nvSpPr>
          <p:spPr bwMode="auto">
            <a:xfrm>
              <a:off x="4282440" y="5257800"/>
              <a:ext cx="2675732" cy="40011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V = 2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(y – yp) x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dy </a:t>
              </a:r>
            </a:p>
          </p:txBody>
        </p:sp>
        <p:grpSp>
          <p:nvGrpSpPr>
            <p:cNvPr id="76" name="Group 52"/>
            <p:cNvGrpSpPr>
              <a:grpSpLocks/>
            </p:cNvGrpSpPr>
            <p:nvPr/>
          </p:nvGrpSpPr>
          <p:grpSpPr bwMode="auto">
            <a:xfrm>
              <a:off x="4998169" y="4952998"/>
              <a:ext cx="555344" cy="930559"/>
              <a:chOff x="393" y="720"/>
              <a:chExt cx="330" cy="555"/>
            </a:xfrm>
            <a:grpFill/>
          </p:grpSpPr>
          <p:sp>
            <p:nvSpPr>
              <p:cNvPr id="77" name="Rectangle 56"/>
              <p:cNvSpPr>
                <a:spLocks noChangeArrowheads="1"/>
              </p:cNvSpPr>
              <p:nvPr/>
            </p:nvSpPr>
            <p:spPr bwMode="auto">
              <a:xfrm>
                <a:off x="521" y="720"/>
                <a:ext cx="202" cy="237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d</a:t>
                </a:r>
              </a:p>
            </p:txBody>
          </p:sp>
          <p:sp>
            <p:nvSpPr>
              <p:cNvPr id="78" name="Rectangle 57"/>
              <p:cNvSpPr>
                <a:spLocks noChangeArrowheads="1"/>
              </p:cNvSpPr>
              <p:nvPr/>
            </p:nvSpPr>
            <p:spPr bwMode="auto">
              <a:xfrm>
                <a:off x="393" y="1038"/>
                <a:ext cx="193" cy="237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c</a:t>
                </a:r>
              </a:p>
            </p:txBody>
          </p:sp>
        </p:grpSp>
      </p:grpSp>
      <p:grpSp>
        <p:nvGrpSpPr>
          <p:cNvPr id="49" name="Group 48"/>
          <p:cNvGrpSpPr/>
          <p:nvPr/>
        </p:nvGrpSpPr>
        <p:grpSpPr>
          <a:xfrm>
            <a:off x="3505200" y="4267347"/>
            <a:ext cx="2651760" cy="1017749"/>
            <a:chOff x="1434152" y="797258"/>
            <a:chExt cx="2651760" cy="1017749"/>
          </a:xfrm>
        </p:grpSpPr>
        <p:sp>
          <p:nvSpPr>
            <p:cNvPr id="50" name="Rectangle 48"/>
            <p:cNvSpPr>
              <a:spLocks noChangeArrowheads="1"/>
            </p:cNvSpPr>
            <p:nvPr/>
          </p:nvSpPr>
          <p:spPr bwMode="auto">
            <a:xfrm>
              <a:off x="1434152" y="1100138"/>
              <a:ext cx="2651760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=  2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(y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3/2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+ 2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y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</a:rPr>
                <a:t>1/2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)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dy </a:t>
              </a:r>
            </a:p>
          </p:txBody>
        </p:sp>
        <p:grpSp>
          <p:nvGrpSpPr>
            <p:cNvPr id="51" name="Group 49"/>
            <p:cNvGrpSpPr>
              <a:grpSpLocks/>
            </p:cNvGrpSpPr>
            <p:nvPr/>
          </p:nvGrpSpPr>
          <p:grpSpPr bwMode="auto">
            <a:xfrm>
              <a:off x="1961866" y="797258"/>
              <a:ext cx="479426" cy="1017749"/>
              <a:chOff x="503" y="720"/>
              <a:chExt cx="302" cy="607"/>
            </a:xfrm>
          </p:grpSpPr>
          <p:sp>
            <p:nvSpPr>
              <p:cNvPr id="52" name="Rectangle 53"/>
              <p:cNvSpPr>
                <a:spLocks noChangeArrowheads="1"/>
              </p:cNvSpPr>
              <p:nvPr/>
            </p:nvSpPr>
            <p:spPr bwMode="auto">
              <a:xfrm>
                <a:off x="600" y="720"/>
                <a:ext cx="205" cy="2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4</a:t>
                </a:r>
              </a:p>
            </p:txBody>
          </p:sp>
          <p:sp>
            <p:nvSpPr>
              <p:cNvPr id="53" name="Rectangle 54"/>
              <p:cNvSpPr>
                <a:spLocks noChangeArrowheads="1"/>
              </p:cNvSpPr>
              <p:nvPr/>
            </p:nvSpPr>
            <p:spPr bwMode="auto">
              <a:xfrm>
                <a:off x="503" y="1090"/>
                <a:ext cx="205" cy="2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</a:p>
            </p:txBody>
          </p:sp>
        </p:grpSp>
      </p:grpSp>
      <p:grpSp>
        <p:nvGrpSpPr>
          <p:cNvPr id="69" name="Group 68"/>
          <p:cNvGrpSpPr/>
          <p:nvPr/>
        </p:nvGrpSpPr>
        <p:grpSpPr>
          <a:xfrm>
            <a:off x="1005840" y="5280025"/>
            <a:ext cx="3017520" cy="784225"/>
            <a:chOff x="1005840" y="5280025"/>
            <a:chExt cx="3017520" cy="784225"/>
          </a:xfrm>
        </p:grpSpPr>
        <p:sp>
          <p:nvSpPr>
            <p:cNvPr id="55" name="Rectangle 56"/>
            <p:cNvSpPr>
              <a:spLocks noChangeArrowheads="1"/>
            </p:cNvSpPr>
            <p:nvPr/>
          </p:nvSpPr>
          <p:spPr bwMode="auto">
            <a:xfrm>
              <a:off x="1005840" y="5486400"/>
              <a:ext cx="3017520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V = 2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[     y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5/2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+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    y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</a:rPr>
                <a:t>3/2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]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grpSp>
          <p:nvGrpSpPr>
            <p:cNvPr id="56" name="Group 61"/>
            <p:cNvGrpSpPr>
              <a:grpSpLocks/>
            </p:cNvGrpSpPr>
            <p:nvPr/>
          </p:nvGrpSpPr>
          <p:grpSpPr bwMode="auto">
            <a:xfrm>
              <a:off x="1960562" y="5334000"/>
              <a:ext cx="325438" cy="730250"/>
              <a:chOff x="4224" y="3102"/>
              <a:chExt cx="205" cy="460"/>
            </a:xfrm>
          </p:grpSpPr>
          <p:sp>
            <p:nvSpPr>
              <p:cNvPr id="61" name="Rectangle 58"/>
              <p:cNvSpPr>
                <a:spLocks noChangeArrowheads="1"/>
              </p:cNvSpPr>
              <p:nvPr/>
            </p:nvSpPr>
            <p:spPr bwMode="auto">
              <a:xfrm>
                <a:off x="4224" y="3102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65" name="Rectangle 59"/>
              <p:cNvSpPr>
                <a:spLocks noChangeArrowheads="1"/>
              </p:cNvSpPr>
              <p:nvPr/>
            </p:nvSpPr>
            <p:spPr bwMode="auto">
              <a:xfrm>
                <a:off x="4224" y="3312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5</a:t>
                </a:r>
              </a:p>
            </p:txBody>
          </p:sp>
          <p:sp>
            <p:nvSpPr>
              <p:cNvPr id="79" name="Line 60"/>
              <p:cNvSpPr>
                <a:spLocks noChangeShapeType="1"/>
              </p:cNvSpPr>
              <p:nvPr/>
            </p:nvSpPr>
            <p:spPr bwMode="auto">
              <a:xfrm>
                <a:off x="4256" y="3336"/>
                <a:ext cx="13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57" name="Group 62"/>
            <p:cNvGrpSpPr>
              <a:grpSpLocks/>
            </p:cNvGrpSpPr>
            <p:nvPr/>
          </p:nvGrpSpPr>
          <p:grpSpPr bwMode="auto">
            <a:xfrm>
              <a:off x="2895600" y="5303198"/>
              <a:ext cx="325438" cy="730250"/>
              <a:chOff x="4224" y="3102"/>
              <a:chExt cx="205" cy="460"/>
            </a:xfrm>
          </p:grpSpPr>
          <p:sp>
            <p:nvSpPr>
              <p:cNvPr id="58" name="Rectangle 63"/>
              <p:cNvSpPr>
                <a:spLocks noChangeArrowheads="1"/>
              </p:cNvSpPr>
              <p:nvPr/>
            </p:nvSpPr>
            <p:spPr bwMode="auto">
              <a:xfrm>
                <a:off x="4224" y="3102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4</a:t>
                </a:r>
              </a:p>
            </p:txBody>
          </p:sp>
          <p:sp>
            <p:nvSpPr>
              <p:cNvPr id="59" name="Rectangle 64"/>
              <p:cNvSpPr>
                <a:spLocks noChangeArrowheads="1"/>
              </p:cNvSpPr>
              <p:nvPr/>
            </p:nvSpPr>
            <p:spPr bwMode="auto">
              <a:xfrm>
                <a:off x="4224" y="3312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</a:t>
                </a:r>
              </a:p>
            </p:txBody>
          </p:sp>
          <p:sp>
            <p:nvSpPr>
              <p:cNvPr id="60" name="Line 65"/>
              <p:cNvSpPr>
                <a:spLocks noChangeShapeType="1"/>
              </p:cNvSpPr>
              <p:nvPr/>
            </p:nvSpPr>
            <p:spPr bwMode="auto">
              <a:xfrm>
                <a:off x="4256" y="3336"/>
                <a:ext cx="13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81" name="Rectangle 66"/>
            <p:cNvSpPr>
              <a:spLocks noChangeArrowheads="1"/>
            </p:cNvSpPr>
            <p:nvPr/>
          </p:nvSpPr>
          <p:spPr bwMode="auto">
            <a:xfrm>
              <a:off x="3684896" y="5280025"/>
              <a:ext cx="325438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4</a:t>
              </a:r>
            </a:p>
          </p:txBody>
        </p:sp>
        <p:sp>
          <p:nvSpPr>
            <p:cNvPr id="82" name="Rectangle 67"/>
            <p:cNvSpPr>
              <a:spLocks noChangeArrowheads="1"/>
            </p:cNvSpPr>
            <p:nvPr/>
          </p:nvSpPr>
          <p:spPr bwMode="auto">
            <a:xfrm>
              <a:off x="3686483" y="5622925"/>
              <a:ext cx="325438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1</a:t>
              </a:r>
            </a:p>
          </p:txBody>
        </p:sp>
      </p:grpSp>
      <p:grpSp>
        <p:nvGrpSpPr>
          <p:cNvPr id="93" name="Group 92"/>
          <p:cNvGrpSpPr/>
          <p:nvPr/>
        </p:nvGrpSpPr>
        <p:grpSpPr>
          <a:xfrm>
            <a:off x="3962400" y="5313671"/>
            <a:ext cx="3200400" cy="741385"/>
            <a:chOff x="4283597" y="5313671"/>
            <a:chExt cx="3200400" cy="741385"/>
          </a:xfrm>
        </p:grpSpPr>
        <p:sp>
          <p:nvSpPr>
            <p:cNvPr id="84" name="Rectangle 83"/>
            <p:cNvSpPr/>
            <p:nvPr/>
          </p:nvSpPr>
          <p:spPr>
            <a:xfrm>
              <a:off x="4283597" y="5480938"/>
              <a:ext cx="3200400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/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rPr>
                <a:t>=  2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 (      +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    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–      –     )</a:t>
              </a:r>
              <a:endParaRPr lang="en-US" sz="2000" baseline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grpSp>
          <p:nvGrpSpPr>
            <p:cNvPr id="85" name="Group 62"/>
            <p:cNvGrpSpPr>
              <a:grpSpLocks/>
            </p:cNvGrpSpPr>
            <p:nvPr/>
          </p:nvGrpSpPr>
          <p:grpSpPr bwMode="auto">
            <a:xfrm>
              <a:off x="5666096" y="5320352"/>
              <a:ext cx="469901" cy="730250"/>
              <a:chOff x="4180" y="3102"/>
              <a:chExt cx="296" cy="460"/>
            </a:xfrm>
          </p:grpSpPr>
          <p:sp>
            <p:nvSpPr>
              <p:cNvPr id="86" name="Rectangle 63"/>
              <p:cNvSpPr>
                <a:spLocks noChangeArrowheads="1"/>
              </p:cNvSpPr>
              <p:nvPr/>
            </p:nvSpPr>
            <p:spPr bwMode="auto">
              <a:xfrm>
                <a:off x="4180" y="3102"/>
                <a:ext cx="296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32</a:t>
                </a:r>
                <a:endPara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sp>
            <p:nvSpPr>
              <p:cNvPr id="87" name="Rectangle 64"/>
              <p:cNvSpPr>
                <a:spLocks noChangeArrowheads="1"/>
              </p:cNvSpPr>
              <p:nvPr/>
            </p:nvSpPr>
            <p:spPr bwMode="auto">
              <a:xfrm>
                <a:off x="4224" y="3312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</a:t>
                </a:r>
              </a:p>
            </p:txBody>
          </p:sp>
          <p:sp>
            <p:nvSpPr>
              <p:cNvPr id="88" name="Line 65"/>
              <p:cNvSpPr>
                <a:spLocks noChangeShapeType="1"/>
              </p:cNvSpPr>
              <p:nvPr/>
            </p:nvSpPr>
            <p:spPr bwMode="auto">
              <a:xfrm>
                <a:off x="4256" y="3336"/>
                <a:ext cx="13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94" name="Group 62"/>
            <p:cNvGrpSpPr>
              <a:grpSpLocks/>
            </p:cNvGrpSpPr>
            <p:nvPr/>
          </p:nvGrpSpPr>
          <p:grpSpPr bwMode="auto">
            <a:xfrm>
              <a:off x="5070144" y="5313671"/>
              <a:ext cx="469901" cy="733425"/>
              <a:chOff x="4180" y="3102"/>
              <a:chExt cx="296" cy="462"/>
            </a:xfrm>
          </p:grpSpPr>
          <p:sp>
            <p:nvSpPr>
              <p:cNvPr id="95" name="Rectangle 63"/>
              <p:cNvSpPr>
                <a:spLocks noChangeArrowheads="1"/>
              </p:cNvSpPr>
              <p:nvPr/>
            </p:nvSpPr>
            <p:spPr bwMode="auto">
              <a:xfrm>
                <a:off x="4180" y="3102"/>
                <a:ext cx="296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64</a:t>
                </a:r>
                <a:endPara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sp>
            <p:nvSpPr>
              <p:cNvPr id="96" name="Rectangle 64"/>
              <p:cNvSpPr>
                <a:spLocks noChangeArrowheads="1"/>
              </p:cNvSpPr>
              <p:nvPr/>
            </p:nvSpPr>
            <p:spPr bwMode="auto">
              <a:xfrm>
                <a:off x="4224" y="3312"/>
                <a:ext cx="206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5</a:t>
                </a:r>
              </a:p>
            </p:txBody>
          </p:sp>
          <p:sp>
            <p:nvSpPr>
              <p:cNvPr id="97" name="Line 65"/>
              <p:cNvSpPr>
                <a:spLocks noChangeShapeType="1"/>
              </p:cNvSpPr>
              <p:nvPr/>
            </p:nvSpPr>
            <p:spPr bwMode="auto">
              <a:xfrm>
                <a:off x="4256" y="3336"/>
                <a:ext cx="13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70" name="Group 62"/>
            <p:cNvGrpSpPr>
              <a:grpSpLocks/>
            </p:cNvGrpSpPr>
            <p:nvPr/>
          </p:nvGrpSpPr>
          <p:grpSpPr bwMode="auto">
            <a:xfrm>
              <a:off x="6324600" y="5320352"/>
              <a:ext cx="336550" cy="733425"/>
              <a:chOff x="4224" y="3102"/>
              <a:chExt cx="212" cy="462"/>
            </a:xfrm>
          </p:grpSpPr>
          <p:sp>
            <p:nvSpPr>
              <p:cNvPr id="71" name="Rectangle 63"/>
              <p:cNvSpPr>
                <a:spLocks noChangeArrowheads="1"/>
              </p:cNvSpPr>
              <p:nvPr/>
            </p:nvSpPr>
            <p:spPr bwMode="auto">
              <a:xfrm>
                <a:off x="4230" y="3102"/>
                <a:ext cx="206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endPara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sp>
            <p:nvSpPr>
              <p:cNvPr id="72" name="Rectangle 64"/>
              <p:cNvSpPr>
                <a:spLocks noChangeArrowheads="1"/>
              </p:cNvSpPr>
              <p:nvPr/>
            </p:nvSpPr>
            <p:spPr bwMode="auto">
              <a:xfrm>
                <a:off x="4224" y="3312"/>
                <a:ext cx="206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5</a:t>
                </a:r>
              </a:p>
            </p:txBody>
          </p:sp>
          <p:sp>
            <p:nvSpPr>
              <p:cNvPr id="80" name="Line 65"/>
              <p:cNvSpPr>
                <a:spLocks noChangeShapeType="1"/>
              </p:cNvSpPr>
              <p:nvPr/>
            </p:nvSpPr>
            <p:spPr bwMode="auto">
              <a:xfrm>
                <a:off x="4256" y="3336"/>
                <a:ext cx="13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83" name="Group 62"/>
            <p:cNvGrpSpPr>
              <a:grpSpLocks/>
            </p:cNvGrpSpPr>
            <p:nvPr/>
          </p:nvGrpSpPr>
          <p:grpSpPr bwMode="auto">
            <a:xfrm>
              <a:off x="6898944" y="5321631"/>
              <a:ext cx="336550" cy="733425"/>
              <a:chOff x="4224" y="3102"/>
              <a:chExt cx="212" cy="462"/>
            </a:xfrm>
          </p:grpSpPr>
          <p:sp>
            <p:nvSpPr>
              <p:cNvPr id="90" name="Rectangle 63"/>
              <p:cNvSpPr>
                <a:spLocks noChangeArrowheads="1"/>
              </p:cNvSpPr>
              <p:nvPr/>
            </p:nvSpPr>
            <p:spPr bwMode="auto">
              <a:xfrm>
                <a:off x="4230" y="3102"/>
                <a:ext cx="206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4</a:t>
                </a:r>
                <a:endPara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sp>
            <p:nvSpPr>
              <p:cNvPr id="91" name="Rectangle 64"/>
              <p:cNvSpPr>
                <a:spLocks noChangeArrowheads="1"/>
              </p:cNvSpPr>
              <p:nvPr/>
            </p:nvSpPr>
            <p:spPr bwMode="auto">
              <a:xfrm>
                <a:off x="4224" y="3312"/>
                <a:ext cx="206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</a:t>
                </a:r>
              </a:p>
            </p:txBody>
          </p:sp>
          <p:sp>
            <p:nvSpPr>
              <p:cNvPr id="92" name="Line 65"/>
              <p:cNvSpPr>
                <a:spLocks noChangeShapeType="1"/>
              </p:cNvSpPr>
              <p:nvPr/>
            </p:nvSpPr>
            <p:spPr bwMode="auto">
              <a:xfrm>
                <a:off x="4256" y="3336"/>
                <a:ext cx="13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103" name="Group 102"/>
          <p:cNvGrpSpPr/>
          <p:nvPr/>
        </p:nvGrpSpPr>
        <p:grpSpPr>
          <a:xfrm>
            <a:off x="6961174" y="5362575"/>
            <a:ext cx="1253869" cy="733425"/>
            <a:chOff x="7391400" y="4572000"/>
            <a:chExt cx="1253869" cy="733425"/>
          </a:xfrm>
        </p:grpSpPr>
        <p:grpSp>
          <p:nvGrpSpPr>
            <p:cNvPr id="98" name="Group 72"/>
            <p:cNvGrpSpPr>
              <a:grpSpLocks/>
            </p:cNvGrpSpPr>
            <p:nvPr/>
          </p:nvGrpSpPr>
          <p:grpSpPr bwMode="auto">
            <a:xfrm>
              <a:off x="7961325" y="4572000"/>
              <a:ext cx="469901" cy="733425"/>
              <a:chOff x="3898" y="3324"/>
              <a:chExt cx="296" cy="462"/>
            </a:xfrm>
          </p:grpSpPr>
          <p:sp>
            <p:nvSpPr>
              <p:cNvPr id="99" name="Rectangle 69"/>
              <p:cNvSpPr>
                <a:spLocks noChangeArrowheads="1"/>
              </p:cNvSpPr>
              <p:nvPr/>
            </p:nvSpPr>
            <p:spPr bwMode="auto">
              <a:xfrm>
                <a:off x="3945" y="3324"/>
                <a:ext cx="206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7</a:t>
                </a:r>
                <a:endPara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sp>
            <p:nvSpPr>
              <p:cNvPr id="100" name="Rectangle 70"/>
              <p:cNvSpPr>
                <a:spLocks noChangeArrowheads="1"/>
              </p:cNvSpPr>
              <p:nvPr/>
            </p:nvSpPr>
            <p:spPr bwMode="auto">
              <a:xfrm>
                <a:off x="3898" y="3534"/>
                <a:ext cx="296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15</a:t>
                </a:r>
                <a:endPara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sp>
            <p:nvSpPr>
              <p:cNvPr id="101" name="Line 71"/>
              <p:cNvSpPr>
                <a:spLocks noChangeShapeType="1"/>
              </p:cNvSpPr>
              <p:nvPr/>
            </p:nvSpPr>
            <p:spPr bwMode="auto">
              <a:xfrm>
                <a:off x="3954" y="3541"/>
                <a:ext cx="173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102" name="Rectangle 101"/>
            <p:cNvSpPr/>
            <p:nvPr/>
          </p:nvSpPr>
          <p:spPr>
            <a:xfrm>
              <a:off x="7391400" y="4724400"/>
              <a:ext cx="1253869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= 43      </a:t>
              </a:r>
              <a:r>
                <a:rPr lang="el-GR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/>
                </a:rPr>
                <a:t></a:t>
              </a:r>
              <a:endParaRPr lang="en-US"/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342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2000"/>
                                        <p:tgtEl>
                                          <p:spTgt spid="342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2000"/>
                                        <p:tgtEl>
                                          <p:spTgt spid="342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000"/>
                            </p:stCondLst>
                            <p:childTnLst>
                              <p:par>
                                <p:cTn id="2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6000"/>
                            </p:stCondLst>
                            <p:childTnLst>
                              <p:par>
                                <p:cTn id="2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9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8000"/>
                            </p:stCondLst>
                            <p:childTnLst>
                              <p:par>
                                <p:cTn id="3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3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8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3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8" dur="2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3" dur="2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2019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D463C6-4F0B-4E58-8CB4-DB61DC286805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533400" y="279737"/>
            <a:ext cx="7772400" cy="10926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84175" indent="-384175">
              <a:spcAft>
                <a:spcPts val="600"/>
              </a:spcAft>
            </a:pP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3.	Hitung volume torus yang terbentuk oleh perputaran lingkaran x</a:t>
            </a:r>
            <a:r>
              <a:rPr lang="en-US" sz="2000" baseline="30000">
                <a:latin typeface="Arial" pitchFamily="34" charset="0"/>
                <a:cs typeface="Arial" pitchFamily="34" charset="0"/>
                <a:sym typeface="Symbol" pitchFamily="18" charset="2"/>
              </a:rPr>
              <a:t>2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 + y</a:t>
            </a:r>
            <a:r>
              <a:rPr lang="en-US" sz="2000" baseline="30000">
                <a:latin typeface="Arial" pitchFamily="34" charset="0"/>
                <a:cs typeface="Arial" pitchFamily="34" charset="0"/>
                <a:sym typeface="Symbol" pitchFamily="18" charset="2"/>
              </a:rPr>
              <a:t>2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 = 4 terhadap garis 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x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= 3 sebagai sumbu putar </a:t>
            </a:r>
          </a:p>
          <a:p>
            <a:pPr marL="384175" indent="-384175">
              <a:spcAft>
                <a:spcPts val="600"/>
              </a:spcAft>
            </a:pP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	Jawab:</a:t>
            </a:r>
          </a:p>
        </p:txBody>
      </p:sp>
      <p:grpSp>
        <p:nvGrpSpPr>
          <p:cNvPr id="6" name="Group 16"/>
          <p:cNvGrpSpPr>
            <a:grpSpLocks/>
          </p:cNvGrpSpPr>
          <p:nvPr/>
        </p:nvGrpSpPr>
        <p:grpSpPr bwMode="auto">
          <a:xfrm>
            <a:off x="457200" y="1524000"/>
            <a:ext cx="2514600" cy="2057400"/>
            <a:chOff x="615" y="1740"/>
            <a:chExt cx="1690" cy="1399"/>
          </a:xfrm>
        </p:grpSpPr>
        <p:sp>
          <p:nvSpPr>
            <p:cNvPr id="7" name="Oval 5"/>
            <p:cNvSpPr>
              <a:spLocks noChangeAspect="1" noChangeArrowheads="1"/>
            </p:cNvSpPr>
            <p:nvPr/>
          </p:nvSpPr>
          <p:spPr bwMode="auto">
            <a:xfrm>
              <a:off x="987" y="2197"/>
              <a:ext cx="773" cy="772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Line 6"/>
            <p:cNvSpPr>
              <a:spLocks noChangeAspect="1" noChangeShapeType="1"/>
            </p:cNvSpPr>
            <p:nvPr/>
          </p:nvSpPr>
          <p:spPr bwMode="auto">
            <a:xfrm>
              <a:off x="1368" y="1981"/>
              <a:ext cx="0" cy="115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Line 7"/>
            <p:cNvSpPr>
              <a:spLocks noChangeAspect="1" noChangeShapeType="1"/>
            </p:cNvSpPr>
            <p:nvPr/>
          </p:nvSpPr>
          <p:spPr bwMode="auto">
            <a:xfrm>
              <a:off x="847" y="2580"/>
              <a:ext cx="134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Line 8"/>
            <p:cNvSpPr>
              <a:spLocks noChangeAspect="1" noChangeShapeType="1"/>
            </p:cNvSpPr>
            <p:nvPr/>
          </p:nvSpPr>
          <p:spPr bwMode="auto">
            <a:xfrm>
              <a:off x="1944" y="1981"/>
              <a:ext cx="0" cy="115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Oval 9"/>
            <p:cNvSpPr>
              <a:spLocks noChangeAspect="1" noChangeArrowheads="1"/>
            </p:cNvSpPr>
            <p:nvPr/>
          </p:nvSpPr>
          <p:spPr bwMode="auto">
            <a:xfrm>
              <a:off x="1845" y="2907"/>
              <a:ext cx="193" cy="122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Text Box 10"/>
            <p:cNvSpPr txBox="1">
              <a:spLocks noChangeAspect="1" noChangeArrowheads="1"/>
            </p:cNvSpPr>
            <p:nvPr/>
          </p:nvSpPr>
          <p:spPr bwMode="auto">
            <a:xfrm>
              <a:off x="1968" y="2340"/>
              <a:ext cx="337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X</a:t>
              </a:r>
            </a:p>
          </p:txBody>
        </p:sp>
        <p:sp>
          <p:nvSpPr>
            <p:cNvPr id="13" name="Text Box 11"/>
            <p:cNvSpPr txBox="1">
              <a:spLocks noChangeAspect="1" noChangeArrowheads="1"/>
            </p:cNvSpPr>
            <p:nvPr/>
          </p:nvSpPr>
          <p:spPr bwMode="auto">
            <a:xfrm>
              <a:off x="1072" y="1886"/>
              <a:ext cx="337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Y</a:t>
              </a:r>
            </a:p>
          </p:txBody>
        </p:sp>
        <p:sp>
          <p:nvSpPr>
            <p:cNvPr id="14" name="Text Box 12"/>
            <p:cNvSpPr txBox="1">
              <a:spLocks noChangeAspect="1" noChangeArrowheads="1"/>
            </p:cNvSpPr>
            <p:nvPr/>
          </p:nvSpPr>
          <p:spPr bwMode="auto">
            <a:xfrm>
              <a:off x="1307" y="2561"/>
              <a:ext cx="337" cy="3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0</a:t>
              </a:r>
            </a:p>
          </p:txBody>
        </p:sp>
        <p:sp>
          <p:nvSpPr>
            <p:cNvPr id="15" name="Text Box 13"/>
            <p:cNvSpPr txBox="1">
              <a:spLocks noChangeAspect="1" noChangeArrowheads="1"/>
            </p:cNvSpPr>
            <p:nvPr/>
          </p:nvSpPr>
          <p:spPr bwMode="auto">
            <a:xfrm>
              <a:off x="1620" y="1740"/>
              <a:ext cx="651" cy="3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x = 3</a:t>
              </a:r>
            </a:p>
          </p:txBody>
        </p:sp>
        <p:sp>
          <p:nvSpPr>
            <p:cNvPr id="16" name="Text Box 14"/>
            <p:cNvSpPr txBox="1">
              <a:spLocks noChangeAspect="1" noChangeArrowheads="1"/>
            </p:cNvSpPr>
            <p:nvPr/>
          </p:nvSpPr>
          <p:spPr bwMode="auto">
            <a:xfrm>
              <a:off x="1677" y="2550"/>
              <a:ext cx="337" cy="3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2</a:t>
              </a:r>
            </a:p>
          </p:txBody>
        </p:sp>
        <p:sp>
          <p:nvSpPr>
            <p:cNvPr id="17" name="Text Box 15"/>
            <p:cNvSpPr txBox="1">
              <a:spLocks noChangeAspect="1" noChangeArrowheads="1"/>
            </p:cNvSpPr>
            <p:nvPr/>
          </p:nvSpPr>
          <p:spPr bwMode="auto">
            <a:xfrm>
              <a:off x="615" y="2551"/>
              <a:ext cx="477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 – 2 </a:t>
              </a:r>
            </a:p>
          </p:txBody>
        </p:sp>
      </p:grpSp>
      <p:grpSp>
        <p:nvGrpSpPr>
          <p:cNvPr id="18" name="Group 19"/>
          <p:cNvGrpSpPr>
            <a:grpSpLocks/>
          </p:cNvGrpSpPr>
          <p:nvPr/>
        </p:nvGrpSpPr>
        <p:grpSpPr bwMode="auto">
          <a:xfrm>
            <a:off x="3352800" y="1352550"/>
            <a:ext cx="4800600" cy="400050"/>
            <a:chOff x="2112" y="1008"/>
            <a:chExt cx="3024" cy="252"/>
          </a:xfrm>
        </p:grpSpPr>
        <p:sp>
          <p:nvSpPr>
            <p:cNvPr id="19" name="Rectangle 17"/>
            <p:cNvSpPr>
              <a:spLocks noChangeArrowheads="1"/>
            </p:cNvSpPr>
            <p:nvPr/>
          </p:nvSpPr>
          <p:spPr bwMode="auto">
            <a:xfrm>
              <a:off x="2112" y="1008"/>
              <a:ext cx="3024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Ubah fungsi itu menjadi   y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=  4 – x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endParaRPr lang="en-US" sz="2000" baseline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" name="Line 18"/>
            <p:cNvSpPr>
              <a:spLocks noChangeShapeType="1"/>
            </p:cNvSpPr>
            <p:nvPr/>
          </p:nvSpPr>
          <p:spPr bwMode="auto">
            <a:xfrm>
              <a:off x="4436" y="1030"/>
              <a:ext cx="403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3352800" y="2846696"/>
            <a:ext cx="2895600" cy="979184"/>
            <a:chOff x="6387152" y="1905000"/>
            <a:chExt cx="2895600" cy="979184"/>
          </a:xfrm>
        </p:grpSpPr>
        <p:sp>
          <p:nvSpPr>
            <p:cNvPr id="22" name="Rectangle 21"/>
            <p:cNvSpPr>
              <a:spLocks noChangeArrowheads="1"/>
            </p:cNvSpPr>
            <p:nvPr/>
          </p:nvSpPr>
          <p:spPr bwMode="auto">
            <a:xfrm>
              <a:off x="6387152" y="2209800"/>
              <a:ext cx="289560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V = 2. 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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(3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–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x)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y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dx</a:t>
              </a:r>
            </a:p>
          </p:txBody>
        </p:sp>
        <p:grpSp>
          <p:nvGrpSpPr>
            <p:cNvPr id="23" name="Group 22"/>
            <p:cNvGrpSpPr>
              <a:grpSpLocks/>
            </p:cNvGrpSpPr>
            <p:nvPr/>
          </p:nvGrpSpPr>
          <p:grpSpPr bwMode="auto">
            <a:xfrm>
              <a:off x="7285039" y="1904999"/>
              <a:ext cx="528638" cy="979183"/>
              <a:chOff x="580" y="720"/>
              <a:chExt cx="333" cy="584"/>
            </a:xfrm>
          </p:grpSpPr>
          <p:sp>
            <p:nvSpPr>
              <p:cNvPr id="24" name="Rectangle 26"/>
              <p:cNvSpPr>
                <a:spLocks noChangeArrowheads="1"/>
              </p:cNvSpPr>
              <p:nvPr/>
            </p:nvSpPr>
            <p:spPr bwMode="auto">
              <a:xfrm>
                <a:off x="708" y="720"/>
                <a:ext cx="205" cy="2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25" name="Rectangle 27"/>
              <p:cNvSpPr>
                <a:spLocks noChangeArrowheads="1"/>
              </p:cNvSpPr>
              <p:nvPr/>
            </p:nvSpPr>
            <p:spPr bwMode="auto">
              <a:xfrm>
                <a:off x="580" y="1067"/>
                <a:ext cx="258" cy="2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-2</a:t>
                </a:r>
              </a:p>
            </p:txBody>
          </p:sp>
        </p:grpSp>
      </p:grpSp>
      <p:grpSp>
        <p:nvGrpSpPr>
          <p:cNvPr id="26" name="Group 25"/>
          <p:cNvGrpSpPr/>
          <p:nvPr/>
        </p:nvGrpSpPr>
        <p:grpSpPr>
          <a:xfrm>
            <a:off x="5957248" y="2893321"/>
            <a:ext cx="2834640" cy="943973"/>
            <a:chOff x="3615690" y="3186752"/>
            <a:chExt cx="2834640" cy="943973"/>
          </a:xfrm>
        </p:grpSpPr>
        <p:sp>
          <p:nvSpPr>
            <p:cNvPr id="27" name="Rectangle 31"/>
            <p:cNvSpPr>
              <a:spLocks noChangeArrowheads="1"/>
            </p:cNvSpPr>
            <p:nvPr/>
          </p:nvSpPr>
          <p:spPr bwMode="auto">
            <a:xfrm>
              <a:off x="3615690" y="3462338"/>
              <a:ext cx="283464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=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4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(3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–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x)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4 – x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dx</a:t>
              </a:r>
            </a:p>
          </p:txBody>
        </p:sp>
        <p:grpSp>
          <p:nvGrpSpPr>
            <p:cNvPr id="28" name="Group 32"/>
            <p:cNvGrpSpPr>
              <a:grpSpLocks/>
            </p:cNvGrpSpPr>
            <p:nvPr/>
          </p:nvGrpSpPr>
          <p:grpSpPr bwMode="auto">
            <a:xfrm>
              <a:off x="4010026" y="3186752"/>
              <a:ext cx="506413" cy="943973"/>
              <a:chOff x="437" y="720"/>
              <a:chExt cx="319" cy="563"/>
            </a:xfrm>
          </p:grpSpPr>
          <p:sp>
            <p:nvSpPr>
              <p:cNvPr id="30" name="Rectangle 36"/>
              <p:cNvSpPr>
                <a:spLocks noChangeArrowheads="1"/>
              </p:cNvSpPr>
              <p:nvPr/>
            </p:nvSpPr>
            <p:spPr bwMode="auto">
              <a:xfrm>
                <a:off x="551" y="720"/>
                <a:ext cx="205" cy="2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31" name="Rectangle 37"/>
              <p:cNvSpPr>
                <a:spLocks noChangeArrowheads="1"/>
              </p:cNvSpPr>
              <p:nvPr/>
            </p:nvSpPr>
            <p:spPr bwMode="auto">
              <a:xfrm>
                <a:off x="437" y="1046"/>
                <a:ext cx="258" cy="2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-2</a:t>
                </a:r>
              </a:p>
            </p:txBody>
          </p:sp>
        </p:grpSp>
        <p:sp>
          <p:nvSpPr>
            <p:cNvPr id="29" name="Line 38"/>
            <p:cNvSpPr>
              <a:spLocks noChangeShapeType="1"/>
            </p:cNvSpPr>
            <p:nvPr/>
          </p:nvSpPr>
          <p:spPr bwMode="auto">
            <a:xfrm>
              <a:off x="5331464" y="3502025"/>
              <a:ext cx="64008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1066801" y="3657599"/>
            <a:ext cx="4258440" cy="1044574"/>
            <a:chOff x="609601" y="3935103"/>
            <a:chExt cx="4258440" cy="1044574"/>
          </a:xfrm>
        </p:grpSpPr>
        <p:grpSp>
          <p:nvGrpSpPr>
            <p:cNvPr id="33" name="Group 95"/>
            <p:cNvGrpSpPr/>
            <p:nvPr/>
          </p:nvGrpSpPr>
          <p:grpSpPr>
            <a:xfrm>
              <a:off x="609601" y="3935103"/>
              <a:ext cx="2286000" cy="1044574"/>
              <a:chOff x="609601" y="3935103"/>
              <a:chExt cx="2286000" cy="1044574"/>
            </a:xfrm>
          </p:grpSpPr>
          <p:grpSp>
            <p:nvGrpSpPr>
              <p:cNvPr id="40" name="Group 39"/>
              <p:cNvGrpSpPr>
                <a:grpSpLocks/>
              </p:cNvGrpSpPr>
              <p:nvPr/>
            </p:nvGrpSpPr>
            <p:grpSpPr bwMode="auto">
              <a:xfrm>
                <a:off x="1183969" y="3935103"/>
                <a:ext cx="479426" cy="1044574"/>
                <a:chOff x="608" y="720"/>
                <a:chExt cx="302" cy="623"/>
              </a:xfrm>
            </p:grpSpPr>
            <p:sp>
              <p:nvSpPr>
                <p:cNvPr id="43" name="Rectangle 43"/>
                <p:cNvSpPr>
                  <a:spLocks noChangeArrowheads="1"/>
                </p:cNvSpPr>
                <p:nvPr/>
              </p:nvSpPr>
              <p:spPr bwMode="auto">
                <a:xfrm>
                  <a:off x="705" y="720"/>
                  <a:ext cx="205" cy="23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2</a:t>
                  </a:r>
                </a:p>
              </p:txBody>
            </p:sp>
            <p:sp>
              <p:nvSpPr>
                <p:cNvPr id="44" name="Rectangle 44"/>
                <p:cNvSpPr>
                  <a:spLocks noChangeArrowheads="1"/>
                </p:cNvSpPr>
                <p:nvPr/>
              </p:nvSpPr>
              <p:spPr bwMode="auto">
                <a:xfrm>
                  <a:off x="608" y="1106"/>
                  <a:ext cx="258" cy="23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-2</a:t>
                  </a:r>
                </a:p>
              </p:txBody>
            </p:sp>
          </p:grpSp>
          <p:sp>
            <p:nvSpPr>
              <p:cNvPr id="41" name="Rectangle 45"/>
              <p:cNvSpPr>
                <a:spLocks noChangeArrowheads="1"/>
              </p:cNvSpPr>
              <p:nvPr/>
            </p:nvSpPr>
            <p:spPr bwMode="auto">
              <a:xfrm>
                <a:off x="609601" y="4267200"/>
                <a:ext cx="2286000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=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12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/>
                  </a:rPr>
                  <a:t>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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4 – x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dx</a:t>
                </a:r>
                <a:endPara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sp>
            <p:nvSpPr>
              <p:cNvPr id="42" name="Line 53"/>
              <p:cNvSpPr>
                <a:spLocks noChangeShapeType="1"/>
              </p:cNvSpPr>
              <p:nvPr/>
            </p:nvSpPr>
            <p:spPr bwMode="auto">
              <a:xfrm>
                <a:off x="1652256" y="4308144"/>
                <a:ext cx="64008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34" name="Group 96"/>
            <p:cNvGrpSpPr/>
            <p:nvPr/>
          </p:nvGrpSpPr>
          <p:grpSpPr>
            <a:xfrm>
              <a:off x="2644355" y="3984623"/>
              <a:ext cx="2223686" cy="935589"/>
              <a:chOff x="5105400" y="3984623"/>
              <a:chExt cx="2223686" cy="935589"/>
            </a:xfrm>
          </p:grpSpPr>
          <p:sp>
            <p:nvSpPr>
              <p:cNvPr id="35" name="Rectangle 34"/>
              <p:cNvSpPr/>
              <p:nvPr/>
            </p:nvSpPr>
            <p:spPr>
              <a:xfrm>
                <a:off x="5105400" y="4267200"/>
                <a:ext cx="2223686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:r>
                  <a:rPr lang="en-US" sz="2000" baseline="0" smtClean="0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  <a:sym typeface="Symbol" pitchFamily="18" charset="2"/>
                  </a:rPr>
                  <a:t>– 4 </a:t>
                </a:r>
                <a:r>
                  <a:rPr lang="en-US" sz="2000" baseline="0" smtClean="0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</a:t>
                </a:r>
                <a:r>
                  <a:rPr lang="en-US" sz="2000" baseline="0" smtClean="0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x4 – x</a:t>
                </a:r>
                <a:r>
                  <a:rPr lang="en-US" sz="2000" baseline="30000" smtClean="0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 smtClean="0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dx </a:t>
                </a:r>
                <a:endParaRPr lang="en-US" sz="2000" baseline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grpSp>
            <p:nvGrpSpPr>
              <p:cNvPr id="36" name="Group 47"/>
              <p:cNvGrpSpPr>
                <a:grpSpLocks/>
              </p:cNvGrpSpPr>
              <p:nvPr/>
            </p:nvGrpSpPr>
            <p:grpSpPr bwMode="auto">
              <a:xfrm>
                <a:off x="5482277" y="3984623"/>
                <a:ext cx="506413" cy="935589"/>
                <a:chOff x="379" y="720"/>
                <a:chExt cx="319" cy="558"/>
              </a:xfrm>
            </p:grpSpPr>
            <p:sp>
              <p:nvSpPr>
                <p:cNvPr id="38" name="Rectangle 51"/>
                <p:cNvSpPr>
                  <a:spLocks noChangeArrowheads="1"/>
                </p:cNvSpPr>
                <p:nvPr/>
              </p:nvSpPr>
              <p:spPr bwMode="auto">
                <a:xfrm>
                  <a:off x="493" y="720"/>
                  <a:ext cx="205" cy="23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2</a:t>
                  </a:r>
                </a:p>
              </p:txBody>
            </p:sp>
            <p:sp>
              <p:nvSpPr>
                <p:cNvPr id="39" name="Rectangle 52"/>
                <p:cNvSpPr>
                  <a:spLocks noChangeArrowheads="1"/>
                </p:cNvSpPr>
                <p:nvPr/>
              </p:nvSpPr>
              <p:spPr bwMode="auto">
                <a:xfrm>
                  <a:off x="379" y="1041"/>
                  <a:ext cx="258" cy="23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-2</a:t>
                  </a:r>
                </a:p>
              </p:txBody>
            </p:sp>
          </p:grpSp>
          <p:sp>
            <p:nvSpPr>
              <p:cNvPr id="37" name="Line 54"/>
              <p:cNvSpPr>
                <a:spLocks noChangeShapeType="1"/>
              </p:cNvSpPr>
              <p:nvPr/>
            </p:nvSpPr>
            <p:spPr bwMode="auto">
              <a:xfrm>
                <a:off x="6169664" y="4308144"/>
                <a:ext cx="64008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87" name="Group 86"/>
          <p:cNvGrpSpPr/>
          <p:nvPr/>
        </p:nvGrpSpPr>
        <p:grpSpPr>
          <a:xfrm>
            <a:off x="1028170" y="4558352"/>
            <a:ext cx="6287030" cy="775648"/>
            <a:chOff x="1028170" y="4558352"/>
            <a:chExt cx="6287030" cy="775648"/>
          </a:xfrm>
        </p:grpSpPr>
        <p:sp>
          <p:nvSpPr>
            <p:cNvPr id="46" name="Rectangle 56"/>
            <p:cNvSpPr>
              <a:spLocks noChangeArrowheads="1"/>
            </p:cNvSpPr>
            <p:nvPr/>
          </p:nvSpPr>
          <p:spPr bwMode="auto">
            <a:xfrm>
              <a:off x="1028170" y="4705350"/>
              <a:ext cx="6240811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=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[12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 {   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(4 – x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)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1/2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+ 2 arcsin     } +      (4 – x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)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3/2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]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grpSp>
          <p:nvGrpSpPr>
            <p:cNvPr id="47" name="Group 60"/>
            <p:cNvGrpSpPr>
              <a:grpSpLocks/>
            </p:cNvGrpSpPr>
            <p:nvPr/>
          </p:nvGrpSpPr>
          <p:grpSpPr bwMode="auto">
            <a:xfrm>
              <a:off x="4537714" y="4590102"/>
              <a:ext cx="325438" cy="730250"/>
              <a:chOff x="4656" y="1662"/>
              <a:chExt cx="205" cy="460"/>
            </a:xfrm>
          </p:grpSpPr>
          <p:sp>
            <p:nvSpPr>
              <p:cNvPr id="58" name="Rectangle 57"/>
              <p:cNvSpPr>
                <a:spLocks noChangeArrowheads="1"/>
              </p:cNvSpPr>
              <p:nvPr/>
            </p:nvSpPr>
            <p:spPr bwMode="auto">
              <a:xfrm>
                <a:off x="4656" y="1662"/>
                <a:ext cx="197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x</a:t>
                </a:r>
              </a:p>
            </p:txBody>
          </p:sp>
          <p:sp>
            <p:nvSpPr>
              <p:cNvPr id="59" name="Rectangle 58"/>
              <p:cNvSpPr>
                <a:spLocks noChangeArrowheads="1"/>
              </p:cNvSpPr>
              <p:nvPr/>
            </p:nvSpPr>
            <p:spPr bwMode="auto">
              <a:xfrm>
                <a:off x="4656" y="1872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60" name="Line 59"/>
              <p:cNvSpPr>
                <a:spLocks noChangeShapeType="1"/>
              </p:cNvSpPr>
              <p:nvPr/>
            </p:nvSpPr>
            <p:spPr bwMode="auto">
              <a:xfrm>
                <a:off x="4688" y="1884"/>
                <a:ext cx="13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48" name="Group 61"/>
            <p:cNvGrpSpPr>
              <a:grpSpLocks/>
            </p:cNvGrpSpPr>
            <p:nvPr/>
          </p:nvGrpSpPr>
          <p:grpSpPr bwMode="auto">
            <a:xfrm>
              <a:off x="1981200" y="4572000"/>
              <a:ext cx="325438" cy="730250"/>
              <a:chOff x="4656" y="1662"/>
              <a:chExt cx="205" cy="460"/>
            </a:xfrm>
          </p:grpSpPr>
          <p:sp>
            <p:nvSpPr>
              <p:cNvPr id="55" name="Rectangle 62"/>
              <p:cNvSpPr>
                <a:spLocks noChangeArrowheads="1"/>
              </p:cNvSpPr>
              <p:nvPr/>
            </p:nvSpPr>
            <p:spPr bwMode="auto">
              <a:xfrm>
                <a:off x="4656" y="1662"/>
                <a:ext cx="197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x</a:t>
                </a:r>
              </a:p>
            </p:txBody>
          </p:sp>
          <p:sp>
            <p:nvSpPr>
              <p:cNvPr id="56" name="Rectangle 63"/>
              <p:cNvSpPr>
                <a:spLocks noChangeArrowheads="1"/>
              </p:cNvSpPr>
              <p:nvPr/>
            </p:nvSpPr>
            <p:spPr bwMode="auto">
              <a:xfrm>
                <a:off x="4656" y="1872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57" name="Line 64"/>
              <p:cNvSpPr>
                <a:spLocks noChangeShapeType="1"/>
              </p:cNvSpPr>
              <p:nvPr/>
            </p:nvSpPr>
            <p:spPr bwMode="auto">
              <a:xfrm>
                <a:off x="4688" y="1884"/>
                <a:ext cx="13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49" name="Group 65"/>
            <p:cNvGrpSpPr>
              <a:grpSpLocks/>
            </p:cNvGrpSpPr>
            <p:nvPr/>
          </p:nvGrpSpPr>
          <p:grpSpPr bwMode="auto">
            <a:xfrm>
              <a:off x="5181600" y="4558352"/>
              <a:ext cx="325438" cy="730250"/>
              <a:chOff x="4656" y="1662"/>
              <a:chExt cx="205" cy="460"/>
            </a:xfrm>
          </p:grpSpPr>
          <p:sp>
            <p:nvSpPr>
              <p:cNvPr id="52" name="Rectangle 66"/>
              <p:cNvSpPr>
                <a:spLocks noChangeArrowheads="1"/>
              </p:cNvSpPr>
              <p:nvPr/>
            </p:nvSpPr>
            <p:spPr bwMode="auto">
              <a:xfrm>
                <a:off x="4656" y="1662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4</a:t>
                </a:r>
              </a:p>
            </p:txBody>
          </p:sp>
          <p:sp>
            <p:nvSpPr>
              <p:cNvPr id="53" name="Rectangle 67"/>
              <p:cNvSpPr>
                <a:spLocks noChangeArrowheads="1"/>
              </p:cNvSpPr>
              <p:nvPr/>
            </p:nvSpPr>
            <p:spPr bwMode="auto">
              <a:xfrm>
                <a:off x="4656" y="1872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</a:t>
                </a:r>
              </a:p>
            </p:txBody>
          </p:sp>
          <p:sp>
            <p:nvSpPr>
              <p:cNvPr id="54" name="Line 68"/>
              <p:cNvSpPr>
                <a:spLocks noChangeShapeType="1"/>
              </p:cNvSpPr>
              <p:nvPr/>
            </p:nvSpPr>
            <p:spPr bwMode="auto">
              <a:xfrm>
                <a:off x="4688" y="1884"/>
                <a:ext cx="13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50" name="Rectangle 69"/>
            <p:cNvSpPr>
              <a:spLocks noChangeArrowheads="1"/>
            </p:cNvSpPr>
            <p:nvPr/>
          </p:nvSpPr>
          <p:spPr bwMode="auto">
            <a:xfrm>
              <a:off x="6953250" y="4572000"/>
              <a:ext cx="325438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</a:p>
          </p:txBody>
        </p:sp>
        <p:sp>
          <p:nvSpPr>
            <p:cNvPr id="51" name="Rectangle 70"/>
            <p:cNvSpPr>
              <a:spLocks noChangeArrowheads="1"/>
            </p:cNvSpPr>
            <p:nvPr/>
          </p:nvSpPr>
          <p:spPr bwMode="auto">
            <a:xfrm>
              <a:off x="6905625" y="4937125"/>
              <a:ext cx="409575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-2</a:t>
              </a:r>
            </a:p>
          </p:txBody>
        </p:sp>
      </p:grpSp>
      <p:grpSp>
        <p:nvGrpSpPr>
          <p:cNvPr id="61" name="Group 60"/>
          <p:cNvGrpSpPr/>
          <p:nvPr/>
        </p:nvGrpSpPr>
        <p:grpSpPr>
          <a:xfrm>
            <a:off x="3413760" y="1798363"/>
            <a:ext cx="2834640" cy="1021037"/>
            <a:chOff x="3989696" y="1285875"/>
            <a:chExt cx="2834640" cy="1021037"/>
          </a:xfrm>
          <a:noFill/>
        </p:grpSpPr>
        <p:grpSp>
          <p:nvGrpSpPr>
            <p:cNvPr id="62" name="Group 32"/>
            <p:cNvGrpSpPr/>
            <p:nvPr/>
          </p:nvGrpSpPr>
          <p:grpSpPr>
            <a:xfrm>
              <a:off x="4114800" y="1322696"/>
              <a:ext cx="2675732" cy="984216"/>
              <a:chOff x="1447800" y="3581401"/>
              <a:chExt cx="2675732" cy="984216"/>
            </a:xfrm>
            <a:grpFill/>
          </p:grpSpPr>
          <p:sp>
            <p:nvSpPr>
              <p:cNvPr id="64" name="Rectangle 37"/>
              <p:cNvSpPr>
                <a:spLocks noChangeArrowheads="1"/>
              </p:cNvSpPr>
              <p:nvPr/>
            </p:nvSpPr>
            <p:spPr bwMode="auto">
              <a:xfrm>
                <a:off x="1447800" y="3910960"/>
                <a:ext cx="2675732" cy="400110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V = 2 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/>
                  </a:rPr>
                  <a:t>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(xp – x) y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dx </a:t>
                </a:r>
              </a:p>
            </p:txBody>
          </p:sp>
          <p:grpSp>
            <p:nvGrpSpPr>
              <p:cNvPr id="65" name="Group 38"/>
              <p:cNvGrpSpPr>
                <a:grpSpLocks/>
              </p:cNvGrpSpPr>
              <p:nvPr/>
            </p:nvGrpSpPr>
            <p:grpSpPr bwMode="auto">
              <a:xfrm>
                <a:off x="2209800" y="3581401"/>
                <a:ext cx="493713" cy="984216"/>
                <a:chOff x="503" y="720"/>
                <a:chExt cx="311" cy="587"/>
              </a:xfrm>
              <a:grpFill/>
            </p:grpSpPr>
            <p:sp>
              <p:nvSpPr>
                <p:cNvPr id="66" name="Rectangle 42"/>
                <p:cNvSpPr>
                  <a:spLocks noChangeArrowheads="1"/>
                </p:cNvSpPr>
                <p:nvPr/>
              </p:nvSpPr>
              <p:spPr bwMode="auto">
                <a:xfrm>
                  <a:off x="600" y="720"/>
                  <a:ext cx="214" cy="237"/>
                </a:xfrm>
                <a:prstGeom prst="rect">
                  <a:avLst/>
                </a:prstGeom>
                <a:grp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b</a:t>
                  </a:r>
                </a:p>
              </p:txBody>
            </p:sp>
            <p:sp>
              <p:nvSpPr>
                <p:cNvPr id="67" name="Rectangle 43"/>
                <p:cNvSpPr>
                  <a:spLocks noChangeArrowheads="1"/>
                </p:cNvSpPr>
                <p:nvPr/>
              </p:nvSpPr>
              <p:spPr bwMode="auto">
                <a:xfrm>
                  <a:off x="503" y="1070"/>
                  <a:ext cx="205" cy="237"/>
                </a:xfrm>
                <a:prstGeom prst="rect">
                  <a:avLst/>
                </a:prstGeom>
                <a:grp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a</a:t>
                  </a:r>
                </a:p>
              </p:txBody>
            </p:sp>
          </p:grpSp>
        </p:grpSp>
        <p:sp>
          <p:nvSpPr>
            <p:cNvPr id="63" name="Rectangle 62"/>
            <p:cNvSpPr>
              <a:spLocks noChangeArrowheads="1"/>
            </p:cNvSpPr>
            <p:nvPr/>
          </p:nvSpPr>
          <p:spPr bwMode="auto">
            <a:xfrm>
              <a:off x="3989696" y="1285875"/>
              <a:ext cx="2834640" cy="1000125"/>
            </a:xfrm>
            <a:prstGeom prst="rect">
              <a:avLst/>
            </a:prstGeom>
            <a:grp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68" name="Rectangle 67"/>
          <p:cNvSpPr/>
          <p:nvPr/>
        </p:nvSpPr>
        <p:spPr>
          <a:xfrm>
            <a:off x="5181600" y="5848290"/>
            <a:ext cx="10663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= 24 </a:t>
            </a:r>
            <a:r>
              <a:rPr lang="en-US" sz="2000" baseline="3000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2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  <a:endParaRPr lang="en-US" sz="2000" baseline="0">
              <a:solidFill>
                <a:srgbClr val="FFFFFF"/>
              </a:solidFill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sp>
        <p:nvSpPr>
          <p:cNvPr id="69" name="Rectangle 56"/>
          <p:cNvSpPr>
            <a:spLocks noChangeArrowheads="1"/>
          </p:cNvSpPr>
          <p:nvPr/>
        </p:nvSpPr>
        <p:spPr bwMode="auto">
          <a:xfrm>
            <a:off x="1021489" y="5314890"/>
            <a:ext cx="459773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=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[12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/>
              </a:rPr>
              <a:t> (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2 arcsin 1)  – 12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/>
              </a:rPr>
              <a:t> (2 arcsin –1)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]</a:t>
            </a:r>
            <a:endParaRPr lang="en-US" sz="2000" baseline="0"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sp>
        <p:nvSpPr>
          <p:cNvPr id="70" name="Rectangle 56"/>
          <p:cNvSpPr>
            <a:spLocks noChangeArrowheads="1"/>
          </p:cNvSpPr>
          <p:nvPr/>
        </p:nvSpPr>
        <p:spPr bwMode="auto">
          <a:xfrm>
            <a:off x="1021489" y="5848290"/>
            <a:ext cx="424827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=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12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/>
              </a:rPr>
              <a:t> .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2.90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/>
              </a:rPr>
              <a:t>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/180  + 12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/>
              </a:rPr>
              <a:t>.2.90/180</a:t>
            </a:r>
            <a:endParaRPr lang="en-US" sz="2000" baseline="0"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4000"/>
                            </p:stCondLst>
                            <p:childTnLst>
                              <p:par>
                                <p:cTn id="3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6000"/>
                            </p:stCondLst>
                            <p:childTnLst>
                              <p:par>
                                <p:cTn id="3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9" dur="2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8000"/>
                            </p:stCondLst>
                            <p:childTnLst>
                              <p:par>
                                <p:cTn id="4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3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0"/>
                            </p:stCondLst>
                            <p:childTnLst>
                              <p:par>
                                <p:cTn id="4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7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2000"/>
                            </p:stCondLst>
                            <p:childTnLst>
                              <p:par>
                                <p:cTn id="4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1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8" grpId="0"/>
      <p:bldP spid="69" grpId="0"/>
      <p:bldP spid="70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067" name="Rectangle 3"/>
          <p:cNvSpPr>
            <a:spLocks noChangeArrowheads="1"/>
          </p:cNvSpPr>
          <p:nvPr/>
        </p:nvSpPr>
        <p:spPr bwMode="auto">
          <a:xfrm>
            <a:off x="533400" y="152400"/>
            <a:ext cx="6477000" cy="10926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84175" indent="-384175">
              <a:spcAft>
                <a:spcPts val="600"/>
              </a:spcAft>
              <a:tabLst>
                <a:tab pos="3432175" algn="l"/>
              </a:tabLst>
            </a:pP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4.	Daerah yang dibatasi parabola y = – x</a:t>
            </a:r>
            <a:r>
              <a:rPr lang="en-US" sz="2000" baseline="30000">
                <a:latin typeface="Arial" pitchFamily="34" charset="0"/>
                <a:cs typeface="Arial" pitchFamily="34" charset="0"/>
                <a:sym typeface="Symbol" pitchFamily="18" charset="2"/>
              </a:rPr>
              <a:t>2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 – 3x + 6 dan garis x + y – 3 = 0 diputar terhadap garis  x = 3</a:t>
            </a:r>
          </a:p>
          <a:p>
            <a:pPr marL="384175" indent="-384175">
              <a:tabLst>
                <a:tab pos="3432175" algn="l"/>
              </a:tabLst>
            </a:pP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	Jawab:</a:t>
            </a:r>
          </a:p>
        </p:txBody>
      </p:sp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762000" y="1524000"/>
            <a:ext cx="2819400" cy="2438400"/>
            <a:chOff x="528" y="1248"/>
            <a:chExt cx="1776" cy="1536"/>
          </a:xfrm>
        </p:grpSpPr>
        <p:sp>
          <p:nvSpPr>
            <p:cNvPr id="66594" name="Line 5"/>
            <p:cNvSpPr>
              <a:spLocks noChangeAspect="1" noChangeShapeType="1"/>
            </p:cNvSpPr>
            <p:nvPr/>
          </p:nvSpPr>
          <p:spPr bwMode="auto">
            <a:xfrm>
              <a:off x="528" y="2302"/>
              <a:ext cx="139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6595" name="Line 6"/>
            <p:cNvSpPr>
              <a:spLocks noChangeAspect="1" noChangeShapeType="1"/>
            </p:cNvSpPr>
            <p:nvPr/>
          </p:nvSpPr>
          <p:spPr bwMode="auto">
            <a:xfrm flipV="1">
              <a:off x="1277" y="1248"/>
              <a:ext cx="0" cy="121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6596" name="Freeform 7"/>
            <p:cNvSpPr>
              <a:spLocks noChangeAspect="1"/>
            </p:cNvSpPr>
            <p:nvPr/>
          </p:nvSpPr>
          <p:spPr bwMode="auto">
            <a:xfrm>
              <a:off x="836" y="1499"/>
              <a:ext cx="655" cy="824"/>
            </a:xfrm>
            <a:custGeom>
              <a:avLst/>
              <a:gdLst>
                <a:gd name="T0" fmla="*/ 0 w 1650"/>
                <a:gd name="T1" fmla="*/ 236 h 2880"/>
                <a:gd name="T2" fmla="*/ 130 w 1650"/>
                <a:gd name="T3" fmla="*/ 0 h 2880"/>
                <a:gd name="T4" fmla="*/ 260 w 1650"/>
                <a:gd name="T5" fmla="*/ 236 h 2880"/>
                <a:gd name="T6" fmla="*/ 0 60000 65536"/>
                <a:gd name="T7" fmla="*/ 0 60000 65536"/>
                <a:gd name="T8" fmla="*/ 0 60000 65536"/>
                <a:gd name="T9" fmla="*/ 0 w 1650"/>
                <a:gd name="T10" fmla="*/ 0 h 2880"/>
                <a:gd name="T11" fmla="*/ 1650 w 1650"/>
                <a:gd name="T12" fmla="*/ 2880 h 288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650" h="2880">
                  <a:moveTo>
                    <a:pt x="0" y="2880"/>
                  </a:moveTo>
                  <a:cubicBezTo>
                    <a:pt x="275" y="1440"/>
                    <a:pt x="550" y="0"/>
                    <a:pt x="825" y="0"/>
                  </a:cubicBezTo>
                  <a:cubicBezTo>
                    <a:pt x="1100" y="0"/>
                    <a:pt x="1375" y="1440"/>
                    <a:pt x="1650" y="2880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6597" name="Line 8"/>
            <p:cNvSpPr>
              <a:spLocks noChangeAspect="1" noChangeShapeType="1"/>
            </p:cNvSpPr>
            <p:nvPr/>
          </p:nvSpPr>
          <p:spPr bwMode="auto">
            <a:xfrm>
              <a:off x="742" y="1456"/>
              <a:ext cx="962" cy="94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6598" name="Text Box 9"/>
            <p:cNvSpPr txBox="1">
              <a:spLocks noChangeAspect="1" noChangeArrowheads="1"/>
            </p:cNvSpPr>
            <p:nvPr/>
          </p:nvSpPr>
          <p:spPr bwMode="auto">
            <a:xfrm>
              <a:off x="1649" y="2064"/>
              <a:ext cx="428" cy="2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X</a:t>
              </a:r>
            </a:p>
          </p:txBody>
        </p:sp>
        <p:sp>
          <p:nvSpPr>
            <p:cNvPr id="66599" name="Text Box 10"/>
            <p:cNvSpPr txBox="1">
              <a:spLocks noChangeAspect="1" noChangeArrowheads="1"/>
            </p:cNvSpPr>
            <p:nvPr/>
          </p:nvSpPr>
          <p:spPr bwMode="auto">
            <a:xfrm>
              <a:off x="1183" y="1306"/>
              <a:ext cx="427" cy="2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Y</a:t>
              </a:r>
            </a:p>
          </p:txBody>
        </p:sp>
        <p:sp>
          <p:nvSpPr>
            <p:cNvPr id="66600" name="Text Box 11"/>
            <p:cNvSpPr txBox="1">
              <a:spLocks noChangeAspect="1" noChangeArrowheads="1"/>
            </p:cNvSpPr>
            <p:nvPr/>
          </p:nvSpPr>
          <p:spPr bwMode="auto">
            <a:xfrm>
              <a:off x="1317" y="1920"/>
              <a:ext cx="428" cy="2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P</a:t>
              </a:r>
            </a:p>
          </p:txBody>
        </p:sp>
        <p:sp>
          <p:nvSpPr>
            <p:cNvPr id="66601" name="Text Box 12"/>
            <p:cNvSpPr txBox="1">
              <a:spLocks noChangeAspect="1" noChangeArrowheads="1"/>
            </p:cNvSpPr>
            <p:nvPr/>
          </p:nvSpPr>
          <p:spPr bwMode="auto">
            <a:xfrm>
              <a:off x="700" y="1616"/>
              <a:ext cx="428" cy="2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Q</a:t>
              </a:r>
            </a:p>
          </p:txBody>
        </p:sp>
        <p:sp>
          <p:nvSpPr>
            <p:cNvPr id="66602" name="Text Box 13"/>
            <p:cNvSpPr txBox="1">
              <a:spLocks noChangeAspect="1" noChangeArrowheads="1"/>
            </p:cNvSpPr>
            <p:nvPr/>
          </p:nvSpPr>
          <p:spPr bwMode="auto">
            <a:xfrm>
              <a:off x="982" y="2270"/>
              <a:ext cx="428" cy="2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O</a:t>
              </a:r>
            </a:p>
          </p:txBody>
        </p:sp>
        <p:sp>
          <p:nvSpPr>
            <p:cNvPr id="66603" name="Line 14"/>
            <p:cNvSpPr>
              <a:spLocks noChangeAspect="1" noChangeShapeType="1"/>
            </p:cNvSpPr>
            <p:nvPr/>
          </p:nvSpPr>
          <p:spPr bwMode="auto">
            <a:xfrm>
              <a:off x="1610" y="1456"/>
              <a:ext cx="0" cy="106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6604" name="Oval 15"/>
            <p:cNvSpPr>
              <a:spLocks noChangeAspect="1" noChangeArrowheads="1"/>
            </p:cNvSpPr>
            <p:nvPr/>
          </p:nvSpPr>
          <p:spPr bwMode="auto">
            <a:xfrm>
              <a:off x="1491" y="1745"/>
              <a:ext cx="213" cy="96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6605" name="Text Box 16"/>
            <p:cNvSpPr txBox="1">
              <a:spLocks noChangeAspect="1" noChangeArrowheads="1"/>
            </p:cNvSpPr>
            <p:nvPr/>
          </p:nvSpPr>
          <p:spPr bwMode="auto">
            <a:xfrm>
              <a:off x="1341" y="1488"/>
              <a:ext cx="963" cy="2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x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= 3</a:t>
              </a:r>
            </a:p>
          </p:txBody>
        </p:sp>
        <p:sp>
          <p:nvSpPr>
            <p:cNvPr id="66606" name="Text Box 17"/>
            <p:cNvSpPr txBox="1">
              <a:spLocks noChangeAspect="1" noChangeArrowheads="1"/>
            </p:cNvSpPr>
            <p:nvPr/>
          </p:nvSpPr>
          <p:spPr bwMode="auto">
            <a:xfrm>
              <a:off x="534" y="2495"/>
              <a:ext cx="1598" cy="2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y = – x</a:t>
              </a:r>
              <a:r>
                <a:rPr lang="en-US" sz="2000" baseline="3000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– 3x + 16</a:t>
              </a:r>
            </a:p>
          </p:txBody>
        </p:sp>
        <p:sp>
          <p:nvSpPr>
            <p:cNvPr id="66607" name="Line 18"/>
            <p:cNvSpPr>
              <a:spLocks noChangeAspect="1" noChangeShapeType="1"/>
            </p:cNvSpPr>
            <p:nvPr/>
          </p:nvSpPr>
          <p:spPr bwMode="auto">
            <a:xfrm flipV="1">
              <a:off x="956" y="2034"/>
              <a:ext cx="0" cy="48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44085" name="Rectangle 21"/>
          <p:cNvSpPr>
            <a:spLocks noChangeArrowheads="1"/>
          </p:cNvSpPr>
          <p:nvPr/>
        </p:nvSpPr>
        <p:spPr bwMode="auto">
          <a:xfrm>
            <a:off x="3429000" y="1200090"/>
            <a:ext cx="5257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Kurva berpotongan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di  P(1, 2) dan Q (–3, 6)</a:t>
            </a:r>
          </a:p>
        </p:txBody>
      </p:sp>
      <p:grpSp>
        <p:nvGrpSpPr>
          <p:cNvPr id="52" name="Group 51"/>
          <p:cNvGrpSpPr/>
          <p:nvPr/>
        </p:nvGrpSpPr>
        <p:grpSpPr>
          <a:xfrm>
            <a:off x="3505200" y="1600200"/>
            <a:ext cx="3328987" cy="1017750"/>
            <a:chOff x="3505200" y="2133600"/>
            <a:chExt cx="3328987" cy="1017750"/>
          </a:xfrm>
        </p:grpSpPr>
        <p:sp>
          <p:nvSpPr>
            <p:cNvPr id="66587" name="Rectangle 23"/>
            <p:cNvSpPr>
              <a:spLocks noChangeArrowheads="1"/>
            </p:cNvSpPr>
            <p:nvPr/>
          </p:nvSpPr>
          <p:spPr bwMode="auto">
            <a:xfrm>
              <a:off x="3505200" y="2458557"/>
              <a:ext cx="3328987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V = 2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(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3 – x)(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y</a:t>
              </a:r>
              <a:r>
                <a:rPr lang="en-US" sz="2000">
                  <a:latin typeface="Arial" pitchFamily="34" charset="0"/>
                  <a:cs typeface="Arial" pitchFamily="34" charset="0"/>
                </a:rPr>
                <a:t>1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– y</a:t>
              </a:r>
              <a:r>
                <a:rPr lang="en-US" sz="200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)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dx</a:t>
              </a:r>
            </a:p>
          </p:txBody>
        </p:sp>
        <p:grpSp>
          <p:nvGrpSpPr>
            <p:cNvPr id="66588" name="Group 24"/>
            <p:cNvGrpSpPr>
              <a:grpSpLocks/>
            </p:cNvGrpSpPr>
            <p:nvPr/>
          </p:nvGrpSpPr>
          <p:grpSpPr bwMode="auto">
            <a:xfrm>
              <a:off x="4216091" y="2133600"/>
              <a:ext cx="479425" cy="1017750"/>
              <a:chOff x="503" y="736"/>
              <a:chExt cx="302" cy="607"/>
            </a:xfrm>
          </p:grpSpPr>
          <p:sp>
            <p:nvSpPr>
              <p:cNvPr id="66590" name="Rectangle 28"/>
              <p:cNvSpPr>
                <a:spLocks noChangeArrowheads="1"/>
              </p:cNvSpPr>
              <p:nvPr/>
            </p:nvSpPr>
            <p:spPr bwMode="auto">
              <a:xfrm>
                <a:off x="600" y="736"/>
                <a:ext cx="205" cy="2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</a:p>
            </p:txBody>
          </p:sp>
          <p:sp>
            <p:nvSpPr>
              <p:cNvPr id="66591" name="Rectangle 29"/>
              <p:cNvSpPr>
                <a:spLocks noChangeArrowheads="1"/>
              </p:cNvSpPr>
              <p:nvPr/>
            </p:nvSpPr>
            <p:spPr bwMode="auto">
              <a:xfrm>
                <a:off x="503" y="1106"/>
                <a:ext cx="258" cy="2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-3</a:t>
                </a:r>
              </a:p>
            </p:txBody>
          </p:sp>
        </p:grpSp>
      </p:grpSp>
      <p:grpSp>
        <p:nvGrpSpPr>
          <p:cNvPr id="53" name="Group 52"/>
          <p:cNvGrpSpPr/>
          <p:nvPr/>
        </p:nvGrpSpPr>
        <p:grpSpPr>
          <a:xfrm>
            <a:off x="3505200" y="2610599"/>
            <a:ext cx="5257800" cy="970801"/>
            <a:chOff x="1905000" y="3793926"/>
            <a:chExt cx="5257800" cy="970801"/>
          </a:xfrm>
        </p:grpSpPr>
        <p:sp>
          <p:nvSpPr>
            <p:cNvPr id="66580" name="Rectangle 32"/>
            <p:cNvSpPr>
              <a:spLocks noChangeArrowheads="1"/>
            </p:cNvSpPr>
            <p:nvPr/>
          </p:nvSpPr>
          <p:spPr bwMode="auto">
            <a:xfrm>
              <a:off x="1905000" y="4071938"/>
              <a:ext cx="5257800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V = 2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(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3 – x)[(– x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– 3x + 6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)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– (– x + 3)]dx</a:t>
              </a:r>
            </a:p>
          </p:txBody>
        </p:sp>
        <p:grpSp>
          <p:nvGrpSpPr>
            <p:cNvPr id="66581" name="Group 33"/>
            <p:cNvGrpSpPr>
              <a:grpSpLocks/>
            </p:cNvGrpSpPr>
            <p:nvPr/>
          </p:nvGrpSpPr>
          <p:grpSpPr bwMode="auto">
            <a:xfrm>
              <a:off x="2563503" y="3793926"/>
              <a:ext cx="421378" cy="970801"/>
              <a:chOff x="503" y="764"/>
              <a:chExt cx="335" cy="579"/>
            </a:xfrm>
          </p:grpSpPr>
          <p:sp>
            <p:nvSpPr>
              <p:cNvPr id="66583" name="Rectangle 37"/>
              <p:cNvSpPr>
                <a:spLocks noChangeArrowheads="1"/>
              </p:cNvSpPr>
              <p:nvPr/>
            </p:nvSpPr>
            <p:spPr bwMode="auto">
              <a:xfrm>
                <a:off x="633" y="764"/>
                <a:ext cx="205" cy="2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</a:p>
            </p:txBody>
          </p:sp>
          <p:sp>
            <p:nvSpPr>
              <p:cNvPr id="66584" name="Rectangle 38"/>
              <p:cNvSpPr>
                <a:spLocks noChangeArrowheads="1"/>
              </p:cNvSpPr>
              <p:nvPr/>
            </p:nvSpPr>
            <p:spPr bwMode="auto">
              <a:xfrm>
                <a:off x="503" y="1106"/>
                <a:ext cx="258" cy="2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-3</a:t>
                </a:r>
              </a:p>
            </p:txBody>
          </p:sp>
        </p:grpSp>
      </p:grpSp>
      <p:grpSp>
        <p:nvGrpSpPr>
          <p:cNvPr id="56" name="Group 55"/>
          <p:cNvGrpSpPr/>
          <p:nvPr/>
        </p:nvGrpSpPr>
        <p:grpSpPr>
          <a:xfrm>
            <a:off x="3559792" y="3429000"/>
            <a:ext cx="3816350" cy="1044575"/>
            <a:chOff x="1060450" y="4724400"/>
            <a:chExt cx="3816350" cy="1044575"/>
          </a:xfrm>
        </p:grpSpPr>
        <p:sp>
          <p:nvSpPr>
            <p:cNvPr id="66573" name="Rectangle 41"/>
            <p:cNvSpPr>
              <a:spLocks noChangeArrowheads="1"/>
            </p:cNvSpPr>
            <p:nvPr/>
          </p:nvSpPr>
          <p:spPr bwMode="auto">
            <a:xfrm>
              <a:off x="1060450" y="5062538"/>
              <a:ext cx="3816350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V = 2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(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3 – x)(– x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– 2x + 3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)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dx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grpSp>
          <p:nvGrpSpPr>
            <p:cNvPr id="66574" name="Group 42"/>
            <p:cNvGrpSpPr>
              <a:grpSpLocks/>
            </p:cNvGrpSpPr>
            <p:nvPr/>
          </p:nvGrpSpPr>
          <p:grpSpPr bwMode="auto">
            <a:xfrm>
              <a:off x="1752600" y="4724400"/>
              <a:ext cx="479425" cy="1044575"/>
              <a:chOff x="503" y="720"/>
              <a:chExt cx="302" cy="623"/>
            </a:xfrm>
          </p:grpSpPr>
          <p:sp>
            <p:nvSpPr>
              <p:cNvPr id="66576" name="Rectangle 46"/>
              <p:cNvSpPr>
                <a:spLocks noChangeArrowheads="1"/>
              </p:cNvSpPr>
              <p:nvPr/>
            </p:nvSpPr>
            <p:spPr bwMode="auto">
              <a:xfrm>
                <a:off x="600" y="720"/>
                <a:ext cx="205" cy="2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</a:p>
            </p:txBody>
          </p:sp>
          <p:sp>
            <p:nvSpPr>
              <p:cNvPr id="66577" name="Rectangle 47"/>
              <p:cNvSpPr>
                <a:spLocks noChangeArrowheads="1"/>
              </p:cNvSpPr>
              <p:nvPr/>
            </p:nvSpPr>
            <p:spPr bwMode="auto">
              <a:xfrm>
                <a:off x="503" y="1106"/>
                <a:ext cx="258" cy="2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-3</a:t>
                </a:r>
              </a:p>
            </p:txBody>
          </p:sp>
        </p:grpSp>
      </p:grpSp>
      <p:sp>
        <p:nvSpPr>
          <p:cNvPr id="50" name="Slide Number Placeholder 4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  <p:grpSp>
        <p:nvGrpSpPr>
          <p:cNvPr id="62" name="Group 61"/>
          <p:cNvGrpSpPr/>
          <p:nvPr/>
        </p:nvGrpSpPr>
        <p:grpSpPr>
          <a:xfrm>
            <a:off x="1066800" y="4213226"/>
            <a:ext cx="3657600" cy="1044574"/>
            <a:chOff x="821368" y="4899024"/>
            <a:chExt cx="3657600" cy="1044574"/>
          </a:xfrm>
        </p:grpSpPr>
        <p:sp>
          <p:nvSpPr>
            <p:cNvPr id="58" name="Rectangle 41"/>
            <p:cNvSpPr>
              <a:spLocks noChangeArrowheads="1"/>
            </p:cNvSpPr>
            <p:nvPr/>
          </p:nvSpPr>
          <p:spPr bwMode="auto">
            <a:xfrm>
              <a:off x="821368" y="5247266"/>
              <a:ext cx="365760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V  =  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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(x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3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–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x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– 9x + 9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)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dx 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grpSp>
          <p:nvGrpSpPr>
            <p:cNvPr id="59" name="Group 42"/>
            <p:cNvGrpSpPr>
              <a:grpSpLocks/>
            </p:cNvGrpSpPr>
            <p:nvPr/>
          </p:nvGrpSpPr>
          <p:grpSpPr bwMode="auto">
            <a:xfrm>
              <a:off x="1606552" y="4899024"/>
              <a:ext cx="479426" cy="1044574"/>
              <a:chOff x="503" y="720"/>
              <a:chExt cx="302" cy="623"/>
            </a:xfrm>
          </p:grpSpPr>
          <p:sp>
            <p:nvSpPr>
              <p:cNvPr id="60" name="Rectangle 46"/>
              <p:cNvSpPr>
                <a:spLocks noChangeArrowheads="1"/>
              </p:cNvSpPr>
              <p:nvPr/>
            </p:nvSpPr>
            <p:spPr bwMode="auto">
              <a:xfrm>
                <a:off x="600" y="720"/>
                <a:ext cx="205" cy="2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</a:p>
            </p:txBody>
          </p:sp>
          <p:sp>
            <p:nvSpPr>
              <p:cNvPr id="61" name="Rectangle 47"/>
              <p:cNvSpPr>
                <a:spLocks noChangeArrowheads="1"/>
              </p:cNvSpPr>
              <p:nvPr/>
            </p:nvSpPr>
            <p:spPr bwMode="auto">
              <a:xfrm>
                <a:off x="503" y="1106"/>
                <a:ext cx="258" cy="2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-3</a:t>
                </a:r>
              </a:p>
            </p:txBody>
          </p:sp>
        </p:grpSp>
      </p:grpSp>
      <p:grpSp>
        <p:nvGrpSpPr>
          <p:cNvPr id="78" name="Group 77"/>
          <p:cNvGrpSpPr/>
          <p:nvPr/>
        </p:nvGrpSpPr>
        <p:grpSpPr>
          <a:xfrm>
            <a:off x="4495800" y="4404445"/>
            <a:ext cx="3958436" cy="777155"/>
            <a:chOff x="990600" y="5290330"/>
            <a:chExt cx="3958436" cy="777155"/>
          </a:xfrm>
        </p:grpSpPr>
        <p:grpSp>
          <p:nvGrpSpPr>
            <p:cNvPr id="55" name="Group 54"/>
            <p:cNvGrpSpPr/>
            <p:nvPr/>
          </p:nvGrpSpPr>
          <p:grpSpPr>
            <a:xfrm>
              <a:off x="2570162" y="5320352"/>
              <a:ext cx="325438" cy="730250"/>
              <a:chOff x="6324600" y="4937125"/>
              <a:chExt cx="325438" cy="730250"/>
            </a:xfrm>
          </p:grpSpPr>
          <p:sp>
            <p:nvSpPr>
              <p:cNvPr id="66570" name="Rectangle 49"/>
              <p:cNvSpPr>
                <a:spLocks noChangeArrowheads="1"/>
              </p:cNvSpPr>
              <p:nvPr/>
            </p:nvSpPr>
            <p:spPr bwMode="auto">
              <a:xfrm>
                <a:off x="6324600" y="4937125"/>
                <a:ext cx="325438" cy="3968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</a:p>
            </p:txBody>
          </p:sp>
          <p:sp>
            <p:nvSpPr>
              <p:cNvPr id="66571" name="Rectangle 50"/>
              <p:cNvSpPr>
                <a:spLocks noChangeArrowheads="1"/>
              </p:cNvSpPr>
              <p:nvPr/>
            </p:nvSpPr>
            <p:spPr bwMode="auto">
              <a:xfrm>
                <a:off x="6324600" y="5270500"/>
                <a:ext cx="325438" cy="3968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</a:t>
                </a:r>
              </a:p>
            </p:txBody>
          </p:sp>
          <p:sp>
            <p:nvSpPr>
              <p:cNvPr id="66572" name="Line 51"/>
              <p:cNvSpPr>
                <a:spLocks noChangeShapeType="1"/>
              </p:cNvSpPr>
              <p:nvPr/>
            </p:nvSpPr>
            <p:spPr bwMode="auto">
              <a:xfrm>
                <a:off x="6375400" y="5289550"/>
                <a:ext cx="21590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64" name="Rectangle 41"/>
            <p:cNvSpPr>
              <a:spLocks noChangeArrowheads="1"/>
            </p:cNvSpPr>
            <p:nvPr/>
          </p:nvSpPr>
          <p:spPr bwMode="auto">
            <a:xfrm>
              <a:off x="990600" y="5453642"/>
              <a:ext cx="373380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=  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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[     x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4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–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   x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3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–     x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+ 9x ] 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grpSp>
          <p:nvGrpSpPr>
            <p:cNvPr id="68" name="Group 67"/>
            <p:cNvGrpSpPr/>
            <p:nvPr/>
          </p:nvGrpSpPr>
          <p:grpSpPr>
            <a:xfrm>
              <a:off x="1779896" y="5312392"/>
              <a:ext cx="327334" cy="733485"/>
              <a:chOff x="6324600" y="4937125"/>
              <a:chExt cx="327334" cy="733485"/>
            </a:xfrm>
          </p:grpSpPr>
          <p:sp>
            <p:nvSpPr>
              <p:cNvPr id="69" name="Rectangle 49"/>
              <p:cNvSpPr>
                <a:spLocks noChangeArrowheads="1"/>
              </p:cNvSpPr>
              <p:nvPr/>
            </p:nvSpPr>
            <p:spPr bwMode="auto">
              <a:xfrm>
                <a:off x="6324600" y="4937125"/>
                <a:ext cx="325438" cy="3968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</a:p>
            </p:txBody>
          </p:sp>
          <p:sp>
            <p:nvSpPr>
              <p:cNvPr id="70" name="Rectangle 50"/>
              <p:cNvSpPr>
                <a:spLocks noChangeArrowheads="1"/>
              </p:cNvSpPr>
              <p:nvPr/>
            </p:nvSpPr>
            <p:spPr bwMode="auto">
              <a:xfrm>
                <a:off x="6324600" y="5270500"/>
                <a:ext cx="327334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4</a:t>
                </a:r>
                <a:endPara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sp>
            <p:nvSpPr>
              <p:cNvPr id="71" name="Line 51"/>
              <p:cNvSpPr>
                <a:spLocks noChangeShapeType="1"/>
              </p:cNvSpPr>
              <p:nvPr/>
            </p:nvSpPr>
            <p:spPr bwMode="auto">
              <a:xfrm>
                <a:off x="6375400" y="5289550"/>
                <a:ext cx="21590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72" name="Group 71"/>
            <p:cNvGrpSpPr/>
            <p:nvPr/>
          </p:nvGrpSpPr>
          <p:grpSpPr>
            <a:xfrm>
              <a:off x="3352800" y="5334000"/>
              <a:ext cx="327334" cy="733485"/>
              <a:chOff x="6324600" y="4937125"/>
              <a:chExt cx="327334" cy="733485"/>
            </a:xfrm>
          </p:grpSpPr>
          <p:sp>
            <p:nvSpPr>
              <p:cNvPr id="73" name="Rectangle 49"/>
              <p:cNvSpPr>
                <a:spLocks noChangeArrowheads="1"/>
              </p:cNvSpPr>
              <p:nvPr/>
            </p:nvSpPr>
            <p:spPr bwMode="auto">
              <a:xfrm>
                <a:off x="6324600" y="4937125"/>
                <a:ext cx="327334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9</a:t>
                </a:r>
                <a:endPara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sp>
            <p:nvSpPr>
              <p:cNvPr id="74" name="Rectangle 50"/>
              <p:cNvSpPr>
                <a:spLocks noChangeArrowheads="1"/>
              </p:cNvSpPr>
              <p:nvPr/>
            </p:nvSpPr>
            <p:spPr bwMode="auto">
              <a:xfrm>
                <a:off x="6324600" y="5270500"/>
                <a:ext cx="327334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endPara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sp>
            <p:nvSpPr>
              <p:cNvPr id="75" name="Line 51"/>
              <p:cNvSpPr>
                <a:spLocks noChangeShapeType="1"/>
              </p:cNvSpPr>
              <p:nvPr/>
            </p:nvSpPr>
            <p:spPr bwMode="auto">
              <a:xfrm>
                <a:off x="6375400" y="5289550"/>
                <a:ext cx="21590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76" name="Rectangle 46"/>
            <p:cNvSpPr>
              <a:spLocks noChangeArrowheads="1"/>
            </p:cNvSpPr>
            <p:nvPr/>
          </p:nvSpPr>
          <p:spPr bwMode="auto">
            <a:xfrm>
              <a:off x="4536744" y="5290330"/>
              <a:ext cx="325438" cy="3973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1</a:t>
              </a:r>
            </a:p>
          </p:txBody>
        </p:sp>
        <p:sp>
          <p:nvSpPr>
            <p:cNvPr id="77" name="Rectangle 46"/>
            <p:cNvSpPr>
              <a:spLocks noChangeArrowheads="1"/>
            </p:cNvSpPr>
            <p:nvPr/>
          </p:nvSpPr>
          <p:spPr bwMode="auto">
            <a:xfrm>
              <a:off x="4536744" y="5633338"/>
              <a:ext cx="412292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-3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</p:grpSp>
      <p:grpSp>
        <p:nvGrpSpPr>
          <p:cNvPr id="103" name="Group 102"/>
          <p:cNvGrpSpPr/>
          <p:nvPr/>
        </p:nvGrpSpPr>
        <p:grpSpPr>
          <a:xfrm>
            <a:off x="1127760" y="5257800"/>
            <a:ext cx="5120640" cy="763507"/>
            <a:chOff x="914400" y="5347648"/>
            <a:chExt cx="5120640" cy="763507"/>
          </a:xfrm>
        </p:grpSpPr>
        <p:grpSp>
          <p:nvGrpSpPr>
            <p:cNvPr id="80" name="Group 54"/>
            <p:cNvGrpSpPr/>
            <p:nvPr/>
          </p:nvGrpSpPr>
          <p:grpSpPr>
            <a:xfrm>
              <a:off x="2514600" y="5364022"/>
              <a:ext cx="325438" cy="730250"/>
              <a:chOff x="6324600" y="4937125"/>
              <a:chExt cx="325438" cy="730250"/>
            </a:xfrm>
          </p:grpSpPr>
          <p:sp>
            <p:nvSpPr>
              <p:cNvPr id="92" name="Rectangle 49"/>
              <p:cNvSpPr>
                <a:spLocks noChangeArrowheads="1"/>
              </p:cNvSpPr>
              <p:nvPr/>
            </p:nvSpPr>
            <p:spPr bwMode="auto">
              <a:xfrm>
                <a:off x="6324600" y="4937125"/>
                <a:ext cx="325438" cy="3968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</a:p>
            </p:txBody>
          </p:sp>
          <p:sp>
            <p:nvSpPr>
              <p:cNvPr id="93" name="Rectangle 50"/>
              <p:cNvSpPr>
                <a:spLocks noChangeArrowheads="1"/>
              </p:cNvSpPr>
              <p:nvPr/>
            </p:nvSpPr>
            <p:spPr bwMode="auto">
              <a:xfrm>
                <a:off x="6324600" y="5270500"/>
                <a:ext cx="325438" cy="3968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</a:t>
                </a:r>
              </a:p>
            </p:txBody>
          </p:sp>
          <p:sp>
            <p:nvSpPr>
              <p:cNvPr id="94" name="Line 51"/>
              <p:cNvSpPr>
                <a:spLocks noChangeShapeType="1"/>
              </p:cNvSpPr>
              <p:nvPr/>
            </p:nvSpPr>
            <p:spPr bwMode="auto">
              <a:xfrm>
                <a:off x="6375400" y="5289550"/>
                <a:ext cx="21590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81" name="Rectangle 41"/>
            <p:cNvSpPr>
              <a:spLocks noChangeArrowheads="1"/>
            </p:cNvSpPr>
            <p:nvPr/>
          </p:nvSpPr>
          <p:spPr bwMode="auto">
            <a:xfrm>
              <a:off x="914400" y="5497312"/>
              <a:ext cx="512064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V  =  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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(     –     –     + 9 –      – 9 +       + 27  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grpSp>
          <p:nvGrpSpPr>
            <p:cNvPr id="82" name="Group 67"/>
            <p:cNvGrpSpPr/>
            <p:nvPr/>
          </p:nvGrpSpPr>
          <p:grpSpPr>
            <a:xfrm>
              <a:off x="2008496" y="5356062"/>
              <a:ext cx="327334" cy="733485"/>
              <a:chOff x="6324600" y="4937125"/>
              <a:chExt cx="327334" cy="733485"/>
            </a:xfrm>
          </p:grpSpPr>
          <p:sp>
            <p:nvSpPr>
              <p:cNvPr id="89" name="Rectangle 49"/>
              <p:cNvSpPr>
                <a:spLocks noChangeArrowheads="1"/>
              </p:cNvSpPr>
              <p:nvPr/>
            </p:nvSpPr>
            <p:spPr bwMode="auto">
              <a:xfrm>
                <a:off x="6324600" y="4937125"/>
                <a:ext cx="325438" cy="3968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</a:p>
            </p:txBody>
          </p:sp>
          <p:sp>
            <p:nvSpPr>
              <p:cNvPr id="90" name="Rectangle 50"/>
              <p:cNvSpPr>
                <a:spLocks noChangeArrowheads="1"/>
              </p:cNvSpPr>
              <p:nvPr/>
            </p:nvSpPr>
            <p:spPr bwMode="auto">
              <a:xfrm>
                <a:off x="6324600" y="5270500"/>
                <a:ext cx="327334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4</a:t>
                </a:r>
                <a:endPara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sp>
            <p:nvSpPr>
              <p:cNvPr id="91" name="Line 51"/>
              <p:cNvSpPr>
                <a:spLocks noChangeShapeType="1"/>
              </p:cNvSpPr>
              <p:nvPr/>
            </p:nvSpPr>
            <p:spPr bwMode="auto">
              <a:xfrm>
                <a:off x="6375400" y="5289550"/>
                <a:ext cx="21590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83" name="Group 71"/>
            <p:cNvGrpSpPr/>
            <p:nvPr/>
          </p:nvGrpSpPr>
          <p:grpSpPr>
            <a:xfrm>
              <a:off x="3025466" y="5377670"/>
              <a:ext cx="327334" cy="733485"/>
              <a:chOff x="6324600" y="4937125"/>
              <a:chExt cx="327334" cy="733485"/>
            </a:xfrm>
          </p:grpSpPr>
          <p:sp>
            <p:nvSpPr>
              <p:cNvPr id="86" name="Rectangle 49"/>
              <p:cNvSpPr>
                <a:spLocks noChangeArrowheads="1"/>
              </p:cNvSpPr>
              <p:nvPr/>
            </p:nvSpPr>
            <p:spPr bwMode="auto">
              <a:xfrm>
                <a:off x="6324600" y="4937125"/>
                <a:ext cx="327334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9</a:t>
                </a:r>
                <a:endPara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sp>
            <p:nvSpPr>
              <p:cNvPr id="87" name="Rectangle 50"/>
              <p:cNvSpPr>
                <a:spLocks noChangeArrowheads="1"/>
              </p:cNvSpPr>
              <p:nvPr/>
            </p:nvSpPr>
            <p:spPr bwMode="auto">
              <a:xfrm>
                <a:off x="6324600" y="5270500"/>
                <a:ext cx="327334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endPara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sp>
            <p:nvSpPr>
              <p:cNvPr id="88" name="Line 51"/>
              <p:cNvSpPr>
                <a:spLocks noChangeShapeType="1"/>
              </p:cNvSpPr>
              <p:nvPr/>
            </p:nvSpPr>
            <p:spPr bwMode="auto">
              <a:xfrm>
                <a:off x="6375400" y="5289550"/>
                <a:ext cx="21590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95" name="Group 67"/>
            <p:cNvGrpSpPr/>
            <p:nvPr/>
          </p:nvGrpSpPr>
          <p:grpSpPr>
            <a:xfrm>
              <a:off x="3913496" y="5347648"/>
              <a:ext cx="470000" cy="733485"/>
              <a:chOff x="6275696" y="4937125"/>
              <a:chExt cx="470000" cy="733485"/>
            </a:xfrm>
          </p:grpSpPr>
          <p:sp>
            <p:nvSpPr>
              <p:cNvPr id="96" name="Rectangle 49"/>
              <p:cNvSpPr>
                <a:spLocks noChangeArrowheads="1"/>
              </p:cNvSpPr>
              <p:nvPr/>
            </p:nvSpPr>
            <p:spPr bwMode="auto">
              <a:xfrm>
                <a:off x="6275696" y="4937125"/>
                <a:ext cx="470000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81</a:t>
                </a:r>
                <a:endPara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sp>
            <p:nvSpPr>
              <p:cNvPr id="97" name="Rectangle 50"/>
              <p:cNvSpPr>
                <a:spLocks noChangeArrowheads="1"/>
              </p:cNvSpPr>
              <p:nvPr/>
            </p:nvSpPr>
            <p:spPr bwMode="auto">
              <a:xfrm>
                <a:off x="6324600" y="5270500"/>
                <a:ext cx="327334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4</a:t>
                </a:r>
                <a:endPara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sp>
            <p:nvSpPr>
              <p:cNvPr id="98" name="Line 51"/>
              <p:cNvSpPr>
                <a:spLocks noChangeShapeType="1"/>
              </p:cNvSpPr>
              <p:nvPr/>
            </p:nvSpPr>
            <p:spPr bwMode="auto">
              <a:xfrm>
                <a:off x="6375400" y="5289550"/>
                <a:ext cx="21590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99" name="Group 67"/>
            <p:cNvGrpSpPr/>
            <p:nvPr/>
          </p:nvGrpSpPr>
          <p:grpSpPr>
            <a:xfrm>
              <a:off x="4926552" y="5347648"/>
              <a:ext cx="470000" cy="733485"/>
              <a:chOff x="6275696" y="4937125"/>
              <a:chExt cx="470000" cy="733485"/>
            </a:xfrm>
          </p:grpSpPr>
          <p:sp>
            <p:nvSpPr>
              <p:cNvPr id="100" name="Rectangle 49"/>
              <p:cNvSpPr>
                <a:spLocks noChangeArrowheads="1"/>
              </p:cNvSpPr>
              <p:nvPr/>
            </p:nvSpPr>
            <p:spPr bwMode="auto">
              <a:xfrm>
                <a:off x="6275696" y="4937125"/>
                <a:ext cx="470000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81</a:t>
                </a:r>
                <a:endPara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sp>
            <p:nvSpPr>
              <p:cNvPr id="101" name="Rectangle 50"/>
              <p:cNvSpPr>
                <a:spLocks noChangeArrowheads="1"/>
              </p:cNvSpPr>
              <p:nvPr/>
            </p:nvSpPr>
            <p:spPr bwMode="auto">
              <a:xfrm>
                <a:off x="6324600" y="5270500"/>
                <a:ext cx="327334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endPara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sp>
            <p:nvSpPr>
              <p:cNvPr id="102" name="Line 51"/>
              <p:cNvSpPr>
                <a:spLocks noChangeShapeType="1"/>
              </p:cNvSpPr>
              <p:nvPr/>
            </p:nvSpPr>
            <p:spPr bwMode="auto">
              <a:xfrm>
                <a:off x="6375400" y="5289550"/>
                <a:ext cx="21590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108" name="Group 107"/>
          <p:cNvGrpSpPr/>
          <p:nvPr/>
        </p:nvGrpSpPr>
        <p:grpSpPr>
          <a:xfrm>
            <a:off x="6137531" y="5257800"/>
            <a:ext cx="1253869" cy="733485"/>
            <a:chOff x="6096000" y="5257800"/>
            <a:chExt cx="1253869" cy="733485"/>
          </a:xfrm>
        </p:grpSpPr>
        <p:sp>
          <p:nvSpPr>
            <p:cNvPr id="54" name="Rectangle 53"/>
            <p:cNvSpPr/>
            <p:nvPr/>
          </p:nvSpPr>
          <p:spPr>
            <a:xfrm>
              <a:off x="6096000" y="5410200"/>
              <a:ext cx="1253869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=  85     </a:t>
              </a:r>
              <a:endParaRPr lang="en-US" sz="2000" baseline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grpSp>
          <p:nvGrpSpPr>
            <p:cNvPr id="104" name="Group 67"/>
            <p:cNvGrpSpPr/>
            <p:nvPr/>
          </p:nvGrpSpPr>
          <p:grpSpPr>
            <a:xfrm>
              <a:off x="6745618" y="5257800"/>
              <a:ext cx="336220" cy="733485"/>
              <a:chOff x="6315714" y="4937125"/>
              <a:chExt cx="336220" cy="733485"/>
            </a:xfrm>
          </p:grpSpPr>
          <p:sp>
            <p:nvSpPr>
              <p:cNvPr id="105" name="Rectangle 49"/>
              <p:cNvSpPr>
                <a:spLocks noChangeArrowheads="1"/>
              </p:cNvSpPr>
              <p:nvPr/>
            </p:nvSpPr>
            <p:spPr bwMode="auto">
              <a:xfrm>
                <a:off x="6315714" y="4937125"/>
                <a:ext cx="327334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  <a:endPara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sp>
            <p:nvSpPr>
              <p:cNvPr id="106" name="Rectangle 50"/>
              <p:cNvSpPr>
                <a:spLocks noChangeArrowheads="1"/>
              </p:cNvSpPr>
              <p:nvPr/>
            </p:nvSpPr>
            <p:spPr bwMode="auto">
              <a:xfrm>
                <a:off x="6324600" y="5270500"/>
                <a:ext cx="327334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</a:t>
                </a:r>
                <a:endPara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sp>
            <p:nvSpPr>
              <p:cNvPr id="107" name="Line 51"/>
              <p:cNvSpPr>
                <a:spLocks noChangeShapeType="1"/>
              </p:cNvSpPr>
              <p:nvPr/>
            </p:nvSpPr>
            <p:spPr bwMode="auto">
              <a:xfrm>
                <a:off x="6375400" y="5289550"/>
                <a:ext cx="21590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344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3440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344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4000"/>
                            </p:stCondLst>
                            <p:childTnLst>
                              <p:par>
                                <p:cTn id="3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6000"/>
                            </p:stCondLst>
                            <p:childTnLst>
                              <p:par>
                                <p:cTn id="3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9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8000"/>
                            </p:stCondLst>
                            <p:childTnLst>
                              <p:par>
                                <p:cTn id="4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3" dur="2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0"/>
                            </p:stCondLst>
                            <p:childTnLst>
                              <p:par>
                                <p:cTn id="4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7" dur="2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4067" grpId="0" build="p"/>
      <p:bldP spid="344085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090" name="Rectangle 2"/>
          <p:cNvSpPr>
            <a:spLocks noGrp="1" noChangeArrowheads="1"/>
          </p:cNvSpPr>
          <p:nvPr>
            <p:ph type="title"/>
          </p:nvPr>
        </p:nvSpPr>
        <p:spPr>
          <a:xfrm>
            <a:off x="3137848" y="277952"/>
            <a:ext cx="2819400" cy="461665"/>
          </a:xfrm>
          <a:noFill/>
          <a:ln>
            <a:noFill/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2400" b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LATIHAN</a:t>
            </a:r>
          </a:p>
        </p:txBody>
      </p:sp>
      <p:sp>
        <p:nvSpPr>
          <p:cNvPr id="345091" name="Rectangle 3"/>
          <p:cNvSpPr>
            <a:spLocks noChangeArrowheads="1"/>
          </p:cNvSpPr>
          <p:nvPr/>
        </p:nvSpPr>
        <p:spPr bwMode="auto">
          <a:xfrm>
            <a:off x="381000" y="1017925"/>
            <a:ext cx="8286750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Aft>
                <a:spcPts val="1800"/>
              </a:spcAft>
              <a:buAutoNum type="arabicPeriod"/>
            </a:pPr>
            <a:r>
              <a:rPr lang="en-US" sz="2000" baseline="0" smtClean="0">
                <a:latin typeface="Arial" charset="0"/>
                <a:cs typeface="Times New Roman" charset="0"/>
                <a:sym typeface="Symbol" pitchFamily="18" charset="2"/>
              </a:rPr>
              <a:t>Hitung </a:t>
            </a:r>
            <a:r>
              <a:rPr lang="en-US" sz="2000" baseline="0">
                <a:latin typeface="Arial" charset="0"/>
                <a:cs typeface="Times New Roman" charset="0"/>
                <a:sym typeface="Symbol" pitchFamily="18" charset="2"/>
              </a:rPr>
              <a:t>volume benda putar yang terbentuk karena perputaran luasan 4x</a:t>
            </a:r>
            <a:r>
              <a:rPr lang="en-US" sz="2000" baseline="30000">
                <a:latin typeface="Arial" charset="0"/>
                <a:cs typeface="Times New Roman" charset="0"/>
                <a:sym typeface="Symbol" pitchFamily="18" charset="2"/>
              </a:rPr>
              <a:t>2</a:t>
            </a:r>
            <a:r>
              <a:rPr lang="en-US" sz="2000" baseline="0">
                <a:latin typeface="Arial" charset="0"/>
                <a:cs typeface="Times New Roman" charset="0"/>
                <a:sym typeface="Symbol" pitchFamily="18" charset="2"/>
              </a:rPr>
              <a:t> + 9y</a:t>
            </a:r>
            <a:r>
              <a:rPr lang="en-US" sz="2000" baseline="30000">
                <a:latin typeface="Arial" charset="0"/>
                <a:cs typeface="Times New Roman" charset="0"/>
                <a:sym typeface="Symbol" pitchFamily="18" charset="2"/>
              </a:rPr>
              <a:t>2</a:t>
            </a:r>
            <a:r>
              <a:rPr lang="en-US" sz="2000" baseline="0">
                <a:latin typeface="Arial" charset="0"/>
                <a:cs typeface="Times New Roman" charset="0"/>
                <a:sym typeface="Symbol" pitchFamily="18" charset="2"/>
              </a:rPr>
              <a:t> = 36 terhadap sumbu X. Gunakan metode cakram. </a:t>
            </a:r>
            <a:endParaRPr lang="en-US" sz="2000" baseline="0" smtClean="0">
              <a:latin typeface="Arial" charset="0"/>
              <a:cs typeface="Times New Roman" charset="0"/>
              <a:sym typeface="Symbol" pitchFamily="18" charset="2"/>
            </a:endParaRPr>
          </a:p>
          <a:p>
            <a:pPr marL="457200" indent="-457200">
              <a:spcAft>
                <a:spcPts val="1800"/>
              </a:spcAft>
              <a:buAutoNum type="arabicPeriod"/>
            </a:pPr>
            <a:r>
              <a:rPr lang="en-US" sz="2000" baseline="0" smtClean="0">
                <a:latin typeface="Arial" charset="0"/>
                <a:cs typeface="Times New Roman" charset="0"/>
                <a:sym typeface="Symbol" pitchFamily="18" charset="2"/>
              </a:rPr>
              <a:t>Hitung volume benda putar yang terbentuk karena perputaran luasan dibatasi x = 9 – y</a:t>
            </a:r>
            <a:r>
              <a:rPr lang="en-US" sz="2000" baseline="30000" smtClean="0">
                <a:latin typeface="Arial" charset="0"/>
                <a:cs typeface="Times New Roman" charset="0"/>
                <a:sym typeface="Symbol" pitchFamily="18" charset="2"/>
              </a:rPr>
              <a:t>2</a:t>
            </a:r>
            <a:r>
              <a:rPr lang="en-US" sz="2000" baseline="0" smtClean="0">
                <a:latin typeface="Arial" charset="0"/>
                <a:cs typeface="Times New Roman" charset="0"/>
                <a:sym typeface="Symbol" pitchFamily="18" charset="2"/>
              </a:rPr>
              <a:t> dan x – y – 7 = 0 thd sb X = 4. Gunakan metode kulit.</a:t>
            </a:r>
          </a:p>
          <a:p>
            <a:pPr marL="457200" indent="-457200">
              <a:spcAft>
                <a:spcPts val="1800"/>
              </a:spcAft>
              <a:buAutoNum type="arabicPeriod"/>
            </a:pPr>
            <a:r>
              <a:rPr lang="en-US" sz="2000" baseline="0" smtClean="0">
                <a:latin typeface="Arial" charset="0"/>
                <a:cs typeface="Times New Roman" charset="0"/>
                <a:sym typeface="Symbol" pitchFamily="18" charset="2"/>
              </a:rPr>
              <a:t>Hitung volume benda putar yang terbentuk karena perputaran luasan y</a:t>
            </a:r>
            <a:r>
              <a:rPr lang="en-US" sz="2000" baseline="30000" smtClean="0">
                <a:latin typeface="Arial" charset="0"/>
                <a:cs typeface="Times New Roman" charset="0"/>
                <a:sym typeface="Symbol" pitchFamily="18" charset="2"/>
              </a:rPr>
              <a:t>2</a:t>
            </a:r>
            <a:r>
              <a:rPr lang="en-US" sz="2000" baseline="0" smtClean="0">
                <a:latin typeface="Arial" charset="0"/>
                <a:cs typeface="Times New Roman" charset="0"/>
                <a:sym typeface="Symbol" pitchFamily="18" charset="2"/>
              </a:rPr>
              <a:t> = x</a:t>
            </a:r>
            <a:r>
              <a:rPr lang="en-US" sz="2000" baseline="30000" smtClean="0">
                <a:latin typeface="Arial" charset="0"/>
                <a:cs typeface="Times New Roman" charset="0"/>
                <a:sym typeface="Symbol" pitchFamily="18" charset="2"/>
              </a:rPr>
              <a:t>4</a:t>
            </a:r>
            <a:r>
              <a:rPr lang="en-US" sz="2000" baseline="0" smtClean="0">
                <a:latin typeface="Arial" charset="0"/>
                <a:cs typeface="Times New Roman" charset="0"/>
                <a:sym typeface="Symbol" pitchFamily="18" charset="2"/>
              </a:rPr>
              <a:t> (1 – x</a:t>
            </a:r>
            <a:r>
              <a:rPr lang="en-US" sz="2000" baseline="30000" smtClean="0">
                <a:latin typeface="Arial" charset="0"/>
                <a:cs typeface="Times New Roman" charset="0"/>
                <a:sym typeface="Symbol" pitchFamily="18" charset="2"/>
              </a:rPr>
              <a:t>2</a:t>
            </a:r>
            <a:r>
              <a:rPr lang="en-US" sz="2000" baseline="0" smtClean="0">
                <a:latin typeface="Arial" charset="0"/>
                <a:cs typeface="Times New Roman" charset="0"/>
                <a:sym typeface="Symbol" pitchFamily="18" charset="2"/>
              </a:rPr>
              <a:t>) thd sb X.</a:t>
            </a:r>
          </a:p>
          <a:p>
            <a:pPr marL="457200" indent="-457200">
              <a:spcAft>
                <a:spcPts val="1800"/>
              </a:spcAft>
              <a:buAutoNum type="arabicPeriod"/>
            </a:pPr>
            <a:r>
              <a:rPr lang="en-US" sz="2000" baseline="0" smtClean="0">
                <a:latin typeface="Arial" charset="0"/>
                <a:cs typeface="Times New Roman" charset="0"/>
                <a:sym typeface="Symbol" pitchFamily="18" charset="2"/>
              </a:rPr>
              <a:t>Hitung volume benda putar yang terbentuk karena perputaran luasan yang dibatasi   x</a:t>
            </a:r>
            <a:r>
              <a:rPr lang="en-US" sz="2000" baseline="30000" smtClean="0">
                <a:latin typeface="Arial" charset="0"/>
                <a:cs typeface="Times New Roman" charset="0"/>
                <a:sym typeface="Symbol" pitchFamily="18" charset="2"/>
              </a:rPr>
              <a:t>2</a:t>
            </a:r>
            <a:r>
              <a:rPr lang="en-US" sz="2000" baseline="0" smtClean="0">
                <a:latin typeface="Arial" charset="0"/>
                <a:cs typeface="Times New Roman" charset="0"/>
                <a:sym typeface="Symbol" pitchFamily="18" charset="2"/>
              </a:rPr>
              <a:t> – y</a:t>
            </a:r>
            <a:r>
              <a:rPr lang="en-US" sz="2000" baseline="30000" smtClean="0">
                <a:latin typeface="Arial" charset="0"/>
                <a:cs typeface="Times New Roman" charset="0"/>
                <a:sym typeface="Symbol" pitchFamily="18" charset="2"/>
              </a:rPr>
              <a:t>2</a:t>
            </a:r>
            <a:r>
              <a:rPr lang="en-US" sz="2000" baseline="0" smtClean="0">
                <a:latin typeface="Arial" charset="0"/>
                <a:cs typeface="Times New Roman" charset="0"/>
                <a:sym typeface="Symbol" pitchFamily="18" charset="2"/>
              </a:rPr>
              <a:t> = 16, y = 0,  x = 8 terhadap sumbu Y</a:t>
            </a:r>
          </a:p>
          <a:p>
            <a:pPr marL="457200" indent="-457200">
              <a:spcAft>
                <a:spcPts val="1800"/>
              </a:spcAft>
              <a:buAutoNum type="arabicPeriod"/>
            </a:pPr>
            <a:r>
              <a:rPr lang="en-US" sz="2000" baseline="0" smtClean="0">
                <a:latin typeface="Arial" charset="0"/>
                <a:cs typeface="Times New Roman" charset="0"/>
                <a:sym typeface="Symbol" pitchFamily="18" charset="2"/>
              </a:rPr>
              <a:t>Hitung volume benda putar yang terbentuk karena perputaran luasan yang dibatasi   y = x</a:t>
            </a:r>
            <a:r>
              <a:rPr lang="en-US" sz="2000" baseline="30000" smtClean="0">
                <a:latin typeface="Arial" charset="0"/>
                <a:cs typeface="Times New Roman" charset="0"/>
                <a:sym typeface="Symbol" pitchFamily="18" charset="2"/>
              </a:rPr>
              <a:t>2</a:t>
            </a:r>
            <a:r>
              <a:rPr lang="en-US" sz="2000" baseline="0" smtClean="0">
                <a:latin typeface="Arial" charset="0"/>
                <a:cs typeface="Times New Roman" charset="0"/>
                <a:sym typeface="Symbol" pitchFamily="18" charset="2"/>
              </a:rPr>
              <a:t>,  y = 4x – x</a:t>
            </a:r>
            <a:r>
              <a:rPr lang="en-US" sz="2000" baseline="30000" smtClean="0">
                <a:latin typeface="Arial" charset="0"/>
                <a:cs typeface="Times New Roman" charset="0"/>
                <a:sym typeface="Symbol" pitchFamily="18" charset="2"/>
              </a:rPr>
              <a:t>2</a:t>
            </a:r>
            <a:r>
              <a:rPr lang="en-US" sz="2000" baseline="0" smtClean="0">
                <a:latin typeface="Arial" charset="0"/>
                <a:cs typeface="Times New Roman" charset="0"/>
                <a:sym typeface="Symbol" pitchFamily="18" charset="2"/>
              </a:rPr>
              <a:t>  terhadap garis Y = 6  </a:t>
            </a:r>
            <a:endParaRPr lang="en-US" sz="2000" baseline="0">
              <a:latin typeface="Arial" charset="0"/>
              <a:cs typeface="Times New Roman" charset="0"/>
              <a:sym typeface="Symbol" pitchFamily="18" charset="2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345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345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0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3450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0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3450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0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3450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0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3450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5090" grpId="0"/>
      <p:bldP spid="345091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211" name="Rectangle 3"/>
          <p:cNvSpPr>
            <a:spLocks noChangeArrowheads="1"/>
          </p:cNvSpPr>
          <p:nvPr/>
        </p:nvSpPr>
        <p:spPr bwMode="auto">
          <a:xfrm>
            <a:off x="1976803" y="381000"/>
            <a:ext cx="510979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b="1" baseline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Times New Roman" charset="0"/>
              </a:rPr>
              <a:t>PANJANG BUSUR KURVA DATAR</a:t>
            </a:r>
          </a:p>
        </p:txBody>
      </p:sp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1066800" y="2971800"/>
            <a:ext cx="2743200" cy="1828800"/>
            <a:chOff x="720" y="768"/>
            <a:chExt cx="1920" cy="1152"/>
          </a:xfrm>
        </p:grpSpPr>
        <p:sp>
          <p:nvSpPr>
            <p:cNvPr id="68625" name="Line 7"/>
            <p:cNvSpPr>
              <a:spLocks noChangeShapeType="1"/>
            </p:cNvSpPr>
            <p:nvPr/>
          </p:nvSpPr>
          <p:spPr bwMode="auto">
            <a:xfrm>
              <a:off x="840" y="848"/>
              <a:ext cx="0" cy="87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8626" name="Line 8"/>
            <p:cNvSpPr>
              <a:spLocks noChangeShapeType="1"/>
            </p:cNvSpPr>
            <p:nvPr/>
          </p:nvSpPr>
          <p:spPr bwMode="auto">
            <a:xfrm>
              <a:off x="720" y="1622"/>
              <a:ext cx="163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8627" name="Freeform 9"/>
            <p:cNvSpPr>
              <a:spLocks noChangeAspect="1"/>
            </p:cNvSpPr>
            <p:nvPr/>
          </p:nvSpPr>
          <p:spPr bwMode="auto">
            <a:xfrm>
              <a:off x="952" y="973"/>
              <a:ext cx="1022" cy="349"/>
            </a:xfrm>
            <a:custGeom>
              <a:avLst/>
              <a:gdLst>
                <a:gd name="T0" fmla="*/ 0 w 2640"/>
                <a:gd name="T1" fmla="*/ 84 h 1350"/>
                <a:gd name="T2" fmla="*/ 25 w 2640"/>
                <a:gd name="T3" fmla="*/ 84 h 1350"/>
                <a:gd name="T4" fmla="*/ 123 w 2640"/>
                <a:gd name="T5" fmla="*/ 48 h 1350"/>
                <a:gd name="T6" fmla="*/ 247 w 2640"/>
                <a:gd name="T7" fmla="*/ 72 h 1350"/>
                <a:gd name="T8" fmla="*/ 321 w 2640"/>
                <a:gd name="T9" fmla="*/ 24 h 1350"/>
                <a:gd name="T10" fmla="*/ 396 w 2640"/>
                <a:gd name="T11" fmla="*/ 0 h 135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640"/>
                <a:gd name="T19" fmla="*/ 0 h 1350"/>
                <a:gd name="T20" fmla="*/ 2640 w 2640"/>
                <a:gd name="T21" fmla="*/ 1350 h 135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640" h="1350">
                  <a:moveTo>
                    <a:pt x="0" y="1260"/>
                  </a:moveTo>
                  <a:cubicBezTo>
                    <a:pt x="13" y="1305"/>
                    <a:pt x="27" y="1350"/>
                    <a:pt x="165" y="1260"/>
                  </a:cubicBezTo>
                  <a:cubicBezTo>
                    <a:pt x="303" y="1170"/>
                    <a:pt x="578" y="750"/>
                    <a:pt x="825" y="720"/>
                  </a:cubicBezTo>
                  <a:cubicBezTo>
                    <a:pt x="1072" y="690"/>
                    <a:pt x="1430" y="1140"/>
                    <a:pt x="1650" y="1080"/>
                  </a:cubicBezTo>
                  <a:cubicBezTo>
                    <a:pt x="1870" y="1020"/>
                    <a:pt x="1980" y="540"/>
                    <a:pt x="2145" y="360"/>
                  </a:cubicBezTo>
                  <a:cubicBezTo>
                    <a:pt x="2310" y="180"/>
                    <a:pt x="2475" y="90"/>
                    <a:pt x="2640" y="0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8628" name="Line 10"/>
            <p:cNvSpPr>
              <a:spLocks noChangeShapeType="1"/>
            </p:cNvSpPr>
            <p:nvPr/>
          </p:nvSpPr>
          <p:spPr bwMode="auto">
            <a:xfrm>
              <a:off x="1086" y="1272"/>
              <a:ext cx="0" cy="35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8629" name="Line 11"/>
            <p:cNvSpPr>
              <a:spLocks noChangeShapeType="1"/>
            </p:cNvSpPr>
            <p:nvPr/>
          </p:nvSpPr>
          <p:spPr bwMode="auto">
            <a:xfrm>
              <a:off x="1784" y="1055"/>
              <a:ext cx="0" cy="58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8630" name="Text Box 12"/>
            <p:cNvSpPr txBox="1">
              <a:spLocks noChangeArrowheads="1"/>
            </p:cNvSpPr>
            <p:nvPr/>
          </p:nvSpPr>
          <p:spPr bwMode="auto">
            <a:xfrm>
              <a:off x="2119" y="1395"/>
              <a:ext cx="348" cy="3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X</a:t>
              </a:r>
            </a:p>
          </p:txBody>
        </p:sp>
        <p:sp>
          <p:nvSpPr>
            <p:cNvPr id="68631" name="Text Box 13"/>
            <p:cNvSpPr txBox="1">
              <a:spLocks noChangeArrowheads="1"/>
            </p:cNvSpPr>
            <p:nvPr/>
          </p:nvSpPr>
          <p:spPr bwMode="auto">
            <a:xfrm>
              <a:off x="836" y="791"/>
              <a:ext cx="349" cy="3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Y</a:t>
              </a:r>
            </a:p>
          </p:txBody>
        </p:sp>
        <p:sp>
          <p:nvSpPr>
            <p:cNvPr id="68632" name="Text Box 14"/>
            <p:cNvSpPr txBox="1">
              <a:spLocks noChangeArrowheads="1"/>
            </p:cNvSpPr>
            <p:nvPr/>
          </p:nvSpPr>
          <p:spPr bwMode="auto">
            <a:xfrm>
              <a:off x="1361" y="768"/>
              <a:ext cx="1279" cy="3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y = f(x)</a:t>
              </a:r>
            </a:p>
          </p:txBody>
        </p:sp>
        <p:sp>
          <p:nvSpPr>
            <p:cNvPr id="68633" name="Text Box 15"/>
            <p:cNvSpPr txBox="1">
              <a:spLocks noChangeArrowheads="1"/>
            </p:cNvSpPr>
            <p:nvPr/>
          </p:nvSpPr>
          <p:spPr bwMode="auto">
            <a:xfrm>
              <a:off x="910" y="1612"/>
              <a:ext cx="349" cy="3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a</a:t>
              </a:r>
            </a:p>
          </p:txBody>
        </p:sp>
        <p:sp>
          <p:nvSpPr>
            <p:cNvPr id="68634" name="Text Box 16"/>
            <p:cNvSpPr txBox="1">
              <a:spLocks noChangeArrowheads="1"/>
            </p:cNvSpPr>
            <p:nvPr/>
          </p:nvSpPr>
          <p:spPr bwMode="auto">
            <a:xfrm>
              <a:off x="1622" y="1612"/>
              <a:ext cx="349" cy="3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b</a:t>
              </a:r>
            </a:p>
          </p:txBody>
        </p:sp>
      </p:grpSp>
      <p:sp>
        <p:nvSpPr>
          <p:cNvPr id="350226" name="Rectangle 18"/>
          <p:cNvSpPr>
            <a:spLocks noChangeArrowheads="1"/>
          </p:cNvSpPr>
          <p:nvPr/>
        </p:nvSpPr>
        <p:spPr bwMode="auto">
          <a:xfrm>
            <a:off x="762000" y="941875"/>
            <a:ext cx="7467600" cy="1420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baseline="0">
                <a:solidFill>
                  <a:srgbClr val="FFFF00"/>
                </a:solidFill>
                <a:latin typeface="Arial" charset="0"/>
                <a:cs typeface="Times New Roman" charset="0"/>
                <a:sym typeface="Symbol" pitchFamily="18" charset="2"/>
              </a:rPr>
              <a:t>Teorema</a:t>
            </a:r>
            <a:r>
              <a:rPr lang="en-US" sz="2000" baseline="0">
                <a:latin typeface="Arial" charset="0"/>
                <a:cs typeface="Times New Roman" charset="0"/>
                <a:sym typeface="Symbol" pitchFamily="18" charset="2"/>
              </a:rPr>
              <a:t>. Jika fungsi f dan turunannya f’ kontinu dalam interval </a:t>
            </a:r>
            <a:endParaRPr lang="en-US" sz="2000" baseline="0" smtClean="0">
              <a:latin typeface="Arial" charset="0"/>
              <a:cs typeface="Times New Roman" charset="0"/>
              <a:sym typeface="Symbol" pitchFamily="18" charset="2"/>
            </a:endParaRPr>
          </a:p>
          <a:p>
            <a:pPr>
              <a:lnSpc>
                <a:spcPct val="150000"/>
              </a:lnSpc>
            </a:pPr>
            <a:r>
              <a:rPr lang="en-US" sz="2000" baseline="0" smtClean="0">
                <a:latin typeface="Arial" charset="0"/>
                <a:cs typeface="Times New Roman" charset="0"/>
                <a:sym typeface="Symbol" pitchFamily="18" charset="2"/>
              </a:rPr>
              <a:t>tertutup </a:t>
            </a:r>
            <a:r>
              <a:rPr lang="en-US" sz="2000" baseline="0">
                <a:latin typeface="Arial" charset="0"/>
                <a:cs typeface="Times New Roman" charset="0"/>
                <a:sym typeface="Symbol" pitchFamily="18" charset="2"/>
              </a:rPr>
              <a:t>[a, b] maka panjang busur dari kurva y = f(x) mulai dari </a:t>
            </a:r>
            <a:endParaRPr lang="en-US" sz="2000" baseline="0" smtClean="0">
              <a:latin typeface="Arial" charset="0"/>
              <a:cs typeface="Times New Roman" charset="0"/>
              <a:sym typeface="Symbol" pitchFamily="18" charset="2"/>
            </a:endParaRPr>
          </a:p>
          <a:p>
            <a:pPr>
              <a:lnSpc>
                <a:spcPct val="150000"/>
              </a:lnSpc>
            </a:pPr>
            <a:r>
              <a:rPr lang="en-US" sz="2000" baseline="0" smtClean="0">
                <a:latin typeface="Arial" charset="0"/>
                <a:cs typeface="Times New Roman" charset="0"/>
                <a:sym typeface="Symbol" pitchFamily="18" charset="2"/>
              </a:rPr>
              <a:t>titik </a:t>
            </a:r>
            <a:r>
              <a:rPr lang="en-US" sz="2000" baseline="0">
                <a:latin typeface="Arial" charset="0"/>
                <a:cs typeface="Times New Roman" charset="0"/>
                <a:sym typeface="Symbol" pitchFamily="18" charset="2"/>
              </a:rPr>
              <a:t>(a, f(a)) sampai titik (b, f(b)) adalah:</a:t>
            </a:r>
          </a:p>
        </p:txBody>
      </p:sp>
      <p:grpSp>
        <p:nvGrpSpPr>
          <p:cNvPr id="31" name="Group 30"/>
          <p:cNvGrpSpPr/>
          <p:nvPr/>
        </p:nvGrpSpPr>
        <p:grpSpPr>
          <a:xfrm>
            <a:off x="4114800" y="3200400"/>
            <a:ext cx="2651760" cy="1143000"/>
            <a:chOff x="4114800" y="3200400"/>
            <a:chExt cx="2651760" cy="1143000"/>
          </a:xfrm>
        </p:grpSpPr>
        <p:sp>
          <p:nvSpPr>
            <p:cNvPr id="68614" name="Rectangle 32"/>
            <p:cNvSpPr>
              <a:spLocks noChangeArrowheads="1"/>
            </p:cNvSpPr>
            <p:nvPr/>
          </p:nvSpPr>
          <p:spPr bwMode="auto">
            <a:xfrm>
              <a:off x="4114800" y="3200400"/>
              <a:ext cx="2651760" cy="11430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8615" name="Rectangle 19"/>
            <p:cNvSpPr>
              <a:spLocks noChangeArrowheads="1"/>
            </p:cNvSpPr>
            <p:nvPr/>
          </p:nvSpPr>
          <p:spPr bwMode="auto">
            <a:xfrm>
              <a:off x="4267200" y="3608388"/>
              <a:ext cx="2468880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S =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1 + (     )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dx</a:t>
              </a:r>
            </a:p>
          </p:txBody>
        </p:sp>
        <p:grpSp>
          <p:nvGrpSpPr>
            <p:cNvPr id="30" name="Group 29"/>
            <p:cNvGrpSpPr/>
            <p:nvPr/>
          </p:nvGrpSpPr>
          <p:grpSpPr>
            <a:xfrm>
              <a:off x="5611504" y="3429000"/>
              <a:ext cx="455613" cy="746125"/>
              <a:chOff x="5919788" y="4968875"/>
              <a:chExt cx="455613" cy="746125"/>
            </a:xfrm>
          </p:grpSpPr>
          <p:sp>
            <p:nvSpPr>
              <p:cNvPr id="68616" name="Rectangle 20"/>
              <p:cNvSpPr>
                <a:spLocks noChangeArrowheads="1"/>
              </p:cNvSpPr>
              <p:nvPr/>
            </p:nvSpPr>
            <p:spPr bwMode="auto">
              <a:xfrm>
                <a:off x="5919788" y="5314950"/>
                <a:ext cx="455613" cy="4000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dx</a:t>
                </a:r>
              </a:p>
            </p:txBody>
          </p:sp>
          <p:sp>
            <p:nvSpPr>
              <p:cNvPr id="68617" name="Rectangle 21"/>
              <p:cNvSpPr>
                <a:spLocks noChangeArrowheads="1"/>
              </p:cNvSpPr>
              <p:nvPr/>
            </p:nvSpPr>
            <p:spPr bwMode="auto">
              <a:xfrm>
                <a:off x="5919788" y="4968875"/>
                <a:ext cx="455613" cy="4000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dy</a:t>
                </a:r>
              </a:p>
            </p:txBody>
          </p:sp>
          <p:sp>
            <p:nvSpPr>
              <p:cNvPr id="68618" name="Line 22"/>
              <p:cNvSpPr>
                <a:spLocks noChangeShapeType="1"/>
              </p:cNvSpPr>
              <p:nvPr/>
            </p:nvSpPr>
            <p:spPr bwMode="auto">
              <a:xfrm>
                <a:off x="6006152" y="5361296"/>
                <a:ext cx="27432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68619" name="Line 24"/>
            <p:cNvSpPr>
              <a:spLocks noChangeShapeType="1"/>
            </p:cNvSpPr>
            <p:nvPr/>
          </p:nvSpPr>
          <p:spPr bwMode="auto">
            <a:xfrm>
              <a:off x="5159992" y="3491552"/>
              <a:ext cx="9144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8621" name="Rectangle 29"/>
            <p:cNvSpPr>
              <a:spLocks noChangeArrowheads="1"/>
            </p:cNvSpPr>
            <p:nvPr/>
          </p:nvSpPr>
          <p:spPr bwMode="auto">
            <a:xfrm>
              <a:off x="4827896" y="3352800"/>
              <a:ext cx="339725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b</a:t>
              </a:r>
            </a:p>
          </p:txBody>
        </p:sp>
        <p:sp>
          <p:nvSpPr>
            <p:cNvPr id="68622" name="Rectangle 30"/>
            <p:cNvSpPr>
              <a:spLocks noChangeArrowheads="1"/>
            </p:cNvSpPr>
            <p:nvPr/>
          </p:nvSpPr>
          <p:spPr bwMode="auto">
            <a:xfrm>
              <a:off x="4634552" y="3858904"/>
              <a:ext cx="325438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a</a:t>
              </a:r>
            </a:p>
          </p:txBody>
        </p:sp>
      </p:grpSp>
      <p:sp>
        <p:nvSpPr>
          <p:cNvPr id="28" name="Slide Number Placeholder 2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350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2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3502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2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3502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2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3502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0211" grpId="0"/>
      <p:bldP spid="350226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6"/>
          <p:cNvGrpSpPr>
            <a:grpSpLocks/>
          </p:cNvGrpSpPr>
          <p:nvPr/>
        </p:nvGrpSpPr>
        <p:grpSpPr bwMode="auto">
          <a:xfrm>
            <a:off x="1143000" y="2514600"/>
            <a:ext cx="2362200" cy="1925638"/>
            <a:chOff x="432" y="576"/>
            <a:chExt cx="1392" cy="1213"/>
          </a:xfrm>
        </p:grpSpPr>
        <p:sp>
          <p:nvSpPr>
            <p:cNvPr id="69666" name="Text Box 4"/>
            <p:cNvSpPr txBox="1">
              <a:spLocks noChangeArrowheads="1"/>
            </p:cNvSpPr>
            <p:nvPr/>
          </p:nvSpPr>
          <p:spPr bwMode="auto">
            <a:xfrm>
              <a:off x="1056" y="1104"/>
              <a:ext cx="768" cy="3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x = g(y)</a:t>
              </a:r>
            </a:p>
          </p:txBody>
        </p:sp>
        <p:sp>
          <p:nvSpPr>
            <p:cNvPr id="69667" name="Line 5"/>
            <p:cNvSpPr>
              <a:spLocks noChangeShapeType="1"/>
            </p:cNvSpPr>
            <p:nvPr/>
          </p:nvSpPr>
          <p:spPr bwMode="auto">
            <a:xfrm>
              <a:off x="675" y="650"/>
              <a:ext cx="0" cy="112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9668" name="Line 6"/>
            <p:cNvSpPr>
              <a:spLocks noChangeShapeType="1"/>
            </p:cNvSpPr>
            <p:nvPr/>
          </p:nvSpPr>
          <p:spPr bwMode="auto">
            <a:xfrm>
              <a:off x="559" y="1648"/>
              <a:ext cx="90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9669" name="Text Box 7"/>
            <p:cNvSpPr txBox="1">
              <a:spLocks noChangeArrowheads="1"/>
            </p:cNvSpPr>
            <p:nvPr/>
          </p:nvSpPr>
          <p:spPr bwMode="auto">
            <a:xfrm>
              <a:off x="1248" y="1392"/>
              <a:ext cx="339" cy="3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X</a:t>
              </a:r>
            </a:p>
          </p:txBody>
        </p:sp>
        <p:sp>
          <p:nvSpPr>
            <p:cNvPr id="69670" name="Text Box 8"/>
            <p:cNvSpPr txBox="1">
              <a:spLocks noChangeArrowheads="1"/>
            </p:cNvSpPr>
            <p:nvPr/>
          </p:nvSpPr>
          <p:spPr bwMode="auto">
            <a:xfrm>
              <a:off x="672" y="576"/>
              <a:ext cx="338" cy="3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Y</a:t>
              </a:r>
            </a:p>
          </p:txBody>
        </p:sp>
        <p:sp>
          <p:nvSpPr>
            <p:cNvPr id="69671" name="Text Box 9"/>
            <p:cNvSpPr txBox="1">
              <a:spLocks noChangeArrowheads="1"/>
            </p:cNvSpPr>
            <p:nvPr/>
          </p:nvSpPr>
          <p:spPr bwMode="auto">
            <a:xfrm>
              <a:off x="432" y="1253"/>
              <a:ext cx="339" cy="3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c</a:t>
              </a:r>
            </a:p>
          </p:txBody>
        </p:sp>
        <p:sp>
          <p:nvSpPr>
            <p:cNvPr id="69672" name="Text Box 10"/>
            <p:cNvSpPr txBox="1">
              <a:spLocks noChangeArrowheads="1"/>
            </p:cNvSpPr>
            <p:nvPr/>
          </p:nvSpPr>
          <p:spPr bwMode="auto">
            <a:xfrm>
              <a:off x="432" y="811"/>
              <a:ext cx="339" cy="3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d</a:t>
              </a:r>
            </a:p>
          </p:txBody>
        </p:sp>
        <p:sp>
          <p:nvSpPr>
            <p:cNvPr id="69673" name="Freeform 11"/>
            <p:cNvSpPr>
              <a:spLocks/>
            </p:cNvSpPr>
            <p:nvPr/>
          </p:nvSpPr>
          <p:spPr bwMode="auto">
            <a:xfrm>
              <a:off x="997" y="841"/>
              <a:ext cx="338" cy="662"/>
            </a:xfrm>
            <a:custGeom>
              <a:avLst/>
              <a:gdLst>
                <a:gd name="T0" fmla="*/ 231 w 495"/>
                <a:gd name="T1" fmla="*/ 487 h 900"/>
                <a:gd name="T2" fmla="*/ 77 w 495"/>
                <a:gd name="T3" fmla="*/ 390 h 900"/>
                <a:gd name="T4" fmla="*/ 0 w 495"/>
                <a:gd name="T5" fmla="*/ 0 h 900"/>
                <a:gd name="T6" fmla="*/ 0 60000 65536"/>
                <a:gd name="T7" fmla="*/ 0 60000 65536"/>
                <a:gd name="T8" fmla="*/ 0 60000 65536"/>
                <a:gd name="T9" fmla="*/ 0 w 495"/>
                <a:gd name="T10" fmla="*/ 0 h 900"/>
                <a:gd name="T11" fmla="*/ 495 w 495"/>
                <a:gd name="T12" fmla="*/ 900 h 9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95" h="900">
                  <a:moveTo>
                    <a:pt x="495" y="900"/>
                  </a:moveTo>
                  <a:cubicBezTo>
                    <a:pt x="371" y="885"/>
                    <a:pt x="247" y="870"/>
                    <a:pt x="165" y="720"/>
                  </a:cubicBezTo>
                  <a:cubicBezTo>
                    <a:pt x="83" y="570"/>
                    <a:pt x="41" y="285"/>
                    <a:pt x="0" y="0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9674" name="Line 12"/>
            <p:cNvSpPr>
              <a:spLocks noChangeShapeType="1"/>
            </p:cNvSpPr>
            <p:nvPr/>
          </p:nvSpPr>
          <p:spPr bwMode="auto">
            <a:xfrm>
              <a:off x="685" y="973"/>
              <a:ext cx="33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9675" name="Line 13"/>
            <p:cNvSpPr>
              <a:spLocks noChangeShapeType="1"/>
            </p:cNvSpPr>
            <p:nvPr/>
          </p:nvSpPr>
          <p:spPr bwMode="auto">
            <a:xfrm>
              <a:off x="685" y="1415"/>
              <a:ext cx="45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51249" name="Rectangle 17"/>
          <p:cNvSpPr>
            <a:spLocks noChangeArrowheads="1"/>
          </p:cNvSpPr>
          <p:nvPr/>
        </p:nvSpPr>
        <p:spPr bwMode="auto">
          <a:xfrm>
            <a:off x="762000" y="560875"/>
            <a:ext cx="7696200" cy="1420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baseline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Teorema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. Jika fungsi g dan turunannya g’ kontinu dalam interval </a:t>
            </a:r>
            <a:endParaRPr lang="en-US" sz="2000" baseline="0" smtClean="0">
              <a:latin typeface="Arial" pitchFamily="34" charset="0"/>
              <a:cs typeface="Arial" pitchFamily="34" charset="0"/>
              <a:sym typeface="Symbol" pitchFamily="18" charset="2"/>
            </a:endParaRPr>
          </a:p>
          <a:p>
            <a:pPr>
              <a:lnSpc>
                <a:spcPct val="150000"/>
              </a:lnSpc>
            </a:pP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tertutup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[c, d] maka panjang busur dari kurva x = g(y) mulai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dari</a:t>
            </a:r>
          </a:p>
          <a:p>
            <a:pPr>
              <a:lnSpc>
                <a:spcPct val="150000"/>
              </a:lnSpc>
            </a:pP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titik (c, g(c)) sampai titik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(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d, g(d)) adalah: </a:t>
            </a:r>
          </a:p>
        </p:txBody>
      </p:sp>
      <p:sp>
        <p:nvSpPr>
          <p:cNvPr id="45" name="Slide Number Placeholder 4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  <p:grpSp>
        <p:nvGrpSpPr>
          <p:cNvPr id="47" name="Group 46"/>
          <p:cNvGrpSpPr/>
          <p:nvPr/>
        </p:nvGrpSpPr>
        <p:grpSpPr>
          <a:xfrm>
            <a:off x="4191000" y="2895600"/>
            <a:ext cx="2651760" cy="1143000"/>
            <a:chOff x="4114800" y="3200400"/>
            <a:chExt cx="2651760" cy="1143000"/>
          </a:xfrm>
        </p:grpSpPr>
        <p:sp>
          <p:nvSpPr>
            <p:cNvPr id="48" name="Rectangle 32"/>
            <p:cNvSpPr>
              <a:spLocks noChangeArrowheads="1"/>
            </p:cNvSpPr>
            <p:nvPr/>
          </p:nvSpPr>
          <p:spPr bwMode="auto">
            <a:xfrm>
              <a:off x="4114800" y="3200400"/>
              <a:ext cx="2651760" cy="11430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9" name="Rectangle 19"/>
            <p:cNvSpPr>
              <a:spLocks noChangeArrowheads="1"/>
            </p:cNvSpPr>
            <p:nvPr/>
          </p:nvSpPr>
          <p:spPr bwMode="auto">
            <a:xfrm>
              <a:off x="4267200" y="3608388"/>
              <a:ext cx="246888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S =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1 + (     )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dy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grpSp>
          <p:nvGrpSpPr>
            <p:cNvPr id="50" name="Group 29"/>
            <p:cNvGrpSpPr/>
            <p:nvPr/>
          </p:nvGrpSpPr>
          <p:grpSpPr>
            <a:xfrm>
              <a:off x="5611504" y="3429000"/>
              <a:ext cx="455574" cy="746185"/>
              <a:chOff x="5919788" y="4968875"/>
              <a:chExt cx="455574" cy="746185"/>
            </a:xfrm>
          </p:grpSpPr>
          <p:sp>
            <p:nvSpPr>
              <p:cNvPr id="54" name="Rectangle 20"/>
              <p:cNvSpPr>
                <a:spLocks noChangeArrowheads="1"/>
              </p:cNvSpPr>
              <p:nvPr/>
            </p:nvSpPr>
            <p:spPr bwMode="auto">
              <a:xfrm>
                <a:off x="5919788" y="5314950"/>
                <a:ext cx="455574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dy</a:t>
                </a:r>
                <a:endPara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sp>
            <p:nvSpPr>
              <p:cNvPr id="55" name="Rectangle 21"/>
              <p:cNvSpPr>
                <a:spLocks noChangeArrowheads="1"/>
              </p:cNvSpPr>
              <p:nvPr/>
            </p:nvSpPr>
            <p:spPr bwMode="auto">
              <a:xfrm>
                <a:off x="5919788" y="4968875"/>
                <a:ext cx="455574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dx</a:t>
                </a:r>
                <a:endPara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sp>
            <p:nvSpPr>
              <p:cNvPr id="56" name="Line 22"/>
              <p:cNvSpPr>
                <a:spLocks noChangeShapeType="1"/>
              </p:cNvSpPr>
              <p:nvPr/>
            </p:nvSpPr>
            <p:spPr bwMode="auto">
              <a:xfrm>
                <a:off x="6006152" y="5361296"/>
                <a:ext cx="27432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51" name="Line 24"/>
            <p:cNvSpPr>
              <a:spLocks noChangeShapeType="1"/>
            </p:cNvSpPr>
            <p:nvPr/>
          </p:nvSpPr>
          <p:spPr bwMode="auto">
            <a:xfrm>
              <a:off x="5159992" y="3491552"/>
              <a:ext cx="9144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2" name="Rectangle 29"/>
            <p:cNvSpPr>
              <a:spLocks noChangeArrowheads="1"/>
            </p:cNvSpPr>
            <p:nvPr/>
          </p:nvSpPr>
          <p:spPr bwMode="auto">
            <a:xfrm>
              <a:off x="4827896" y="3352800"/>
              <a:ext cx="327334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d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53" name="Rectangle 30"/>
            <p:cNvSpPr>
              <a:spLocks noChangeArrowheads="1"/>
            </p:cNvSpPr>
            <p:nvPr/>
          </p:nvSpPr>
          <p:spPr bwMode="auto">
            <a:xfrm>
              <a:off x="4634552" y="3858904"/>
              <a:ext cx="31290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c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351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1249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515" name="Rectangle 3"/>
          <p:cNvSpPr>
            <a:spLocks noChangeArrowheads="1"/>
          </p:cNvSpPr>
          <p:nvPr/>
        </p:nvSpPr>
        <p:spPr bwMode="auto">
          <a:xfrm>
            <a:off x="1066800" y="549275"/>
            <a:ext cx="6858000" cy="78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Aft>
                <a:spcPts val="600"/>
              </a:spcAft>
            </a:pPr>
            <a:r>
              <a:rPr lang="en-US" sz="2000" baseline="0">
                <a:latin typeface="Arial" charset="0"/>
                <a:cs typeface="Times New Roman" charset="0"/>
                <a:sym typeface="Symbol" pitchFamily="18" charset="2"/>
              </a:rPr>
              <a:t>Jika f(x) dan g(x) kontinu pada interval integrasi </a:t>
            </a:r>
            <a:r>
              <a:rPr lang="en-US" sz="2000" baseline="0" smtClean="0">
                <a:latin typeface="Arial" charset="0"/>
                <a:cs typeface="Times New Roman" charset="0"/>
                <a:sym typeface="Symbol" pitchFamily="18" charset="2"/>
              </a:rPr>
              <a:t>a </a:t>
            </a:r>
            <a:r>
              <a:rPr lang="en-US" sz="2000" baseline="0">
                <a:latin typeface="Arial" charset="0"/>
                <a:cs typeface="Times New Roman" charset="0"/>
                <a:sym typeface="Symbol" pitchFamily="18" charset="2"/>
              </a:rPr>
              <a:t> x  b, </a:t>
            </a:r>
            <a:endParaRPr lang="en-US" sz="2000" baseline="0" smtClean="0">
              <a:latin typeface="Arial" charset="0"/>
              <a:cs typeface="Times New Roman" charset="0"/>
              <a:sym typeface="Symbol" pitchFamily="18" charset="2"/>
            </a:endParaRPr>
          </a:p>
          <a:p>
            <a:pPr>
              <a:spcAft>
                <a:spcPts val="600"/>
              </a:spcAft>
            </a:pPr>
            <a:r>
              <a:rPr lang="en-US" sz="2000" baseline="0" smtClean="0">
                <a:latin typeface="Arial" charset="0"/>
                <a:cs typeface="Times New Roman" charset="0"/>
                <a:sym typeface="Symbol" pitchFamily="18" charset="2"/>
              </a:rPr>
              <a:t>dan </a:t>
            </a:r>
            <a:r>
              <a:rPr lang="en-US" sz="2000" baseline="0">
                <a:latin typeface="Arial" charset="0"/>
                <a:cs typeface="Times New Roman" charset="0"/>
                <a:sym typeface="Symbol" pitchFamily="18" charset="2"/>
              </a:rPr>
              <a:t>k = konstanta, maka berlaku: </a:t>
            </a:r>
          </a:p>
        </p:txBody>
      </p:sp>
      <p:grpSp>
        <p:nvGrpSpPr>
          <p:cNvPr id="60" name="Group 59"/>
          <p:cNvGrpSpPr/>
          <p:nvPr/>
        </p:nvGrpSpPr>
        <p:grpSpPr>
          <a:xfrm>
            <a:off x="1766248" y="2452274"/>
            <a:ext cx="3200400" cy="875683"/>
            <a:chOff x="4343400" y="2354240"/>
            <a:chExt cx="3200400" cy="875683"/>
          </a:xfrm>
        </p:grpSpPr>
        <p:sp>
          <p:nvSpPr>
            <p:cNvPr id="45071" name="Rectangle 85"/>
            <p:cNvSpPr>
              <a:spLocks noChangeArrowheads="1"/>
            </p:cNvSpPr>
            <p:nvPr/>
          </p:nvSpPr>
          <p:spPr bwMode="auto">
            <a:xfrm>
              <a:off x="4863152" y="2359973"/>
              <a:ext cx="339725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charset="0"/>
                  <a:cs typeface="Times New Roman" charset="0"/>
                  <a:sym typeface="Symbol" pitchFamily="18" charset="2"/>
                </a:rPr>
                <a:t>b</a:t>
              </a:r>
            </a:p>
          </p:txBody>
        </p:sp>
        <p:sp>
          <p:nvSpPr>
            <p:cNvPr id="45072" name="Rectangle 86"/>
            <p:cNvSpPr>
              <a:spLocks noChangeArrowheads="1"/>
            </p:cNvSpPr>
            <p:nvPr/>
          </p:nvSpPr>
          <p:spPr bwMode="auto">
            <a:xfrm>
              <a:off x="4648200" y="2833048"/>
              <a:ext cx="325438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charset="0"/>
                  <a:cs typeface="Times New Roman" charset="0"/>
                  <a:sym typeface="Symbol" pitchFamily="18" charset="2"/>
                </a:rPr>
                <a:t>a</a:t>
              </a:r>
            </a:p>
          </p:txBody>
        </p:sp>
        <p:sp>
          <p:nvSpPr>
            <p:cNvPr id="45064" name="Rectangle 87"/>
            <p:cNvSpPr>
              <a:spLocks noChangeArrowheads="1"/>
            </p:cNvSpPr>
            <p:nvPr/>
          </p:nvSpPr>
          <p:spPr bwMode="auto">
            <a:xfrm>
              <a:off x="4343400" y="2590800"/>
              <a:ext cx="3200400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aseline="0">
                  <a:latin typeface="Arial" charset="0"/>
                  <a:cs typeface="Times New Roman" charset="0"/>
                  <a:sym typeface="Symbol" pitchFamily="18" charset="2"/>
                </a:rPr>
                <a:t>2. </a:t>
              </a:r>
              <a:r>
                <a:rPr lang="en-US" sz="2000" baseline="0" smtClean="0">
                  <a:latin typeface="Arial" charset="0"/>
                  <a:cs typeface="Times New Roman" charset="0"/>
                  <a:sym typeface="Symbol" pitchFamily="18" charset="2"/>
                </a:rPr>
                <a:t>  </a:t>
              </a:r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charset="0"/>
                  <a:sym typeface="Symbol"/>
                </a:rPr>
                <a:t></a:t>
              </a:r>
              <a:r>
                <a:rPr lang="en-US" sz="2000" baseline="0" smtClean="0">
                  <a:latin typeface="Arial" charset="0"/>
                  <a:cs typeface="Times New Roman" charset="0"/>
                  <a:sym typeface="Symbol" pitchFamily="18" charset="2"/>
                </a:rPr>
                <a:t>  </a:t>
              </a:r>
              <a:r>
                <a:rPr lang="en-US" sz="2000" baseline="0">
                  <a:latin typeface="Arial" charset="0"/>
                  <a:cs typeface="Times New Roman" charset="0"/>
                  <a:sym typeface="Symbol" pitchFamily="18" charset="2"/>
                </a:rPr>
                <a:t>f(x) dx </a:t>
              </a:r>
              <a:r>
                <a:rPr lang="en-US" sz="2000" baseline="0" smtClean="0">
                  <a:latin typeface="Arial" charset="0"/>
                  <a:cs typeface="Times New Roman" charset="0"/>
                  <a:sym typeface="Symbol" pitchFamily="18" charset="2"/>
                </a:rPr>
                <a:t> =  –  </a:t>
              </a:r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charset="0"/>
                  <a:sym typeface="Symbol"/>
                </a:rPr>
                <a:t></a:t>
              </a:r>
              <a:r>
                <a:rPr lang="en-US" sz="2000" baseline="0" smtClean="0">
                  <a:latin typeface="Arial" charset="0"/>
                  <a:cs typeface="Times New Roman" charset="0"/>
                  <a:sym typeface="Symbol" pitchFamily="18" charset="2"/>
                </a:rPr>
                <a:t>  </a:t>
              </a:r>
              <a:r>
                <a:rPr lang="en-US" sz="2000" baseline="0">
                  <a:latin typeface="Arial" charset="0"/>
                  <a:cs typeface="Times New Roman" charset="0"/>
                  <a:sym typeface="Symbol" pitchFamily="18" charset="2"/>
                </a:rPr>
                <a:t>f(x) dx    </a:t>
              </a:r>
            </a:p>
          </p:txBody>
        </p:sp>
        <p:sp>
          <p:nvSpPr>
            <p:cNvPr id="45068" name="Rectangle 91"/>
            <p:cNvSpPr>
              <a:spLocks noChangeArrowheads="1"/>
            </p:cNvSpPr>
            <p:nvPr/>
          </p:nvSpPr>
          <p:spPr bwMode="auto">
            <a:xfrm>
              <a:off x="6532562" y="2354240"/>
              <a:ext cx="325438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charset="0"/>
                  <a:cs typeface="Times New Roman" charset="0"/>
                  <a:sym typeface="Symbol" pitchFamily="18" charset="2"/>
                </a:rPr>
                <a:t>a</a:t>
              </a:r>
            </a:p>
          </p:txBody>
        </p:sp>
        <p:sp>
          <p:nvSpPr>
            <p:cNvPr id="45069" name="Rectangle 92"/>
            <p:cNvSpPr>
              <a:spLocks noChangeArrowheads="1"/>
            </p:cNvSpPr>
            <p:nvPr/>
          </p:nvSpPr>
          <p:spPr bwMode="auto">
            <a:xfrm>
              <a:off x="6254419" y="2833048"/>
              <a:ext cx="339725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charset="0"/>
                  <a:cs typeface="Times New Roman" charset="0"/>
                  <a:sym typeface="Symbol" pitchFamily="18" charset="2"/>
                </a:rPr>
                <a:t>b</a:t>
              </a:r>
            </a:p>
          </p:txBody>
        </p:sp>
      </p:grpSp>
      <p:sp>
        <p:nvSpPr>
          <p:cNvPr id="56" name="Slide Number Placeholder 5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grpSp>
        <p:nvGrpSpPr>
          <p:cNvPr id="59" name="Group 58"/>
          <p:cNvGrpSpPr/>
          <p:nvPr/>
        </p:nvGrpSpPr>
        <p:grpSpPr>
          <a:xfrm>
            <a:off x="1752600" y="1532186"/>
            <a:ext cx="2590800" cy="840427"/>
            <a:chOff x="3581400" y="1434152"/>
            <a:chExt cx="2590800" cy="840427"/>
          </a:xfrm>
        </p:grpSpPr>
        <p:sp>
          <p:nvSpPr>
            <p:cNvPr id="45107" name="Rectangle 8"/>
            <p:cNvSpPr>
              <a:spLocks noChangeArrowheads="1"/>
            </p:cNvSpPr>
            <p:nvPr/>
          </p:nvSpPr>
          <p:spPr bwMode="auto">
            <a:xfrm>
              <a:off x="4101152" y="1434152"/>
              <a:ext cx="325438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charset="0"/>
                  <a:cs typeface="Times New Roman" charset="0"/>
                  <a:sym typeface="Symbol" pitchFamily="18" charset="2"/>
                </a:rPr>
                <a:t>a</a:t>
              </a:r>
            </a:p>
          </p:txBody>
        </p:sp>
        <p:sp>
          <p:nvSpPr>
            <p:cNvPr id="45105" name="Rectangle 10"/>
            <p:cNvSpPr>
              <a:spLocks noChangeArrowheads="1"/>
            </p:cNvSpPr>
            <p:nvPr/>
          </p:nvSpPr>
          <p:spPr bwMode="auto">
            <a:xfrm>
              <a:off x="3581400" y="1676400"/>
              <a:ext cx="259080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aseline="0">
                  <a:latin typeface="Arial" charset="0"/>
                  <a:cs typeface="Times New Roman" charset="0"/>
                  <a:sym typeface="Symbol" pitchFamily="18" charset="2"/>
                </a:rPr>
                <a:t>1</a:t>
              </a:r>
              <a:r>
                <a:rPr lang="en-US" sz="2000" baseline="0" smtClean="0">
                  <a:latin typeface="Arial" charset="0"/>
                  <a:cs typeface="Times New Roman" charset="0"/>
                  <a:sym typeface="Symbol" pitchFamily="18" charset="2"/>
                </a:rPr>
                <a:t>.</a:t>
              </a:r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charset="0"/>
                  <a:sym typeface="Symbol"/>
                </a:rPr>
                <a:t>   </a:t>
              </a:r>
              <a:r>
                <a:rPr lang="en-US" sz="2000" baseline="0" smtClean="0">
                  <a:latin typeface="Arial" charset="0"/>
                  <a:cs typeface="Times New Roman" charset="0"/>
                  <a:sym typeface="Symbol" pitchFamily="18" charset="2"/>
                </a:rPr>
                <a:t>  f(x</a:t>
              </a:r>
              <a:r>
                <a:rPr lang="en-US" sz="2000" baseline="0">
                  <a:latin typeface="Arial" charset="0"/>
                  <a:cs typeface="Times New Roman" charset="0"/>
                  <a:sym typeface="Symbol" pitchFamily="18" charset="2"/>
                </a:rPr>
                <a:t>) dx = 0</a:t>
              </a:r>
            </a:p>
          </p:txBody>
        </p:sp>
        <p:sp>
          <p:nvSpPr>
            <p:cNvPr id="58" name="Rectangle 8"/>
            <p:cNvSpPr>
              <a:spLocks noChangeArrowheads="1"/>
            </p:cNvSpPr>
            <p:nvPr/>
          </p:nvSpPr>
          <p:spPr bwMode="auto">
            <a:xfrm>
              <a:off x="3858904" y="1877704"/>
              <a:ext cx="325438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charset="0"/>
                  <a:cs typeface="Times New Roman" charset="0"/>
                  <a:sym typeface="Symbol" pitchFamily="18" charset="2"/>
                </a:rPr>
                <a:t>a</a:t>
              </a:r>
            </a:p>
          </p:txBody>
        </p:sp>
      </p:grpSp>
      <p:grpSp>
        <p:nvGrpSpPr>
          <p:cNvPr id="65" name="Group 64"/>
          <p:cNvGrpSpPr/>
          <p:nvPr/>
        </p:nvGrpSpPr>
        <p:grpSpPr>
          <a:xfrm>
            <a:off x="1801504" y="3478130"/>
            <a:ext cx="3200400" cy="767462"/>
            <a:chOff x="3962400" y="3380096"/>
            <a:chExt cx="3200400" cy="767462"/>
          </a:xfrm>
        </p:grpSpPr>
        <p:sp>
          <p:nvSpPr>
            <p:cNvPr id="45093" name="Rectangle 36"/>
            <p:cNvSpPr>
              <a:spLocks noChangeArrowheads="1"/>
            </p:cNvSpPr>
            <p:nvPr/>
          </p:nvSpPr>
          <p:spPr bwMode="auto">
            <a:xfrm>
              <a:off x="3962400" y="3581400"/>
              <a:ext cx="3200400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aseline="0">
                  <a:latin typeface="Arial" charset="0"/>
                  <a:cs typeface="Times New Roman" charset="0"/>
                  <a:sym typeface="Symbol" pitchFamily="18" charset="2"/>
                </a:rPr>
                <a:t>3</a:t>
              </a:r>
              <a:r>
                <a:rPr lang="en-US" sz="2000" baseline="0" smtClean="0">
                  <a:latin typeface="Arial" charset="0"/>
                  <a:cs typeface="Times New Roman" charset="0"/>
                  <a:sym typeface="Symbol" pitchFamily="18" charset="2"/>
                </a:rPr>
                <a:t>.   </a:t>
              </a:r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charset="0"/>
                  <a:sym typeface="Symbol"/>
                </a:rPr>
                <a:t> </a:t>
              </a:r>
              <a:r>
                <a:rPr lang="en-US" sz="2000" baseline="0" smtClean="0">
                  <a:latin typeface="Arial" charset="0"/>
                  <a:cs typeface="Times New Roman" charset="0"/>
                  <a:sym typeface="Symbol" pitchFamily="18" charset="2"/>
                </a:rPr>
                <a:t> </a:t>
              </a:r>
              <a:r>
                <a:rPr lang="en-US" sz="2000" baseline="0">
                  <a:latin typeface="Arial" charset="0"/>
                  <a:cs typeface="Times New Roman" charset="0"/>
                  <a:sym typeface="Symbol" pitchFamily="18" charset="2"/>
                </a:rPr>
                <a:t>kf(x) dx = </a:t>
              </a:r>
              <a:r>
                <a:rPr lang="en-US" sz="2000" baseline="0" smtClean="0">
                  <a:latin typeface="Arial" charset="0"/>
                  <a:cs typeface="Times New Roman" charset="0"/>
                  <a:sym typeface="Symbol" pitchFamily="18" charset="2"/>
                </a:rPr>
                <a:t>k</a:t>
              </a:r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charset="0"/>
                  <a:sym typeface="Symbol"/>
                </a:rPr>
                <a:t>    </a:t>
              </a:r>
              <a:r>
                <a:rPr lang="en-US" sz="2000" baseline="0" smtClean="0">
                  <a:latin typeface="Arial" charset="0"/>
                  <a:cs typeface="Times New Roman" charset="0"/>
                  <a:sym typeface="Symbol" pitchFamily="18" charset="2"/>
                </a:rPr>
                <a:t>f(x</a:t>
              </a:r>
              <a:r>
                <a:rPr lang="en-US" sz="2000" baseline="0">
                  <a:latin typeface="Arial" charset="0"/>
                  <a:cs typeface="Times New Roman" charset="0"/>
                  <a:sym typeface="Symbol" pitchFamily="18" charset="2"/>
                </a:rPr>
                <a:t>) dx    </a:t>
              </a:r>
            </a:p>
          </p:txBody>
        </p:sp>
        <p:sp>
          <p:nvSpPr>
            <p:cNvPr id="61" name="Rectangle 40"/>
            <p:cNvSpPr>
              <a:spLocks noChangeArrowheads="1"/>
            </p:cNvSpPr>
            <p:nvPr/>
          </p:nvSpPr>
          <p:spPr bwMode="auto">
            <a:xfrm>
              <a:off x="4496131" y="3380096"/>
              <a:ext cx="339725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charset="0"/>
                  <a:cs typeface="Times New Roman" charset="0"/>
                  <a:sym typeface="Symbol" pitchFamily="18" charset="2"/>
                </a:rPr>
                <a:t>b</a:t>
              </a:r>
            </a:p>
          </p:txBody>
        </p:sp>
        <p:sp>
          <p:nvSpPr>
            <p:cNvPr id="62" name="Rectangle 40"/>
            <p:cNvSpPr>
              <a:spLocks noChangeArrowheads="1"/>
            </p:cNvSpPr>
            <p:nvPr/>
          </p:nvSpPr>
          <p:spPr bwMode="auto">
            <a:xfrm>
              <a:off x="6074723" y="3380096"/>
              <a:ext cx="339725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charset="0"/>
                  <a:cs typeface="Times New Roman" charset="0"/>
                  <a:sym typeface="Symbol" pitchFamily="18" charset="2"/>
                </a:rPr>
                <a:t>b</a:t>
              </a:r>
            </a:p>
          </p:txBody>
        </p:sp>
        <p:sp>
          <p:nvSpPr>
            <p:cNvPr id="63" name="Rectangle 40"/>
            <p:cNvSpPr>
              <a:spLocks noChangeArrowheads="1"/>
            </p:cNvSpPr>
            <p:nvPr/>
          </p:nvSpPr>
          <p:spPr bwMode="auto">
            <a:xfrm>
              <a:off x="4191000" y="3747448"/>
              <a:ext cx="327334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latin typeface="Arial" charset="0"/>
                  <a:cs typeface="Times New Roman" charset="0"/>
                  <a:sym typeface="Symbol" pitchFamily="18" charset="2"/>
                </a:rPr>
                <a:t>a</a:t>
              </a:r>
              <a:endParaRPr lang="en-US" sz="2000" baseline="0">
                <a:latin typeface="Arial" charset="0"/>
                <a:cs typeface="Times New Roman" charset="0"/>
                <a:sym typeface="Symbol" pitchFamily="18" charset="2"/>
              </a:endParaRPr>
            </a:p>
          </p:txBody>
        </p:sp>
        <p:sp>
          <p:nvSpPr>
            <p:cNvPr id="64" name="Rectangle 40"/>
            <p:cNvSpPr>
              <a:spLocks noChangeArrowheads="1"/>
            </p:cNvSpPr>
            <p:nvPr/>
          </p:nvSpPr>
          <p:spPr bwMode="auto">
            <a:xfrm>
              <a:off x="5817570" y="3747448"/>
              <a:ext cx="327334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latin typeface="Arial" charset="0"/>
                  <a:cs typeface="Times New Roman" charset="0"/>
                  <a:sym typeface="Symbol" pitchFamily="18" charset="2"/>
                </a:rPr>
                <a:t>a</a:t>
              </a:r>
              <a:endParaRPr lang="en-US" sz="2000" baseline="0">
                <a:latin typeface="Arial" charset="0"/>
                <a:cs typeface="Times New Roman" charset="0"/>
                <a:sym typeface="Symbol" pitchFamily="18" charset="2"/>
              </a:endParaRPr>
            </a:p>
          </p:txBody>
        </p:sp>
      </p:grpSp>
      <p:grpSp>
        <p:nvGrpSpPr>
          <p:cNvPr id="73" name="Group 72"/>
          <p:cNvGrpSpPr/>
          <p:nvPr/>
        </p:nvGrpSpPr>
        <p:grpSpPr>
          <a:xfrm>
            <a:off x="1766248" y="4419600"/>
            <a:ext cx="4937760" cy="832241"/>
            <a:chOff x="851848" y="4479925"/>
            <a:chExt cx="4937760" cy="832241"/>
          </a:xfrm>
        </p:grpSpPr>
        <p:sp>
          <p:nvSpPr>
            <p:cNvPr id="45076" name="Rectangle 50"/>
            <p:cNvSpPr>
              <a:spLocks noChangeArrowheads="1"/>
            </p:cNvSpPr>
            <p:nvPr/>
          </p:nvSpPr>
          <p:spPr bwMode="auto">
            <a:xfrm>
              <a:off x="851848" y="4705350"/>
              <a:ext cx="4937760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aseline="0">
                  <a:latin typeface="Arial" charset="0"/>
                  <a:cs typeface="Times New Roman" charset="0"/>
                  <a:sym typeface="Symbol" pitchFamily="18" charset="2"/>
                </a:rPr>
                <a:t>4</a:t>
              </a:r>
              <a:r>
                <a:rPr lang="en-US" sz="2000" baseline="0" smtClean="0">
                  <a:latin typeface="Arial" charset="0"/>
                  <a:cs typeface="Times New Roman" charset="0"/>
                  <a:sym typeface="Symbol" pitchFamily="18" charset="2"/>
                </a:rPr>
                <a:t>.   </a:t>
              </a:r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charset="0"/>
                  <a:sym typeface="Symbol"/>
                </a:rPr>
                <a:t></a:t>
              </a:r>
              <a:r>
                <a:rPr lang="en-US" sz="2000" baseline="0" smtClean="0">
                  <a:latin typeface="Arial" charset="0"/>
                  <a:cs typeface="Times New Roman" charset="0"/>
                  <a:sym typeface="Symbol" pitchFamily="18" charset="2"/>
                </a:rPr>
                <a:t>  </a:t>
              </a:r>
              <a:r>
                <a:rPr lang="en-US" sz="2000" baseline="0">
                  <a:latin typeface="Arial" charset="0"/>
                  <a:cs typeface="Times New Roman" charset="0"/>
                  <a:sym typeface="Symbol" pitchFamily="18" charset="2"/>
                </a:rPr>
                <a:t>f(x)  g(x)dx </a:t>
              </a:r>
              <a:r>
                <a:rPr lang="en-US" sz="2000" baseline="0" smtClean="0">
                  <a:latin typeface="Arial" charset="0"/>
                  <a:cs typeface="Times New Roman" charset="0"/>
                  <a:sym typeface="Symbol" pitchFamily="18" charset="2"/>
                </a:rPr>
                <a:t> = </a:t>
              </a:r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charset="0"/>
                  <a:sym typeface="Symbol"/>
                </a:rPr>
                <a:t> </a:t>
              </a:r>
              <a:r>
                <a:rPr lang="en-US" sz="2000" baseline="0" smtClean="0">
                  <a:latin typeface="Arial" charset="0"/>
                  <a:cs typeface="Times New Roman" charset="0"/>
                  <a:sym typeface="Symbol" pitchFamily="18" charset="2"/>
                </a:rPr>
                <a:t> </a:t>
              </a:r>
              <a:r>
                <a:rPr lang="en-US" sz="2000" baseline="0">
                  <a:latin typeface="Arial" charset="0"/>
                  <a:cs typeface="Times New Roman" charset="0"/>
                  <a:sym typeface="Symbol" pitchFamily="18" charset="2"/>
                </a:rPr>
                <a:t>f(x) </a:t>
              </a:r>
              <a:r>
                <a:rPr lang="en-US" sz="2000" baseline="0" smtClean="0">
                  <a:latin typeface="Arial" charset="0"/>
                  <a:cs typeface="Times New Roman" charset="0"/>
                  <a:sym typeface="Symbol" pitchFamily="18" charset="2"/>
                </a:rPr>
                <a:t>dx  </a:t>
              </a:r>
              <a:r>
                <a:rPr lang="en-US" sz="2000" baseline="0">
                  <a:latin typeface="Arial" charset="0"/>
                  <a:cs typeface="Times New Roman" charset="0"/>
                  <a:sym typeface="Symbol" pitchFamily="18" charset="2"/>
                </a:rPr>
                <a:t> </a:t>
              </a:r>
              <a:r>
                <a:rPr lang="en-US" sz="2000" baseline="0" smtClean="0">
                  <a:latin typeface="Arial" charset="0"/>
                  <a:cs typeface="Times New Roman" charset="0"/>
                  <a:sym typeface="Symbol" pitchFamily="18" charset="2"/>
                </a:rPr>
                <a:t> </a:t>
              </a:r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charset="0"/>
                  <a:sym typeface="Symbol"/>
                </a:rPr>
                <a:t></a:t>
              </a:r>
              <a:r>
                <a:rPr lang="en-US" sz="2000" baseline="0" smtClean="0">
                  <a:latin typeface="Arial" charset="0"/>
                  <a:cs typeface="Times New Roman" charset="0"/>
                  <a:sym typeface="Symbol" pitchFamily="18" charset="2"/>
                </a:rPr>
                <a:t>  g(x</a:t>
              </a:r>
              <a:r>
                <a:rPr lang="en-US" sz="2000" baseline="0">
                  <a:latin typeface="Arial" charset="0"/>
                  <a:cs typeface="Times New Roman" charset="0"/>
                  <a:sym typeface="Symbol" pitchFamily="18" charset="2"/>
                </a:rPr>
                <a:t>) dx </a:t>
              </a:r>
            </a:p>
          </p:txBody>
        </p:sp>
        <p:sp>
          <p:nvSpPr>
            <p:cNvPr id="67" name="Rectangle 40"/>
            <p:cNvSpPr>
              <a:spLocks noChangeArrowheads="1"/>
            </p:cNvSpPr>
            <p:nvPr/>
          </p:nvSpPr>
          <p:spPr bwMode="auto">
            <a:xfrm>
              <a:off x="1385248" y="4479925"/>
              <a:ext cx="339725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charset="0"/>
                  <a:cs typeface="Times New Roman" charset="0"/>
                  <a:sym typeface="Symbol" pitchFamily="18" charset="2"/>
                </a:rPr>
                <a:t>b</a:t>
              </a:r>
            </a:p>
          </p:txBody>
        </p:sp>
        <p:sp>
          <p:nvSpPr>
            <p:cNvPr id="68" name="Rectangle 40"/>
            <p:cNvSpPr>
              <a:spLocks noChangeArrowheads="1"/>
            </p:cNvSpPr>
            <p:nvPr/>
          </p:nvSpPr>
          <p:spPr bwMode="auto">
            <a:xfrm>
              <a:off x="3276600" y="4482152"/>
              <a:ext cx="339725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charset="0"/>
                  <a:cs typeface="Times New Roman" charset="0"/>
                  <a:sym typeface="Symbol" pitchFamily="18" charset="2"/>
                </a:rPr>
                <a:t>b</a:t>
              </a:r>
            </a:p>
          </p:txBody>
        </p:sp>
        <p:sp>
          <p:nvSpPr>
            <p:cNvPr id="69" name="Rectangle 40"/>
            <p:cNvSpPr>
              <a:spLocks noChangeArrowheads="1"/>
            </p:cNvSpPr>
            <p:nvPr/>
          </p:nvSpPr>
          <p:spPr bwMode="auto">
            <a:xfrm>
              <a:off x="4613275" y="4495800"/>
              <a:ext cx="339725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charset="0"/>
                  <a:cs typeface="Times New Roman" charset="0"/>
                  <a:sym typeface="Symbol" pitchFamily="18" charset="2"/>
                </a:rPr>
                <a:t>b</a:t>
              </a:r>
            </a:p>
          </p:txBody>
        </p:sp>
        <p:sp>
          <p:nvSpPr>
            <p:cNvPr id="70" name="Rectangle 40"/>
            <p:cNvSpPr>
              <a:spLocks noChangeArrowheads="1"/>
            </p:cNvSpPr>
            <p:nvPr/>
          </p:nvSpPr>
          <p:spPr bwMode="auto">
            <a:xfrm>
              <a:off x="1115704" y="4906594"/>
              <a:ext cx="327334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latin typeface="Arial" charset="0"/>
                  <a:cs typeface="Times New Roman" charset="0"/>
                  <a:sym typeface="Symbol" pitchFamily="18" charset="2"/>
                </a:rPr>
                <a:t>a</a:t>
              </a:r>
              <a:endParaRPr lang="en-US" sz="2000" baseline="0">
                <a:latin typeface="Arial" charset="0"/>
                <a:cs typeface="Times New Roman" charset="0"/>
                <a:sym typeface="Symbol" pitchFamily="18" charset="2"/>
              </a:endParaRPr>
            </a:p>
          </p:txBody>
        </p:sp>
        <p:sp>
          <p:nvSpPr>
            <p:cNvPr id="71" name="Rectangle 40"/>
            <p:cNvSpPr>
              <a:spLocks noChangeArrowheads="1"/>
            </p:cNvSpPr>
            <p:nvPr/>
          </p:nvSpPr>
          <p:spPr bwMode="auto">
            <a:xfrm>
              <a:off x="3048000" y="4912056"/>
              <a:ext cx="327334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latin typeface="Arial" charset="0"/>
                  <a:cs typeface="Times New Roman" charset="0"/>
                  <a:sym typeface="Symbol" pitchFamily="18" charset="2"/>
                </a:rPr>
                <a:t>a</a:t>
              </a:r>
              <a:endParaRPr lang="en-US" sz="2000" baseline="0">
                <a:latin typeface="Arial" charset="0"/>
                <a:cs typeface="Times New Roman" charset="0"/>
                <a:sym typeface="Symbol" pitchFamily="18" charset="2"/>
              </a:endParaRPr>
            </a:p>
          </p:txBody>
        </p:sp>
        <p:sp>
          <p:nvSpPr>
            <p:cNvPr id="72" name="Rectangle 40"/>
            <p:cNvSpPr>
              <a:spLocks noChangeArrowheads="1"/>
            </p:cNvSpPr>
            <p:nvPr/>
          </p:nvSpPr>
          <p:spPr bwMode="auto">
            <a:xfrm>
              <a:off x="4419600" y="4912056"/>
              <a:ext cx="327334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latin typeface="Arial" charset="0"/>
                  <a:cs typeface="Times New Roman" charset="0"/>
                  <a:sym typeface="Symbol" pitchFamily="18" charset="2"/>
                </a:rPr>
                <a:t>a</a:t>
              </a:r>
              <a:endParaRPr lang="en-US" sz="2000" baseline="0">
                <a:latin typeface="Arial" charset="0"/>
                <a:cs typeface="Times New Roman" charset="0"/>
                <a:sym typeface="Symbol" pitchFamily="18" charset="2"/>
              </a:endParaRPr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320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320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0515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D463C6-4F0B-4E58-8CB4-DB61DC286805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  <p:sp>
        <p:nvSpPr>
          <p:cNvPr id="5" name="Rectangle 19"/>
          <p:cNvSpPr>
            <a:spLocks noChangeArrowheads="1"/>
          </p:cNvSpPr>
          <p:nvPr/>
        </p:nvSpPr>
        <p:spPr bwMode="auto">
          <a:xfrm>
            <a:off x="990600" y="637075"/>
            <a:ext cx="7543800" cy="1420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Jika A dan B adalah 2 titik pada kurva dalam pers. parameter </a:t>
            </a:r>
            <a:endParaRPr lang="en-US" sz="2000" baseline="0" smtClean="0">
              <a:latin typeface="Arial" pitchFamily="34" charset="0"/>
              <a:cs typeface="Arial" pitchFamily="34" charset="0"/>
              <a:sym typeface="Symbol" pitchFamily="18" charset="2"/>
            </a:endParaRPr>
          </a:p>
          <a:p>
            <a:pPr>
              <a:lnSpc>
                <a:spcPct val="150000"/>
              </a:lnSpc>
            </a:pP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x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= f(t) dan y = g(t) dan jika persyaratan kontinu memenuhi, </a:t>
            </a:r>
            <a:endParaRPr lang="en-US" sz="2000" baseline="0" smtClean="0">
              <a:latin typeface="Arial" pitchFamily="34" charset="0"/>
              <a:cs typeface="Arial" pitchFamily="34" charset="0"/>
              <a:sym typeface="Symbol" pitchFamily="18" charset="2"/>
            </a:endParaRPr>
          </a:p>
          <a:p>
            <a:pPr>
              <a:lnSpc>
                <a:spcPct val="150000"/>
              </a:lnSpc>
            </a:pP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maka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panjang busur AB adalah: </a:t>
            </a:r>
          </a:p>
        </p:txBody>
      </p:sp>
      <p:grpSp>
        <p:nvGrpSpPr>
          <p:cNvPr id="27" name="Group 26"/>
          <p:cNvGrpSpPr/>
          <p:nvPr/>
        </p:nvGrpSpPr>
        <p:grpSpPr>
          <a:xfrm>
            <a:off x="2286000" y="2667000"/>
            <a:ext cx="3581400" cy="1143000"/>
            <a:chOff x="2286000" y="2667000"/>
            <a:chExt cx="3581400" cy="1143000"/>
          </a:xfrm>
        </p:grpSpPr>
        <p:sp>
          <p:nvSpPr>
            <p:cNvPr id="7" name="Rectangle 37"/>
            <p:cNvSpPr>
              <a:spLocks noChangeArrowheads="1"/>
            </p:cNvSpPr>
            <p:nvPr/>
          </p:nvSpPr>
          <p:spPr bwMode="auto">
            <a:xfrm>
              <a:off x="2286000" y="2667000"/>
              <a:ext cx="3581400" cy="11430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Rectangle 39"/>
            <p:cNvSpPr>
              <a:spLocks noChangeArrowheads="1"/>
            </p:cNvSpPr>
            <p:nvPr/>
          </p:nvSpPr>
          <p:spPr bwMode="auto">
            <a:xfrm>
              <a:off x="2701925" y="3048000"/>
              <a:ext cx="3013075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S =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  (    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)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+ (  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)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dt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grpSp>
          <p:nvGrpSpPr>
            <p:cNvPr id="22" name="Group 21"/>
            <p:cNvGrpSpPr/>
            <p:nvPr/>
          </p:nvGrpSpPr>
          <p:grpSpPr>
            <a:xfrm>
              <a:off x="3645539" y="2880034"/>
              <a:ext cx="455613" cy="728662"/>
              <a:chOff x="3803650" y="3148013"/>
              <a:chExt cx="455613" cy="728662"/>
            </a:xfrm>
          </p:grpSpPr>
          <p:sp>
            <p:nvSpPr>
              <p:cNvPr id="9" name="Rectangle 41"/>
              <p:cNvSpPr>
                <a:spLocks noChangeArrowheads="1"/>
              </p:cNvSpPr>
              <p:nvPr/>
            </p:nvSpPr>
            <p:spPr bwMode="auto">
              <a:xfrm>
                <a:off x="3803650" y="3476625"/>
                <a:ext cx="398463" cy="4000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dt</a:t>
                </a:r>
              </a:p>
            </p:txBody>
          </p:sp>
          <p:sp>
            <p:nvSpPr>
              <p:cNvPr id="10" name="Rectangle 42"/>
              <p:cNvSpPr>
                <a:spLocks noChangeArrowheads="1"/>
              </p:cNvSpPr>
              <p:nvPr/>
            </p:nvSpPr>
            <p:spPr bwMode="auto">
              <a:xfrm>
                <a:off x="3803650" y="3148013"/>
                <a:ext cx="455613" cy="4000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dx</a:t>
                </a:r>
              </a:p>
            </p:txBody>
          </p:sp>
          <p:sp>
            <p:nvSpPr>
              <p:cNvPr id="11" name="Line 43"/>
              <p:cNvSpPr>
                <a:spLocks noChangeShapeType="1"/>
              </p:cNvSpPr>
              <p:nvPr/>
            </p:nvSpPr>
            <p:spPr bwMode="auto">
              <a:xfrm>
                <a:off x="3903663" y="3529013"/>
                <a:ext cx="27432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12" name="Line 44"/>
            <p:cNvSpPr>
              <a:spLocks noChangeShapeType="1"/>
            </p:cNvSpPr>
            <p:nvPr/>
          </p:nvSpPr>
          <p:spPr bwMode="auto">
            <a:xfrm flipV="1">
              <a:off x="3581400" y="2895600"/>
              <a:ext cx="155448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3" name="Group 45"/>
            <p:cNvGrpSpPr>
              <a:grpSpLocks/>
            </p:cNvGrpSpPr>
            <p:nvPr/>
          </p:nvGrpSpPr>
          <p:grpSpPr bwMode="auto">
            <a:xfrm>
              <a:off x="3054018" y="2721591"/>
              <a:ext cx="488950" cy="969123"/>
              <a:chOff x="512" y="720"/>
              <a:chExt cx="308" cy="578"/>
            </a:xfrm>
          </p:grpSpPr>
          <p:sp>
            <p:nvSpPr>
              <p:cNvPr id="18" name="Rectangle 49"/>
              <p:cNvSpPr>
                <a:spLocks noChangeArrowheads="1"/>
              </p:cNvSpPr>
              <p:nvPr/>
            </p:nvSpPr>
            <p:spPr bwMode="auto">
              <a:xfrm>
                <a:off x="600" y="720"/>
                <a:ext cx="220" cy="2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t</a:t>
                </a:r>
                <a:r>
                  <a:rPr lang="en-US" sz="2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19" name="Rectangle 50"/>
              <p:cNvSpPr>
                <a:spLocks noChangeArrowheads="1"/>
              </p:cNvSpPr>
              <p:nvPr/>
            </p:nvSpPr>
            <p:spPr bwMode="auto">
              <a:xfrm>
                <a:off x="512" y="1059"/>
                <a:ext cx="220" cy="2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t</a:t>
                </a:r>
                <a:r>
                  <a:rPr lang="en-US" sz="2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</a:p>
            </p:txBody>
          </p:sp>
        </p:grpSp>
        <p:grpSp>
          <p:nvGrpSpPr>
            <p:cNvPr id="23" name="Group 22"/>
            <p:cNvGrpSpPr/>
            <p:nvPr/>
          </p:nvGrpSpPr>
          <p:grpSpPr>
            <a:xfrm>
              <a:off x="4573626" y="2874346"/>
              <a:ext cx="455574" cy="728662"/>
              <a:chOff x="3803650" y="3148013"/>
              <a:chExt cx="455574" cy="728662"/>
            </a:xfrm>
          </p:grpSpPr>
          <p:sp>
            <p:nvSpPr>
              <p:cNvPr id="24" name="Rectangle 41"/>
              <p:cNvSpPr>
                <a:spLocks noChangeArrowheads="1"/>
              </p:cNvSpPr>
              <p:nvPr/>
            </p:nvSpPr>
            <p:spPr bwMode="auto">
              <a:xfrm>
                <a:off x="3803650" y="3476625"/>
                <a:ext cx="398463" cy="4000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dt</a:t>
                </a:r>
              </a:p>
            </p:txBody>
          </p:sp>
          <p:sp>
            <p:nvSpPr>
              <p:cNvPr id="25" name="Rectangle 42"/>
              <p:cNvSpPr>
                <a:spLocks noChangeArrowheads="1"/>
              </p:cNvSpPr>
              <p:nvPr/>
            </p:nvSpPr>
            <p:spPr bwMode="auto">
              <a:xfrm>
                <a:off x="3803650" y="3148013"/>
                <a:ext cx="455574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dy</a:t>
                </a:r>
                <a:endPara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sp>
            <p:nvSpPr>
              <p:cNvPr id="26" name="Line 43"/>
              <p:cNvSpPr>
                <a:spLocks noChangeShapeType="1"/>
              </p:cNvSpPr>
              <p:nvPr/>
            </p:nvSpPr>
            <p:spPr bwMode="auto">
              <a:xfrm>
                <a:off x="3903663" y="3529013"/>
                <a:ext cx="27432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258" name="Rectangle 2"/>
          <p:cNvSpPr>
            <a:spLocks noGrp="1" noChangeArrowheads="1"/>
          </p:cNvSpPr>
          <p:nvPr>
            <p:ph type="title"/>
          </p:nvPr>
        </p:nvSpPr>
        <p:spPr>
          <a:xfrm>
            <a:off x="2625725" y="224135"/>
            <a:ext cx="3886200" cy="461665"/>
          </a:xfrm>
          <a:noFill/>
          <a:ln>
            <a:noFill/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2400" b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CONTOH SOAL</a:t>
            </a:r>
          </a:p>
        </p:txBody>
      </p:sp>
      <p:sp>
        <p:nvSpPr>
          <p:cNvPr id="352259" name="Rectangle 3"/>
          <p:cNvSpPr>
            <a:spLocks noChangeArrowheads="1"/>
          </p:cNvSpPr>
          <p:nvPr/>
        </p:nvSpPr>
        <p:spPr bwMode="auto">
          <a:xfrm>
            <a:off x="457200" y="914400"/>
            <a:ext cx="8382000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84175" indent="-384175">
              <a:spcAft>
                <a:spcPts val="1200"/>
              </a:spcAft>
            </a:pP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1.	Hitung panjang busur kurva y = x</a:t>
            </a:r>
            <a:r>
              <a:rPr lang="en-US" sz="2000" baseline="30000">
                <a:latin typeface="Arial" pitchFamily="34" charset="0"/>
                <a:cs typeface="Arial" pitchFamily="34" charset="0"/>
                <a:sym typeface="Symbol" pitchFamily="18" charset="2"/>
              </a:rPr>
              <a:t>2/3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 dari titik (1, 1) sampai titik (8, 4)</a:t>
            </a:r>
          </a:p>
          <a:p>
            <a:pPr marL="384175" indent="-384175"/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	Jawab:   </a:t>
            </a:r>
          </a:p>
        </p:txBody>
      </p:sp>
      <p:sp>
        <p:nvSpPr>
          <p:cNvPr id="70717" name="Rectangle 4"/>
          <p:cNvSpPr>
            <a:spLocks noChangeArrowheads="1"/>
          </p:cNvSpPr>
          <p:nvPr/>
        </p:nvSpPr>
        <p:spPr bwMode="auto">
          <a:xfrm>
            <a:off x="990600" y="2071050"/>
            <a:ext cx="1828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y = x</a:t>
            </a:r>
            <a:r>
              <a:rPr lang="en-US" sz="2000" baseline="30000">
                <a:latin typeface="Arial" pitchFamily="34" charset="0"/>
                <a:cs typeface="Arial" pitchFamily="34" charset="0"/>
                <a:sym typeface="Symbol" pitchFamily="18" charset="2"/>
              </a:rPr>
              <a:t>2/3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maka</a:t>
            </a:r>
            <a:endParaRPr lang="en-US" sz="2000" baseline="0"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sp>
        <p:nvSpPr>
          <p:cNvPr id="70691" name="Rectangle 23"/>
          <p:cNvSpPr>
            <a:spLocks noChangeArrowheads="1"/>
          </p:cNvSpPr>
          <p:nvPr/>
        </p:nvSpPr>
        <p:spPr bwMode="auto">
          <a:xfrm>
            <a:off x="990600" y="2980046"/>
            <a:ext cx="20574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Panjang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busur</a:t>
            </a:r>
            <a:endParaRPr lang="en-US" sz="2000" baseline="0"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grpSp>
        <p:nvGrpSpPr>
          <p:cNvPr id="117" name="Group 116"/>
          <p:cNvGrpSpPr/>
          <p:nvPr/>
        </p:nvGrpSpPr>
        <p:grpSpPr>
          <a:xfrm>
            <a:off x="2819400" y="2680648"/>
            <a:ext cx="2438400" cy="977506"/>
            <a:chOff x="2819400" y="4347914"/>
            <a:chExt cx="2438400" cy="977506"/>
          </a:xfrm>
        </p:grpSpPr>
        <p:sp>
          <p:nvSpPr>
            <p:cNvPr id="70692" name="Rectangle 26"/>
            <p:cNvSpPr>
              <a:spLocks noChangeArrowheads="1"/>
            </p:cNvSpPr>
            <p:nvPr/>
          </p:nvSpPr>
          <p:spPr bwMode="auto">
            <a:xfrm>
              <a:off x="2819400" y="4648200"/>
              <a:ext cx="2438400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s  =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1 +          dx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grpSp>
          <p:nvGrpSpPr>
            <p:cNvPr id="116" name="Group 115"/>
            <p:cNvGrpSpPr/>
            <p:nvPr/>
          </p:nvGrpSpPr>
          <p:grpSpPr>
            <a:xfrm>
              <a:off x="3249304" y="4347914"/>
              <a:ext cx="1643371" cy="977506"/>
              <a:chOff x="3249304" y="4347914"/>
              <a:chExt cx="1643371" cy="977506"/>
            </a:xfrm>
          </p:grpSpPr>
          <p:sp>
            <p:nvSpPr>
              <p:cNvPr id="70693" name="Line 30"/>
              <p:cNvSpPr>
                <a:spLocks noChangeShapeType="1"/>
              </p:cNvSpPr>
              <p:nvPr/>
            </p:nvSpPr>
            <p:spPr bwMode="auto">
              <a:xfrm>
                <a:off x="3747448" y="4558352"/>
                <a:ext cx="100584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70694" name="Group 31"/>
              <p:cNvGrpSpPr>
                <a:grpSpLocks/>
              </p:cNvGrpSpPr>
              <p:nvPr/>
            </p:nvGrpSpPr>
            <p:grpSpPr bwMode="auto">
              <a:xfrm>
                <a:off x="3249304" y="4347914"/>
                <a:ext cx="479425" cy="977506"/>
                <a:chOff x="503" y="760"/>
                <a:chExt cx="302" cy="583"/>
              </a:xfrm>
            </p:grpSpPr>
            <p:sp>
              <p:nvSpPr>
                <p:cNvPr id="70713" name="Rectangle 35"/>
                <p:cNvSpPr>
                  <a:spLocks noChangeArrowheads="1"/>
                </p:cNvSpPr>
                <p:nvPr/>
              </p:nvSpPr>
              <p:spPr bwMode="auto">
                <a:xfrm>
                  <a:off x="600" y="760"/>
                  <a:ext cx="205" cy="23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8</a:t>
                  </a:r>
                </a:p>
              </p:txBody>
            </p:sp>
            <p:sp>
              <p:nvSpPr>
                <p:cNvPr id="70714" name="Rectangle 36"/>
                <p:cNvSpPr>
                  <a:spLocks noChangeArrowheads="1"/>
                </p:cNvSpPr>
                <p:nvPr/>
              </p:nvSpPr>
              <p:spPr bwMode="auto">
                <a:xfrm>
                  <a:off x="503" y="1106"/>
                  <a:ext cx="205" cy="23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1</a:t>
                  </a:r>
                </a:p>
              </p:txBody>
            </p:sp>
          </p:grpSp>
          <p:grpSp>
            <p:nvGrpSpPr>
              <p:cNvPr id="70695" name="Group 73"/>
              <p:cNvGrpSpPr>
                <a:grpSpLocks/>
              </p:cNvGrpSpPr>
              <p:nvPr/>
            </p:nvGrpSpPr>
            <p:grpSpPr bwMode="auto">
              <a:xfrm>
                <a:off x="4114800" y="4522460"/>
                <a:ext cx="777875" cy="709614"/>
                <a:chOff x="2954" y="1739"/>
                <a:chExt cx="490" cy="447"/>
              </a:xfrm>
            </p:grpSpPr>
            <p:sp>
              <p:nvSpPr>
                <p:cNvPr id="70709" name="Rectangle 38"/>
                <p:cNvSpPr>
                  <a:spLocks noChangeArrowheads="1"/>
                </p:cNvSpPr>
                <p:nvPr/>
              </p:nvSpPr>
              <p:spPr bwMode="auto">
                <a:xfrm>
                  <a:off x="2954" y="1934"/>
                  <a:ext cx="490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9x</a:t>
                  </a:r>
                  <a:r>
                    <a:rPr lang="en-US" sz="2000" baseline="3000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2/3</a:t>
                  </a:r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 </a:t>
                  </a:r>
                </a:p>
              </p:txBody>
            </p:sp>
            <p:sp>
              <p:nvSpPr>
                <p:cNvPr id="70710" name="Rectangle 39"/>
                <p:cNvSpPr>
                  <a:spLocks noChangeArrowheads="1"/>
                </p:cNvSpPr>
                <p:nvPr/>
              </p:nvSpPr>
              <p:spPr bwMode="auto">
                <a:xfrm>
                  <a:off x="3050" y="1739"/>
                  <a:ext cx="205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4</a:t>
                  </a:r>
                </a:p>
              </p:txBody>
            </p:sp>
            <p:sp>
              <p:nvSpPr>
                <p:cNvPr id="70711" name="Line 40"/>
                <p:cNvSpPr>
                  <a:spLocks noChangeShapeType="1"/>
                </p:cNvSpPr>
                <p:nvPr/>
              </p:nvSpPr>
              <p:spPr bwMode="auto">
                <a:xfrm flipV="1">
                  <a:off x="2984" y="1946"/>
                  <a:ext cx="346" cy="9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</p:grpSp>
      </p:grpSp>
      <p:grpSp>
        <p:nvGrpSpPr>
          <p:cNvPr id="120" name="Group 119"/>
          <p:cNvGrpSpPr/>
          <p:nvPr/>
        </p:nvGrpSpPr>
        <p:grpSpPr>
          <a:xfrm>
            <a:off x="5146675" y="2694296"/>
            <a:ext cx="2625725" cy="990921"/>
            <a:chOff x="5603875" y="4495479"/>
            <a:chExt cx="2625725" cy="990921"/>
          </a:xfrm>
        </p:grpSpPr>
        <p:sp>
          <p:nvSpPr>
            <p:cNvPr id="70689" name="Rectangle 43"/>
            <p:cNvSpPr>
              <a:spLocks noChangeArrowheads="1"/>
            </p:cNvSpPr>
            <p:nvPr/>
          </p:nvSpPr>
          <p:spPr bwMode="auto">
            <a:xfrm>
              <a:off x="5603875" y="4800600"/>
              <a:ext cx="2625725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=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      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                  dx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grpSp>
          <p:nvGrpSpPr>
            <p:cNvPr id="70696" name="Group 45"/>
            <p:cNvGrpSpPr>
              <a:grpSpLocks/>
            </p:cNvGrpSpPr>
            <p:nvPr/>
          </p:nvGrpSpPr>
          <p:grpSpPr bwMode="auto">
            <a:xfrm>
              <a:off x="6073776" y="4495479"/>
              <a:ext cx="423863" cy="990921"/>
              <a:chOff x="503" y="752"/>
              <a:chExt cx="267" cy="591"/>
            </a:xfrm>
          </p:grpSpPr>
          <p:sp>
            <p:nvSpPr>
              <p:cNvPr id="70705" name="Rectangle 49"/>
              <p:cNvSpPr>
                <a:spLocks noChangeArrowheads="1"/>
              </p:cNvSpPr>
              <p:nvPr/>
            </p:nvSpPr>
            <p:spPr bwMode="auto">
              <a:xfrm>
                <a:off x="565" y="752"/>
                <a:ext cx="205" cy="2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8</a:t>
                </a:r>
              </a:p>
            </p:txBody>
          </p:sp>
          <p:sp>
            <p:nvSpPr>
              <p:cNvPr id="70706" name="Rectangle 50"/>
              <p:cNvSpPr>
                <a:spLocks noChangeArrowheads="1"/>
              </p:cNvSpPr>
              <p:nvPr/>
            </p:nvSpPr>
            <p:spPr bwMode="auto">
              <a:xfrm>
                <a:off x="503" y="1106"/>
                <a:ext cx="205" cy="2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</a:p>
            </p:txBody>
          </p:sp>
        </p:grpSp>
        <p:grpSp>
          <p:nvGrpSpPr>
            <p:cNvPr id="70697" name="Group 56"/>
            <p:cNvGrpSpPr>
              <a:grpSpLocks/>
            </p:cNvGrpSpPr>
            <p:nvPr/>
          </p:nvGrpSpPr>
          <p:grpSpPr bwMode="auto">
            <a:xfrm>
              <a:off x="5916613" y="4665664"/>
              <a:ext cx="325438" cy="739776"/>
              <a:chOff x="2311" y="1270"/>
              <a:chExt cx="205" cy="466"/>
            </a:xfrm>
          </p:grpSpPr>
          <p:sp>
            <p:nvSpPr>
              <p:cNvPr id="70701" name="Rectangle 57"/>
              <p:cNvSpPr>
                <a:spLocks noChangeArrowheads="1"/>
              </p:cNvSpPr>
              <p:nvPr/>
            </p:nvSpPr>
            <p:spPr bwMode="auto">
              <a:xfrm>
                <a:off x="2311" y="1486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</a:t>
                </a:r>
              </a:p>
            </p:txBody>
          </p:sp>
          <p:sp>
            <p:nvSpPr>
              <p:cNvPr id="70702" name="Rectangle 58"/>
              <p:cNvSpPr>
                <a:spLocks noChangeArrowheads="1"/>
              </p:cNvSpPr>
              <p:nvPr/>
            </p:nvSpPr>
            <p:spPr bwMode="auto">
              <a:xfrm>
                <a:off x="2311" y="1270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</a:p>
            </p:txBody>
          </p:sp>
          <p:sp>
            <p:nvSpPr>
              <p:cNvPr id="70703" name="Line 59"/>
              <p:cNvSpPr>
                <a:spLocks noChangeShapeType="1"/>
              </p:cNvSpPr>
              <p:nvPr/>
            </p:nvSpPr>
            <p:spPr bwMode="auto">
              <a:xfrm>
                <a:off x="2352" y="1499"/>
                <a:ext cx="13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119" name="Group 118"/>
            <p:cNvGrpSpPr/>
            <p:nvPr/>
          </p:nvGrpSpPr>
          <p:grpSpPr>
            <a:xfrm>
              <a:off x="6359856" y="4648200"/>
              <a:ext cx="1281113" cy="763588"/>
              <a:chOff x="6342063" y="4683125"/>
              <a:chExt cx="1281113" cy="763588"/>
            </a:xfrm>
          </p:grpSpPr>
          <p:sp>
            <p:nvSpPr>
              <p:cNvPr id="70690" name="Rectangle 79"/>
              <p:cNvSpPr>
                <a:spLocks noChangeArrowheads="1"/>
              </p:cNvSpPr>
              <p:nvPr/>
            </p:nvSpPr>
            <p:spPr bwMode="auto">
              <a:xfrm>
                <a:off x="6342063" y="4683125"/>
                <a:ext cx="1281113" cy="4000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9x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2/3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+ 4</a:t>
                </a:r>
              </a:p>
            </p:txBody>
          </p:sp>
          <p:sp>
            <p:nvSpPr>
              <p:cNvPr id="70698" name="Line 60"/>
              <p:cNvSpPr>
                <a:spLocks noChangeShapeType="1"/>
              </p:cNvSpPr>
              <p:nvPr/>
            </p:nvSpPr>
            <p:spPr bwMode="auto">
              <a:xfrm>
                <a:off x="6553531" y="4696773"/>
                <a:ext cx="91440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0699" name="Line 80"/>
              <p:cNvSpPr>
                <a:spLocks noChangeShapeType="1"/>
              </p:cNvSpPr>
              <p:nvPr/>
            </p:nvSpPr>
            <p:spPr bwMode="auto">
              <a:xfrm>
                <a:off x="6459538" y="5087938"/>
                <a:ext cx="100584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0700" name="Rectangle 81"/>
              <p:cNvSpPr>
                <a:spLocks noChangeArrowheads="1"/>
              </p:cNvSpPr>
              <p:nvPr/>
            </p:nvSpPr>
            <p:spPr bwMode="auto">
              <a:xfrm>
                <a:off x="6778317" y="5046663"/>
                <a:ext cx="565150" cy="4000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x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1/3</a:t>
                </a:r>
              </a:p>
            </p:txBody>
          </p:sp>
        </p:grpSp>
      </p:grpSp>
      <p:sp>
        <p:nvSpPr>
          <p:cNvPr id="88" name="Slide Number Placeholder 8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  <p:grpSp>
        <p:nvGrpSpPr>
          <p:cNvPr id="114" name="Group 113"/>
          <p:cNvGrpSpPr/>
          <p:nvPr/>
        </p:nvGrpSpPr>
        <p:grpSpPr>
          <a:xfrm>
            <a:off x="2590800" y="1881189"/>
            <a:ext cx="1610035" cy="784226"/>
            <a:chOff x="3200400" y="2185989"/>
            <a:chExt cx="1610035" cy="784226"/>
          </a:xfrm>
        </p:grpSpPr>
        <p:grpSp>
          <p:nvGrpSpPr>
            <p:cNvPr id="70719" name="Group 13"/>
            <p:cNvGrpSpPr>
              <a:grpSpLocks/>
            </p:cNvGrpSpPr>
            <p:nvPr/>
          </p:nvGrpSpPr>
          <p:grpSpPr bwMode="auto">
            <a:xfrm>
              <a:off x="3865562" y="2244727"/>
              <a:ext cx="325438" cy="725488"/>
              <a:chOff x="2311" y="1270"/>
              <a:chExt cx="205" cy="457"/>
            </a:xfrm>
          </p:grpSpPr>
          <p:sp>
            <p:nvSpPr>
              <p:cNvPr id="70732" name="Rectangle 10"/>
              <p:cNvSpPr>
                <a:spLocks noChangeArrowheads="1"/>
              </p:cNvSpPr>
              <p:nvPr/>
            </p:nvSpPr>
            <p:spPr bwMode="auto">
              <a:xfrm>
                <a:off x="2311" y="1477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</a:t>
                </a:r>
              </a:p>
            </p:txBody>
          </p:sp>
          <p:sp>
            <p:nvSpPr>
              <p:cNvPr id="70733" name="Rectangle 11"/>
              <p:cNvSpPr>
                <a:spLocks noChangeArrowheads="1"/>
              </p:cNvSpPr>
              <p:nvPr/>
            </p:nvSpPr>
            <p:spPr bwMode="auto">
              <a:xfrm>
                <a:off x="2311" y="1270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70734" name="Line 12"/>
              <p:cNvSpPr>
                <a:spLocks noChangeShapeType="1"/>
              </p:cNvSpPr>
              <p:nvPr/>
            </p:nvSpPr>
            <p:spPr bwMode="auto">
              <a:xfrm>
                <a:off x="2352" y="1499"/>
                <a:ext cx="13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70720" name="Group 14"/>
            <p:cNvGrpSpPr>
              <a:grpSpLocks/>
            </p:cNvGrpSpPr>
            <p:nvPr/>
          </p:nvGrpSpPr>
          <p:grpSpPr bwMode="auto">
            <a:xfrm>
              <a:off x="3200400" y="2185989"/>
              <a:ext cx="455613" cy="781050"/>
              <a:chOff x="2784" y="2160"/>
              <a:chExt cx="287" cy="492"/>
            </a:xfrm>
          </p:grpSpPr>
          <p:sp>
            <p:nvSpPr>
              <p:cNvPr id="70729" name="Rectangle 15"/>
              <p:cNvSpPr>
                <a:spLocks noChangeArrowheads="1"/>
              </p:cNvSpPr>
              <p:nvPr/>
            </p:nvSpPr>
            <p:spPr bwMode="auto">
              <a:xfrm>
                <a:off x="2784" y="2400"/>
                <a:ext cx="287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dx</a:t>
                </a:r>
              </a:p>
            </p:txBody>
          </p:sp>
          <p:sp>
            <p:nvSpPr>
              <p:cNvPr id="70730" name="Rectangle 16"/>
              <p:cNvSpPr>
                <a:spLocks noChangeArrowheads="1"/>
              </p:cNvSpPr>
              <p:nvPr/>
            </p:nvSpPr>
            <p:spPr bwMode="auto">
              <a:xfrm>
                <a:off x="2784" y="2160"/>
                <a:ext cx="287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dy</a:t>
                </a:r>
              </a:p>
            </p:txBody>
          </p:sp>
          <p:sp>
            <p:nvSpPr>
              <p:cNvPr id="70731" name="Line 17"/>
              <p:cNvSpPr>
                <a:spLocks noChangeShapeType="1"/>
              </p:cNvSpPr>
              <p:nvPr/>
            </p:nvSpPr>
            <p:spPr bwMode="auto">
              <a:xfrm>
                <a:off x="2847" y="2416"/>
                <a:ext cx="173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113" name="Rectangle 112"/>
            <p:cNvSpPr/>
            <p:nvPr/>
          </p:nvSpPr>
          <p:spPr>
            <a:xfrm>
              <a:off x="3630304" y="2375848"/>
              <a:ext cx="1180131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=     x</a:t>
              </a:r>
              <a:r>
                <a:rPr lang="en-US" sz="2000" baseline="3000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-1/3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endParaRPr lang="en-US"/>
            </a:p>
          </p:txBody>
        </p:sp>
      </p:grpSp>
      <p:grpSp>
        <p:nvGrpSpPr>
          <p:cNvPr id="115" name="Group 114"/>
          <p:cNvGrpSpPr/>
          <p:nvPr/>
        </p:nvGrpSpPr>
        <p:grpSpPr>
          <a:xfrm>
            <a:off x="4101152" y="1828800"/>
            <a:ext cx="3366448" cy="812168"/>
            <a:chOff x="3962400" y="2119952"/>
            <a:chExt cx="3366448" cy="812168"/>
          </a:xfrm>
        </p:grpSpPr>
        <p:grpSp>
          <p:nvGrpSpPr>
            <p:cNvPr id="70718" name="Group 5"/>
            <p:cNvGrpSpPr>
              <a:grpSpLocks/>
            </p:cNvGrpSpPr>
            <p:nvPr/>
          </p:nvGrpSpPr>
          <p:grpSpPr bwMode="auto">
            <a:xfrm>
              <a:off x="4698691" y="2119952"/>
              <a:ext cx="455613" cy="781050"/>
              <a:chOff x="2784" y="2160"/>
              <a:chExt cx="287" cy="492"/>
            </a:xfrm>
          </p:grpSpPr>
          <p:sp>
            <p:nvSpPr>
              <p:cNvPr id="70735" name="Rectangle 6"/>
              <p:cNvSpPr>
                <a:spLocks noChangeArrowheads="1"/>
              </p:cNvSpPr>
              <p:nvPr/>
            </p:nvSpPr>
            <p:spPr bwMode="auto">
              <a:xfrm>
                <a:off x="2784" y="2400"/>
                <a:ext cx="287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dx</a:t>
                </a:r>
              </a:p>
            </p:txBody>
          </p:sp>
          <p:sp>
            <p:nvSpPr>
              <p:cNvPr id="70736" name="Rectangle 7"/>
              <p:cNvSpPr>
                <a:spLocks noChangeArrowheads="1"/>
              </p:cNvSpPr>
              <p:nvPr/>
            </p:nvSpPr>
            <p:spPr bwMode="auto">
              <a:xfrm>
                <a:off x="2784" y="2160"/>
                <a:ext cx="287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dy</a:t>
                </a:r>
              </a:p>
            </p:txBody>
          </p:sp>
          <p:sp>
            <p:nvSpPr>
              <p:cNvPr id="70737" name="Line 8"/>
              <p:cNvSpPr>
                <a:spLocks noChangeShapeType="1"/>
              </p:cNvSpPr>
              <p:nvPr/>
            </p:nvSpPr>
            <p:spPr bwMode="auto">
              <a:xfrm>
                <a:off x="2847" y="2433"/>
                <a:ext cx="173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70722" name="Group 74"/>
            <p:cNvGrpSpPr>
              <a:grpSpLocks/>
            </p:cNvGrpSpPr>
            <p:nvPr/>
          </p:nvGrpSpPr>
          <p:grpSpPr bwMode="auto">
            <a:xfrm>
              <a:off x="6550973" y="2182818"/>
              <a:ext cx="777875" cy="749302"/>
              <a:chOff x="2954" y="1731"/>
              <a:chExt cx="490" cy="472"/>
            </a:xfrm>
          </p:grpSpPr>
          <p:sp>
            <p:nvSpPr>
              <p:cNvPr id="70723" name="Rectangle 75"/>
              <p:cNvSpPr>
                <a:spLocks noChangeArrowheads="1"/>
              </p:cNvSpPr>
              <p:nvPr/>
            </p:nvSpPr>
            <p:spPr bwMode="auto">
              <a:xfrm>
                <a:off x="2954" y="1951"/>
                <a:ext cx="490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9x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2/3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</a:t>
                </a:r>
              </a:p>
            </p:txBody>
          </p:sp>
          <p:sp>
            <p:nvSpPr>
              <p:cNvPr id="70724" name="Rectangle 76"/>
              <p:cNvSpPr>
                <a:spLocks noChangeArrowheads="1"/>
              </p:cNvSpPr>
              <p:nvPr/>
            </p:nvSpPr>
            <p:spPr bwMode="auto">
              <a:xfrm>
                <a:off x="3038" y="1731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4</a:t>
                </a:r>
              </a:p>
            </p:txBody>
          </p:sp>
          <p:sp>
            <p:nvSpPr>
              <p:cNvPr id="70725" name="Line 77"/>
              <p:cNvSpPr>
                <a:spLocks noChangeShapeType="1"/>
              </p:cNvSpPr>
              <p:nvPr/>
            </p:nvSpPr>
            <p:spPr bwMode="auto">
              <a:xfrm flipV="1">
                <a:off x="2984" y="1946"/>
                <a:ext cx="346" cy="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112" name="Rectangle 111"/>
            <p:cNvSpPr/>
            <p:nvPr/>
          </p:nvSpPr>
          <p:spPr>
            <a:xfrm>
              <a:off x="3962400" y="2362200"/>
              <a:ext cx="2727029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dan   (     )</a:t>
              </a:r>
              <a:r>
                <a:rPr lang="en-US" sz="2000" baseline="3000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 =     x</a:t>
              </a:r>
              <a:r>
                <a:rPr lang="en-US" sz="2000" baseline="3000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-2/3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 = </a:t>
              </a:r>
              <a:endParaRPr lang="en-US" sz="2000" baseline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grpSp>
          <p:nvGrpSpPr>
            <p:cNvPr id="70721" name="Group 18"/>
            <p:cNvGrpSpPr>
              <a:grpSpLocks/>
            </p:cNvGrpSpPr>
            <p:nvPr/>
          </p:nvGrpSpPr>
          <p:grpSpPr bwMode="auto">
            <a:xfrm>
              <a:off x="5513696" y="2205368"/>
              <a:ext cx="325438" cy="725488"/>
              <a:chOff x="2311" y="1270"/>
              <a:chExt cx="205" cy="457"/>
            </a:xfrm>
          </p:grpSpPr>
          <p:sp>
            <p:nvSpPr>
              <p:cNvPr id="70726" name="Rectangle 19"/>
              <p:cNvSpPr>
                <a:spLocks noChangeArrowheads="1"/>
              </p:cNvSpPr>
              <p:nvPr/>
            </p:nvSpPr>
            <p:spPr bwMode="auto">
              <a:xfrm>
                <a:off x="2311" y="1477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9</a:t>
                </a:r>
              </a:p>
            </p:txBody>
          </p:sp>
          <p:sp>
            <p:nvSpPr>
              <p:cNvPr id="70727" name="Rectangle 20"/>
              <p:cNvSpPr>
                <a:spLocks noChangeArrowheads="1"/>
              </p:cNvSpPr>
              <p:nvPr/>
            </p:nvSpPr>
            <p:spPr bwMode="auto">
              <a:xfrm>
                <a:off x="2311" y="1270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4</a:t>
                </a:r>
              </a:p>
            </p:txBody>
          </p:sp>
          <p:sp>
            <p:nvSpPr>
              <p:cNvPr id="70728" name="Line 21"/>
              <p:cNvSpPr>
                <a:spLocks noChangeShapeType="1"/>
              </p:cNvSpPr>
              <p:nvPr/>
            </p:nvSpPr>
            <p:spPr bwMode="auto">
              <a:xfrm>
                <a:off x="2352" y="1499"/>
                <a:ext cx="13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121" name="Group 120"/>
          <p:cNvGrpSpPr/>
          <p:nvPr/>
        </p:nvGrpSpPr>
        <p:grpSpPr>
          <a:xfrm>
            <a:off x="990600" y="3721409"/>
            <a:ext cx="5840060" cy="725487"/>
            <a:chOff x="1371600" y="2250744"/>
            <a:chExt cx="5840060" cy="725487"/>
          </a:xfrm>
        </p:grpSpPr>
        <p:sp>
          <p:nvSpPr>
            <p:cNvPr id="122" name="Rectangle 62"/>
            <p:cNvSpPr>
              <a:spLocks noChangeArrowheads="1"/>
            </p:cNvSpPr>
            <p:nvPr/>
          </p:nvSpPr>
          <p:spPr bwMode="auto">
            <a:xfrm>
              <a:off x="1371600" y="2420937"/>
              <a:ext cx="584006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Misal: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u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= 9x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2/3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+ 4,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du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= 6x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-1/3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dx,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dx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=  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x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1/3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du</a:t>
              </a:r>
            </a:p>
          </p:txBody>
        </p:sp>
        <p:grpSp>
          <p:nvGrpSpPr>
            <p:cNvPr id="123" name="Group 67"/>
            <p:cNvGrpSpPr>
              <a:grpSpLocks/>
            </p:cNvGrpSpPr>
            <p:nvPr/>
          </p:nvGrpSpPr>
          <p:grpSpPr bwMode="auto">
            <a:xfrm>
              <a:off x="5998192" y="2250747"/>
              <a:ext cx="325438" cy="725488"/>
              <a:chOff x="2311" y="1270"/>
              <a:chExt cx="205" cy="457"/>
            </a:xfrm>
          </p:grpSpPr>
          <p:sp>
            <p:nvSpPr>
              <p:cNvPr id="124" name="Rectangle 68"/>
              <p:cNvSpPr>
                <a:spLocks noChangeArrowheads="1"/>
              </p:cNvSpPr>
              <p:nvPr/>
            </p:nvSpPr>
            <p:spPr bwMode="auto">
              <a:xfrm>
                <a:off x="2311" y="1477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6</a:t>
                </a:r>
              </a:p>
            </p:txBody>
          </p:sp>
          <p:sp>
            <p:nvSpPr>
              <p:cNvPr id="125" name="Rectangle 69"/>
              <p:cNvSpPr>
                <a:spLocks noChangeArrowheads="1"/>
              </p:cNvSpPr>
              <p:nvPr/>
            </p:nvSpPr>
            <p:spPr bwMode="auto">
              <a:xfrm>
                <a:off x="2311" y="1270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</a:p>
            </p:txBody>
          </p:sp>
          <p:sp>
            <p:nvSpPr>
              <p:cNvPr id="126" name="Line 70"/>
              <p:cNvSpPr>
                <a:spLocks noChangeShapeType="1"/>
              </p:cNvSpPr>
              <p:nvPr/>
            </p:nvSpPr>
            <p:spPr bwMode="auto">
              <a:xfrm>
                <a:off x="2352" y="1499"/>
                <a:ext cx="13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127" name="Rectangle 72"/>
          <p:cNvSpPr>
            <a:spLocks noChangeArrowheads="1"/>
          </p:cNvSpPr>
          <p:nvPr/>
        </p:nvSpPr>
        <p:spPr bwMode="auto">
          <a:xfrm>
            <a:off x="1000434" y="4400490"/>
            <a:ext cx="467467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Untuk x = 1, u = 13,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 untuk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x = 8, u = 40</a:t>
            </a:r>
          </a:p>
        </p:txBody>
      </p:sp>
      <p:grpSp>
        <p:nvGrpSpPr>
          <p:cNvPr id="128" name="Group 127"/>
          <p:cNvGrpSpPr/>
          <p:nvPr/>
        </p:nvGrpSpPr>
        <p:grpSpPr>
          <a:xfrm>
            <a:off x="1039504" y="4849651"/>
            <a:ext cx="2133600" cy="1017749"/>
            <a:chOff x="914400" y="519901"/>
            <a:chExt cx="2133600" cy="1017749"/>
          </a:xfrm>
        </p:grpSpPr>
        <p:sp>
          <p:nvSpPr>
            <p:cNvPr id="129" name="Rectangle 84"/>
            <p:cNvSpPr>
              <a:spLocks noChangeArrowheads="1"/>
            </p:cNvSpPr>
            <p:nvPr/>
          </p:nvSpPr>
          <p:spPr bwMode="auto">
            <a:xfrm>
              <a:off x="914400" y="838200"/>
              <a:ext cx="2133600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s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=      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u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1/2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du</a:t>
              </a:r>
              <a:endParaRPr lang="en-US" sz="2000" baseline="3000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grpSp>
          <p:nvGrpSpPr>
            <p:cNvPr id="130" name="Group 99"/>
            <p:cNvGrpSpPr>
              <a:grpSpLocks/>
            </p:cNvGrpSpPr>
            <p:nvPr/>
          </p:nvGrpSpPr>
          <p:grpSpPr bwMode="auto">
            <a:xfrm>
              <a:off x="1703696" y="519901"/>
              <a:ext cx="620713" cy="1017749"/>
              <a:chOff x="503" y="736"/>
              <a:chExt cx="391" cy="607"/>
            </a:xfrm>
          </p:grpSpPr>
          <p:sp>
            <p:nvSpPr>
              <p:cNvPr id="135" name="Rectangle 103"/>
              <p:cNvSpPr>
                <a:spLocks noChangeArrowheads="1"/>
              </p:cNvSpPr>
              <p:nvPr/>
            </p:nvSpPr>
            <p:spPr bwMode="auto">
              <a:xfrm>
                <a:off x="600" y="736"/>
                <a:ext cx="294" cy="2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40</a:t>
                </a:r>
              </a:p>
            </p:txBody>
          </p:sp>
          <p:sp>
            <p:nvSpPr>
              <p:cNvPr id="136" name="Rectangle 104"/>
              <p:cNvSpPr>
                <a:spLocks noChangeArrowheads="1"/>
              </p:cNvSpPr>
              <p:nvPr/>
            </p:nvSpPr>
            <p:spPr bwMode="auto">
              <a:xfrm>
                <a:off x="503" y="1106"/>
                <a:ext cx="294" cy="2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13</a:t>
                </a:r>
              </a:p>
            </p:txBody>
          </p:sp>
        </p:grpSp>
        <p:grpSp>
          <p:nvGrpSpPr>
            <p:cNvPr id="131" name="Group 114"/>
            <p:cNvGrpSpPr>
              <a:grpSpLocks/>
            </p:cNvGrpSpPr>
            <p:nvPr/>
          </p:nvGrpSpPr>
          <p:grpSpPr bwMode="auto">
            <a:xfrm>
              <a:off x="1362075" y="685800"/>
              <a:ext cx="466725" cy="725488"/>
              <a:chOff x="864" y="2891"/>
              <a:chExt cx="294" cy="457"/>
            </a:xfrm>
          </p:grpSpPr>
          <p:sp>
            <p:nvSpPr>
              <p:cNvPr id="132" name="Rectangle 106"/>
              <p:cNvSpPr>
                <a:spLocks noChangeArrowheads="1"/>
              </p:cNvSpPr>
              <p:nvPr/>
            </p:nvSpPr>
            <p:spPr bwMode="auto">
              <a:xfrm>
                <a:off x="864" y="3098"/>
                <a:ext cx="294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18</a:t>
                </a:r>
              </a:p>
            </p:txBody>
          </p:sp>
          <p:sp>
            <p:nvSpPr>
              <p:cNvPr id="133" name="Rectangle 107"/>
              <p:cNvSpPr>
                <a:spLocks noChangeArrowheads="1"/>
              </p:cNvSpPr>
              <p:nvPr/>
            </p:nvSpPr>
            <p:spPr bwMode="auto">
              <a:xfrm>
                <a:off x="912" y="2891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</a:p>
            </p:txBody>
          </p:sp>
          <p:sp>
            <p:nvSpPr>
              <p:cNvPr id="134" name="Line 108"/>
              <p:cNvSpPr>
                <a:spLocks noChangeShapeType="1"/>
              </p:cNvSpPr>
              <p:nvPr/>
            </p:nvSpPr>
            <p:spPr bwMode="auto">
              <a:xfrm>
                <a:off x="953" y="3111"/>
                <a:ext cx="13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137" name="Group 136"/>
          <p:cNvGrpSpPr/>
          <p:nvPr/>
        </p:nvGrpSpPr>
        <p:grpSpPr>
          <a:xfrm>
            <a:off x="3020704" y="4982212"/>
            <a:ext cx="2106304" cy="795338"/>
            <a:chOff x="865496" y="2557462"/>
            <a:chExt cx="2106304" cy="795338"/>
          </a:xfrm>
        </p:grpSpPr>
        <p:grpSp>
          <p:nvGrpSpPr>
            <p:cNvPr id="138" name="Group 42"/>
            <p:cNvGrpSpPr/>
            <p:nvPr/>
          </p:nvGrpSpPr>
          <p:grpSpPr>
            <a:xfrm>
              <a:off x="1057275" y="2557462"/>
              <a:ext cx="1701491" cy="795338"/>
              <a:chOff x="1057275" y="2557462"/>
              <a:chExt cx="1701491" cy="795338"/>
            </a:xfrm>
          </p:grpSpPr>
          <p:grpSp>
            <p:nvGrpSpPr>
              <p:cNvPr id="140" name="Group 116"/>
              <p:cNvGrpSpPr>
                <a:grpSpLocks/>
              </p:cNvGrpSpPr>
              <p:nvPr/>
            </p:nvGrpSpPr>
            <p:grpSpPr bwMode="auto">
              <a:xfrm>
                <a:off x="1057275" y="2563504"/>
                <a:ext cx="466725" cy="725488"/>
                <a:chOff x="864" y="2891"/>
                <a:chExt cx="294" cy="457"/>
              </a:xfrm>
            </p:grpSpPr>
            <p:sp>
              <p:nvSpPr>
                <p:cNvPr id="147" name="Rectangle 117"/>
                <p:cNvSpPr>
                  <a:spLocks noChangeArrowheads="1"/>
                </p:cNvSpPr>
                <p:nvPr/>
              </p:nvSpPr>
              <p:spPr bwMode="auto">
                <a:xfrm>
                  <a:off x="864" y="3098"/>
                  <a:ext cx="294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18</a:t>
                  </a:r>
                </a:p>
              </p:txBody>
            </p:sp>
            <p:sp>
              <p:nvSpPr>
                <p:cNvPr id="148" name="Rectangle 118"/>
                <p:cNvSpPr>
                  <a:spLocks noChangeArrowheads="1"/>
                </p:cNvSpPr>
                <p:nvPr/>
              </p:nvSpPr>
              <p:spPr bwMode="auto">
                <a:xfrm>
                  <a:off x="912" y="2891"/>
                  <a:ext cx="205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1</a:t>
                  </a:r>
                </a:p>
              </p:txBody>
            </p:sp>
            <p:sp>
              <p:nvSpPr>
                <p:cNvPr id="149" name="Line 119"/>
                <p:cNvSpPr>
                  <a:spLocks noChangeShapeType="1"/>
                </p:cNvSpPr>
                <p:nvPr/>
              </p:nvSpPr>
              <p:spPr bwMode="auto">
                <a:xfrm>
                  <a:off x="953" y="3120"/>
                  <a:ext cx="136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grpSp>
            <p:nvGrpSpPr>
              <p:cNvPr id="141" name="Group 40"/>
              <p:cNvGrpSpPr/>
              <p:nvPr/>
            </p:nvGrpSpPr>
            <p:grpSpPr>
              <a:xfrm>
                <a:off x="1537648" y="2600017"/>
                <a:ext cx="331788" cy="725487"/>
                <a:chOff x="3648075" y="1541463"/>
                <a:chExt cx="331788" cy="725487"/>
              </a:xfrm>
            </p:grpSpPr>
            <p:sp>
              <p:nvSpPr>
                <p:cNvPr id="144" name="Rectangle 121"/>
                <p:cNvSpPr>
                  <a:spLocks noChangeArrowheads="1"/>
                </p:cNvSpPr>
                <p:nvPr/>
              </p:nvSpPr>
              <p:spPr bwMode="auto">
                <a:xfrm>
                  <a:off x="3654425" y="1870075"/>
                  <a:ext cx="325438" cy="39687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3</a:t>
                  </a:r>
                </a:p>
              </p:txBody>
            </p:sp>
            <p:sp>
              <p:nvSpPr>
                <p:cNvPr id="145" name="Rectangle 122"/>
                <p:cNvSpPr>
                  <a:spLocks noChangeArrowheads="1"/>
                </p:cNvSpPr>
                <p:nvPr/>
              </p:nvSpPr>
              <p:spPr bwMode="auto">
                <a:xfrm>
                  <a:off x="3648075" y="1541463"/>
                  <a:ext cx="325438" cy="39687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2</a:t>
                  </a:r>
                </a:p>
              </p:txBody>
            </p:sp>
            <p:sp>
              <p:nvSpPr>
                <p:cNvPr id="146" name="Line 123"/>
                <p:cNvSpPr>
                  <a:spLocks noChangeShapeType="1"/>
                </p:cNvSpPr>
                <p:nvPr/>
              </p:nvSpPr>
              <p:spPr bwMode="auto">
                <a:xfrm>
                  <a:off x="3699515" y="1891352"/>
                  <a:ext cx="215900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142" name="Rectangle 124"/>
              <p:cNvSpPr>
                <a:spLocks noChangeArrowheads="1"/>
              </p:cNvSpPr>
              <p:nvPr/>
            </p:nvSpPr>
            <p:spPr bwMode="auto">
              <a:xfrm>
                <a:off x="2292041" y="2557462"/>
                <a:ext cx="466725" cy="3968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40</a:t>
                </a:r>
              </a:p>
            </p:txBody>
          </p:sp>
          <p:sp>
            <p:nvSpPr>
              <p:cNvPr id="143" name="Rectangle 125"/>
              <p:cNvSpPr>
                <a:spLocks noChangeArrowheads="1"/>
              </p:cNvSpPr>
              <p:nvPr/>
            </p:nvSpPr>
            <p:spPr bwMode="auto">
              <a:xfrm>
                <a:off x="2286000" y="2955925"/>
                <a:ext cx="466725" cy="3968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13</a:t>
                </a:r>
              </a:p>
            </p:txBody>
          </p:sp>
        </p:grpSp>
        <p:sp>
          <p:nvSpPr>
            <p:cNvPr id="139" name="Rectangle 84"/>
            <p:cNvSpPr>
              <a:spLocks noChangeArrowheads="1"/>
            </p:cNvSpPr>
            <p:nvPr/>
          </p:nvSpPr>
          <p:spPr bwMode="auto">
            <a:xfrm>
              <a:off x="865496" y="2743200"/>
              <a:ext cx="2106304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=      [   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u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3/2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]</a:t>
              </a:r>
              <a:endParaRPr lang="en-US" sz="2000" baseline="3000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</p:grpSp>
      <p:grpSp>
        <p:nvGrpSpPr>
          <p:cNvPr id="150" name="Group 149"/>
          <p:cNvGrpSpPr/>
          <p:nvPr/>
        </p:nvGrpSpPr>
        <p:grpSpPr>
          <a:xfrm>
            <a:off x="4919548" y="4984108"/>
            <a:ext cx="2901756" cy="744538"/>
            <a:chOff x="3048000" y="3850944"/>
            <a:chExt cx="2901756" cy="744538"/>
          </a:xfrm>
        </p:grpSpPr>
        <p:grpSp>
          <p:nvGrpSpPr>
            <p:cNvPr id="151" name="Group 130"/>
            <p:cNvGrpSpPr>
              <a:grpSpLocks/>
            </p:cNvGrpSpPr>
            <p:nvPr/>
          </p:nvGrpSpPr>
          <p:grpSpPr bwMode="auto">
            <a:xfrm>
              <a:off x="3267075" y="3850944"/>
              <a:ext cx="466725" cy="744538"/>
              <a:chOff x="3326" y="2891"/>
              <a:chExt cx="294" cy="469"/>
            </a:xfrm>
          </p:grpSpPr>
          <p:sp>
            <p:nvSpPr>
              <p:cNvPr id="153" name="Rectangle 127"/>
              <p:cNvSpPr>
                <a:spLocks noChangeArrowheads="1"/>
              </p:cNvSpPr>
              <p:nvPr/>
            </p:nvSpPr>
            <p:spPr bwMode="auto">
              <a:xfrm>
                <a:off x="3326" y="3110"/>
                <a:ext cx="294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27</a:t>
                </a:r>
              </a:p>
            </p:txBody>
          </p:sp>
          <p:sp>
            <p:nvSpPr>
              <p:cNvPr id="154" name="Rectangle 128"/>
              <p:cNvSpPr>
                <a:spLocks noChangeArrowheads="1"/>
              </p:cNvSpPr>
              <p:nvPr/>
            </p:nvSpPr>
            <p:spPr bwMode="auto">
              <a:xfrm>
                <a:off x="3354" y="2891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</a:p>
            </p:txBody>
          </p:sp>
          <p:sp>
            <p:nvSpPr>
              <p:cNvPr id="155" name="Line 129"/>
              <p:cNvSpPr>
                <a:spLocks noChangeShapeType="1"/>
              </p:cNvSpPr>
              <p:nvPr/>
            </p:nvSpPr>
            <p:spPr bwMode="auto">
              <a:xfrm>
                <a:off x="3384" y="3120"/>
                <a:ext cx="173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152" name="Rectangle 151"/>
            <p:cNvSpPr/>
            <p:nvPr/>
          </p:nvSpPr>
          <p:spPr>
            <a:xfrm>
              <a:off x="3048000" y="4038600"/>
              <a:ext cx="2901756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=      (40</a:t>
              </a:r>
              <a:r>
                <a:rPr lang="en-US" sz="2000" baseline="3000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3/2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 – 13</a:t>
              </a:r>
              <a:r>
                <a:rPr lang="en-US" sz="2000" baseline="3000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3/2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) = 7,6</a:t>
              </a:r>
              <a:endParaRPr lang="en-US" sz="2000" baseline="3000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352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352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352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707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8" dur="2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3" dur="2000"/>
                                        <p:tgtEl>
                                          <p:spTgt spid="70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8" dur="2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3" dur="2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8" dur="2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3" dur="2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8" dur="2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3" dur="20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8" dur="20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2258" grpId="0"/>
      <p:bldP spid="352259" grpId="0" build="p"/>
      <p:bldP spid="70717" grpId="0"/>
      <p:bldP spid="70691" grpId="0"/>
      <p:bldP spid="127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283" name="Rectangle 3"/>
          <p:cNvSpPr>
            <a:spLocks noChangeArrowheads="1"/>
          </p:cNvSpPr>
          <p:nvPr/>
        </p:nvSpPr>
        <p:spPr bwMode="auto">
          <a:xfrm>
            <a:off x="552450" y="381000"/>
            <a:ext cx="8077200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spcAft>
                <a:spcPts val="1200"/>
              </a:spcAft>
              <a:buAutoNum type="arabicPeriod" startAt="2"/>
            </a:pP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Hitung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panjang busur kurva x = 3y</a:t>
            </a:r>
            <a:r>
              <a:rPr lang="en-US" sz="2000" baseline="30000">
                <a:latin typeface="Arial" pitchFamily="34" charset="0"/>
                <a:cs typeface="Arial" pitchFamily="34" charset="0"/>
                <a:sym typeface="Symbol" pitchFamily="18" charset="2"/>
              </a:rPr>
              <a:t>3/2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 – 1 dari y = 0 sampai y =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4 </a:t>
            </a:r>
          </a:p>
          <a:p>
            <a:pPr marL="457200" indent="-457200"/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Jawab</a:t>
            </a:r>
            <a:endParaRPr lang="en-US" sz="2000" baseline="0"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sp>
        <p:nvSpPr>
          <p:cNvPr id="71743" name="Rectangle 33"/>
          <p:cNvSpPr>
            <a:spLocks noChangeArrowheads="1"/>
          </p:cNvSpPr>
          <p:nvPr/>
        </p:nvSpPr>
        <p:spPr bwMode="auto">
          <a:xfrm>
            <a:off x="990600" y="2426979"/>
            <a:ext cx="1981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Panjang busur  </a:t>
            </a:r>
          </a:p>
        </p:txBody>
      </p:sp>
      <p:grpSp>
        <p:nvGrpSpPr>
          <p:cNvPr id="95" name="Group 94"/>
          <p:cNvGrpSpPr/>
          <p:nvPr/>
        </p:nvGrpSpPr>
        <p:grpSpPr>
          <a:xfrm>
            <a:off x="5029200" y="2141229"/>
            <a:ext cx="2397125" cy="965768"/>
            <a:chOff x="5451475" y="3434955"/>
            <a:chExt cx="2397125" cy="965768"/>
          </a:xfrm>
        </p:grpSpPr>
        <p:sp>
          <p:nvSpPr>
            <p:cNvPr id="71742" name="Rectangle 31"/>
            <p:cNvSpPr>
              <a:spLocks noChangeArrowheads="1"/>
            </p:cNvSpPr>
            <p:nvPr/>
          </p:nvSpPr>
          <p:spPr bwMode="auto">
            <a:xfrm>
              <a:off x="5451475" y="3733800"/>
              <a:ext cx="2397125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=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   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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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4 + 81y dy</a:t>
              </a:r>
            </a:p>
          </p:txBody>
        </p:sp>
        <p:grpSp>
          <p:nvGrpSpPr>
            <p:cNvPr id="71747" name="Group 46"/>
            <p:cNvGrpSpPr>
              <a:grpSpLocks/>
            </p:cNvGrpSpPr>
            <p:nvPr/>
          </p:nvGrpSpPr>
          <p:grpSpPr bwMode="auto">
            <a:xfrm>
              <a:off x="5999163" y="3434955"/>
              <a:ext cx="403226" cy="965768"/>
              <a:chOff x="503" y="769"/>
              <a:chExt cx="254" cy="576"/>
            </a:xfrm>
          </p:grpSpPr>
          <p:sp>
            <p:nvSpPr>
              <p:cNvPr id="71758" name="Rectangle 50"/>
              <p:cNvSpPr>
                <a:spLocks noChangeArrowheads="1"/>
              </p:cNvSpPr>
              <p:nvPr/>
            </p:nvSpPr>
            <p:spPr bwMode="auto">
              <a:xfrm>
                <a:off x="551" y="769"/>
                <a:ext cx="206" cy="2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4</a:t>
                </a:r>
                <a:endPara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sp>
            <p:nvSpPr>
              <p:cNvPr id="71759" name="Rectangle 51"/>
              <p:cNvSpPr>
                <a:spLocks noChangeArrowheads="1"/>
              </p:cNvSpPr>
              <p:nvPr/>
            </p:nvSpPr>
            <p:spPr bwMode="auto">
              <a:xfrm>
                <a:off x="503" y="1106"/>
                <a:ext cx="206" cy="2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0</a:t>
                </a:r>
                <a:endPara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</p:grpSp>
        <p:grpSp>
          <p:nvGrpSpPr>
            <p:cNvPr id="71748" name="Group 52"/>
            <p:cNvGrpSpPr>
              <a:grpSpLocks/>
            </p:cNvGrpSpPr>
            <p:nvPr/>
          </p:nvGrpSpPr>
          <p:grpSpPr bwMode="auto">
            <a:xfrm>
              <a:off x="5764213" y="3598863"/>
              <a:ext cx="325438" cy="725488"/>
              <a:chOff x="2311" y="1270"/>
              <a:chExt cx="205" cy="457"/>
            </a:xfrm>
          </p:grpSpPr>
          <p:sp>
            <p:nvSpPr>
              <p:cNvPr id="71754" name="Rectangle 53"/>
              <p:cNvSpPr>
                <a:spLocks noChangeArrowheads="1"/>
              </p:cNvSpPr>
              <p:nvPr/>
            </p:nvSpPr>
            <p:spPr bwMode="auto">
              <a:xfrm>
                <a:off x="2311" y="1477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71755" name="Rectangle 54"/>
              <p:cNvSpPr>
                <a:spLocks noChangeArrowheads="1"/>
              </p:cNvSpPr>
              <p:nvPr/>
            </p:nvSpPr>
            <p:spPr bwMode="auto">
              <a:xfrm>
                <a:off x="2311" y="1270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</a:p>
            </p:txBody>
          </p:sp>
          <p:sp>
            <p:nvSpPr>
              <p:cNvPr id="71756" name="Line 55"/>
              <p:cNvSpPr>
                <a:spLocks noChangeShapeType="1"/>
              </p:cNvSpPr>
              <p:nvPr/>
            </p:nvSpPr>
            <p:spPr bwMode="auto">
              <a:xfrm>
                <a:off x="2352" y="1499"/>
                <a:ext cx="13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71749" name="Line 56"/>
            <p:cNvSpPr>
              <a:spLocks noChangeShapeType="1"/>
            </p:cNvSpPr>
            <p:nvPr/>
          </p:nvSpPr>
          <p:spPr bwMode="auto">
            <a:xfrm>
              <a:off x="6438260" y="3752850"/>
              <a:ext cx="86868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94" name="Group 93"/>
          <p:cNvGrpSpPr/>
          <p:nvPr/>
        </p:nvGrpSpPr>
        <p:grpSpPr>
          <a:xfrm>
            <a:off x="2784475" y="2154877"/>
            <a:ext cx="2320925" cy="952359"/>
            <a:chOff x="2860675" y="3301197"/>
            <a:chExt cx="2320925" cy="952359"/>
          </a:xfrm>
        </p:grpSpPr>
        <p:sp>
          <p:nvSpPr>
            <p:cNvPr id="71744" name="Rectangle 34"/>
            <p:cNvSpPr>
              <a:spLocks noChangeArrowheads="1"/>
            </p:cNvSpPr>
            <p:nvPr/>
          </p:nvSpPr>
          <p:spPr bwMode="auto">
            <a:xfrm>
              <a:off x="2860675" y="3581400"/>
              <a:ext cx="2320925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s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=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1 +   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y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dy</a:t>
              </a:r>
            </a:p>
          </p:txBody>
        </p:sp>
        <p:sp>
          <p:nvSpPr>
            <p:cNvPr id="71745" name="Line 35"/>
            <p:cNvSpPr>
              <a:spLocks noChangeShapeType="1"/>
            </p:cNvSpPr>
            <p:nvPr/>
          </p:nvSpPr>
          <p:spPr bwMode="auto">
            <a:xfrm>
              <a:off x="3796352" y="3442648"/>
              <a:ext cx="9144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71746" name="Group 36"/>
            <p:cNvGrpSpPr>
              <a:grpSpLocks/>
            </p:cNvGrpSpPr>
            <p:nvPr/>
          </p:nvGrpSpPr>
          <p:grpSpPr bwMode="auto">
            <a:xfrm>
              <a:off x="3290248" y="3301197"/>
              <a:ext cx="479425" cy="952359"/>
              <a:chOff x="503" y="775"/>
              <a:chExt cx="302" cy="568"/>
            </a:xfrm>
          </p:grpSpPr>
          <p:sp>
            <p:nvSpPr>
              <p:cNvPr id="71763" name="Rectangle 40"/>
              <p:cNvSpPr>
                <a:spLocks noChangeArrowheads="1"/>
              </p:cNvSpPr>
              <p:nvPr/>
            </p:nvSpPr>
            <p:spPr bwMode="auto">
              <a:xfrm>
                <a:off x="600" y="775"/>
                <a:ext cx="205" cy="2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4</a:t>
                </a:r>
              </a:p>
            </p:txBody>
          </p:sp>
          <p:sp>
            <p:nvSpPr>
              <p:cNvPr id="71764" name="Rectangle 41"/>
              <p:cNvSpPr>
                <a:spLocks noChangeArrowheads="1"/>
              </p:cNvSpPr>
              <p:nvPr/>
            </p:nvSpPr>
            <p:spPr bwMode="auto">
              <a:xfrm>
                <a:off x="503" y="1106"/>
                <a:ext cx="205" cy="2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0</a:t>
                </a:r>
              </a:p>
            </p:txBody>
          </p:sp>
        </p:grpSp>
        <p:grpSp>
          <p:nvGrpSpPr>
            <p:cNvPr id="71750" name="Group 59"/>
            <p:cNvGrpSpPr>
              <a:grpSpLocks/>
            </p:cNvGrpSpPr>
            <p:nvPr/>
          </p:nvGrpSpPr>
          <p:grpSpPr bwMode="auto">
            <a:xfrm>
              <a:off x="4142096" y="3410920"/>
              <a:ext cx="466725" cy="725488"/>
              <a:chOff x="2767" y="1001"/>
              <a:chExt cx="294" cy="457"/>
            </a:xfrm>
          </p:grpSpPr>
          <p:sp>
            <p:nvSpPr>
              <p:cNvPr id="71751" name="Rectangle 60"/>
              <p:cNvSpPr>
                <a:spLocks noChangeArrowheads="1"/>
              </p:cNvSpPr>
              <p:nvPr/>
            </p:nvSpPr>
            <p:spPr bwMode="auto">
              <a:xfrm>
                <a:off x="2800" y="1208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4</a:t>
                </a:r>
              </a:p>
            </p:txBody>
          </p:sp>
          <p:sp>
            <p:nvSpPr>
              <p:cNvPr id="71752" name="Rectangle 61"/>
              <p:cNvSpPr>
                <a:spLocks noChangeArrowheads="1"/>
              </p:cNvSpPr>
              <p:nvPr/>
            </p:nvSpPr>
            <p:spPr bwMode="auto">
              <a:xfrm>
                <a:off x="2767" y="1001"/>
                <a:ext cx="294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81</a:t>
                </a:r>
              </a:p>
            </p:txBody>
          </p:sp>
          <p:sp>
            <p:nvSpPr>
              <p:cNvPr id="71753" name="Line 62"/>
              <p:cNvSpPr>
                <a:spLocks noChangeShapeType="1"/>
              </p:cNvSpPr>
              <p:nvPr/>
            </p:nvSpPr>
            <p:spPr bwMode="auto">
              <a:xfrm>
                <a:off x="2808" y="1230"/>
                <a:ext cx="181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88" name="Slide Number Placeholder 8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  <p:grpSp>
        <p:nvGrpSpPr>
          <p:cNvPr id="91" name="Group 90"/>
          <p:cNvGrpSpPr/>
          <p:nvPr/>
        </p:nvGrpSpPr>
        <p:grpSpPr>
          <a:xfrm>
            <a:off x="990600" y="1379229"/>
            <a:ext cx="1474171" cy="730251"/>
            <a:chOff x="2151058" y="2895600"/>
            <a:chExt cx="1474171" cy="730251"/>
          </a:xfrm>
        </p:grpSpPr>
        <p:grpSp>
          <p:nvGrpSpPr>
            <p:cNvPr id="71725" name="Group 6"/>
            <p:cNvGrpSpPr>
              <a:grpSpLocks/>
            </p:cNvGrpSpPr>
            <p:nvPr/>
          </p:nvGrpSpPr>
          <p:grpSpPr bwMode="auto">
            <a:xfrm>
              <a:off x="2151058" y="2895600"/>
              <a:ext cx="469899" cy="727075"/>
              <a:chOff x="2784" y="2194"/>
              <a:chExt cx="296" cy="458"/>
            </a:xfrm>
          </p:grpSpPr>
          <p:sp>
            <p:nvSpPr>
              <p:cNvPr id="71739" name="Rectangle 7"/>
              <p:cNvSpPr>
                <a:spLocks noChangeArrowheads="1"/>
              </p:cNvSpPr>
              <p:nvPr/>
            </p:nvSpPr>
            <p:spPr bwMode="auto">
              <a:xfrm>
                <a:off x="2784" y="2400"/>
                <a:ext cx="287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dy</a:t>
                </a:r>
              </a:p>
            </p:txBody>
          </p:sp>
          <p:sp>
            <p:nvSpPr>
              <p:cNvPr id="71740" name="Rectangle 8"/>
              <p:cNvSpPr>
                <a:spLocks noChangeArrowheads="1"/>
              </p:cNvSpPr>
              <p:nvPr/>
            </p:nvSpPr>
            <p:spPr bwMode="auto">
              <a:xfrm>
                <a:off x="2793" y="2194"/>
                <a:ext cx="287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dx</a:t>
                </a:r>
              </a:p>
            </p:txBody>
          </p:sp>
          <p:sp>
            <p:nvSpPr>
              <p:cNvPr id="71741" name="Line 9"/>
              <p:cNvSpPr>
                <a:spLocks noChangeShapeType="1"/>
              </p:cNvSpPr>
              <p:nvPr/>
            </p:nvSpPr>
            <p:spPr bwMode="auto">
              <a:xfrm>
                <a:off x="2847" y="2433"/>
                <a:ext cx="173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71729" name="Rectangle 26"/>
            <p:cNvSpPr>
              <a:spLocks noChangeArrowheads="1"/>
            </p:cNvSpPr>
            <p:nvPr/>
          </p:nvSpPr>
          <p:spPr bwMode="auto">
            <a:xfrm>
              <a:off x="2573338" y="3035300"/>
              <a:ext cx="1051891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=   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y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1/2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grpSp>
          <p:nvGrpSpPr>
            <p:cNvPr id="71726" name="Group 10"/>
            <p:cNvGrpSpPr>
              <a:grpSpLocks/>
            </p:cNvGrpSpPr>
            <p:nvPr/>
          </p:nvGrpSpPr>
          <p:grpSpPr bwMode="auto">
            <a:xfrm>
              <a:off x="2785115" y="2900363"/>
              <a:ext cx="325437" cy="725488"/>
              <a:chOff x="2311" y="1270"/>
              <a:chExt cx="205" cy="457"/>
            </a:xfrm>
          </p:grpSpPr>
          <p:sp>
            <p:nvSpPr>
              <p:cNvPr id="71736" name="Rectangle 11"/>
              <p:cNvSpPr>
                <a:spLocks noChangeArrowheads="1"/>
              </p:cNvSpPr>
              <p:nvPr/>
            </p:nvSpPr>
            <p:spPr bwMode="auto">
              <a:xfrm>
                <a:off x="2311" y="1477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71737" name="Rectangle 12"/>
              <p:cNvSpPr>
                <a:spLocks noChangeArrowheads="1"/>
              </p:cNvSpPr>
              <p:nvPr/>
            </p:nvSpPr>
            <p:spPr bwMode="auto">
              <a:xfrm>
                <a:off x="2311" y="1270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9</a:t>
                </a:r>
              </a:p>
            </p:txBody>
          </p:sp>
          <p:sp>
            <p:nvSpPr>
              <p:cNvPr id="71738" name="Line 13"/>
              <p:cNvSpPr>
                <a:spLocks noChangeShapeType="1"/>
              </p:cNvSpPr>
              <p:nvPr/>
            </p:nvSpPr>
            <p:spPr bwMode="auto">
              <a:xfrm>
                <a:off x="2352" y="1499"/>
                <a:ext cx="13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93" name="Group 92"/>
          <p:cNvGrpSpPr/>
          <p:nvPr/>
        </p:nvGrpSpPr>
        <p:grpSpPr>
          <a:xfrm>
            <a:off x="2383695" y="1330325"/>
            <a:ext cx="2340705" cy="781050"/>
            <a:chOff x="3124200" y="3048000"/>
            <a:chExt cx="2340705" cy="781050"/>
          </a:xfrm>
        </p:grpSpPr>
        <p:grpSp>
          <p:nvGrpSpPr>
            <p:cNvPr id="71727" name="Group 14"/>
            <p:cNvGrpSpPr>
              <a:grpSpLocks/>
            </p:cNvGrpSpPr>
            <p:nvPr/>
          </p:nvGrpSpPr>
          <p:grpSpPr bwMode="auto">
            <a:xfrm>
              <a:off x="4012892" y="3048000"/>
              <a:ext cx="455612" cy="781050"/>
              <a:chOff x="2784" y="2160"/>
              <a:chExt cx="287" cy="492"/>
            </a:xfrm>
          </p:grpSpPr>
          <p:sp>
            <p:nvSpPr>
              <p:cNvPr id="71733" name="Rectangle 15"/>
              <p:cNvSpPr>
                <a:spLocks noChangeArrowheads="1"/>
              </p:cNvSpPr>
              <p:nvPr/>
            </p:nvSpPr>
            <p:spPr bwMode="auto">
              <a:xfrm>
                <a:off x="2784" y="2400"/>
                <a:ext cx="287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dy</a:t>
                </a:r>
              </a:p>
            </p:txBody>
          </p:sp>
          <p:sp>
            <p:nvSpPr>
              <p:cNvPr id="71734" name="Rectangle 16"/>
              <p:cNvSpPr>
                <a:spLocks noChangeArrowheads="1"/>
              </p:cNvSpPr>
              <p:nvPr/>
            </p:nvSpPr>
            <p:spPr bwMode="auto">
              <a:xfrm>
                <a:off x="2784" y="2160"/>
                <a:ext cx="287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dx</a:t>
                </a:r>
              </a:p>
            </p:txBody>
          </p:sp>
          <p:sp>
            <p:nvSpPr>
              <p:cNvPr id="71735" name="Line 17"/>
              <p:cNvSpPr>
                <a:spLocks noChangeShapeType="1"/>
              </p:cNvSpPr>
              <p:nvPr/>
            </p:nvSpPr>
            <p:spPr bwMode="auto">
              <a:xfrm>
                <a:off x="2847" y="2416"/>
                <a:ext cx="173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71728" name="Group 28"/>
            <p:cNvGrpSpPr>
              <a:grpSpLocks/>
            </p:cNvGrpSpPr>
            <p:nvPr/>
          </p:nvGrpSpPr>
          <p:grpSpPr bwMode="auto">
            <a:xfrm>
              <a:off x="4786952" y="3070224"/>
              <a:ext cx="466725" cy="739776"/>
              <a:chOff x="2767" y="1001"/>
              <a:chExt cx="294" cy="466"/>
            </a:xfrm>
          </p:grpSpPr>
          <p:sp>
            <p:nvSpPr>
              <p:cNvPr id="71730" name="Rectangle 19"/>
              <p:cNvSpPr>
                <a:spLocks noChangeArrowheads="1"/>
              </p:cNvSpPr>
              <p:nvPr/>
            </p:nvSpPr>
            <p:spPr bwMode="auto">
              <a:xfrm>
                <a:off x="2815" y="1217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4</a:t>
                </a:r>
              </a:p>
            </p:txBody>
          </p:sp>
          <p:sp>
            <p:nvSpPr>
              <p:cNvPr id="71731" name="Rectangle 20"/>
              <p:cNvSpPr>
                <a:spLocks noChangeArrowheads="1"/>
              </p:cNvSpPr>
              <p:nvPr/>
            </p:nvSpPr>
            <p:spPr bwMode="auto">
              <a:xfrm>
                <a:off x="2767" y="1001"/>
                <a:ext cx="294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81</a:t>
                </a:r>
              </a:p>
            </p:txBody>
          </p:sp>
          <p:sp>
            <p:nvSpPr>
              <p:cNvPr id="71732" name="Line 21"/>
              <p:cNvSpPr>
                <a:spLocks noChangeShapeType="1"/>
              </p:cNvSpPr>
              <p:nvPr/>
            </p:nvSpPr>
            <p:spPr bwMode="auto">
              <a:xfrm>
                <a:off x="2808" y="1230"/>
                <a:ext cx="181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90" name="Rectangle 89"/>
            <p:cNvSpPr/>
            <p:nvPr/>
          </p:nvSpPr>
          <p:spPr>
            <a:xfrm>
              <a:off x="3124200" y="3244334"/>
              <a:ext cx="2340705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maka  (     )</a:t>
              </a:r>
              <a:r>
                <a:rPr lang="en-US" sz="2000" baseline="3000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 =      y</a:t>
              </a:r>
              <a:endParaRPr lang="en-US"/>
            </a:p>
          </p:txBody>
        </p:sp>
      </p:grpSp>
      <p:sp>
        <p:nvSpPr>
          <p:cNvPr id="92" name="Rectangle 91"/>
          <p:cNvSpPr/>
          <p:nvPr/>
        </p:nvSpPr>
        <p:spPr>
          <a:xfrm>
            <a:off x="4648200" y="1512519"/>
            <a:ext cx="129715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sehingga </a:t>
            </a:r>
            <a:endParaRPr lang="en-US">
              <a:solidFill>
                <a:srgbClr val="FFFFFF"/>
              </a:solidFill>
            </a:endParaRPr>
          </a:p>
        </p:txBody>
      </p:sp>
      <p:grpSp>
        <p:nvGrpSpPr>
          <p:cNvPr id="102" name="Group 101"/>
          <p:cNvGrpSpPr/>
          <p:nvPr/>
        </p:nvGrpSpPr>
        <p:grpSpPr>
          <a:xfrm>
            <a:off x="1009425" y="3001653"/>
            <a:ext cx="5758692" cy="739776"/>
            <a:chOff x="1009425" y="3151496"/>
            <a:chExt cx="5758692" cy="739776"/>
          </a:xfrm>
        </p:grpSpPr>
        <p:sp>
          <p:nvSpPr>
            <p:cNvPr id="96" name="Rectangle 66"/>
            <p:cNvSpPr>
              <a:spLocks noChangeArrowheads="1"/>
            </p:cNvSpPr>
            <p:nvPr/>
          </p:nvSpPr>
          <p:spPr bwMode="auto">
            <a:xfrm>
              <a:off x="1009425" y="3329226"/>
              <a:ext cx="5758692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Aft>
                  <a:spcPts val="1200"/>
                </a:spcAft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Misal: u = 4 + 81y,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maka  du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= 81dy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,  dy  =      du </a:t>
              </a:r>
            </a:p>
          </p:txBody>
        </p:sp>
        <p:grpSp>
          <p:nvGrpSpPr>
            <p:cNvPr id="97" name="Group 103"/>
            <p:cNvGrpSpPr>
              <a:grpSpLocks/>
            </p:cNvGrpSpPr>
            <p:nvPr/>
          </p:nvGrpSpPr>
          <p:grpSpPr bwMode="auto">
            <a:xfrm>
              <a:off x="5818496" y="3151496"/>
              <a:ext cx="466725" cy="739776"/>
              <a:chOff x="3768" y="3024"/>
              <a:chExt cx="294" cy="466"/>
            </a:xfrm>
          </p:grpSpPr>
          <p:sp>
            <p:nvSpPr>
              <p:cNvPr id="98" name="Rectangle 96"/>
              <p:cNvSpPr>
                <a:spLocks noChangeArrowheads="1"/>
              </p:cNvSpPr>
              <p:nvPr/>
            </p:nvSpPr>
            <p:spPr bwMode="auto">
              <a:xfrm>
                <a:off x="3768" y="3240"/>
                <a:ext cx="294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81</a:t>
                </a:r>
              </a:p>
            </p:txBody>
          </p:sp>
          <p:sp>
            <p:nvSpPr>
              <p:cNvPr id="99" name="Rectangle 97"/>
              <p:cNvSpPr>
                <a:spLocks noChangeArrowheads="1"/>
              </p:cNvSpPr>
              <p:nvPr/>
            </p:nvSpPr>
            <p:spPr bwMode="auto">
              <a:xfrm>
                <a:off x="3801" y="3024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</a:p>
            </p:txBody>
          </p:sp>
          <p:sp>
            <p:nvSpPr>
              <p:cNvPr id="100" name="Line 98"/>
              <p:cNvSpPr>
                <a:spLocks noChangeShapeType="1"/>
              </p:cNvSpPr>
              <p:nvPr/>
            </p:nvSpPr>
            <p:spPr bwMode="auto">
              <a:xfrm>
                <a:off x="3818" y="3253"/>
                <a:ext cx="181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101" name="Rectangle 100"/>
          <p:cNvSpPr/>
          <p:nvPr/>
        </p:nvSpPr>
        <p:spPr>
          <a:xfrm>
            <a:off x="1066800" y="3741429"/>
            <a:ext cx="5791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untuk y = 0, u = 4, dan untuk y = 4, u = 328, jadi </a:t>
            </a:r>
            <a:endParaRPr lang="en-US" sz="2000" baseline="0">
              <a:solidFill>
                <a:srgbClr val="FFFFFF"/>
              </a:solidFill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grpSp>
        <p:nvGrpSpPr>
          <p:cNvPr id="113" name="Group 112"/>
          <p:cNvGrpSpPr/>
          <p:nvPr/>
        </p:nvGrpSpPr>
        <p:grpSpPr>
          <a:xfrm>
            <a:off x="1066800" y="4225924"/>
            <a:ext cx="2667000" cy="984213"/>
            <a:chOff x="990600" y="746159"/>
            <a:chExt cx="2667000" cy="984213"/>
          </a:xfrm>
        </p:grpSpPr>
        <p:grpSp>
          <p:nvGrpSpPr>
            <p:cNvPr id="114" name="Group 78"/>
            <p:cNvGrpSpPr>
              <a:grpSpLocks/>
            </p:cNvGrpSpPr>
            <p:nvPr/>
          </p:nvGrpSpPr>
          <p:grpSpPr bwMode="auto">
            <a:xfrm>
              <a:off x="2209801" y="746159"/>
              <a:ext cx="608013" cy="984213"/>
              <a:chOff x="503" y="756"/>
              <a:chExt cx="383" cy="587"/>
            </a:xfrm>
          </p:grpSpPr>
          <p:sp>
            <p:nvSpPr>
              <p:cNvPr id="125" name="Rectangle 82"/>
              <p:cNvSpPr>
                <a:spLocks noChangeArrowheads="1"/>
              </p:cNvSpPr>
              <p:nvPr/>
            </p:nvSpPr>
            <p:spPr bwMode="auto">
              <a:xfrm>
                <a:off x="503" y="756"/>
                <a:ext cx="383" cy="2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328</a:t>
                </a:r>
              </a:p>
            </p:txBody>
          </p:sp>
          <p:sp>
            <p:nvSpPr>
              <p:cNvPr id="126" name="Rectangle 83"/>
              <p:cNvSpPr>
                <a:spLocks noChangeArrowheads="1"/>
              </p:cNvSpPr>
              <p:nvPr/>
            </p:nvSpPr>
            <p:spPr bwMode="auto">
              <a:xfrm>
                <a:off x="503" y="1106"/>
                <a:ext cx="205" cy="2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4</a:t>
                </a:r>
              </a:p>
            </p:txBody>
          </p:sp>
        </p:grpSp>
        <p:grpSp>
          <p:nvGrpSpPr>
            <p:cNvPr id="115" name="Group 43"/>
            <p:cNvGrpSpPr/>
            <p:nvPr/>
          </p:nvGrpSpPr>
          <p:grpSpPr>
            <a:xfrm>
              <a:off x="990600" y="909647"/>
              <a:ext cx="2667000" cy="739777"/>
              <a:chOff x="990600" y="909647"/>
              <a:chExt cx="2667000" cy="739777"/>
            </a:xfrm>
          </p:grpSpPr>
          <p:sp>
            <p:nvSpPr>
              <p:cNvPr id="116" name="Rectangle 76"/>
              <p:cNvSpPr>
                <a:spLocks noChangeArrowheads="1"/>
              </p:cNvSpPr>
              <p:nvPr/>
            </p:nvSpPr>
            <p:spPr bwMode="auto">
              <a:xfrm>
                <a:off x="990600" y="1044575"/>
                <a:ext cx="2667000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s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=            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/>
                  </a:rPr>
                  <a:t> 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u</a:t>
                </a:r>
                <a:r>
                  <a:rPr lang="en-US" sz="2000" baseline="3000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1/2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du</a:t>
                </a:r>
                <a:endPara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grpSp>
            <p:nvGrpSpPr>
              <p:cNvPr id="117" name="Group 103"/>
              <p:cNvGrpSpPr>
                <a:grpSpLocks/>
              </p:cNvGrpSpPr>
              <p:nvPr/>
            </p:nvGrpSpPr>
            <p:grpSpPr bwMode="auto">
              <a:xfrm>
                <a:off x="1881188" y="909647"/>
                <a:ext cx="466725" cy="739777"/>
                <a:chOff x="3768" y="3024"/>
                <a:chExt cx="294" cy="466"/>
              </a:xfrm>
            </p:grpSpPr>
            <p:sp>
              <p:nvSpPr>
                <p:cNvPr id="122" name="Rectangle 96"/>
                <p:cNvSpPr>
                  <a:spLocks noChangeArrowheads="1"/>
                </p:cNvSpPr>
                <p:nvPr/>
              </p:nvSpPr>
              <p:spPr bwMode="auto">
                <a:xfrm>
                  <a:off x="3768" y="3240"/>
                  <a:ext cx="294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81</a:t>
                  </a:r>
                </a:p>
              </p:txBody>
            </p:sp>
            <p:sp>
              <p:nvSpPr>
                <p:cNvPr id="123" name="Rectangle 97"/>
                <p:cNvSpPr>
                  <a:spLocks noChangeArrowheads="1"/>
                </p:cNvSpPr>
                <p:nvPr/>
              </p:nvSpPr>
              <p:spPr bwMode="auto">
                <a:xfrm>
                  <a:off x="3801" y="3024"/>
                  <a:ext cx="205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1</a:t>
                  </a:r>
                </a:p>
              </p:txBody>
            </p:sp>
            <p:sp>
              <p:nvSpPr>
                <p:cNvPr id="124" name="Line 98"/>
                <p:cNvSpPr>
                  <a:spLocks noChangeShapeType="1"/>
                </p:cNvSpPr>
                <p:nvPr/>
              </p:nvSpPr>
              <p:spPr bwMode="auto">
                <a:xfrm>
                  <a:off x="3818" y="3253"/>
                  <a:ext cx="181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grpSp>
            <p:nvGrpSpPr>
              <p:cNvPr id="118" name="Group 99"/>
              <p:cNvGrpSpPr>
                <a:grpSpLocks/>
              </p:cNvGrpSpPr>
              <p:nvPr/>
            </p:nvGrpSpPr>
            <p:grpSpPr bwMode="auto">
              <a:xfrm>
                <a:off x="1582737" y="915988"/>
                <a:ext cx="325437" cy="725488"/>
                <a:chOff x="2311" y="1270"/>
                <a:chExt cx="205" cy="457"/>
              </a:xfrm>
            </p:grpSpPr>
            <p:sp>
              <p:nvSpPr>
                <p:cNvPr id="119" name="Rectangle 100"/>
                <p:cNvSpPr>
                  <a:spLocks noChangeArrowheads="1"/>
                </p:cNvSpPr>
                <p:nvPr/>
              </p:nvSpPr>
              <p:spPr bwMode="auto">
                <a:xfrm>
                  <a:off x="2311" y="1477"/>
                  <a:ext cx="205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2</a:t>
                  </a:r>
                </a:p>
              </p:txBody>
            </p:sp>
            <p:sp>
              <p:nvSpPr>
                <p:cNvPr id="120" name="Rectangle 101"/>
                <p:cNvSpPr>
                  <a:spLocks noChangeArrowheads="1"/>
                </p:cNvSpPr>
                <p:nvPr/>
              </p:nvSpPr>
              <p:spPr bwMode="auto">
                <a:xfrm>
                  <a:off x="2311" y="1270"/>
                  <a:ext cx="205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1</a:t>
                  </a:r>
                </a:p>
              </p:txBody>
            </p:sp>
            <p:sp>
              <p:nvSpPr>
                <p:cNvPr id="121" name="Line 102"/>
                <p:cNvSpPr>
                  <a:spLocks noChangeShapeType="1"/>
                </p:cNvSpPr>
                <p:nvPr/>
              </p:nvSpPr>
              <p:spPr bwMode="auto">
                <a:xfrm>
                  <a:off x="2352" y="1499"/>
                  <a:ext cx="136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</p:grpSp>
      </p:grpSp>
      <p:grpSp>
        <p:nvGrpSpPr>
          <p:cNvPr id="139" name="Group 138"/>
          <p:cNvGrpSpPr/>
          <p:nvPr/>
        </p:nvGrpSpPr>
        <p:grpSpPr>
          <a:xfrm>
            <a:off x="3505200" y="4329421"/>
            <a:ext cx="2286000" cy="763588"/>
            <a:chOff x="838200" y="2551112"/>
            <a:chExt cx="2286000" cy="763588"/>
          </a:xfrm>
        </p:grpSpPr>
        <p:grpSp>
          <p:nvGrpSpPr>
            <p:cNvPr id="140" name="Group 104"/>
            <p:cNvGrpSpPr>
              <a:grpSpLocks/>
            </p:cNvGrpSpPr>
            <p:nvPr/>
          </p:nvGrpSpPr>
          <p:grpSpPr bwMode="auto">
            <a:xfrm>
              <a:off x="1103644" y="2551112"/>
              <a:ext cx="608012" cy="725488"/>
              <a:chOff x="3024" y="2400"/>
              <a:chExt cx="383" cy="457"/>
            </a:xfrm>
          </p:grpSpPr>
          <p:sp>
            <p:nvSpPr>
              <p:cNvPr id="148" name="Rectangle 91"/>
              <p:cNvSpPr>
                <a:spLocks noChangeArrowheads="1"/>
              </p:cNvSpPr>
              <p:nvPr/>
            </p:nvSpPr>
            <p:spPr bwMode="auto">
              <a:xfrm>
                <a:off x="3024" y="2607"/>
                <a:ext cx="383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162</a:t>
                </a:r>
              </a:p>
            </p:txBody>
          </p:sp>
          <p:sp>
            <p:nvSpPr>
              <p:cNvPr id="149" name="Rectangle 92"/>
              <p:cNvSpPr>
                <a:spLocks noChangeArrowheads="1"/>
              </p:cNvSpPr>
              <p:nvPr/>
            </p:nvSpPr>
            <p:spPr bwMode="auto">
              <a:xfrm>
                <a:off x="3120" y="2400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</a:p>
            </p:txBody>
          </p:sp>
          <p:sp>
            <p:nvSpPr>
              <p:cNvPr id="150" name="Line 93"/>
              <p:cNvSpPr>
                <a:spLocks noChangeShapeType="1"/>
              </p:cNvSpPr>
              <p:nvPr/>
            </p:nvSpPr>
            <p:spPr bwMode="auto">
              <a:xfrm>
                <a:off x="3092" y="2629"/>
                <a:ext cx="272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141" name="Rectangle 109"/>
            <p:cNvSpPr>
              <a:spLocks noChangeArrowheads="1"/>
            </p:cNvSpPr>
            <p:nvPr/>
          </p:nvSpPr>
          <p:spPr bwMode="auto">
            <a:xfrm>
              <a:off x="2516188" y="2590800"/>
              <a:ext cx="608012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328</a:t>
              </a:r>
            </a:p>
          </p:txBody>
        </p:sp>
        <p:sp>
          <p:nvSpPr>
            <p:cNvPr id="142" name="Rectangle 110"/>
            <p:cNvSpPr>
              <a:spLocks noChangeArrowheads="1"/>
            </p:cNvSpPr>
            <p:nvPr/>
          </p:nvSpPr>
          <p:spPr bwMode="auto">
            <a:xfrm>
              <a:off x="2511426" y="2917825"/>
              <a:ext cx="325437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4</a:t>
              </a:r>
            </a:p>
          </p:txBody>
        </p:sp>
        <p:sp>
          <p:nvSpPr>
            <p:cNvPr id="143" name="Rectangle 142"/>
            <p:cNvSpPr/>
            <p:nvPr/>
          </p:nvSpPr>
          <p:spPr>
            <a:xfrm>
              <a:off x="838200" y="2743200"/>
              <a:ext cx="1890261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=         [    u</a:t>
              </a:r>
              <a:r>
                <a:rPr lang="en-US" sz="2000" baseline="3000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3/2 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] </a:t>
              </a:r>
              <a:endParaRPr lang="en-US" sz="2000" baseline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grpSp>
          <p:nvGrpSpPr>
            <p:cNvPr id="144" name="Group 105"/>
            <p:cNvGrpSpPr>
              <a:grpSpLocks/>
            </p:cNvGrpSpPr>
            <p:nvPr/>
          </p:nvGrpSpPr>
          <p:grpSpPr bwMode="auto">
            <a:xfrm>
              <a:off x="1738952" y="2563504"/>
              <a:ext cx="325437" cy="725488"/>
              <a:chOff x="2311" y="1270"/>
              <a:chExt cx="205" cy="457"/>
            </a:xfrm>
          </p:grpSpPr>
          <p:sp>
            <p:nvSpPr>
              <p:cNvPr id="145" name="Rectangle 106"/>
              <p:cNvSpPr>
                <a:spLocks noChangeArrowheads="1"/>
              </p:cNvSpPr>
              <p:nvPr/>
            </p:nvSpPr>
            <p:spPr bwMode="auto">
              <a:xfrm>
                <a:off x="2311" y="1477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</a:t>
                </a:r>
              </a:p>
            </p:txBody>
          </p:sp>
          <p:sp>
            <p:nvSpPr>
              <p:cNvPr id="146" name="Rectangle 107"/>
              <p:cNvSpPr>
                <a:spLocks noChangeArrowheads="1"/>
              </p:cNvSpPr>
              <p:nvPr/>
            </p:nvSpPr>
            <p:spPr bwMode="auto">
              <a:xfrm>
                <a:off x="2311" y="1270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147" name="Line 108"/>
              <p:cNvSpPr>
                <a:spLocks noChangeShapeType="1"/>
              </p:cNvSpPr>
              <p:nvPr/>
            </p:nvSpPr>
            <p:spPr bwMode="auto">
              <a:xfrm>
                <a:off x="2352" y="1499"/>
                <a:ext cx="115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151" name="Group 150"/>
          <p:cNvGrpSpPr/>
          <p:nvPr/>
        </p:nvGrpSpPr>
        <p:grpSpPr>
          <a:xfrm>
            <a:off x="1361974" y="5294312"/>
            <a:ext cx="2537874" cy="725488"/>
            <a:chOff x="1857742" y="941696"/>
            <a:chExt cx="2537874" cy="725488"/>
          </a:xfrm>
        </p:grpSpPr>
        <p:grpSp>
          <p:nvGrpSpPr>
            <p:cNvPr id="152" name="Group 111"/>
            <p:cNvGrpSpPr>
              <a:grpSpLocks/>
            </p:cNvGrpSpPr>
            <p:nvPr/>
          </p:nvGrpSpPr>
          <p:grpSpPr bwMode="auto">
            <a:xfrm>
              <a:off x="2133600" y="941696"/>
              <a:ext cx="608013" cy="725488"/>
              <a:chOff x="3024" y="2400"/>
              <a:chExt cx="383" cy="457"/>
            </a:xfrm>
          </p:grpSpPr>
          <p:sp>
            <p:nvSpPr>
              <p:cNvPr id="154" name="Rectangle 112"/>
              <p:cNvSpPr>
                <a:spLocks noChangeArrowheads="1"/>
              </p:cNvSpPr>
              <p:nvPr/>
            </p:nvSpPr>
            <p:spPr bwMode="auto">
              <a:xfrm>
                <a:off x="3024" y="2607"/>
                <a:ext cx="383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243</a:t>
                </a:r>
              </a:p>
            </p:txBody>
          </p:sp>
          <p:sp>
            <p:nvSpPr>
              <p:cNvPr id="155" name="Rectangle 113"/>
              <p:cNvSpPr>
                <a:spLocks noChangeArrowheads="1"/>
              </p:cNvSpPr>
              <p:nvPr/>
            </p:nvSpPr>
            <p:spPr bwMode="auto">
              <a:xfrm>
                <a:off x="3120" y="2400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</a:p>
            </p:txBody>
          </p:sp>
          <p:sp>
            <p:nvSpPr>
              <p:cNvPr id="156" name="Line 114"/>
              <p:cNvSpPr>
                <a:spLocks noChangeShapeType="1"/>
              </p:cNvSpPr>
              <p:nvPr/>
            </p:nvSpPr>
            <p:spPr bwMode="auto">
              <a:xfrm>
                <a:off x="3083" y="2620"/>
                <a:ext cx="272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153" name="Rectangle 115"/>
            <p:cNvSpPr>
              <a:spLocks noChangeArrowheads="1"/>
            </p:cNvSpPr>
            <p:nvPr/>
          </p:nvSpPr>
          <p:spPr bwMode="auto">
            <a:xfrm>
              <a:off x="1857742" y="1119188"/>
              <a:ext cx="2537874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=         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(328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3/2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– 4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3/2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)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</p:grpSp>
      <p:grpSp>
        <p:nvGrpSpPr>
          <p:cNvPr id="157" name="Group 156"/>
          <p:cNvGrpSpPr/>
          <p:nvPr/>
        </p:nvGrpSpPr>
        <p:grpSpPr>
          <a:xfrm>
            <a:off x="3901283" y="5293672"/>
            <a:ext cx="2347117" cy="739776"/>
            <a:chOff x="3581400" y="3075296"/>
            <a:chExt cx="2347117" cy="739776"/>
          </a:xfrm>
        </p:grpSpPr>
        <p:grpSp>
          <p:nvGrpSpPr>
            <p:cNvPr id="158" name="Group 116"/>
            <p:cNvGrpSpPr>
              <a:grpSpLocks/>
            </p:cNvGrpSpPr>
            <p:nvPr/>
          </p:nvGrpSpPr>
          <p:grpSpPr bwMode="auto">
            <a:xfrm>
              <a:off x="3874139" y="3075301"/>
              <a:ext cx="608013" cy="739777"/>
              <a:chOff x="3024" y="2400"/>
              <a:chExt cx="383" cy="466"/>
            </a:xfrm>
          </p:grpSpPr>
          <p:sp>
            <p:nvSpPr>
              <p:cNvPr id="161" name="Rectangle 117"/>
              <p:cNvSpPr>
                <a:spLocks noChangeArrowheads="1"/>
              </p:cNvSpPr>
              <p:nvPr/>
            </p:nvSpPr>
            <p:spPr bwMode="auto">
              <a:xfrm>
                <a:off x="3024" y="2616"/>
                <a:ext cx="383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243</a:t>
                </a:r>
              </a:p>
            </p:txBody>
          </p:sp>
          <p:sp>
            <p:nvSpPr>
              <p:cNvPr id="162" name="Rectangle 118"/>
              <p:cNvSpPr>
                <a:spLocks noChangeArrowheads="1"/>
              </p:cNvSpPr>
              <p:nvPr/>
            </p:nvSpPr>
            <p:spPr bwMode="auto">
              <a:xfrm>
                <a:off x="3120" y="2400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8</a:t>
                </a:r>
              </a:p>
            </p:txBody>
          </p:sp>
          <p:sp>
            <p:nvSpPr>
              <p:cNvPr id="163" name="Line 119"/>
              <p:cNvSpPr>
                <a:spLocks noChangeShapeType="1"/>
              </p:cNvSpPr>
              <p:nvPr/>
            </p:nvSpPr>
            <p:spPr bwMode="auto">
              <a:xfrm>
                <a:off x="3083" y="2629"/>
                <a:ext cx="272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159" name="Line 120"/>
            <p:cNvSpPr>
              <a:spLocks noChangeShapeType="1"/>
            </p:cNvSpPr>
            <p:nvPr/>
          </p:nvSpPr>
          <p:spPr bwMode="auto">
            <a:xfrm>
              <a:off x="4988256" y="3268640"/>
              <a:ext cx="27432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0" name="Rectangle 159"/>
            <p:cNvSpPr/>
            <p:nvPr/>
          </p:nvSpPr>
          <p:spPr>
            <a:xfrm>
              <a:off x="3581400" y="3244334"/>
              <a:ext cx="2347117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=          (8282 – 1)</a:t>
              </a:r>
              <a:endParaRPr lang="en-US" sz="2000" baseline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353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353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71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2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6" dur="2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1" dur="2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5" dur="2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0" dur="2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5" dur="2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0" dur="20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5" dur="20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3283" grpId="0" build="p"/>
      <p:bldP spid="71743" grpId="0"/>
      <p:bldP spid="92" grpId="0"/>
      <p:bldP spid="101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306" name="Rectangle 2"/>
          <p:cNvSpPr>
            <a:spLocks noGrp="1" noChangeArrowheads="1"/>
          </p:cNvSpPr>
          <p:nvPr>
            <p:ph type="title"/>
          </p:nvPr>
        </p:nvSpPr>
        <p:spPr>
          <a:xfrm>
            <a:off x="3176588" y="304800"/>
            <a:ext cx="2743200" cy="461665"/>
          </a:xfrm>
          <a:noFill/>
          <a:ln>
            <a:noFill/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2400" b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LATIHAN</a:t>
            </a:r>
          </a:p>
        </p:txBody>
      </p:sp>
      <p:sp>
        <p:nvSpPr>
          <p:cNvPr id="354307" name="Rectangle 3"/>
          <p:cNvSpPr>
            <a:spLocks noChangeArrowheads="1"/>
          </p:cNvSpPr>
          <p:nvPr/>
        </p:nvSpPr>
        <p:spPr bwMode="auto">
          <a:xfrm>
            <a:off x="304800" y="990600"/>
            <a:ext cx="7659688" cy="594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spcAft>
                <a:spcPts val="600"/>
              </a:spcAft>
              <a:buAutoNum type="arabicPeriod"/>
            </a:pPr>
            <a:r>
              <a:rPr lang="en-US" sz="2000" baseline="0" dirty="0" err="1" smtClean="0">
                <a:latin typeface="Arial" pitchFamily="34" charset="0"/>
                <a:cs typeface="Arial" pitchFamily="34" charset="0"/>
                <a:sym typeface="Symbol" pitchFamily="18" charset="2"/>
              </a:rPr>
              <a:t>Hitung</a:t>
            </a:r>
            <a:r>
              <a:rPr lang="en-US" sz="2000" baseline="0" dirty="0" smtClean="0"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000" baseline="0" dirty="0" err="1">
                <a:latin typeface="Arial" pitchFamily="34" charset="0"/>
                <a:cs typeface="Arial" pitchFamily="34" charset="0"/>
                <a:sym typeface="Symbol" pitchFamily="18" charset="2"/>
              </a:rPr>
              <a:t>panjang</a:t>
            </a:r>
            <a:r>
              <a:rPr lang="en-US" sz="2000" baseline="0" dirty="0"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000" baseline="0" dirty="0" err="1">
                <a:latin typeface="Arial" pitchFamily="34" charset="0"/>
                <a:cs typeface="Arial" pitchFamily="34" charset="0"/>
                <a:sym typeface="Symbol" pitchFamily="18" charset="2"/>
              </a:rPr>
              <a:t>busur</a:t>
            </a:r>
            <a:r>
              <a:rPr lang="en-US" sz="2000" baseline="0" dirty="0"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000" baseline="0" dirty="0" err="1">
                <a:latin typeface="Arial" pitchFamily="34" charset="0"/>
                <a:cs typeface="Arial" pitchFamily="34" charset="0"/>
                <a:sym typeface="Symbol" pitchFamily="18" charset="2"/>
              </a:rPr>
              <a:t>kurva</a:t>
            </a:r>
            <a:r>
              <a:rPr lang="en-US" sz="2000" baseline="0" dirty="0"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  <a:endParaRPr lang="en-US" sz="2000" baseline="0" dirty="0" smtClean="0">
              <a:latin typeface="Arial" pitchFamily="34" charset="0"/>
              <a:cs typeface="Arial" pitchFamily="34" charset="0"/>
              <a:sym typeface="Symbol" pitchFamily="18" charset="2"/>
            </a:endParaRPr>
          </a:p>
          <a:p>
            <a:pPr marL="457200" indent="-457200">
              <a:lnSpc>
                <a:spcPct val="150000"/>
              </a:lnSpc>
              <a:spcAft>
                <a:spcPts val="1800"/>
              </a:spcAft>
            </a:pPr>
            <a:r>
              <a:rPr lang="en-US" sz="2000" baseline="0" dirty="0" smtClean="0">
                <a:latin typeface="Arial" pitchFamily="34" charset="0"/>
                <a:cs typeface="Arial" pitchFamily="34" charset="0"/>
                <a:sym typeface="Symbol" pitchFamily="18" charset="2"/>
              </a:rPr>
              <a:t>	x </a:t>
            </a:r>
            <a:r>
              <a:rPr lang="en-US" sz="2000" baseline="0" dirty="0">
                <a:latin typeface="Arial" pitchFamily="34" charset="0"/>
                <a:cs typeface="Arial" pitchFamily="34" charset="0"/>
                <a:sym typeface="Symbol" pitchFamily="18" charset="2"/>
              </a:rPr>
              <a:t>= t</a:t>
            </a:r>
            <a:r>
              <a:rPr lang="en-US" sz="2000" baseline="30000" dirty="0">
                <a:latin typeface="Arial" pitchFamily="34" charset="0"/>
                <a:cs typeface="Arial" pitchFamily="34" charset="0"/>
                <a:sym typeface="Symbol" pitchFamily="18" charset="2"/>
              </a:rPr>
              <a:t>2</a:t>
            </a:r>
            <a:r>
              <a:rPr lang="en-US" sz="2000" baseline="0" dirty="0">
                <a:latin typeface="Arial" pitchFamily="34" charset="0"/>
                <a:cs typeface="Arial" pitchFamily="34" charset="0"/>
                <a:sym typeface="Symbol" pitchFamily="18" charset="2"/>
              </a:rPr>
              <a:t>, y = t</a:t>
            </a:r>
            <a:r>
              <a:rPr lang="en-US" sz="2000" baseline="30000" dirty="0">
                <a:latin typeface="Arial" pitchFamily="34" charset="0"/>
                <a:cs typeface="Arial" pitchFamily="34" charset="0"/>
                <a:sym typeface="Symbol" pitchFamily="18" charset="2"/>
              </a:rPr>
              <a:t>3</a:t>
            </a:r>
            <a:r>
              <a:rPr lang="en-US" sz="2000" baseline="0" dirty="0"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000" baseline="0" dirty="0" err="1">
                <a:latin typeface="Arial" pitchFamily="34" charset="0"/>
                <a:cs typeface="Arial" pitchFamily="34" charset="0"/>
                <a:sym typeface="Symbol" pitchFamily="18" charset="2"/>
              </a:rPr>
              <a:t>dari</a:t>
            </a:r>
            <a:r>
              <a:rPr lang="en-US" sz="2000" baseline="0" dirty="0">
                <a:latin typeface="Arial" pitchFamily="34" charset="0"/>
                <a:cs typeface="Arial" pitchFamily="34" charset="0"/>
                <a:sym typeface="Symbol" pitchFamily="18" charset="2"/>
              </a:rPr>
              <a:t> t = 0 </a:t>
            </a:r>
            <a:r>
              <a:rPr lang="en-US" sz="2000" baseline="0" dirty="0" err="1">
                <a:latin typeface="Arial" pitchFamily="34" charset="0"/>
                <a:cs typeface="Arial" pitchFamily="34" charset="0"/>
                <a:sym typeface="Symbol" pitchFamily="18" charset="2"/>
              </a:rPr>
              <a:t>sampai</a:t>
            </a:r>
            <a:r>
              <a:rPr lang="en-US" sz="2000" baseline="0" dirty="0">
                <a:latin typeface="Arial" pitchFamily="34" charset="0"/>
                <a:cs typeface="Arial" pitchFamily="34" charset="0"/>
                <a:sym typeface="Symbol" pitchFamily="18" charset="2"/>
              </a:rPr>
              <a:t> t = 4 </a:t>
            </a:r>
            <a:endParaRPr lang="en-US" sz="2000" baseline="0" dirty="0" smtClean="0">
              <a:latin typeface="Arial" pitchFamily="34" charset="0"/>
              <a:cs typeface="Arial" pitchFamily="34" charset="0"/>
              <a:sym typeface="Symbol" pitchFamily="18" charset="2"/>
            </a:endParaRPr>
          </a:p>
          <a:p>
            <a:pPr marL="457200" indent="-457200">
              <a:lnSpc>
                <a:spcPct val="150000"/>
              </a:lnSpc>
              <a:spcAft>
                <a:spcPts val="600"/>
              </a:spcAft>
              <a:buFont typeface="+mj-lt"/>
              <a:buAutoNum type="arabicPeriod" startAt="2"/>
            </a:pPr>
            <a:r>
              <a:rPr lang="en-US" sz="2000" baseline="0" dirty="0" err="1" smtClean="0">
                <a:latin typeface="Arial" pitchFamily="34" charset="0"/>
                <a:cs typeface="Arial" pitchFamily="34" charset="0"/>
                <a:sym typeface="Symbol" pitchFamily="18" charset="2"/>
              </a:rPr>
              <a:t>Hitung</a:t>
            </a:r>
            <a:r>
              <a:rPr lang="en-US" sz="2000" baseline="0" dirty="0" smtClean="0"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000" baseline="0" dirty="0" err="1" smtClean="0">
                <a:latin typeface="Arial" pitchFamily="34" charset="0"/>
                <a:cs typeface="Arial" pitchFamily="34" charset="0"/>
                <a:sym typeface="Symbol" pitchFamily="18" charset="2"/>
              </a:rPr>
              <a:t>panjang</a:t>
            </a:r>
            <a:r>
              <a:rPr lang="en-US" sz="2000" baseline="0" dirty="0" smtClean="0"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000" baseline="0" dirty="0" err="1" smtClean="0">
                <a:latin typeface="Arial" pitchFamily="34" charset="0"/>
                <a:cs typeface="Arial" pitchFamily="34" charset="0"/>
                <a:sym typeface="Symbol" pitchFamily="18" charset="2"/>
              </a:rPr>
              <a:t>busur</a:t>
            </a:r>
            <a:r>
              <a:rPr lang="en-US" sz="2000" baseline="0" dirty="0" smtClean="0"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000" baseline="0" dirty="0" err="1" smtClean="0">
                <a:latin typeface="Arial" pitchFamily="34" charset="0"/>
                <a:cs typeface="Arial" pitchFamily="34" charset="0"/>
                <a:sym typeface="Symbol" pitchFamily="18" charset="2"/>
              </a:rPr>
              <a:t>kurva</a:t>
            </a:r>
            <a:r>
              <a:rPr lang="en-US" sz="2000" baseline="0" dirty="0" smtClean="0"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</a:p>
          <a:p>
            <a:pPr marL="457200" indent="-457200">
              <a:lnSpc>
                <a:spcPct val="150000"/>
              </a:lnSpc>
              <a:spcAft>
                <a:spcPts val="1800"/>
              </a:spcAft>
            </a:pPr>
            <a:r>
              <a:rPr lang="en-US" sz="2000" baseline="0" dirty="0" smtClean="0">
                <a:latin typeface="Arial" pitchFamily="34" charset="0"/>
                <a:cs typeface="Arial" pitchFamily="34" charset="0"/>
                <a:sym typeface="Symbol" pitchFamily="18" charset="2"/>
              </a:rPr>
              <a:t>	24 </a:t>
            </a:r>
            <a:r>
              <a:rPr lang="en-US" sz="2000" baseline="0" dirty="0" err="1" smtClean="0">
                <a:latin typeface="Arial" pitchFamily="34" charset="0"/>
                <a:cs typeface="Arial" pitchFamily="34" charset="0"/>
                <a:sym typeface="Symbol" pitchFamily="18" charset="2"/>
              </a:rPr>
              <a:t>xy</a:t>
            </a:r>
            <a:r>
              <a:rPr lang="en-US" sz="2000" baseline="0" dirty="0" smtClean="0">
                <a:latin typeface="Arial" pitchFamily="34" charset="0"/>
                <a:cs typeface="Arial" pitchFamily="34" charset="0"/>
                <a:sym typeface="Symbol" pitchFamily="18" charset="2"/>
              </a:rPr>
              <a:t> = x</a:t>
            </a:r>
            <a:r>
              <a:rPr lang="en-US" sz="2000" baseline="30000" dirty="0" smtClean="0">
                <a:latin typeface="Arial" pitchFamily="34" charset="0"/>
                <a:cs typeface="Arial" pitchFamily="34" charset="0"/>
                <a:sym typeface="Symbol" pitchFamily="18" charset="2"/>
              </a:rPr>
              <a:t>4</a:t>
            </a:r>
            <a:r>
              <a:rPr lang="en-US" sz="2000" baseline="0" dirty="0" smtClean="0">
                <a:latin typeface="Arial" pitchFamily="34" charset="0"/>
                <a:cs typeface="Arial" pitchFamily="34" charset="0"/>
                <a:sym typeface="Symbol" pitchFamily="18" charset="2"/>
              </a:rPr>
              <a:t> + 48  </a:t>
            </a:r>
            <a:r>
              <a:rPr lang="en-US" sz="2000" baseline="0" dirty="0" err="1" smtClean="0">
                <a:latin typeface="Arial" pitchFamily="34" charset="0"/>
                <a:cs typeface="Arial" pitchFamily="34" charset="0"/>
                <a:sym typeface="Symbol" pitchFamily="18" charset="2"/>
              </a:rPr>
              <a:t>dari</a:t>
            </a:r>
            <a:r>
              <a:rPr lang="en-US" sz="2000" baseline="0" dirty="0" smtClean="0">
                <a:latin typeface="Arial" pitchFamily="34" charset="0"/>
                <a:cs typeface="Arial" pitchFamily="34" charset="0"/>
                <a:sym typeface="Symbol" pitchFamily="18" charset="2"/>
              </a:rPr>
              <a:t> x = 2 </a:t>
            </a:r>
            <a:r>
              <a:rPr lang="en-US" sz="2000" baseline="0" dirty="0" err="1" smtClean="0">
                <a:latin typeface="Arial" pitchFamily="34" charset="0"/>
                <a:cs typeface="Arial" pitchFamily="34" charset="0"/>
                <a:sym typeface="Symbol" pitchFamily="18" charset="2"/>
              </a:rPr>
              <a:t>sampai</a:t>
            </a:r>
            <a:r>
              <a:rPr lang="en-US" sz="2000" baseline="0" dirty="0" smtClean="0">
                <a:latin typeface="Arial" pitchFamily="34" charset="0"/>
                <a:cs typeface="Arial" pitchFamily="34" charset="0"/>
                <a:sym typeface="Symbol" pitchFamily="18" charset="2"/>
              </a:rPr>
              <a:t> x = 4 </a:t>
            </a:r>
          </a:p>
          <a:p>
            <a:pPr marL="457200" indent="-457200">
              <a:lnSpc>
                <a:spcPct val="150000"/>
              </a:lnSpc>
              <a:spcAft>
                <a:spcPts val="600"/>
              </a:spcAft>
              <a:buFont typeface="+mj-lt"/>
              <a:buAutoNum type="arabicPeriod" startAt="3"/>
            </a:pPr>
            <a:r>
              <a:rPr lang="en-US" sz="2000" baseline="0" dirty="0" err="1" smtClean="0">
                <a:latin typeface="Arial" pitchFamily="34" charset="0"/>
                <a:cs typeface="Arial" pitchFamily="34" charset="0"/>
                <a:sym typeface="Symbol" pitchFamily="18" charset="2"/>
              </a:rPr>
              <a:t>Hitung</a:t>
            </a:r>
            <a:r>
              <a:rPr lang="en-US" sz="2000" baseline="0" dirty="0" smtClean="0"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000" baseline="0" dirty="0" err="1" smtClean="0">
                <a:latin typeface="Arial" pitchFamily="34" charset="0"/>
                <a:cs typeface="Arial" pitchFamily="34" charset="0"/>
                <a:sym typeface="Symbol" pitchFamily="18" charset="2"/>
              </a:rPr>
              <a:t>panjang</a:t>
            </a:r>
            <a:r>
              <a:rPr lang="en-US" sz="2000" baseline="0" dirty="0" smtClean="0"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000" baseline="0" dirty="0" err="1" smtClean="0">
                <a:latin typeface="Arial" pitchFamily="34" charset="0"/>
                <a:cs typeface="Arial" pitchFamily="34" charset="0"/>
                <a:sym typeface="Symbol" pitchFamily="18" charset="2"/>
              </a:rPr>
              <a:t>busur</a:t>
            </a:r>
            <a:r>
              <a:rPr lang="en-US" sz="2000" baseline="0" dirty="0" smtClean="0"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000" baseline="0" dirty="0" err="1" smtClean="0">
                <a:latin typeface="Arial" pitchFamily="34" charset="0"/>
                <a:cs typeface="Arial" pitchFamily="34" charset="0"/>
                <a:sym typeface="Symbol" pitchFamily="18" charset="2"/>
              </a:rPr>
              <a:t>kurva</a:t>
            </a:r>
            <a:r>
              <a:rPr lang="en-US" sz="2000" baseline="0" dirty="0" smtClean="0">
                <a:latin typeface="Arial" pitchFamily="34" charset="0"/>
                <a:cs typeface="Arial" pitchFamily="34" charset="0"/>
                <a:sym typeface="Symbol" pitchFamily="18" charset="2"/>
              </a:rPr>
              <a:t>:</a:t>
            </a:r>
          </a:p>
          <a:p>
            <a:pPr marL="457200" indent="-457200">
              <a:lnSpc>
                <a:spcPct val="150000"/>
              </a:lnSpc>
              <a:spcAft>
                <a:spcPts val="1800"/>
              </a:spcAft>
            </a:pPr>
            <a:r>
              <a:rPr lang="en-US" sz="2000" baseline="0" dirty="0" smtClean="0">
                <a:latin typeface="Arial" pitchFamily="34" charset="0"/>
                <a:cs typeface="Arial" pitchFamily="34" charset="0"/>
                <a:sym typeface="Symbol" pitchFamily="18" charset="2"/>
              </a:rPr>
              <a:t>	x = 2cos t + cos2t + 1 </a:t>
            </a:r>
            <a:r>
              <a:rPr lang="en-US" sz="2000" baseline="0" dirty="0" err="1" smtClean="0">
                <a:latin typeface="Arial" pitchFamily="34" charset="0"/>
                <a:cs typeface="Arial" pitchFamily="34" charset="0"/>
                <a:sym typeface="Symbol" pitchFamily="18" charset="2"/>
              </a:rPr>
              <a:t>dan</a:t>
            </a:r>
            <a:r>
              <a:rPr lang="en-US" sz="2000" baseline="0" dirty="0" smtClean="0">
                <a:latin typeface="Arial" pitchFamily="34" charset="0"/>
                <a:cs typeface="Arial" pitchFamily="34" charset="0"/>
                <a:sym typeface="Symbol" pitchFamily="18" charset="2"/>
              </a:rPr>
              <a:t> y = 2 sin t + </a:t>
            </a:r>
            <a:r>
              <a:rPr lang="en-US" sz="2000" baseline="0" dirty="0" smtClean="0">
                <a:latin typeface="Arial" pitchFamily="34" charset="0"/>
                <a:cs typeface="Arial" pitchFamily="34" charset="0"/>
                <a:sym typeface="Symbol" pitchFamily="18" charset="2"/>
              </a:rPr>
              <a:t>sin2t , </a:t>
            </a:r>
            <a:r>
              <a:rPr lang="en-US" sz="2000" baseline="0" dirty="0" err="1" smtClean="0">
                <a:latin typeface="Arial" pitchFamily="34" charset="0"/>
                <a:cs typeface="Arial" pitchFamily="34" charset="0"/>
                <a:sym typeface="Symbol" pitchFamily="18" charset="2"/>
              </a:rPr>
              <a:t>a</a:t>
            </a:r>
            <a:r>
              <a:rPr lang="en-US" sz="2000" baseline="0" dirty="0" err="1" smtClean="0">
                <a:latin typeface="Arial" pitchFamily="34" charset="0"/>
                <a:cs typeface="Arial" pitchFamily="34" charset="0"/>
                <a:sym typeface="Symbol" pitchFamily="18" charset="2"/>
              </a:rPr>
              <a:t>ntara</a:t>
            </a:r>
            <a:r>
              <a:rPr lang="en-US" sz="2000" baseline="0" dirty="0" smtClean="0">
                <a:latin typeface="Arial" pitchFamily="34" charset="0"/>
                <a:cs typeface="Arial" pitchFamily="34" charset="0"/>
                <a:sym typeface="Symbol" pitchFamily="18" charset="2"/>
              </a:rPr>
              <a:t> t = 0 </a:t>
            </a:r>
            <a:r>
              <a:rPr lang="en-US" sz="2000" baseline="0" dirty="0" err="1" smtClean="0">
                <a:latin typeface="Arial" pitchFamily="34" charset="0"/>
                <a:cs typeface="Arial" pitchFamily="34" charset="0"/>
                <a:sym typeface="Symbol" pitchFamily="18" charset="2"/>
              </a:rPr>
              <a:t>sd</a:t>
            </a:r>
            <a:r>
              <a:rPr lang="en-US" sz="2000" baseline="0" dirty="0" smtClean="0">
                <a:latin typeface="Arial" pitchFamily="34" charset="0"/>
                <a:cs typeface="Arial" pitchFamily="34" charset="0"/>
                <a:sym typeface="Symbol" pitchFamily="18" charset="2"/>
              </a:rPr>
              <a:t> t = </a:t>
            </a:r>
            <a:r>
              <a:rPr lang="en-US" sz="2000" baseline="0" dirty="0" smtClean="0">
                <a:latin typeface="Arial" pitchFamily="34" charset="0"/>
                <a:cs typeface="Arial" pitchFamily="34" charset="0"/>
                <a:sym typeface="Symbol"/>
              </a:rPr>
              <a:t></a:t>
            </a:r>
            <a:r>
              <a:rPr lang="en-US" sz="2000" baseline="0" dirty="0" smtClean="0"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  <a:endParaRPr lang="en-US" sz="2000" baseline="0" dirty="0" smtClean="0">
              <a:latin typeface="Arial" pitchFamily="34" charset="0"/>
              <a:cs typeface="Arial" pitchFamily="34" charset="0"/>
              <a:sym typeface="Symbol" pitchFamily="18" charset="2"/>
            </a:endParaRPr>
          </a:p>
          <a:p>
            <a:pPr marL="457200" indent="-457200">
              <a:lnSpc>
                <a:spcPct val="150000"/>
              </a:lnSpc>
              <a:spcAft>
                <a:spcPts val="600"/>
              </a:spcAft>
              <a:buFont typeface="+mj-lt"/>
              <a:buAutoNum type="arabicPeriod" startAt="4"/>
            </a:pPr>
            <a:r>
              <a:rPr lang="en-US" sz="2000" baseline="0" dirty="0" err="1" smtClean="0">
                <a:latin typeface="Arial" pitchFamily="34" charset="0"/>
                <a:cs typeface="Arial" pitchFamily="34" charset="0"/>
                <a:sym typeface="Symbol" pitchFamily="18" charset="2"/>
              </a:rPr>
              <a:t>Hitung</a:t>
            </a:r>
            <a:r>
              <a:rPr lang="en-US" sz="2000" baseline="0" dirty="0" smtClean="0"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000" baseline="0" dirty="0" err="1" smtClean="0">
                <a:latin typeface="Arial" pitchFamily="34" charset="0"/>
                <a:cs typeface="Arial" pitchFamily="34" charset="0"/>
                <a:sym typeface="Symbol" pitchFamily="18" charset="2"/>
              </a:rPr>
              <a:t>panjang</a:t>
            </a:r>
            <a:r>
              <a:rPr lang="en-US" sz="2000" baseline="0" dirty="0" smtClean="0"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000" baseline="0" dirty="0" err="1" smtClean="0">
                <a:latin typeface="Arial" pitchFamily="34" charset="0"/>
                <a:cs typeface="Arial" pitchFamily="34" charset="0"/>
                <a:sym typeface="Symbol" pitchFamily="18" charset="2"/>
              </a:rPr>
              <a:t>busur</a:t>
            </a:r>
            <a:r>
              <a:rPr lang="en-US" sz="2000" baseline="0" dirty="0" smtClean="0"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000" baseline="0" dirty="0" err="1" smtClean="0">
                <a:latin typeface="Arial" pitchFamily="34" charset="0"/>
                <a:cs typeface="Arial" pitchFamily="34" charset="0"/>
                <a:sym typeface="Symbol" pitchFamily="18" charset="2"/>
              </a:rPr>
              <a:t>kurva</a:t>
            </a:r>
            <a:r>
              <a:rPr lang="en-US" sz="2000" baseline="0" dirty="0" smtClean="0">
                <a:latin typeface="Arial" pitchFamily="34" charset="0"/>
                <a:cs typeface="Arial" pitchFamily="34" charset="0"/>
                <a:sym typeface="Symbol" pitchFamily="18" charset="2"/>
              </a:rPr>
              <a:t>:</a:t>
            </a:r>
          </a:p>
          <a:p>
            <a:pPr marL="457200" indent="-457200">
              <a:lnSpc>
                <a:spcPct val="150000"/>
              </a:lnSpc>
              <a:spcAft>
                <a:spcPts val="1800"/>
              </a:spcAft>
            </a:pPr>
            <a:r>
              <a:rPr lang="en-US" sz="2000" baseline="0" dirty="0" smtClean="0">
                <a:latin typeface="Arial" pitchFamily="34" charset="0"/>
                <a:cs typeface="Arial" pitchFamily="34" charset="0"/>
                <a:sym typeface="Symbol" pitchFamily="18" charset="2"/>
              </a:rPr>
              <a:t>	x = a cos</a:t>
            </a:r>
            <a:r>
              <a:rPr lang="en-US" sz="2000" baseline="30000" dirty="0" smtClean="0">
                <a:latin typeface="Arial" pitchFamily="34" charset="0"/>
                <a:cs typeface="Arial" pitchFamily="34" charset="0"/>
                <a:sym typeface="Symbol" pitchFamily="18" charset="2"/>
              </a:rPr>
              <a:t>3 </a:t>
            </a:r>
            <a:r>
              <a:rPr lang="en-US" sz="2000" baseline="0" dirty="0" smtClean="0">
                <a:latin typeface="Arial" pitchFamily="34" charset="0"/>
                <a:cs typeface="Arial" pitchFamily="34" charset="0"/>
                <a:sym typeface="Symbol" pitchFamily="18" charset="2"/>
              </a:rPr>
              <a:t>t di </a:t>
            </a:r>
            <a:r>
              <a:rPr lang="en-US" sz="2000" baseline="0" dirty="0" err="1" smtClean="0">
                <a:latin typeface="Arial" pitchFamily="34" charset="0"/>
                <a:cs typeface="Arial" pitchFamily="34" charset="0"/>
                <a:sym typeface="Symbol" pitchFamily="18" charset="2"/>
              </a:rPr>
              <a:t>kuadran</a:t>
            </a:r>
            <a:r>
              <a:rPr lang="en-US" sz="2000" baseline="0" dirty="0" smtClean="0">
                <a:latin typeface="Arial" pitchFamily="34" charset="0"/>
                <a:cs typeface="Arial" pitchFamily="34" charset="0"/>
                <a:sym typeface="Symbol" pitchFamily="18" charset="2"/>
              </a:rPr>
              <a:t> 1 </a:t>
            </a:r>
            <a:r>
              <a:rPr lang="en-US" sz="2000" baseline="0" dirty="0" err="1" smtClean="0">
                <a:latin typeface="Arial" pitchFamily="34" charset="0"/>
                <a:cs typeface="Arial" pitchFamily="34" charset="0"/>
                <a:sym typeface="Symbol" pitchFamily="18" charset="2"/>
              </a:rPr>
              <a:t>dan</a:t>
            </a:r>
            <a:r>
              <a:rPr lang="en-US" sz="2000" baseline="0" dirty="0" smtClean="0">
                <a:latin typeface="Arial" pitchFamily="34" charset="0"/>
                <a:cs typeface="Arial" pitchFamily="34" charset="0"/>
                <a:sym typeface="Symbol" pitchFamily="18" charset="2"/>
              </a:rPr>
              <a:t>  y = a sin</a:t>
            </a:r>
            <a:r>
              <a:rPr lang="en-US" sz="2000" baseline="30000" dirty="0" smtClean="0">
                <a:latin typeface="Arial" pitchFamily="34" charset="0"/>
                <a:cs typeface="Arial" pitchFamily="34" charset="0"/>
                <a:sym typeface="Symbol" pitchFamily="18" charset="2"/>
              </a:rPr>
              <a:t>3</a:t>
            </a:r>
            <a:r>
              <a:rPr lang="en-US" sz="2000" baseline="0" dirty="0" smtClean="0">
                <a:latin typeface="Arial" pitchFamily="34" charset="0"/>
                <a:cs typeface="Arial" pitchFamily="34" charset="0"/>
                <a:sym typeface="Symbol" pitchFamily="18" charset="2"/>
              </a:rPr>
              <a:t> t </a:t>
            </a:r>
            <a:r>
              <a:rPr lang="en-US" sz="2000" baseline="0" dirty="0">
                <a:latin typeface="Arial" pitchFamily="34" charset="0"/>
                <a:cs typeface="Arial" pitchFamily="34" charset="0"/>
                <a:sym typeface="Symbol" pitchFamily="18" charset="2"/>
              </a:rPr>
              <a:t>, </a:t>
            </a:r>
            <a:r>
              <a:rPr lang="en-US" sz="2000" baseline="0" dirty="0" err="1">
                <a:latin typeface="Arial" pitchFamily="34" charset="0"/>
                <a:cs typeface="Arial" pitchFamily="34" charset="0"/>
                <a:sym typeface="Symbol" pitchFamily="18" charset="2"/>
              </a:rPr>
              <a:t>antara</a:t>
            </a:r>
            <a:r>
              <a:rPr lang="en-US" sz="2000" baseline="0" dirty="0">
                <a:latin typeface="Arial" pitchFamily="34" charset="0"/>
                <a:cs typeface="Arial" pitchFamily="34" charset="0"/>
                <a:sym typeface="Symbol" pitchFamily="18" charset="2"/>
              </a:rPr>
              <a:t> t = 0 </a:t>
            </a:r>
            <a:r>
              <a:rPr lang="en-US" sz="2000" baseline="0" dirty="0" err="1">
                <a:latin typeface="Arial" pitchFamily="34" charset="0"/>
                <a:cs typeface="Arial" pitchFamily="34" charset="0"/>
                <a:sym typeface="Symbol" pitchFamily="18" charset="2"/>
              </a:rPr>
              <a:t>sd</a:t>
            </a:r>
            <a:r>
              <a:rPr lang="en-US" sz="2000" baseline="0" dirty="0">
                <a:latin typeface="Arial" pitchFamily="34" charset="0"/>
                <a:cs typeface="Arial" pitchFamily="34" charset="0"/>
                <a:sym typeface="Symbol" pitchFamily="18" charset="2"/>
              </a:rPr>
              <a:t> t = </a:t>
            </a:r>
            <a:r>
              <a:rPr lang="en-US" sz="2000" baseline="0" dirty="0">
                <a:latin typeface="Arial" pitchFamily="34" charset="0"/>
                <a:cs typeface="Arial" pitchFamily="34" charset="0"/>
                <a:sym typeface="Symbol"/>
              </a:rPr>
              <a:t></a:t>
            </a:r>
            <a:r>
              <a:rPr lang="en-US" sz="2000" baseline="0" dirty="0"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</a:p>
          <a:p>
            <a:pPr marL="457200" indent="-457200">
              <a:lnSpc>
                <a:spcPct val="150000"/>
              </a:lnSpc>
              <a:spcAft>
                <a:spcPts val="1800"/>
              </a:spcAft>
            </a:pPr>
            <a:endParaRPr lang="en-US" sz="2000" baseline="0" dirty="0" smtClean="0"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354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354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3543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3543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3543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3543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2000"/>
                                        <p:tgtEl>
                                          <p:spTgt spid="3543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4000"/>
                            </p:stCondLst>
                            <p:childTnLst>
                              <p:par>
                                <p:cTn id="3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" dur="2000"/>
                                        <p:tgtEl>
                                          <p:spTgt spid="3543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6000"/>
                            </p:stCondLst>
                            <p:childTnLst>
                              <p:par>
                                <p:cTn id="3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9" dur="2000"/>
                                        <p:tgtEl>
                                          <p:spTgt spid="3543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4306" grpId="0"/>
      <p:bldP spid="354307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331" name="Rectangle 3"/>
          <p:cNvSpPr>
            <a:spLocks noChangeArrowheads="1"/>
          </p:cNvSpPr>
          <p:nvPr/>
        </p:nvSpPr>
        <p:spPr bwMode="auto">
          <a:xfrm>
            <a:off x="1447800" y="211138"/>
            <a:ext cx="6248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en-US" sz="2400" b="1" baseline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Times New Roman" charset="0"/>
              </a:rPr>
              <a:t>LUAS PERMUKAAN BENDA PUTAR</a:t>
            </a:r>
            <a:r>
              <a:rPr lang="en-US" sz="2400" b="1" baseline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</a:p>
        </p:txBody>
      </p:sp>
      <p:grpSp>
        <p:nvGrpSpPr>
          <p:cNvPr id="2" name="Group 37"/>
          <p:cNvGrpSpPr>
            <a:grpSpLocks/>
          </p:cNvGrpSpPr>
          <p:nvPr/>
        </p:nvGrpSpPr>
        <p:grpSpPr bwMode="auto">
          <a:xfrm>
            <a:off x="1219200" y="1166813"/>
            <a:ext cx="3170238" cy="1905000"/>
            <a:chOff x="471" y="816"/>
            <a:chExt cx="1997" cy="1200"/>
          </a:xfrm>
        </p:grpSpPr>
        <p:sp>
          <p:nvSpPr>
            <p:cNvPr id="73780" name="Text Box 6"/>
            <p:cNvSpPr txBox="1">
              <a:spLocks noChangeAspect="1" noChangeArrowheads="1"/>
            </p:cNvSpPr>
            <p:nvPr/>
          </p:nvSpPr>
          <p:spPr bwMode="auto">
            <a:xfrm>
              <a:off x="1240" y="816"/>
              <a:ext cx="1228" cy="3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y = f(x)</a:t>
              </a:r>
            </a:p>
          </p:txBody>
        </p:sp>
        <p:sp>
          <p:nvSpPr>
            <p:cNvPr id="73781" name="Line 7"/>
            <p:cNvSpPr>
              <a:spLocks noChangeAspect="1" noChangeShapeType="1"/>
            </p:cNvSpPr>
            <p:nvPr/>
          </p:nvSpPr>
          <p:spPr bwMode="auto">
            <a:xfrm>
              <a:off x="739" y="899"/>
              <a:ext cx="0" cy="91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3782" name="Line 8"/>
            <p:cNvSpPr>
              <a:spLocks noChangeAspect="1" noChangeShapeType="1"/>
            </p:cNvSpPr>
            <p:nvPr/>
          </p:nvSpPr>
          <p:spPr bwMode="auto">
            <a:xfrm>
              <a:off x="625" y="1705"/>
              <a:ext cx="157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3783" name="Freeform 9"/>
            <p:cNvSpPr>
              <a:spLocks noChangeAspect="1"/>
            </p:cNvSpPr>
            <p:nvPr/>
          </p:nvSpPr>
          <p:spPr bwMode="auto">
            <a:xfrm>
              <a:off x="847" y="1030"/>
              <a:ext cx="982" cy="364"/>
            </a:xfrm>
            <a:custGeom>
              <a:avLst/>
              <a:gdLst>
                <a:gd name="T0" fmla="*/ 0 w 2640"/>
                <a:gd name="T1" fmla="*/ 92 h 1350"/>
                <a:gd name="T2" fmla="*/ 23 w 2640"/>
                <a:gd name="T3" fmla="*/ 92 h 1350"/>
                <a:gd name="T4" fmla="*/ 114 w 2640"/>
                <a:gd name="T5" fmla="*/ 52 h 1350"/>
                <a:gd name="T6" fmla="*/ 228 w 2640"/>
                <a:gd name="T7" fmla="*/ 78 h 1350"/>
                <a:gd name="T8" fmla="*/ 297 w 2640"/>
                <a:gd name="T9" fmla="*/ 26 h 1350"/>
                <a:gd name="T10" fmla="*/ 365 w 2640"/>
                <a:gd name="T11" fmla="*/ 0 h 135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640"/>
                <a:gd name="T19" fmla="*/ 0 h 1350"/>
                <a:gd name="T20" fmla="*/ 2640 w 2640"/>
                <a:gd name="T21" fmla="*/ 1350 h 135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640" h="1350">
                  <a:moveTo>
                    <a:pt x="0" y="1260"/>
                  </a:moveTo>
                  <a:cubicBezTo>
                    <a:pt x="13" y="1305"/>
                    <a:pt x="27" y="1350"/>
                    <a:pt x="165" y="1260"/>
                  </a:cubicBezTo>
                  <a:cubicBezTo>
                    <a:pt x="303" y="1170"/>
                    <a:pt x="578" y="750"/>
                    <a:pt x="825" y="720"/>
                  </a:cubicBezTo>
                  <a:cubicBezTo>
                    <a:pt x="1072" y="690"/>
                    <a:pt x="1430" y="1140"/>
                    <a:pt x="1650" y="1080"/>
                  </a:cubicBezTo>
                  <a:cubicBezTo>
                    <a:pt x="1870" y="1020"/>
                    <a:pt x="1980" y="540"/>
                    <a:pt x="2145" y="360"/>
                  </a:cubicBezTo>
                  <a:cubicBezTo>
                    <a:pt x="2310" y="180"/>
                    <a:pt x="2475" y="90"/>
                    <a:pt x="2640" y="0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3784" name="Line 10"/>
            <p:cNvSpPr>
              <a:spLocks noChangeAspect="1" noChangeShapeType="1"/>
            </p:cNvSpPr>
            <p:nvPr/>
          </p:nvSpPr>
          <p:spPr bwMode="auto">
            <a:xfrm>
              <a:off x="976" y="1340"/>
              <a:ext cx="0" cy="37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3785" name="Line 11"/>
            <p:cNvSpPr>
              <a:spLocks noChangeAspect="1" noChangeShapeType="1"/>
            </p:cNvSpPr>
            <p:nvPr/>
          </p:nvSpPr>
          <p:spPr bwMode="auto">
            <a:xfrm>
              <a:off x="1646" y="1115"/>
              <a:ext cx="0" cy="60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3786" name="Text Box 12"/>
            <p:cNvSpPr txBox="1">
              <a:spLocks noChangeAspect="1" noChangeArrowheads="1"/>
            </p:cNvSpPr>
            <p:nvPr/>
          </p:nvSpPr>
          <p:spPr bwMode="auto">
            <a:xfrm>
              <a:off x="1989" y="1436"/>
              <a:ext cx="335" cy="3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X</a:t>
              </a:r>
            </a:p>
          </p:txBody>
        </p:sp>
        <p:sp>
          <p:nvSpPr>
            <p:cNvPr id="73787" name="Text Box 13"/>
            <p:cNvSpPr txBox="1">
              <a:spLocks noChangeAspect="1" noChangeArrowheads="1"/>
            </p:cNvSpPr>
            <p:nvPr/>
          </p:nvSpPr>
          <p:spPr bwMode="auto">
            <a:xfrm>
              <a:off x="672" y="818"/>
              <a:ext cx="334" cy="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Y</a:t>
              </a:r>
            </a:p>
          </p:txBody>
        </p:sp>
        <p:sp>
          <p:nvSpPr>
            <p:cNvPr id="73788" name="Text Box 14"/>
            <p:cNvSpPr txBox="1">
              <a:spLocks noChangeAspect="1" noChangeArrowheads="1"/>
            </p:cNvSpPr>
            <p:nvPr/>
          </p:nvSpPr>
          <p:spPr bwMode="auto">
            <a:xfrm>
              <a:off x="807" y="1695"/>
              <a:ext cx="335" cy="3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a</a:t>
              </a:r>
            </a:p>
          </p:txBody>
        </p:sp>
        <p:sp>
          <p:nvSpPr>
            <p:cNvPr id="73789" name="Text Box 15"/>
            <p:cNvSpPr txBox="1">
              <a:spLocks noChangeAspect="1" noChangeArrowheads="1"/>
            </p:cNvSpPr>
            <p:nvPr/>
          </p:nvSpPr>
          <p:spPr bwMode="auto">
            <a:xfrm>
              <a:off x="1491" y="1695"/>
              <a:ext cx="334" cy="3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b</a:t>
              </a:r>
            </a:p>
          </p:txBody>
        </p:sp>
        <p:sp>
          <p:nvSpPr>
            <p:cNvPr id="73790" name="Oval 16"/>
            <p:cNvSpPr>
              <a:spLocks noChangeAspect="1" noChangeArrowheads="1"/>
            </p:cNvSpPr>
            <p:nvPr/>
          </p:nvSpPr>
          <p:spPr bwMode="auto">
            <a:xfrm>
              <a:off x="1258" y="1612"/>
              <a:ext cx="115" cy="214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3791" name="Line 17"/>
            <p:cNvSpPr>
              <a:spLocks noChangeAspect="1" noChangeShapeType="1"/>
            </p:cNvSpPr>
            <p:nvPr/>
          </p:nvSpPr>
          <p:spPr bwMode="auto">
            <a:xfrm>
              <a:off x="734" y="1327"/>
              <a:ext cx="23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3792" name="Line 18"/>
            <p:cNvSpPr>
              <a:spLocks noChangeAspect="1" noChangeShapeType="1"/>
            </p:cNvSpPr>
            <p:nvPr/>
          </p:nvSpPr>
          <p:spPr bwMode="auto">
            <a:xfrm>
              <a:off x="734" y="1113"/>
              <a:ext cx="901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3793" name="Text Box 19"/>
            <p:cNvSpPr txBox="1">
              <a:spLocks noChangeAspect="1" noChangeArrowheads="1"/>
            </p:cNvSpPr>
            <p:nvPr/>
          </p:nvSpPr>
          <p:spPr bwMode="auto">
            <a:xfrm>
              <a:off x="471" y="1184"/>
              <a:ext cx="347" cy="3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c</a:t>
              </a:r>
            </a:p>
          </p:txBody>
        </p:sp>
        <p:sp>
          <p:nvSpPr>
            <p:cNvPr id="73794" name="Text Box 20"/>
            <p:cNvSpPr txBox="1">
              <a:spLocks noChangeAspect="1" noChangeArrowheads="1"/>
            </p:cNvSpPr>
            <p:nvPr/>
          </p:nvSpPr>
          <p:spPr bwMode="auto">
            <a:xfrm>
              <a:off x="476" y="970"/>
              <a:ext cx="347" cy="3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d</a:t>
              </a:r>
            </a:p>
          </p:txBody>
        </p:sp>
      </p:grpSp>
      <p:grpSp>
        <p:nvGrpSpPr>
          <p:cNvPr id="3" name="Group 38"/>
          <p:cNvGrpSpPr>
            <a:grpSpLocks/>
          </p:cNvGrpSpPr>
          <p:nvPr/>
        </p:nvGrpSpPr>
        <p:grpSpPr bwMode="auto">
          <a:xfrm>
            <a:off x="4949825" y="1131888"/>
            <a:ext cx="2576513" cy="1992312"/>
            <a:chOff x="2821" y="794"/>
            <a:chExt cx="1623" cy="1255"/>
          </a:xfrm>
        </p:grpSpPr>
        <p:sp>
          <p:nvSpPr>
            <p:cNvPr id="73765" name="Text Box 22"/>
            <p:cNvSpPr txBox="1">
              <a:spLocks noChangeArrowheads="1"/>
            </p:cNvSpPr>
            <p:nvPr/>
          </p:nvSpPr>
          <p:spPr bwMode="auto">
            <a:xfrm>
              <a:off x="3168" y="1248"/>
              <a:ext cx="1241" cy="3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x = g(y)</a:t>
              </a:r>
            </a:p>
          </p:txBody>
        </p:sp>
        <p:sp>
          <p:nvSpPr>
            <p:cNvPr id="73766" name="Line 23"/>
            <p:cNvSpPr>
              <a:spLocks noChangeShapeType="1"/>
            </p:cNvSpPr>
            <p:nvPr/>
          </p:nvSpPr>
          <p:spPr bwMode="auto">
            <a:xfrm>
              <a:off x="3077" y="878"/>
              <a:ext cx="0" cy="95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3767" name="Line 24"/>
            <p:cNvSpPr>
              <a:spLocks noChangeShapeType="1"/>
            </p:cNvSpPr>
            <p:nvPr/>
          </p:nvSpPr>
          <p:spPr bwMode="auto">
            <a:xfrm>
              <a:off x="2961" y="1726"/>
              <a:ext cx="136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3768" name="Text Box 25"/>
            <p:cNvSpPr txBox="1">
              <a:spLocks noChangeArrowheads="1"/>
            </p:cNvSpPr>
            <p:nvPr/>
          </p:nvSpPr>
          <p:spPr bwMode="auto">
            <a:xfrm>
              <a:off x="4106" y="1478"/>
              <a:ext cx="338" cy="3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X</a:t>
              </a:r>
            </a:p>
          </p:txBody>
        </p:sp>
        <p:sp>
          <p:nvSpPr>
            <p:cNvPr id="73769" name="Text Box 26"/>
            <p:cNvSpPr txBox="1">
              <a:spLocks noChangeArrowheads="1"/>
            </p:cNvSpPr>
            <p:nvPr/>
          </p:nvSpPr>
          <p:spPr bwMode="auto">
            <a:xfrm>
              <a:off x="2998" y="794"/>
              <a:ext cx="338" cy="3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Y</a:t>
              </a:r>
            </a:p>
          </p:txBody>
        </p:sp>
        <p:sp>
          <p:nvSpPr>
            <p:cNvPr id="73770" name="Text Box 27"/>
            <p:cNvSpPr txBox="1">
              <a:spLocks noChangeArrowheads="1"/>
            </p:cNvSpPr>
            <p:nvPr/>
          </p:nvSpPr>
          <p:spPr bwMode="auto">
            <a:xfrm>
              <a:off x="2821" y="1424"/>
              <a:ext cx="338" cy="3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c</a:t>
              </a:r>
            </a:p>
          </p:txBody>
        </p:sp>
        <p:sp>
          <p:nvSpPr>
            <p:cNvPr id="73771" name="Text Box 28"/>
            <p:cNvSpPr txBox="1">
              <a:spLocks noChangeArrowheads="1"/>
            </p:cNvSpPr>
            <p:nvPr/>
          </p:nvSpPr>
          <p:spPr bwMode="auto">
            <a:xfrm>
              <a:off x="2821" y="1027"/>
              <a:ext cx="338" cy="3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d</a:t>
              </a:r>
            </a:p>
          </p:txBody>
        </p:sp>
        <p:sp>
          <p:nvSpPr>
            <p:cNvPr id="73772" name="Freeform 29"/>
            <p:cNvSpPr>
              <a:spLocks/>
            </p:cNvSpPr>
            <p:nvPr/>
          </p:nvSpPr>
          <p:spPr bwMode="auto">
            <a:xfrm>
              <a:off x="3303" y="1041"/>
              <a:ext cx="605" cy="562"/>
            </a:xfrm>
            <a:custGeom>
              <a:avLst/>
              <a:gdLst>
                <a:gd name="T0" fmla="*/ 739 w 495"/>
                <a:gd name="T1" fmla="*/ 351 h 900"/>
                <a:gd name="T2" fmla="*/ 247 w 495"/>
                <a:gd name="T3" fmla="*/ 281 h 900"/>
                <a:gd name="T4" fmla="*/ 0 w 495"/>
                <a:gd name="T5" fmla="*/ 0 h 900"/>
                <a:gd name="T6" fmla="*/ 0 60000 65536"/>
                <a:gd name="T7" fmla="*/ 0 60000 65536"/>
                <a:gd name="T8" fmla="*/ 0 60000 65536"/>
                <a:gd name="T9" fmla="*/ 0 w 495"/>
                <a:gd name="T10" fmla="*/ 0 h 900"/>
                <a:gd name="T11" fmla="*/ 495 w 495"/>
                <a:gd name="T12" fmla="*/ 900 h 9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95" h="900">
                  <a:moveTo>
                    <a:pt x="495" y="900"/>
                  </a:moveTo>
                  <a:cubicBezTo>
                    <a:pt x="371" y="885"/>
                    <a:pt x="247" y="870"/>
                    <a:pt x="165" y="720"/>
                  </a:cubicBezTo>
                  <a:cubicBezTo>
                    <a:pt x="83" y="570"/>
                    <a:pt x="41" y="285"/>
                    <a:pt x="0" y="0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3773" name="Line 30"/>
            <p:cNvSpPr>
              <a:spLocks noChangeShapeType="1"/>
            </p:cNvSpPr>
            <p:nvPr/>
          </p:nvSpPr>
          <p:spPr bwMode="auto">
            <a:xfrm>
              <a:off x="3074" y="1153"/>
              <a:ext cx="271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3774" name="Line 31"/>
            <p:cNvSpPr>
              <a:spLocks noChangeShapeType="1"/>
            </p:cNvSpPr>
            <p:nvPr/>
          </p:nvSpPr>
          <p:spPr bwMode="auto">
            <a:xfrm>
              <a:off x="3074" y="1562"/>
              <a:ext cx="52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3775" name="Oval 32"/>
            <p:cNvSpPr>
              <a:spLocks noChangeArrowheads="1"/>
            </p:cNvSpPr>
            <p:nvPr/>
          </p:nvSpPr>
          <p:spPr bwMode="auto">
            <a:xfrm>
              <a:off x="2952" y="1278"/>
              <a:ext cx="233" cy="113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3776" name="Line 33"/>
            <p:cNvSpPr>
              <a:spLocks noChangeShapeType="1"/>
            </p:cNvSpPr>
            <p:nvPr/>
          </p:nvSpPr>
          <p:spPr bwMode="auto">
            <a:xfrm>
              <a:off x="3332" y="1139"/>
              <a:ext cx="0" cy="5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3777" name="Line 34"/>
            <p:cNvSpPr>
              <a:spLocks noChangeShapeType="1"/>
            </p:cNvSpPr>
            <p:nvPr/>
          </p:nvSpPr>
          <p:spPr bwMode="auto">
            <a:xfrm flipH="1">
              <a:off x="3604" y="1555"/>
              <a:ext cx="0" cy="17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3778" name="Text Box 35"/>
            <p:cNvSpPr txBox="1">
              <a:spLocks noChangeArrowheads="1"/>
            </p:cNvSpPr>
            <p:nvPr/>
          </p:nvSpPr>
          <p:spPr bwMode="auto">
            <a:xfrm>
              <a:off x="3170" y="1712"/>
              <a:ext cx="339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a</a:t>
              </a:r>
            </a:p>
          </p:txBody>
        </p:sp>
        <p:sp>
          <p:nvSpPr>
            <p:cNvPr id="73779" name="Text Box 36"/>
            <p:cNvSpPr txBox="1">
              <a:spLocks noChangeArrowheads="1"/>
            </p:cNvSpPr>
            <p:nvPr/>
          </p:nvSpPr>
          <p:spPr bwMode="auto">
            <a:xfrm>
              <a:off x="3445" y="1712"/>
              <a:ext cx="338" cy="3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b</a:t>
              </a:r>
            </a:p>
          </p:txBody>
        </p:sp>
      </p:grpSp>
      <p:sp>
        <p:nvSpPr>
          <p:cNvPr id="355367" name="Rectangle 39"/>
          <p:cNvSpPr>
            <a:spLocks noChangeArrowheads="1"/>
          </p:cNvSpPr>
          <p:nvPr/>
        </p:nvSpPr>
        <p:spPr bwMode="auto">
          <a:xfrm>
            <a:off x="838200" y="3025914"/>
            <a:ext cx="73914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Jika sebuah kurva y = f(x) yang kontinu pada interval a  x  b diputar terhadap: </a:t>
            </a:r>
          </a:p>
        </p:txBody>
      </p:sp>
      <p:sp>
        <p:nvSpPr>
          <p:cNvPr id="355368" name="Rectangle 40"/>
          <p:cNvSpPr>
            <a:spLocks noChangeArrowheads="1"/>
          </p:cNvSpPr>
          <p:nvPr/>
        </p:nvSpPr>
        <p:spPr bwMode="auto">
          <a:xfrm>
            <a:off x="439738" y="3886200"/>
            <a:ext cx="7467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a.  </a:t>
            </a:r>
            <a:r>
              <a:rPr lang="en-US" sz="2000" baseline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sumbu X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, maka luas permukaan putar adalah </a:t>
            </a:r>
          </a:p>
        </p:txBody>
      </p:sp>
      <p:grpSp>
        <p:nvGrpSpPr>
          <p:cNvPr id="71" name="Group 70"/>
          <p:cNvGrpSpPr/>
          <p:nvPr/>
        </p:nvGrpSpPr>
        <p:grpSpPr>
          <a:xfrm>
            <a:off x="900752" y="4554533"/>
            <a:ext cx="3061648" cy="1006475"/>
            <a:chOff x="824552" y="4479925"/>
            <a:chExt cx="3061648" cy="1006475"/>
          </a:xfrm>
        </p:grpSpPr>
        <p:sp>
          <p:nvSpPr>
            <p:cNvPr id="73752" name="Rectangle 69"/>
            <p:cNvSpPr>
              <a:spLocks noChangeArrowheads="1"/>
            </p:cNvSpPr>
            <p:nvPr/>
          </p:nvSpPr>
          <p:spPr bwMode="auto">
            <a:xfrm>
              <a:off x="824552" y="4480560"/>
              <a:ext cx="3017520" cy="100584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70" name="Group 69"/>
            <p:cNvGrpSpPr/>
            <p:nvPr/>
          </p:nvGrpSpPr>
          <p:grpSpPr>
            <a:xfrm>
              <a:off x="868680" y="4479925"/>
              <a:ext cx="3017520" cy="930275"/>
              <a:chOff x="585788" y="4267200"/>
              <a:chExt cx="3017520" cy="930275"/>
            </a:xfrm>
          </p:grpSpPr>
          <p:sp>
            <p:nvSpPr>
              <p:cNvPr id="73753" name="Rectangle 70"/>
              <p:cNvSpPr>
                <a:spLocks noChangeArrowheads="1"/>
              </p:cNvSpPr>
              <p:nvPr/>
            </p:nvSpPr>
            <p:spPr bwMode="auto">
              <a:xfrm>
                <a:off x="585788" y="4600575"/>
                <a:ext cx="3017520" cy="4000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Ax = 2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/>
                  </a:rPr>
                  <a:t>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y1 + (     )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dx</a:t>
                </a:r>
              </a:p>
            </p:txBody>
          </p:sp>
          <p:grpSp>
            <p:nvGrpSpPr>
              <p:cNvPr id="73754" name="Group 81"/>
              <p:cNvGrpSpPr>
                <a:grpSpLocks/>
              </p:cNvGrpSpPr>
              <p:nvPr/>
            </p:nvGrpSpPr>
            <p:grpSpPr bwMode="auto">
              <a:xfrm>
                <a:off x="2452048" y="4419600"/>
                <a:ext cx="455613" cy="746125"/>
                <a:chOff x="4327" y="3028"/>
                <a:chExt cx="287" cy="470"/>
              </a:xfrm>
            </p:grpSpPr>
            <p:sp>
              <p:nvSpPr>
                <p:cNvPr id="73762" name="Rectangle 71"/>
                <p:cNvSpPr>
                  <a:spLocks noChangeArrowheads="1"/>
                </p:cNvSpPr>
                <p:nvPr/>
              </p:nvSpPr>
              <p:spPr bwMode="auto">
                <a:xfrm>
                  <a:off x="4327" y="3246"/>
                  <a:ext cx="287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dx</a:t>
                  </a:r>
                </a:p>
              </p:txBody>
            </p:sp>
            <p:sp>
              <p:nvSpPr>
                <p:cNvPr id="73763" name="Rectangle 72"/>
                <p:cNvSpPr>
                  <a:spLocks noChangeArrowheads="1"/>
                </p:cNvSpPr>
                <p:nvPr/>
              </p:nvSpPr>
              <p:spPr bwMode="auto">
                <a:xfrm>
                  <a:off x="4327" y="3028"/>
                  <a:ext cx="287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dy</a:t>
                  </a:r>
                </a:p>
              </p:txBody>
            </p:sp>
            <p:sp>
              <p:nvSpPr>
                <p:cNvPr id="73764" name="Line 73"/>
                <p:cNvSpPr>
                  <a:spLocks noChangeShapeType="1"/>
                </p:cNvSpPr>
                <p:nvPr/>
              </p:nvSpPr>
              <p:spPr bwMode="auto">
                <a:xfrm>
                  <a:off x="4390" y="3279"/>
                  <a:ext cx="192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73755" name="Line 74"/>
              <p:cNvSpPr>
                <a:spLocks noChangeShapeType="1"/>
              </p:cNvSpPr>
              <p:nvPr/>
            </p:nvSpPr>
            <p:spPr bwMode="auto">
              <a:xfrm>
                <a:off x="2016456" y="4482152"/>
                <a:ext cx="100584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73756" name="Group 80"/>
              <p:cNvGrpSpPr>
                <a:grpSpLocks/>
              </p:cNvGrpSpPr>
              <p:nvPr/>
            </p:nvGrpSpPr>
            <p:grpSpPr bwMode="auto">
              <a:xfrm>
                <a:off x="1411287" y="4267200"/>
                <a:ext cx="493713" cy="930275"/>
                <a:chOff x="3574" y="2920"/>
                <a:chExt cx="311" cy="586"/>
              </a:xfrm>
            </p:grpSpPr>
            <p:sp>
              <p:nvSpPr>
                <p:cNvPr id="73758" name="Rectangle 78"/>
                <p:cNvSpPr>
                  <a:spLocks noChangeArrowheads="1"/>
                </p:cNvSpPr>
                <p:nvPr/>
              </p:nvSpPr>
              <p:spPr bwMode="auto">
                <a:xfrm>
                  <a:off x="3671" y="2920"/>
                  <a:ext cx="214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b</a:t>
                  </a:r>
                </a:p>
              </p:txBody>
            </p:sp>
            <p:sp>
              <p:nvSpPr>
                <p:cNvPr id="73759" name="Rectangle 79"/>
                <p:cNvSpPr>
                  <a:spLocks noChangeArrowheads="1"/>
                </p:cNvSpPr>
                <p:nvPr/>
              </p:nvSpPr>
              <p:spPr bwMode="auto">
                <a:xfrm>
                  <a:off x="3574" y="3256"/>
                  <a:ext cx="205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a</a:t>
                  </a:r>
                </a:p>
              </p:txBody>
            </p:sp>
          </p:grpSp>
        </p:grpSp>
      </p:grpSp>
      <p:grpSp>
        <p:nvGrpSpPr>
          <p:cNvPr id="73" name="Group 72"/>
          <p:cNvGrpSpPr/>
          <p:nvPr/>
        </p:nvGrpSpPr>
        <p:grpSpPr>
          <a:xfrm>
            <a:off x="4983480" y="4556760"/>
            <a:ext cx="3017520" cy="1005840"/>
            <a:chOff x="4907280" y="4482152"/>
            <a:chExt cx="3017520" cy="1005840"/>
          </a:xfrm>
        </p:grpSpPr>
        <p:sp>
          <p:nvSpPr>
            <p:cNvPr id="73739" name="Rectangle 84"/>
            <p:cNvSpPr>
              <a:spLocks noChangeArrowheads="1"/>
            </p:cNvSpPr>
            <p:nvPr/>
          </p:nvSpPr>
          <p:spPr bwMode="auto">
            <a:xfrm>
              <a:off x="4907280" y="4482152"/>
              <a:ext cx="3017520" cy="100584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72" name="Group 71"/>
            <p:cNvGrpSpPr/>
            <p:nvPr/>
          </p:nvGrpSpPr>
          <p:grpSpPr>
            <a:xfrm>
              <a:off x="4980296" y="4507243"/>
              <a:ext cx="2926080" cy="938213"/>
              <a:chOff x="4980296" y="4300540"/>
              <a:chExt cx="2926080" cy="938213"/>
            </a:xfrm>
          </p:grpSpPr>
          <p:sp>
            <p:nvSpPr>
              <p:cNvPr id="73740" name="Rectangle 85"/>
              <p:cNvSpPr>
                <a:spLocks noChangeArrowheads="1"/>
              </p:cNvSpPr>
              <p:nvPr/>
            </p:nvSpPr>
            <p:spPr bwMode="auto">
              <a:xfrm>
                <a:off x="4980296" y="4600575"/>
                <a:ext cx="2926080" cy="4000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Ax = 2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/>
                  </a:rPr>
                  <a:t>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y1 + (     )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dy</a:t>
                </a:r>
              </a:p>
            </p:txBody>
          </p:sp>
          <p:grpSp>
            <p:nvGrpSpPr>
              <p:cNvPr id="73741" name="Group 86"/>
              <p:cNvGrpSpPr>
                <a:grpSpLocks/>
              </p:cNvGrpSpPr>
              <p:nvPr/>
            </p:nvGrpSpPr>
            <p:grpSpPr bwMode="auto">
              <a:xfrm>
                <a:off x="6858000" y="4433248"/>
                <a:ext cx="455613" cy="746125"/>
                <a:chOff x="4327" y="3028"/>
                <a:chExt cx="287" cy="470"/>
              </a:xfrm>
            </p:grpSpPr>
            <p:sp>
              <p:nvSpPr>
                <p:cNvPr id="73749" name="Rectangle 87"/>
                <p:cNvSpPr>
                  <a:spLocks noChangeArrowheads="1"/>
                </p:cNvSpPr>
                <p:nvPr/>
              </p:nvSpPr>
              <p:spPr bwMode="auto">
                <a:xfrm>
                  <a:off x="4327" y="3246"/>
                  <a:ext cx="287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dy</a:t>
                  </a:r>
                </a:p>
              </p:txBody>
            </p:sp>
            <p:sp>
              <p:nvSpPr>
                <p:cNvPr id="73750" name="Rectangle 88"/>
                <p:cNvSpPr>
                  <a:spLocks noChangeArrowheads="1"/>
                </p:cNvSpPr>
                <p:nvPr/>
              </p:nvSpPr>
              <p:spPr bwMode="auto">
                <a:xfrm>
                  <a:off x="4327" y="3028"/>
                  <a:ext cx="287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dx</a:t>
                  </a:r>
                </a:p>
              </p:txBody>
            </p:sp>
            <p:sp>
              <p:nvSpPr>
                <p:cNvPr id="73751" name="Line 89"/>
                <p:cNvSpPr>
                  <a:spLocks noChangeShapeType="1"/>
                </p:cNvSpPr>
                <p:nvPr/>
              </p:nvSpPr>
              <p:spPr bwMode="auto">
                <a:xfrm>
                  <a:off x="4375" y="3279"/>
                  <a:ext cx="192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73742" name="Line 90"/>
              <p:cNvSpPr>
                <a:spLocks noChangeShapeType="1"/>
              </p:cNvSpPr>
              <p:nvPr/>
            </p:nvSpPr>
            <p:spPr bwMode="auto">
              <a:xfrm>
                <a:off x="6422408" y="4482152"/>
                <a:ext cx="100584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73743" name="Group 91"/>
              <p:cNvGrpSpPr>
                <a:grpSpLocks/>
              </p:cNvGrpSpPr>
              <p:nvPr/>
            </p:nvGrpSpPr>
            <p:grpSpPr bwMode="auto">
              <a:xfrm>
                <a:off x="5830888" y="4300540"/>
                <a:ext cx="452438" cy="938213"/>
                <a:chOff x="3574" y="2989"/>
                <a:chExt cx="285" cy="591"/>
              </a:xfrm>
            </p:grpSpPr>
            <p:sp>
              <p:nvSpPr>
                <p:cNvPr id="73745" name="Rectangle 95"/>
                <p:cNvSpPr>
                  <a:spLocks noChangeArrowheads="1"/>
                </p:cNvSpPr>
                <p:nvPr/>
              </p:nvSpPr>
              <p:spPr bwMode="auto">
                <a:xfrm>
                  <a:off x="3645" y="2989"/>
                  <a:ext cx="214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d</a:t>
                  </a:r>
                </a:p>
              </p:txBody>
            </p:sp>
            <p:sp>
              <p:nvSpPr>
                <p:cNvPr id="73746" name="Rectangle 96"/>
                <p:cNvSpPr>
                  <a:spLocks noChangeArrowheads="1"/>
                </p:cNvSpPr>
                <p:nvPr/>
              </p:nvSpPr>
              <p:spPr bwMode="auto">
                <a:xfrm>
                  <a:off x="3574" y="3328"/>
                  <a:ext cx="197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c</a:t>
                  </a:r>
                </a:p>
              </p:txBody>
            </p:sp>
          </p:grpSp>
        </p:grpSp>
      </p:grpSp>
      <p:sp>
        <p:nvSpPr>
          <p:cNvPr id="73738" name="Rectangle 97"/>
          <p:cNvSpPr>
            <a:spLocks noChangeArrowheads="1"/>
          </p:cNvSpPr>
          <p:nvPr/>
        </p:nvSpPr>
        <p:spPr bwMode="auto">
          <a:xfrm>
            <a:off x="4114800" y="4840283"/>
            <a:ext cx="6826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atau</a:t>
            </a:r>
          </a:p>
        </p:txBody>
      </p:sp>
      <p:sp>
        <p:nvSpPr>
          <p:cNvPr id="68" name="Slide Number Placeholder 6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355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355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355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2000"/>
                                        <p:tgtEl>
                                          <p:spTgt spid="73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4000"/>
                            </p:stCondLst>
                            <p:childTnLst>
                              <p:par>
                                <p:cTn id="3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5331" grpId="0"/>
      <p:bldP spid="355367" grpId="0"/>
      <p:bldP spid="355368" grpId="0"/>
      <p:bldP spid="73738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355" name="Rectangle 3"/>
          <p:cNvSpPr>
            <a:spLocks noChangeArrowheads="1"/>
          </p:cNvSpPr>
          <p:nvPr/>
        </p:nvSpPr>
        <p:spPr bwMode="auto">
          <a:xfrm>
            <a:off x="398463" y="381000"/>
            <a:ext cx="7467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b.  </a:t>
            </a:r>
            <a:r>
              <a:rPr lang="en-US" sz="2000" baseline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sumbu Y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, maka luas permukaan putar adalah </a:t>
            </a:r>
          </a:p>
        </p:txBody>
      </p:sp>
      <p:grpSp>
        <p:nvGrpSpPr>
          <p:cNvPr id="78" name="Group 77"/>
          <p:cNvGrpSpPr/>
          <p:nvPr/>
        </p:nvGrpSpPr>
        <p:grpSpPr>
          <a:xfrm>
            <a:off x="853440" y="1051560"/>
            <a:ext cx="3108960" cy="1005840"/>
            <a:chOff x="562288" y="762000"/>
            <a:chExt cx="3108960" cy="1005840"/>
          </a:xfrm>
        </p:grpSpPr>
        <p:sp>
          <p:nvSpPr>
            <p:cNvPr id="74814" name="Rectangle 7"/>
            <p:cNvSpPr>
              <a:spLocks noChangeArrowheads="1"/>
            </p:cNvSpPr>
            <p:nvPr/>
          </p:nvSpPr>
          <p:spPr bwMode="auto">
            <a:xfrm>
              <a:off x="582304" y="1095375"/>
              <a:ext cx="2926080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Ay = 2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x1 + (     )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dx</a:t>
              </a:r>
            </a:p>
          </p:txBody>
        </p:sp>
        <p:grpSp>
          <p:nvGrpSpPr>
            <p:cNvPr id="77" name="Group 76"/>
            <p:cNvGrpSpPr/>
            <p:nvPr/>
          </p:nvGrpSpPr>
          <p:grpSpPr>
            <a:xfrm>
              <a:off x="562288" y="762000"/>
              <a:ext cx="3108960" cy="1005840"/>
              <a:chOff x="443552" y="775648"/>
              <a:chExt cx="3108960" cy="1005840"/>
            </a:xfrm>
          </p:grpSpPr>
          <p:sp>
            <p:nvSpPr>
              <p:cNvPr id="74813" name="Rectangle 6"/>
              <p:cNvSpPr>
                <a:spLocks noChangeArrowheads="1"/>
              </p:cNvSpPr>
              <p:nvPr/>
            </p:nvSpPr>
            <p:spPr bwMode="auto">
              <a:xfrm>
                <a:off x="443552" y="775648"/>
                <a:ext cx="3108960" cy="100584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74815" name="Group 8"/>
              <p:cNvGrpSpPr>
                <a:grpSpLocks/>
              </p:cNvGrpSpPr>
              <p:nvPr/>
            </p:nvGrpSpPr>
            <p:grpSpPr bwMode="auto">
              <a:xfrm>
                <a:off x="2299648" y="914400"/>
                <a:ext cx="455613" cy="746125"/>
                <a:chOff x="4327" y="3028"/>
                <a:chExt cx="287" cy="470"/>
              </a:xfrm>
              <a:noFill/>
            </p:grpSpPr>
            <p:sp>
              <p:nvSpPr>
                <p:cNvPr id="74823" name="Rectangle 9"/>
                <p:cNvSpPr>
                  <a:spLocks noChangeArrowheads="1"/>
                </p:cNvSpPr>
                <p:nvPr/>
              </p:nvSpPr>
              <p:spPr bwMode="auto">
                <a:xfrm>
                  <a:off x="4327" y="3246"/>
                  <a:ext cx="287" cy="252"/>
                </a:xfrm>
                <a:prstGeom prst="rect">
                  <a:avLst/>
                </a:prstGeom>
                <a:grp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dx</a:t>
                  </a:r>
                </a:p>
              </p:txBody>
            </p:sp>
            <p:sp>
              <p:nvSpPr>
                <p:cNvPr id="74824" name="Rectangle 10"/>
                <p:cNvSpPr>
                  <a:spLocks noChangeArrowheads="1"/>
                </p:cNvSpPr>
                <p:nvPr/>
              </p:nvSpPr>
              <p:spPr bwMode="auto">
                <a:xfrm>
                  <a:off x="4327" y="3028"/>
                  <a:ext cx="287" cy="252"/>
                </a:xfrm>
                <a:prstGeom prst="rect">
                  <a:avLst/>
                </a:prstGeom>
                <a:grp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dy</a:t>
                  </a:r>
                </a:p>
              </p:txBody>
            </p:sp>
            <p:sp>
              <p:nvSpPr>
                <p:cNvPr id="74825" name="Line 11"/>
                <p:cNvSpPr>
                  <a:spLocks noChangeShapeType="1"/>
                </p:cNvSpPr>
                <p:nvPr/>
              </p:nvSpPr>
              <p:spPr bwMode="auto">
                <a:xfrm>
                  <a:off x="4390" y="3279"/>
                  <a:ext cx="192" cy="0"/>
                </a:xfrm>
                <a:prstGeom prst="line">
                  <a:avLst/>
                </a:prstGeom>
                <a:grp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74816" name="Line 12"/>
              <p:cNvSpPr>
                <a:spLocks noChangeShapeType="1"/>
              </p:cNvSpPr>
              <p:nvPr/>
            </p:nvSpPr>
            <p:spPr bwMode="auto">
              <a:xfrm>
                <a:off x="1912960" y="963304"/>
                <a:ext cx="100584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74817" name="Group 13"/>
              <p:cNvGrpSpPr>
                <a:grpSpLocks/>
              </p:cNvGrpSpPr>
              <p:nvPr/>
            </p:nvGrpSpPr>
            <p:grpSpPr bwMode="auto">
              <a:xfrm>
                <a:off x="1289391" y="822026"/>
                <a:ext cx="534989" cy="927102"/>
                <a:chOff x="3548" y="3023"/>
                <a:chExt cx="337" cy="584"/>
              </a:xfrm>
              <a:noFill/>
            </p:grpSpPr>
            <p:sp>
              <p:nvSpPr>
                <p:cNvPr id="74819" name="Rectangle 17"/>
                <p:cNvSpPr>
                  <a:spLocks noChangeArrowheads="1"/>
                </p:cNvSpPr>
                <p:nvPr/>
              </p:nvSpPr>
              <p:spPr bwMode="auto">
                <a:xfrm>
                  <a:off x="3671" y="3023"/>
                  <a:ext cx="214" cy="250"/>
                </a:xfrm>
                <a:prstGeom prst="rect">
                  <a:avLst/>
                </a:prstGeom>
                <a:grp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b</a:t>
                  </a:r>
                </a:p>
              </p:txBody>
            </p:sp>
            <p:sp>
              <p:nvSpPr>
                <p:cNvPr id="74820" name="Rectangle 18"/>
                <p:cNvSpPr>
                  <a:spLocks noChangeArrowheads="1"/>
                </p:cNvSpPr>
                <p:nvPr/>
              </p:nvSpPr>
              <p:spPr bwMode="auto">
                <a:xfrm>
                  <a:off x="3548" y="3357"/>
                  <a:ext cx="205" cy="250"/>
                </a:xfrm>
                <a:prstGeom prst="rect">
                  <a:avLst/>
                </a:prstGeom>
                <a:grp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a</a:t>
                  </a:r>
                </a:p>
              </p:txBody>
            </p:sp>
          </p:grpSp>
        </p:grpSp>
      </p:grpSp>
      <p:grpSp>
        <p:nvGrpSpPr>
          <p:cNvPr id="80" name="Group 79"/>
          <p:cNvGrpSpPr/>
          <p:nvPr/>
        </p:nvGrpSpPr>
        <p:grpSpPr>
          <a:xfrm>
            <a:off x="5007592" y="1049968"/>
            <a:ext cx="3115328" cy="1007432"/>
            <a:chOff x="5007592" y="897568"/>
            <a:chExt cx="3115328" cy="1007432"/>
          </a:xfrm>
        </p:grpSpPr>
        <p:sp>
          <p:nvSpPr>
            <p:cNvPr id="74800" name="Rectangle 20"/>
            <p:cNvSpPr>
              <a:spLocks noChangeArrowheads="1"/>
            </p:cNvSpPr>
            <p:nvPr/>
          </p:nvSpPr>
          <p:spPr bwMode="auto">
            <a:xfrm>
              <a:off x="5007592" y="897568"/>
              <a:ext cx="3108960" cy="100584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79" name="Group 78"/>
            <p:cNvGrpSpPr/>
            <p:nvPr/>
          </p:nvGrpSpPr>
          <p:grpSpPr>
            <a:xfrm>
              <a:off x="5105400" y="949325"/>
              <a:ext cx="3017520" cy="955675"/>
              <a:chOff x="4970463" y="802658"/>
              <a:chExt cx="3017520" cy="955675"/>
            </a:xfrm>
          </p:grpSpPr>
          <p:sp>
            <p:nvSpPr>
              <p:cNvPr id="74801" name="Rectangle 21"/>
              <p:cNvSpPr>
                <a:spLocks noChangeArrowheads="1"/>
              </p:cNvSpPr>
              <p:nvPr/>
            </p:nvSpPr>
            <p:spPr bwMode="auto">
              <a:xfrm>
                <a:off x="4970463" y="1095375"/>
                <a:ext cx="3017520" cy="4000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Ay = 2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/>
                  </a:rPr>
                  <a:t>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x1 + (     )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dy</a:t>
                </a:r>
              </a:p>
            </p:txBody>
          </p:sp>
          <p:grpSp>
            <p:nvGrpSpPr>
              <p:cNvPr id="74802" name="Group 22"/>
              <p:cNvGrpSpPr>
                <a:grpSpLocks/>
              </p:cNvGrpSpPr>
              <p:nvPr/>
            </p:nvGrpSpPr>
            <p:grpSpPr bwMode="auto">
              <a:xfrm>
                <a:off x="6822744" y="914400"/>
                <a:ext cx="455613" cy="746125"/>
                <a:chOff x="4327" y="3028"/>
                <a:chExt cx="287" cy="470"/>
              </a:xfrm>
              <a:noFill/>
            </p:grpSpPr>
            <p:sp>
              <p:nvSpPr>
                <p:cNvPr id="74810" name="Rectangle 23"/>
                <p:cNvSpPr>
                  <a:spLocks noChangeArrowheads="1"/>
                </p:cNvSpPr>
                <p:nvPr/>
              </p:nvSpPr>
              <p:spPr bwMode="auto">
                <a:xfrm>
                  <a:off x="4327" y="3246"/>
                  <a:ext cx="287" cy="252"/>
                </a:xfrm>
                <a:prstGeom prst="rect">
                  <a:avLst/>
                </a:prstGeom>
                <a:grp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dy</a:t>
                  </a:r>
                </a:p>
              </p:txBody>
            </p:sp>
            <p:sp>
              <p:nvSpPr>
                <p:cNvPr id="74811" name="Rectangle 24"/>
                <p:cNvSpPr>
                  <a:spLocks noChangeArrowheads="1"/>
                </p:cNvSpPr>
                <p:nvPr/>
              </p:nvSpPr>
              <p:spPr bwMode="auto">
                <a:xfrm>
                  <a:off x="4327" y="3028"/>
                  <a:ext cx="287" cy="252"/>
                </a:xfrm>
                <a:prstGeom prst="rect">
                  <a:avLst/>
                </a:prstGeom>
                <a:grp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dx</a:t>
                  </a:r>
                </a:p>
              </p:txBody>
            </p:sp>
            <p:sp>
              <p:nvSpPr>
                <p:cNvPr id="74812" name="Line 25"/>
                <p:cNvSpPr>
                  <a:spLocks noChangeShapeType="1"/>
                </p:cNvSpPr>
                <p:nvPr/>
              </p:nvSpPr>
              <p:spPr bwMode="auto">
                <a:xfrm>
                  <a:off x="4390" y="3279"/>
                  <a:ext cx="192" cy="0"/>
                </a:xfrm>
                <a:prstGeom prst="line">
                  <a:avLst/>
                </a:prstGeom>
                <a:grp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74803" name="Line 26"/>
              <p:cNvSpPr>
                <a:spLocks noChangeShapeType="1"/>
              </p:cNvSpPr>
              <p:nvPr/>
            </p:nvSpPr>
            <p:spPr bwMode="auto">
              <a:xfrm>
                <a:off x="6400800" y="941696"/>
                <a:ext cx="100584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74804" name="Group 27"/>
              <p:cNvGrpSpPr>
                <a:grpSpLocks/>
              </p:cNvGrpSpPr>
              <p:nvPr/>
            </p:nvGrpSpPr>
            <p:grpSpPr bwMode="auto">
              <a:xfrm>
                <a:off x="5776922" y="802658"/>
                <a:ext cx="547689" cy="955675"/>
                <a:chOff x="3540" y="2920"/>
                <a:chExt cx="345" cy="602"/>
              </a:xfrm>
              <a:noFill/>
            </p:grpSpPr>
            <p:sp>
              <p:nvSpPr>
                <p:cNvPr id="74806" name="Rectangle 31"/>
                <p:cNvSpPr>
                  <a:spLocks noChangeArrowheads="1"/>
                </p:cNvSpPr>
                <p:nvPr/>
              </p:nvSpPr>
              <p:spPr bwMode="auto">
                <a:xfrm>
                  <a:off x="3671" y="2920"/>
                  <a:ext cx="214" cy="250"/>
                </a:xfrm>
                <a:prstGeom prst="rect">
                  <a:avLst/>
                </a:prstGeom>
                <a:grp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d</a:t>
                  </a:r>
                </a:p>
              </p:txBody>
            </p:sp>
            <p:sp>
              <p:nvSpPr>
                <p:cNvPr id="74807" name="Rectangle 32"/>
                <p:cNvSpPr>
                  <a:spLocks noChangeArrowheads="1"/>
                </p:cNvSpPr>
                <p:nvPr/>
              </p:nvSpPr>
              <p:spPr bwMode="auto">
                <a:xfrm>
                  <a:off x="3540" y="3270"/>
                  <a:ext cx="197" cy="252"/>
                </a:xfrm>
                <a:prstGeom prst="rect">
                  <a:avLst/>
                </a:prstGeom>
                <a:grp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c</a:t>
                  </a:r>
                </a:p>
              </p:txBody>
            </p:sp>
          </p:grpSp>
        </p:grpSp>
      </p:grpSp>
      <p:sp>
        <p:nvSpPr>
          <p:cNvPr id="74799" name="Rectangle 33"/>
          <p:cNvSpPr>
            <a:spLocks noChangeArrowheads="1"/>
          </p:cNvSpPr>
          <p:nvPr/>
        </p:nvSpPr>
        <p:spPr bwMode="auto">
          <a:xfrm>
            <a:off x="4090988" y="1412875"/>
            <a:ext cx="6826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atau</a:t>
            </a:r>
          </a:p>
        </p:txBody>
      </p:sp>
      <p:sp>
        <p:nvSpPr>
          <p:cNvPr id="356387" name="Rectangle 35"/>
          <p:cNvSpPr>
            <a:spLocks noChangeArrowheads="1"/>
          </p:cNvSpPr>
          <p:nvPr/>
        </p:nvSpPr>
        <p:spPr bwMode="auto">
          <a:xfrm>
            <a:off x="457200" y="2514600"/>
            <a:ext cx="80772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Jika </a:t>
            </a:r>
            <a:r>
              <a:rPr lang="en-US" sz="2000" baseline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fungsi berbentuk parameter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 x = f(t) dan y = g(t), luas perputaran karena fungsi itu diputar terhadap:</a:t>
            </a:r>
          </a:p>
        </p:txBody>
      </p:sp>
      <p:sp>
        <p:nvSpPr>
          <p:cNvPr id="74778" name="Rectangle 36"/>
          <p:cNvSpPr>
            <a:spLocks noChangeArrowheads="1"/>
          </p:cNvSpPr>
          <p:nvPr/>
        </p:nvSpPr>
        <p:spPr bwMode="auto">
          <a:xfrm>
            <a:off x="548640" y="3850944"/>
            <a:ext cx="265176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a. sumbu X adalah:</a:t>
            </a:r>
          </a:p>
        </p:txBody>
      </p:sp>
      <p:grpSp>
        <p:nvGrpSpPr>
          <p:cNvPr id="81" name="Group 80"/>
          <p:cNvGrpSpPr/>
          <p:nvPr/>
        </p:nvGrpSpPr>
        <p:grpSpPr>
          <a:xfrm>
            <a:off x="3672840" y="3429000"/>
            <a:ext cx="3566160" cy="1143000"/>
            <a:chOff x="3646488" y="3048000"/>
            <a:chExt cx="3566160" cy="1143000"/>
          </a:xfrm>
        </p:grpSpPr>
        <p:sp>
          <p:nvSpPr>
            <p:cNvPr id="74780" name="Rectangle 39"/>
            <p:cNvSpPr>
              <a:spLocks noChangeArrowheads="1"/>
            </p:cNvSpPr>
            <p:nvPr/>
          </p:nvSpPr>
          <p:spPr bwMode="auto">
            <a:xfrm>
              <a:off x="3646488" y="3048000"/>
              <a:ext cx="3566160" cy="11430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4781" name="Rectangle 40"/>
            <p:cNvSpPr>
              <a:spLocks noChangeArrowheads="1"/>
            </p:cNvSpPr>
            <p:nvPr/>
          </p:nvSpPr>
          <p:spPr bwMode="auto">
            <a:xfrm>
              <a:off x="3657600" y="3440113"/>
              <a:ext cx="3474720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Ax = 2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y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 (    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)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+ (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   )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dt</a:t>
              </a:r>
            </a:p>
          </p:txBody>
        </p:sp>
        <p:grpSp>
          <p:nvGrpSpPr>
            <p:cNvPr id="74782" name="Group 41"/>
            <p:cNvGrpSpPr>
              <a:grpSpLocks/>
            </p:cNvGrpSpPr>
            <p:nvPr/>
          </p:nvGrpSpPr>
          <p:grpSpPr bwMode="auto">
            <a:xfrm>
              <a:off x="6060744" y="3249304"/>
              <a:ext cx="455613" cy="746125"/>
              <a:chOff x="4327" y="3028"/>
              <a:chExt cx="287" cy="470"/>
            </a:xfrm>
            <a:noFill/>
          </p:grpSpPr>
          <p:sp>
            <p:nvSpPr>
              <p:cNvPr id="74794" name="Rectangle 42"/>
              <p:cNvSpPr>
                <a:spLocks noChangeArrowheads="1"/>
              </p:cNvSpPr>
              <p:nvPr/>
            </p:nvSpPr>
            <p:spPr bwMode="auto">
              <a:xfrm>
                <a:off x="4327" y="3246"/>
                <a:ext cx="251" cy="252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dt</a:t>
                </a:r>
              </a:p>
            </p:txBody>
          </p:sp>
          <p:sp>
            <p:nvSpPr>
              <p:cNvPr id="74795" name="Rectangle 43"/>
              <p:cNvSpPr>
                <a:spLocks noChangeArrowheads="1"/>
              </p:cNvSpPr>
              <p:nvPr/>
            </p:nvSpPr>
            <p:spPr bwMode="auto">
              <a:xfrm>
                <a:off x="4327" y="3028"/>
                <a:ext cx="287" cy="252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dy</a:t>
                </a:r>
              </a:p>
            </p:txBody>
          </p:sp>
          <p:sp>
            <p:nvSpPr>
              <p:cNvPr id="74796" name="Line 44"/>
              <p:cNvSpPr>
                <a:spLocks noChangeShapeType="1"/>
              </p:cNvSpPr>
              <p:nvPr/>
            </p:nvSpPr>
            <p:spPr bwMode="auto">
              <a:xfrm>
                <a:off x="4390" y="3279"/>
                <a:ext cx="173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74783" name="Line 45"/>
            <p:cNvSpPr>
              <a:spLocks noChangeShapeType="1"/>
            </p:cNvSpPr>
            <p:nvPr/>
          </p:nvSpPr>
          <p:spPr bwMode="auto">
            <a:xfrm>
              <a:off x="5092696" y="3276600"/>
              <a:ext cx="14630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74784" name="Group 46"/>
            <p:cNvGrpSpPr>
              <a:grpSpLocks/>
            </p:cNvGrpSpPr>
            <p:nvPr/>
          </p:nvGrpSpPr>
          <p:grpSpPr bwMode="auto">
            <a:xfrm>
              <a:off x="4508197" y="3135952"/>
              <a:ext cx="479426" cy="942975"/>
              <a:chOff x="3574" y="2984"/>
              <a:chExt cx="302" cy="594"/>
            </a:xfrm>
            <a:noFill/>
          </p:grpSpPr>
          <p:sp>
            <p:nvSpPr>
              <p:cNvPr id="74790" name="Rectangle 50"/>
              <p:cNvSpPr>
                <a:spLocks noChangeArrowheads="1"/>
              </p:cNvSpPr>
              <p:nvPr/>
            </p:nvSpPr>
            <p:spPr bwMode="auto">
              <a:xfrm>
                <a:off x="3662" y="2984"/>
                <a:ext cx="214" cy="250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b</a:t>
                </a:r>
              </a:p>
            </p:txBody>
          </p:sp>
          <p:sp>
            <p:nvSpPr>
              <p:cNvPr id="74791" name="Rectangle 51"/>
              <p:cNvSpPr>
                <a:spLocks noChangeArrowheads="1"/>
              </p:cNvSpPr>
              <p:nvPr/>
            </p:nvSpPr>
            <p:spPr bwMode="auto">
              <a:xfrm>
                <a:off x="3574" y="3328"/>
                <a:ext cx="205" cy="250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a</a:t>
                </a:r>
              </a:p>
            </p:txBody>
          </p:sp>
        </p:grpSp>
        <p:grpSp>
          <p:nvGrpSpPr>
            <p:cNvPr id="74785" name="Group 67"/>
            <p:cNvGrpSpPr>
              <a:grpSpLocks/>
            </p:cNvGrpSpPr>
            <p:nvPr/>
          </p:nvGrpSpPr>
          <p:grpSpPr bwMode="auto">
            <a:xfrm>
              <a:off x="5169539" y="3290560"/>
              <a:ext cx="455613" cy="696913"/>
              <a:chOff x="4327" y="3059"/>
              <a:chExt cx="287" cy="439"/>
            </a:xfrm>
            <a:noFill/>
          </p:grpSpPr>
          <p:sp>
            <p:nvSpPr>
              <p:cNvPr id="74786" name="Rectangle 68"/>
              <p:cNvSpPr>
                <a:spLocks noChangeArrowheads="1"/>
              </p:cNvSpPr>
              <p:nvPr/>
            </p:nvSpPr>
            <p:spPr bwMode="auto">
              <a:xfrm>
                <a:off x="4336" y="3246"/>
                <a:ext cx="251" cy="252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dt</a:t>
                </a:r>
              </a:p>
            </p:txBody>
          </p:sp>
          <p:sp>
            <p:nvSpPr>
              <p:cNvPr id="74787" name="Rectangle 69"/>
              <p:cNvSpPr>
                <a:spLocks noChangeArrowheads="1"/>
              </p:cNvSpPr>
              <p:nvPr/>
            </p:nvSpPr>
            <p:spPr bwMode="auto">
              <a:xfrm>
                <a:off x="4327" y="3059"/>
                <a:ext cx="287" cy="252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dx</a:t>
                </a:r>
              </a:p>
            </p:txBody>
          </p:sp>
          <p:sp>
            <p:nvSpPr>
              <p:cNvPr id="74788" name="Line 70"/>
              <p:cNvSpPr>
                <a:spLocks noChangeShapeType="1"/>
              </p:cNvSpPr>
              <p:nvPr/>
            </p:nvSpPr>
            <p:spPr bwMode="auto">
              <a:xfrm>
                <a:off x="4390" y="3279"/>
                <a:ext cx="173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74759" name="Rectangle 75"/>
          <p:cNvSpPr>
            <a:spLocks noChangeArrowheads="1"/>
          </p:cNvSpPr>
          <p:nvPr/>
        </p:nvSpPr>
        <p:spPr bwMode="auto">
          <a:xfrm>
            <a:off x="563880" y="5197806"/>
            <a:ext cx="256032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b. sumbu Y adalah:</a:t>
            </a:r>
          </a:p>
        </p:txBody>
      </p:sp>
      <p:grpSp>
        <p:nvGrpSpPr>
          <p:cNvPr id="82" name="Group 81"/>
          <p:cNvGrpSpPr/>
          <p:nvPr/>
        </p:nvGrpSpPr>
        <p:grpSpPr>
          <a:xfrm>
            <a:off x="3643952" y="4800600"/>
            <a:ext cx="3566160" cy="1143000"/>
            <a:chOff x="3656322" y="4419600"/>
            <a:chExt cx="3566160" cy="1143000"/>
          </a:xfrm>
        </p:grpSpPr>
        <p:sp>
          <p:nvSpPr>
            <p:cNvPr id="74761" name="Rectangle 77"/>
            <p:cNvSpPr>
              <a:spLocks noChangeArrowheads="1"/>
            </p:cNvSpPr>
            <p:nvPr/>
          </p:nvSpPr>
          <p:spPr bwMode="auto">
            <a:xfrm>
              <a:off x="3656322" y="4419600"/>
              <a:ext cx="3566160" cy="11430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4762" name="Rectangle 78"/>
            <p:cNvSpPr>
              <a:spLocks noChangeArrowheads="1"/>
            </p:cNvSpPr>
            <p:nvPr/>
          </p:nvSpPr>
          <p:spPr bwMode="auto">
            <a:xfrm>
              <a:off x="3716339" y="4811713"/>
              <a:ext cx="3383280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Ay = 2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x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 (   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)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+ ( 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)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dt</a:t>
              </a:r>
            </a:p>
          </p:txBody>
        </p:sp>
        <p:grpSp>
          <p:nvGrpSpPr>
            <p:cNvPr id="74763" name="Group 79"/>
            <p:cNvGrpSpPr>
              <a:grpSpLocks/>
            </p:cNvGrpSpPr>
            <p:nvPr/>
          </p:nvGrpSpPr>
          <p:grpSpPr bwMode="auto">
            <a:xfrm>
              <a:off x="6056643" y="4626592"/>
              <a:ext cx="455613" cy="746125"/>
              <a:chOff x="4327" y="3028"/>
              <a:chExt cx="287" cy="470"/>
            </a:xfrm>
            <a:noFill/>
          </p:grpSpPr>
          <p:sp>
            <p:nvSpPr>
              <p:cNvPr id="74775" name="Rectangle 80"/>
              <p:cNvSpPr>
                <a:spLocks noChangeArrowheads="1"/>
              </p:cNvSpPr>
              <p:nvPr/>
            </p:nvSpPr>
            <p:spPr bwMode="auto">
              <a:xfrm>
                <a:off x="4327" y="3246"/>
                <a:ext cx="251" cy="252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dt</a:t>
                </a:r>
              </a:p>
            </p:txBody>
          </p:sp>
          <p:sp>
            <p:nvSpPr>
              <p:cNvPr id="74776" name="Rectangle 81"/>
              <p:cNvSpPr>
                <a:spLocks noChangeArrowheads="1"/>
              </p:cNvSpPr>
              <p:nvPr/>
            </p:nvSpPr>
            <p:spPr bwMode="auto">
              <a:xfrm>
                <a:off x="4327" y="3028"/>
                <a:ext cx="287" cy="252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dy</a:t>
                </a:r>
              </a:p>
            </p:txBody>
          </p:sp>
          <p:sp>
            <p:nvSpPr>
              <p:cNvPr id="74777" name="Line 82"/>
              <p:cNvSpPr>
                <a:spLocks noChangeShapeType="1"/>
              </p:cNvSpPr>
              <p:nvPr/>
            </p:nvSpPr>
            <p:spPr bwMode="auto">
              <a:xfrm>
                <a:off x="4390" y="3279"/>
                <a:ext cx="173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74764" name="Line 83"/>
            <p:cNvSpPr>
              <a:spLocks noChangeShapeType="1"/>
            </p:cNvSpPr>
            <p:nvPr/>
          </p:nvSpPr>
          <p:spPr bwMode="auto">
            <a:xfrm>
              <a:off x="5140656" y="4648200"/>
              <a:ext cx="14630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74765" name="Group 84"/>
            <p:cNvGrpSpPr>
              <a:grpSpLocks/>
            </p:cNvGrpSpPr>
            <p:nvPr/>
          </p:nvGrpSpPr>
          <p:grpSpPr bwMode="auto">
            <a:xfrm>
              <a:off x="4495800" y="4495800"/>
              <a:ext cx="493713" cy="930275"/>
              <a:chOff x="3574" y="2920"/>
              <a:chExt cx="311" cy="586"/>
            </a:xfrm>
            <a:noFill/>
          </p:grpSpPr>
          <p:sp>
            <p:nvSpPr>
              <p:cNvPr id="74771" name="Rectangle 88"/>
              <p:cNvSpPr>
                <a:spLocks noChangeArrowheads="1"/>
              </p:cNvSpPr>
              <p:nvPr/>
            </p:nvSpPr>
            <p:spPr bwMode="auto">
              <a:xfrm>
                <a:off x="3671" y="2920"/>
                <a:ext cx="214" cy="250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b</a:t>
                </a:r>
              </a:p>
            </p:txBody>
          </p:sp>
          <p:sp>
            <p:nvSpPr>
              <p:cNvPr id="74772" name="Rectangle 89"/>
              <p:cNvSpPr>
                <a:spLocks noChangeArrowheads="1"/>
              </p:cNvSpPr>
              <p:nvPr/>
            </p:nvSpPr>
            <p:spPr bwMode="auto">
              <a:xfrm>
                <a:off x="3574" y="3256"/>
                <a:ext cx="205" cy="250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a</a:t>
                </a:r>
              </a:p>
            </p:txBody>
          </p:sp>
        </p:grpSp>
        <p:grpSp>
          <p:nvGrpSpPr>
            <p:cNvPr id="74766" name="Group 90"/>
            <p:cNvGrpSpPr>
              <a:grpSpLocks/>
            </p:cNvGrpSpPr>
            <p:nvPr/>
          </p:nvGrpSpPr>
          <p:grpSpPr bwMode="auto">
            <a:xfrm>
              <a:off x="5196835" y="4677106"/>
              <a:ext cx="455613" cy="692150"/>
              <a:chOff x="4342" y="3062"/>
              <a:chExt cx="287" cy="436"/>
            </a:xfrm>
            <a:noFill/>
          </p:grpSpPr>
          <p:sp>
            <p:nvSpPr>
              <p:cNvPr id="74767" name="Rectangle 91"/>
              <p:cNvSpPr>
                <a:spLocks noChangeArrowheads="1"/>
              </p:cNvSpPr>
              <p:nvPr/>
            </p:nvSpPr>
            <p:spPr bwMode="auto">
              <a:xfrm>
                <a:off x="4353" y="3246"/>
                <a:ext cx="251" cy="252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dt</a:t>
                </a:r>
              </a:p>
            </p:txBody>
          </p:sp>
          <p:sp>
            <p:nvSpPr>
              <p:cNvPr id="74768" name="Rectangle 92"/>
              <p:cNvSpPr>
                <a:spLocks noChangeArrowheads="1"/>
              </p:cNvSpPr>
              <p:nvPr/>
            </p:nvSpPr>
            <p:spPr bwMode="auto">
              <a:xfrm>
                <a:off x="4342" y="3062"/>
                <a:ext cx="287" cy="252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dx</a:t>
                </a:r>
              </a:p>
            </p:txBody>
          </p:sp>
          <p:sp>
            <p:nvSpPr>
              <p:cNvPr id="74769" name="Line 93"/>
              <p:cNvSpPr>
                <a:spLocks noChangeShapeType="1"/>
              </p:cNvSpPr>
              <p:nvPr/>
            </p:nvSpPr>
            <p:spPr bwMode="auto">
              <a:xfrm>
                <a:off x="4390" y="3279"/>
                <a:ext cx="173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75" name="Slide Number Placeholder 7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356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74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356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74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2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4000"/>
                            </p:stCondLst>
                            <p:childTnLst>
                              <p:par>
                                <p:cTn id="3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" dur="2000"/>
                                        <p:tgtEl>
                                          <p:spTgt spid="74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6000"/>
                            </p:stCondLst>
                            <p:childTnLst>
                              <p:par>
                                <p:cTn id="3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9" dur="2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6355" grpId="0"/>
      <p:bldP spid="74799" grpId="0"/>
      <p:bldP spid="356387" grpId="0"/>
      <p:bldP spid="74778" grpId="0"/>
      <p:bldP spid="74759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378" name="Rectangle 2"/>
          <p:cNvSpPr>
            <a:spLocks noGrp="1" noChangeArrowheads="1"/>
          </p:cNvSpPr>
          <p:nvPr>
            <p:ph type="title"/>
          </p:nvPr>
        </p:nvSpPr>
        <p:spPr>
          <a:xfrm>
            <a:off x="2473325" y="147638"/>
            <a:ext cx="4114800" cy="461665"/>
          </a:xfrm>
          <a:noFill/>
          <a:ln>
            <a:noFill/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2400" b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CONTOH SOAL</a:t>
            </a:r>
          </a:p>
        </p:txBody>
      </p:sp>
      <p:sp>
        <p:nvSpPr>
          <p:cNvPr id="357379" name="Rectangle 3"/>
          <p:cNvSpPr>
            <a:spLocks noChangeArrowheads="1"/>
          </p:cNvSpPr>
          <p:nvPr/>
        </p:nvSpPr>
        <p:spPr bwMode="auto">
          <a:xfrm>
            <a:off x="815975" y="762000"/>
            <a:ext cx="5394960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84175" indent="-384175">
              <a:spcAft>
                <a:spcPts val="1200"/>
              </a:spcAft>
            </a:pP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1.	Hitung luas permukaan bola berjari-jari r </a:t>
            </a:r>
          </a:p>
          <a:p>
            <a:pPr marL="384175" indent="-384175"/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	Jawab:</a:t>
            </a:r>
          </a:p>
        </p:txBody>
      </p:sp>
      <p:grpSp>
        <p:nvGrpSpPr>
          <p:cNvPr id="2" name="Group 20"/>
          <p:cNvGrpSpPr>
            <a:grpSpLocks noChangeAspect="1"/>
          </p:cNvGrpSpPr>
          <p:nvPr/>
        </p:nvGrpSpPr>
        <p:grpSpPr bwMode="auto">
          <a:xfrm>
            <a:off x="1214438" y="1752600"/>
            <a:ext cx="2519362" cy="1998663"/>
            <a:chOff x="720" y="1279"/>
            <a:chExt cx="1776" cy="1409"/>
          </a:xfrm>
        </p:grpSpPr>
        <p:sp>
          <p:nvSpPr>
            <p:cNvPr id="75815" name="Rectangle 19"/>
            <p:cNvSpPr>
              <a:spLocks noChangeAspect="1" noChangeArrowheads="1"/>
            </p:cNvSpPr>
            <p:nvPr/>
          </p:nvSpPr>
          <p:spPr bwMode="auto">
            <a:xfrm>
              <a:off x="720" y="1296"/>
              <a:ext cx="1680" cy="1392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5816" name="Text Box 14"/>
            <p:cNvSpPr txBox="1">
              <a:spLocks noChangeAspect="1" noChangeArrowheads="1"/>
            </p:cNvSpPr>
            <p:nvPr/>
          </p:nvSpPr>
          <p:spPr bwMode="auto">
            <a:xfrm>
              <a:off x="2041" y="1811"/>
              <a:ext cx="455" cy="3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X</a:t>
              </a:r>
            </a:p>
          </p:txBody>
        </p:sp>
        <p:grpSp>
          <p:nvGrpSpPr>
            <p:cNvPr id="75817" name="Group 18"/>
            <p:cNvGrpSpPr>
              <a:grpSpLocks noChangeAspect="1"/>
            </p:cNvGrpSpPr>
            <p:nvPr/>
          </p:nvGrpSpPr>
          <p:grpSpPr bwMode="auto">
            <a:xfrm>
              <a:off x="764" y="1279"/>
              <a:ext cx="1561" cy="1294"/>
              <a:chOff x="764" y="1279"/>
              <a:chExt cx="1561" cy="1294"/>
            </a:xfrm>
          </p:grpSpPr>
          <p:sp>
            <p:nvSpPr>
              <p:cNvPr id="75818" name="Oval 6"/>
              <p:cNvSpPr>
                <a:spLocks noChangeAspect="1" noChangeArrowheads="1"/>
              </p:cNvSpPr>
              <p:nvPr/>
            </p:nvSpPr>
            <p:spPr bwMode="auto">
              <a:xfrm>
                <a:off x="991" y="1585"/>
                <a:ext cx="957" cy="958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5819" name="Rectangle 7"/>
              <p:cNvSpPr>
                <a:spLocks noChangeAspect="1" noChangeArrowheads="1"/>
              </p:cNvSpPr>
              <p:nvPr/>
            </p:nvSpPr>
            <p:spPr bwMode="auto">
              <a:xfrm>
                <a:off x="978" y="2064"/>
                <a:ext cx="1023" cy="509"/>
              </a:xfrm>
              <a:prstGeom prst="rect">
                <a:avLst/>
              </a:prstGeom>
              <a:solidFill>
                <a:srgbClr val="0000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5820" name="Line 8"/>
              <p:cNvSpPr>
                <a:spLocks noChangeAspect="1" noChangeShapeType="1"/>
              </p:cNvSpPr>
              <p:nvPr/>
            </p:nvSpPr>
            <p:spPr bwMode="auto">
              <a:xfrm>
                <a:off x="817" y="2064"/>
                <a:ext cx="1508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5821" name="Line 9"/>
              <p:cNvSpPr>
                <a:spLocks noChangeAspect="1" noChangeShapeType="1"/>
              </p:cNvSpPr>
              <p:nvPr/>
            </p:nvSpPr>
            <p:spPr bwMode="auto">
              <a:xfrm>
                <a:off x="1446" y="1346"/>
                <a:ext cx="0" cy="82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triangle" w="med" len="med"/>
                <a:tailEnd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5822" name="Line 10"/>
              <p:cNvSpPr>
                <a:spLocks noChangeAspect="1" noChangeShapeType="1"/>
              </p:cNvSpPr>
              <p:nvPr/>
            </p:nvSpPr>
            <p:spPr bwMode="auto">
              <a:xfrm flipV="1">
                <a:off x="1446" y="1705"/>
                <a:ext cx="341" cy="359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5823" name="Line 11"/>
              <p:cNvSpPr>
                <a:spLocks noChangeAspect="1" noChangeShapeType="1"/>
              </p:cNvSpPr>
              <p:nvPr/>
            </p:nvSpPr>
            <p:spPr bwMode="auto">
              <a:xfrm>
                <a:off x="1787" y="1705"/>
                <a:ext cx="0" cy="359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prstDash val="dash"/>
                <a:round/>
                <a:headEnd/>
                <a:tailEnd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5824" name="Oval 12"/>
              <p:cNvSpPr>
                <a:spLocks noChangeAspect="1" noChangeArrowheads="1"/>
              </p:cNvSpPr>
              <p:nvPr/>
            </p:nvSpPr>
            <p:spPr bwMode="auto">
              <a:xfrm>
                <a:off x="2041" y="1944"/>
                <a:ext cx="98" cy="240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5825" name="Text Box 13"/>
              <p:cNvSpPr txBox="1">
                <a:spLocks noChangeAspect="1" noChangeArrowheads="1"/>
              </p:cNvSpPr>
              <p:nvPr/>
            </p:nvSpPr>
            <p:spPr bwMode="auto">
              <a:xfrm>
                <a:off x="1359" y="1279"/>
                <a:ext cx="455" cy="35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Y</a:t>
                </a:r>
              </a:p>
            </p:txBody>
          </p:sp>
          <p:sp>
            <p:nvSpPr>
              <p:cNvPr id="75826" name="Text Box 15"/>
              <p:cNvSpPr txBox="1">
                <a:spLocks noChangeAspect="1" noChangeArrowheads="1"/>
              </p:cNvSpPr>
              <p:nvPr/>
            </p:nvSpPr>
            <p:spPr bwMode="auto">
              <a:xfrm>
                <a:off x="764" y="2046"/>
                <a:ext cx="455" cy="35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A</a:t>
                </a:r>
              </a:p>
            </p:txBody>
          </p:sp>
          <p:sp>
            <p:nvSpPr>
              <p:cNvPr id="75827" name="Text Box 16"/>
              <p:cNvSpPr txBox="1">
                <a:spLocks noChangeAspect="1" noChangeArrowheads="1"/>
              </p:cNvSpPr>
              <p:nvPr/>
            </p:nvSpPr>
            <p:spPr bwMode="auto">
              <a:xfrm>
                <a:off x="1222" y="2046"/>
                <a:ext cx="455" cy="35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O</a:t>
                </a:r>
              </a:p>
            </p:txBody>
          </p:sp>
          <p:sp>
            <p:nvSpPr>
              <p:cNvPr id="75828" name="Text Box 17"/>
              <p:cNvSpPr txBox="1">
                <a:spLocks noChangeAspect="1" noChangeArrowheads="1"/>
              </p:cNvSpPr>
              <p:nvPr/>
            </p:nvSpPr>
            <p:spPr bwMode="auto">
              <a:xfrm>
                <a:off x="1713" y="2046"/>
                <a:ext cx="455" cy="35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B</a:t>
                </a:r>
              </a:p>
            </p:txBody>
          </p:sp>
        </p:grpSp>
      </p:grpSp>
      <p:sp>
        <p:nvSpPr>
          <p:cNvPr id="357397" name="Rectangle 21"/>
          <p:cNvSpPr>
            <a:spLocks noChangeArrowheads="1"/>
          </p:cNvSpPr>
          <p:nvPr/>
        </p:nvSpPr>
        <p:spPr bwMode="auto">
          <a:xfrm>
            <a:off x="4038600" y="1600200"/>
            <a:ext cx="45720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Kalau busur AB diputar thd sb X maka luas permukaan putar adalah permukaan bola.  </a:t>
            </a:r>
            <a:endParaRPr lang="en-US" sz="2000" baseline="0" smtClean="0">
              <a:latin typeface="Arial" pitchFamily="34" charset="0"/>
              <a:cs typeface="Arial" pitchFamily="34" charset="0"/>
              <a:sym typeface="Symbol" pitchFamily="18" charset="2"/>
            </a:endParaRPr>
          </a:p>
          <a:p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x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= rcos 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 dan 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y = rsin 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sehingga</a:t>
            </a:r>
            <a:endParaRPr lang="en-US" sz="2000" baseline="0"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grpSp>
        <p:nvGrpSpPr>
          <p:cNvPr id="75803" name="Group 27"/>
          <p:cNvGrpSpPr>
            <a:grpSpLocks/>
          </p:cNvGrpSpPr>
          <p:nvPr/>
        </p:nvGrpSpPr>
        <p:grpSpPr bwMode="auto">
          <a:xfrm>
            <a:off x="4064000" y="2971800"/>
            <a:ext cx="1771650" cy="746125"/>
            <a:chOff x="2581" y="1978"/>
            <a:chExt cx="1116" cy="470"/>
          </a:xfrm>
        </p:grpSpPr>
        <p:grpSp>
          <p:nvGrpSpPr>
            <p:cNvPr id="75810" name="Group 25"/>
            <p:cNvGrpSpPr>
              <a:grpSpLocks/>
            </p:cNvGrpSpPr>
            <p:nvPr/>
          </p:nvGrpSpPr>
          <p:grpSpPr bwMode="auto">
            <a:xfrm>
              <a:off x="2581" y="1978"/>
              <a:ext cx="298" cy="470"/>
              <a:chOff x="2762" y="2046"/>
              <a:chExt cx="298" cy="470"/>
            </a:xfrm>
          </p:grpSpPr>
          <p:sp>
            <p:nvSpPr>
              <p:cNvPr id="75812" name="Rectangle 22"/>
              <p:cNvSpPr>
                <a:spLocks noChangeArrowheads="1"/>
              </p:cNvSpPr>
              <p:nvPr/>
            </p:nvSpPr>
            <p:spPr bwMode="auto">
              <a:xfrm>
                <a:off x="2769" y="2046"/>
                <a:ext cx="287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dx</a:t>
                </a:r>
              </a:p>
            </p:txBody>
          </p:sp>
          <p:sp>
            <p:nvSpPr>
              <p:cNvPr id="75813" name="Rectangle 23"/>
              <p:cNvSpPr>
                <a:spLocks noChangeArrowheads="1"/>
              </p:cNvSpPr>
              <p:nvPr/>
            </p:nvSpPr>
            <p:spPr bwMode="auto">
              <a:xfrm>
                <a:off x="2762" y="2266"/>
                <a:ext cx="298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d</a:t>
                </a:r>
              </a:p>
            </p:txBody>
          </p:sp>
          <p:sp>
            <p:nvSpPr>
              <p:cNvPr id="75814" name="Line 24"/>
              <p:cNvSpPr>
                <a:spLocks noChangeShapeType="1"/>
              </p:cNvSpPr>
              <p:nvPr/>
            </p:nvSpPr>
            <p:spPr bwMode="auto">
              <a:xfrm>
                <a:off x="2821" y="2293"/>
                <a:ext cx="20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75811" name="Rectangle 26"/>
            <p:cNvSpPr>
              <a:spLocks noChangeArrowheads="1"/>
            </p:cNvSpPr>
            <p:nvPr/>
          </p:nvSpPr>
          <p:spPr bwMode="auto">
            <a:xfrm>
              <a:off x="2830" y="2075"/>
              <a:ext cx="867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= – rsin , </a:t>
              </a:r>
            </a:p>
          </p:txBody>
        </p:sp>
      </p:grpSp>
      <p:grpSp>
        <p:nvGrpSpPr>
          <p:cNvPr id="75804" name="Group 28"/>
          <p:cNvGrpSpPr>
            <a:grpSpLocks/>
          </p:cNvGrpSpPr>
          <p:nvPr/>
        </p:nvGrpSpPr>
        <p:grpSpPr bwMode="auto">
          <a:xfrm>
            <a:off x="6367463" y="2973388"/>
            <a:ext cx="1557338" cy="746125"/>
            <a:chOff x="2581" y="1978"/>
            <a:chExt cx="981" cy="470"/>
          </a:xfrm>
        </p:grpSpPr>
        <p:grpSp>
          <p:nvGrpSpPr>
            <p:cNvPr id="75805" name="Group 29"/>
            <p:cNvGrpSpPr>
              <a:grpSpLocks/>
            </p:cNvGrpSpPr>
            <p:nvPr/>
          </p:nvGrpSpPr>
          <p:grpSpPr bwMode="auto">
            <a:xfrm>
              <a:off x="2581" y="1978"/>
              <a:ext cx="298" cy="470"/>
              <a:chOff x="2762" y="2046"/>
              <a:chExt cx="298" cy="470"/>
            </a:xfrm>
          </p:grpSpPr>
          <p:sp>
            <p:nvSpPr>
              <p:cNvPr id="75807" name="Rectangle 30"/>
              <p:cNvSpPr>
                <a:spLocks noChangeArrowheads="1"/>
              </p:cNvSpPr>
              <p:nvPr/>
            </p:nvSpPr>
            <p:spPr bwMode="auto">
              <a:xfrm>
                <a:off x="2769" y="2046"/>
                <a:ext cx="287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dy</a:t>
                </a:r>
              </a:p>
            </p:txBody>
          </p:sp>
          <p:sp>
            <p:nvSpPr>
              <p:cNvPr id="75808" name="Rectangle 31"/>
              <p:cNvSpPr>
                <a:spLocks noChangeArrowheads="1"/>
              </p:cNvSpPr>
              <p:nvPr/>
            </p:nvSpPr>
            <p:spPr bwMode="auto">
              <a:xfrm>
                <a:off x="2762" y="2266"/>
                <a:ext cx="298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d</a:t>
                </a:r>
              </a:p>
            </p:txBody>
          </p:sp>
          <p:sp>
            <p:nvSpPr>
              <p:cNvPr id="75809" name="Line 32"/>
              <p:cNvSpPr>
                <a:spLocks noChangeShapeType="1"/>
              </p:cNvSpPr>
              <p:nvPr/>
            </p:nvSpPr>
            <p:spPr bwMode="auto">
              <a:xfrm>
                <a:off x="2821" y="2293"/>
                <a:ext cx="20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75806" name="Rectangle 33"/>
            <p:cNvSpPr>
              <a:spLocks noChangeArrowheads="1"/>
            </p:cNvSpPr>
            <p:nvPr/>
          </p:nvSpPr>
          <p:spPr bwMode="auto">
            <a:xfrm>
              <a:off x="2830" y="2075"/>
              <a:ext cx="732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= rcos  </a:t>
              </a:r>
            </a:p>
          </p:txBody>
        </p:sp>
      </p:grpSp>
      <p:grpSp>
        <p:nvGrpSpPr>
          <p:cNvPr id="56" name="Group 55"/>
          <p:cNvGrpSpPr/>
          <p:nvPr/>
        </p:nvGrpSpPr>
        <p:grpSpPr>
          <a:xfrm>
            <a:off x="1173480" y="3836988"/>
            <a:ext cx="4846320" cy="963612"/>
            <a:chOff x="1154113" y="3714750"/>
            <a:chExt cx="4846320" cy="963612"/>
          </a:xfrm>
        </p:grpSpPr>
        <p:sp>
          <p:nvSpPr>
            <p:cNvPr id="75795" name="Rectangle 38"/>
            <p:cNvSpPr>
              <a:spLocks noChangeArrowheads="1"/>
            </p:cNvSpPr>
            <p:nvPr/>
          </p:nvSpPr>
          <p:spPr bwMode="auto">
            <a:xfrm>
              <a:off x="1154113" y="4010025"/>
              <a:ext cx="4846320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Ax = 2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rsin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  (–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rsin )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+ (rcos )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d</a:t>
              </a:r>
            </a:p>
          </p:txBody>
        </p:sp>
        <p:sp>
          <p:nvSpPr>
            <p:cNvPr id="75796" name="Line 43"/>
            <p:cNvSpPr>
              <a:spLocks noChangeShapeType="1"/>
            </p:cNvSpPr>
            <p:nvPr/>
          </p:nvSpPr>
          <p:spPr bwMode="auto">
            <a:xfrm>
              <a:off x="3126427" y="4024952"/>
              <a:ext cx="23774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75797" name="Group 44"/>
            <p:cNvGrpSpPr>
              <a:grpSpLocks/>
            </p:cNvGrpSpPr>
            <p:nvPr/>
          </p:nvGrpSpPr>
          <p:grpSpPr bwMode="auto">
            <a:xfrm>
              <a:off x="1967552" y="3714750"/>
              <a:ext cx="479425" cy="963612"/>
              <a:chOff x="3574" y="2971"/>
              <a:chExt cx="302" cy="607"/>
            </a:xfrm>
          </p:grpSpPr>
          <p:sp>
            <p:nvSpPr>
              <p:cNvPr id="75799" name="Rectangle 48"/>
              <p:cNvSpPr>
                <a:spLocks noChangeArrowheads="1"/>
              </p:cNvSpPr>
              <p:nvPr/>
            </p:nvSpPr>
            <p:spPr bwMode="auto">
              <a:xfrm>
                <a:off x="3671" y="2971"/>
                <a:ext cx="205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</a:t>
                </a:r>
              </a:p>
            </p:txBody>
          </p:sp>
          <p:sp>
            <p:nvSpPr>
              <p:cNvPr id="75800" name="Rectangle 49"/>
              <p:cNvSpPr>
                <a:spLocks noChangeArrowheads="1"/>
              </p:cNvSpPr>
              <p:nvPr/>
            </p:nvSpPr>
            <p:spPr bwMode="auto">
              <a:xfrm>
                <a:off x="3574" y="3328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0</a:t>
                </a:r>
              </a:p>
            </p:txBody>
          </p:sp>
        </p:grpSp>
      </p:grpSp>
      <p:grpSp>
        <p:nvGrpSpPr>
          <p:cNvPr id="58" name="Group 57"/>
          <p:cNvGrpSpPr/>
          <p:nvPr/>
        </p:nvGrpSpPr>
        <p:grpSpPr>
          <a:xfrm>
            <a:off x="1143000" y="4618044"/>
            <a:ext cx="2438400" cy="952502"/>
            <a:chOff x="1143000" y="4618044"/>
            <a:chExt cx="2438400" cy="952502"/>
          </a:xfrm>
        </p:grpSpPr>
        <p:sp>
          <p:nvSpPr>
            <p:cNvPr id="75786" name="Rectangle 57"/>
            <p:cNvSpPr>
              <a:spLocks noChangeArrowheads="1"/>
            </p:cNvSpPr>
            <p:nvPr/>
          </p:nvSpPr>
          <p:spPr bwMode="auto">
            <a:xfrm>
              <a:off x="1143000" y="4913313"/>
              <a:ext cx="2438400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Ax = 2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r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sin  d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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grpSp>
          <p:nvGrpSpPr>
            <p:cNvPr id="75787" name="Group 59"/>
            <p:cNvGrpSpPr>
              <a:grpSpLocks/>
            </p:cNvGrpSpPr>
            <p:nvPr/>
          </p:nvGrpSpPr>
          <p:grpSpPr bwMode="auto">
            <a:xfrm>
              <a:off x="1945310" y="4618044"/>
              <a:ext cx="493713" cy="952502"/>
              <a:chOff x="3565" y="2887"/>
              <a:chExt cx="311" cy="600"/>
            </a:xfrm>
          </p:grpSpPr>
          <p:sp>
            <p:nvSpPr>
              <p:cNvPr id="75791" name="Rectangle 63"/>
              <p:cNvSpPr>
                <a:spLocks noChangeArrowheads="1"/>
              </p:cNvSpPr>
              <p:nvPr/>
            </p:nvSpPr>
            <p:spPr bwMode="auto">
              <a:xfrm>
                <a:off x="3671" y="2887"/>
                <a:ext cx="205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</a:t>
                </a:r>
              </a:p>
            </p:txBody>
          </p:sp>
          <p:sp>
            <p:nvSpPr>
              <p:cNvPr id="75792" name="Rectangle 64"/>
              <p:cNvSpPr>
                <a:spLocks noChangeArrowheads="1"/>
              </p:cNvSpPr>
              <p:nvPr/>
            </p:nvSpPr>
            <p:spPr bwMode="auto">
              <a:xfrm>
                <a:off x="3565" y="3237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0</a:t>
                </a:r>
              </a:p>
            </p:txBody>
          </p:sp>
        </p:grpSp>
      </p:grpSp>
      <p:sp>
        <p:nvSpPr>
          <p:cNvPr id="357444" name="Rectangle 68"/>
          <p:cNvSpPr>
            <a:spLocks noChangeArrowheads="1"/>
          </p:cNvSpPr>
          <p:nvPr/>
        </p:nvSpPr>
        <p:spPr bwMode="auto">
          <a:xfrm>
            <a:off x="1143000" y="5638800"/>
            <a:ext cx="50292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Ax = 2r</a:t>
            </a:r>
            <a:r>
              <a:rPr lang="en-US" sz="2000" baseline="30000">
                <a:latin typeface="Arial" pitchFamily="34" charset="0"/>
                <a:cs typeface="Arial" pitchFamily="34" charset="0"/>
                <a:sym typeface="Symbol" pitchFamily="18" charset="2"/>
              </a:rPr>
              <a:t>2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 (– cos  + cos 0) = 4r</a:t>
            </a:r>
            <a:r>
              <a:rPr lang="en-US" sz="2000" baseline="30000">
                <a:latin typeface="Arial" pitchFamily="34" charset="0"/>
                <a:cs typeface="Arial" pitchFamily="34" charset="0"/>
                <a:sym typeface="Symbol" pitchFamily="18" charset="2"/>
              </a:rPr>
              <a:t>2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</a:p>
        </p:txBody>
      </p:sp>
      <p:sp>
        <p:nvSpPr>
          <p:cNvPr id="54" name="Slide Number Placeholder 5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  <p:grpSp>
        <p:nvGrpSpPr>
          <p:cNvPr id="59" name="Group 58"/>
          <p:cNvGrpSpPr/>
          <p:nvPr/>
        </p:nvGrpSpPr>
        <p:grpSpPr>
          <a:xfrm>
            <a:off x="3368397" y="4748213"/>
            <a:ext cx="2118003" cy="765175"/>
            <a:chOff x="3368397" y="4748213"/>
            <a:chExt cx="2118003" cy="765175"/>
          </a:xfrm>
        </p:grpSpPr>
        <p:sp>
          <p:nvSpPr>
            <p:cNvPr id="75788" name="Rectangle 65"/>
            <p:cNvSpPr>
              <a:spLocks noChangeArrowheads="1"/>
            </p:cNvSpPr>
            <p:nvPr/>
          </p:nvSpPr>
          <p:spPr bwMode="auto">
            <a:xfrm>
              <a:off x="5148262" y="4748213"/>
              <a:ext cx="325438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</a:t>
              </a:r>
            </a:p>
          </p:txBody>
        </p:sp>
        <p:sp>
          <p:nvSpPr>
            <p:cNvPr id="75789" name="Rectangle 66"/>
            <p:cNvSpPr>
              <a:spLocks noChangeArrowheads="1"/>
            </p:cNvSpPr>
            <p:nvPr/>
          </p:nvSpPr>
          <p:spPr bwMode="auto">
            <a:xfrm>
              <a:off x="5160962" y="5116513"/>
              <a:ext cx="325438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0</a:t>
              </a:r>
            </a:p>
          </p:txBody>
        </p:sp>
        <p:sp>
          <p:nvSpPr>
            <p:cNvPr id="57" name="Rectangle 56"/>
            <p:cNvSpPr/>
            <p:nvPr/>
          </p:nvSpPr>
          <p:spPr>
            <a:xfrm>
              <a:off x="3368397" y="4906594"/>
              <a:ext cx="1965603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=  2r</a:t>
              </a:r>
              <a:r>
                <a:rPr lang="en-US" sz="2000" baseline="3000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 [– cos ]</a:t>
              </a:r>
              <a:endParaRPr lang="en-US" sz="2000" baseline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357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500"/>
                                        <p:tgtEl>
                                          <p:spTgt spid="357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500"/>
                                        <p:tgtEl>
                                          <p:spTgt spid="357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500"/>
                                        <p:tgtEl>
                                          <p:spTgt spid="357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500"/>
                                        <p:tgtEl>
                                          <p:spTgt spid="75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500"/>
                                        <p:tgtEl>
                                          <p:spTgt spid="75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0" dur="500"/>
                                        <p:tgtEl>
                                          <p:spTgt spid="357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7378" grpId="0"/>
      <p:bldP spid="357379" grpId="0" build="p"/>
      <p:bldP spid="357397" grpId="0"/>
      <p:bldP spid="357444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03" name="Rectangle 3"/>
          <p:cNvSpPr>
            <a:spLocks noChangeArrowheads="1"/>
          </p:cNvSpPr>
          <p:nvPr/>
        </p:nvSpPr>
        <p:spPr bwMode="auto">
          <a:xfrm>
            <a:off x="609600" y="304800"/>
            <a:ext cx="7924800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84175" indent="-384175">
              <a:spcAft>
                <a:spcPts val="1200"/>
              </a:spcAft>
            </a:pP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2.	Hitung luas permukaan benda putar yg terbentuk karena perputaran y</a:t>
            </a:r>
            <a:r>
              <a:rPr lang="en-US" sz="2000" baseline="30000">
                <a:latin typeface="Arial" pitchFamily="34" charset="0"/>
                <a:cs typeface="Arial" pitchFamily="34" charset="0"/>
                <a:sym typeface="Symbol" pitchFamily="18" charset="2"/>
              </a:rPr>
              <a:t>2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 = 12x dari x = 0 sampai x = 3 terhadap sumbu X </a:t>
            </a:r>
          </a:p>
          <a:p>
            <a:pPr marL="384175" indent="-384175"/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	Jawab:</a:t>
            </a:r>
          </a:p>
        </p:txBody>
      </p:sp>
      <p:grpSp>
        <p:nvGrpSpPr>
          <p:cNvPr id="2" name="Group 62"/>
          <p:cNvGrpSpPr>
            <a:grpSpLocks/>
          </p:cNvGrpSpPr>
          <p:nvPr/>
        </p:nvGrpSpPr>
        <p:grpSpPr bwMode="auto">
          <a:xfrm>
            <a:off x="912813" y="1905000"/>
            <a:ext cx="1830387" cy="2057400"/>
            <a:chOff x="671" y="1248"/>
            <a:chExt cx="1153" cy="1296"/>
          </a:xfrm>
        </p:grpSpPr>
        <p:sp>
          <p:nvSpPr>
            <p:cNvPr id="76846" name="Rectangle 18"/>
            <p:cNvSpPr>
              <a:spLocks noChangeArrowheads="1"/>
            </p:cNvSpPr>
            <p:nvPr/>
          </p:nvSpPr>
          <p:spPr bwMode="auto">
            <a:xfrm>
              <a:off x="709" y="1248"/>
              <a:ext cx="1115" cy="1296"/>
            </a:xfrm>
            <a:prstGeom prst="rect">
              <a:avLst/>
            </a:prstGeom>
            <a:solidFill>
              <a:srgbClr val="0000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6847" name="Oval 6"/>
            <p:cNvSpPr>
              <a:spLocks noChangeAspect="1" noChangeArrowheads="1"/>
            </p:cNvSpPr>
            <p:nvPr/>
          </p:nvSpPr>
          <p:spPr bwMode="auto">
            <a:xfrm>
              <a:off x="904" y="1510"/>
              <a:ext cx="843" cy="773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6848" name="Rectangle 7"/>
            <p:cNvSpPr>
              <a:spLocks noChangeAspect="1" noChangeArrowheads="1"/>
            </p:cNvSpPr>
            <p:nvPr/>
          </p:nvSpPr>
          <p:spPr bwMode="auto">
            <a:xfrm>
              <a:off x="1088" y="1467"/>
              <a:ext cx="717" cy="870"/>
            </a:xfrm>
            <a:prstGeom prst="rect">
              <a:avLst/>
            </a:prstGeom>
            <a:solidFill>
              <a:srgbClr val="0000CC"/>
            </a:solidFill>
            <a:ln w="2857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6849" name="Line 8"/>
            <p:cNvSpPr>
              <a:spLocks noChangeAspect="1" noChangeShapeType="1"/>
            </p:cNvSpPr>
            <p:nvPr/>
          </p:nvSpPr>
          <p:spPr bwMode="auto">
            <a:xfrm>
              <a:off x="802" y="1897"/>
              <a:ext cx="66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6850" name="Line 9"/>
            <p:cNvSpPr>
              <a:spLocks noChangeAspect="1" noChangeShapeType="1"/>
            </p:cNvSpPr>
            <p:nvPr/>
          </p:nvSpPr>
          <p:spPr bwMode="auto">
            <a:xfrm>
              <a:off x="1105" y="1360"/>
              <a:ext cx="0" cy="10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6851" name="Line 10"/>
            <p:cNvSpPr>
              <a:spLocks noChangeAspect="1" noChangeShapeType="1"/>
            </p:cNvSpPr>
            <p:nvPr/>
          </p:nvSpPr>
          <p:spPr bwMode="auto">
            <a:xfrm>
              <a:off x="893" y="1360"/>
              <a:ext cx="0" cy="10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6852" name="Oval 11"/>
            <p:cNvSpPr>
              <a:spLocks noChangeAspect="1" noChangeArrowheads="1"/>
            </p:cNvSpPr>
            <p:nvPr/>
          </p:nvSpPr>
          <p:spPr bwMode="auto">
            <a:xfrm>
              <a:off x="1252" y="1817"/>
              <a:ext cx="90" cy="173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6853" name="Text Box 12"/>
            <p:cNvSpPr txBox="1">
              <a:spLocks noChangeAspect="1" noChangeArrowheads="1"/>
            </p:cNvSpPr>
            <p:nvPr/>
          </p:nvSpPr>
          <p:spPr bwMode="auto">
            <a:xfrm>
              <a:off x="672" y="1259"/>
              <a:ext cx="269" cy="2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Y</a:t>
              </a:r>
            </a:p>
          </p:txBody>
        </p:sp>
        <p:sp>
          <p:nvSpPr>
            <p:cNvPr id="76854" name="Text Box 13"/>
            <p:cNvSpPr txBox="1">
              <a:spLocks noChangeAspect="1" noChangeArrowheads="1"/>
            </p:cNvSpPr>
            <p:nvPr/>
          </p:nvSpPr>
          <p:spPr bwMode="auto">
            <a:xfrm>
              <a:off x="671" y="1865"/>
              <a:ext cx="269" cy="2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O</a:t>
              </a:r>
            </a:p>
          </p:txBody>
        </p:sp>
        <p:sp>
          <p:nvSpPr>
            <p:cNvPr id="76855" name="Text Box 14"/>
            <p:cNvSpPr txBox="1">
              <a:spLocks noChangeAspect="1" noChangeArrowheads="1"/>
            </p:cNvSpPr>
            <p:nvPr/>
          </p:nvSpPr>
          <p:spPr bwMode="auto">
            <a:xfrm>
              <a:off x="1267" y="1632"/>
              <a:ext cx="269" cy="2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X</a:t>
              </a:r>
            </a:p>
          </p:txBody>
        </p:sp>
        <p:sp>
          <p:nvSpPr>
            <p:cNvPr id="76856" name="Text Box 15"/>
            <p:cNvSpPr txBox="1">
              <a:spLocks noChangeAspect="1" noChangeArrowheads="1"/>
            </p:cNvSpPr>
            <p:nvPr/>
          </p:nvSpPr>
          <p:spPr bwMode="auto">
            <a:xfrm>
              <a:off x="914" y="1865"/>
              <a:ext cx="270" cy="2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3</a:t>
              </a:r>
            </a:p>
          </p:txBody>
        </p:sp>
        <p:sp>
          <p:nvSpPr>
            <p:cNvPr id="76857" name="Text Box 16"/>
            <p:cNvSpPr txBox="1">
              <a:spLocks noChangeAspect="1" noChangeArrowheads="1"/>
            </p:cNvSpPr>
            <p:nvPr/>
          </p:nvSpPr>
          <p:spPr bwMode="auto">
            <a:xfrm>
              <a:off x="1063" y="2250"/>
              <a:ext cx="521" cy="2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x = 3</a:t>
              </a: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2971800" y="2416795"/>
            <a:ext cx="2971800" cy="922338"/>
            <a:chOff x="2971800" y="2416795"/>
            <a:chExt cx="2971800" cy="922338"/>
          </a:xfrm>
        </p:grpSpPr>
        <p:sp>
          <p:nvSpPr>
            <p:cNvPr id="76825" name="Rectangle 35"/>
            <p:cNvSpPr>
              <a:spLocks noChangeArrowheads="1"/>
            </p:cNvSpPr>
            <p:nvPr/>
          </p:nvSpPr>
          <p:spPr bwMode="auto">
            <a:xfrm>
              <a:off x="2971800" y="2684463"/>
              <a:ext cx="2971800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Ax = 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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y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1 + (    )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dx</a:t>
              </a:r>
            </a:p>
          </p:txBody>
        </p:sp>
        <p:sp>
          <p:nvSpPr>
            <p:cNvPr id="76826" name="Line 40"/>
            <p:cNvSpPr>
              <a:spLocks noChangeShapeType="1"/>
            </p:cNvSpPr>
            <p:nvPr/>
          </p:nvSpPr>
          <p:spPr bwMode="auto">
            <a:xfrm>
              <a:off x="4373893" y="2541896"/>
              <a:ext cx="9144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76827" name="Group 41"/>
            <p:cNvGrpSpPr>
              <a:grpSpLocks/>
            </p:cNvGrpSpPr>
            <p:nvPr/>
          </p:nvGrpSpPr>
          <p:grpSpPr bwMode="auto">
            <a:xfrm>
              <a:off x="3795718" y="2416795"/>
              <a:ext cx="493713" cy="922338"/>
              <a:chOff x="3565" y="2920"/>
              <a:chExt cx="311" cy="581"/>
            </a:xfrm>
          </p:grpSpPr>
          <p:sp>
            <p:nvSpPr>
              <p:cNvPr id="76833" name="Rectangle 45"/>
              <p:cNvSpPr>
                <a:spLocks noChangeArrowheads="1"/>
              </p:cNvSpPr>
              <p:nvPr/>
            </p:nvSpPr>
            <p:spPr bwMode="auto">
              <a:xfrm>
                <a:off x="3671" y="2920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</a:t>
                </a:r>
              </a:p>
            </p:txBody>
          </p:sp>
          <p:sp>
            <p:nvSpPr>
              <p:cNvPr id="76834" name="Rectangle 46"/>
              <p:cNvSpPr>
                <a:spLocks noChangeArrowheads="1"/>
              </p:cNvSpPr>
              <p:nvPr/>
            </p:nvSpPr>
            <p:spPr bwMode="auto">
              <a:xfrm>
                <a:off x="3565" y="3251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0</a:t>
                </a:r>
              </a:p>
            </p:txBody>
          </p:sp>
        </p:grpSp>
        <p:grpSp>
          <p:nvGrpSpPr>
            <p:cNvPr id="76828" name="Group 64"/>
            <p:cNvGrpSpPr>
              <a:grpSpLocks/>
            </p:cNvGrpSpPr>
            <p:nvPr/>
          </p:nvGrpSpPr>
          <p:grpSpPr bwMode="auto">
            <a:xfrm>
              <a:off x="4878696" y="2514600"/>
              <a:ext cx="330200" cy="741363"/>
              <a:chOff x="4593" y="1159"/>
              <a:chExt cx="208" cy="467"/>
            </a:xfrm>
          </p:grpSpPr>
          <p:sp>
            <p:nvSpPr>
              <p:cNvPr id="76829" name="Rectangle 65"/>
              <p:cNvSpPr>
                <a:spLocks noChangeArrowheads="1"/>
              </p:cNvSpPr>
              <p:nvPr/>
            </p:nvSpPr>
            <p:spPr bwMode="auto">
              <a:xfrm>
                <a:off x="4593" y="1159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6</a:t>
                </a:r>
              </a:p>
            </p:txBody>
          </p:sp>
          <p:sp>
            <p:nvSpPr>
              <p:cNvPr id="76830" name="Rectangle 66"/>
              <p:cNvSpPr>
                <a:spLocks noChangeArrowheads="1"/>
              </p:cNvSpPr>
              <p:nvPr/>
            </p:nvSpPr>
            <p:spPr bwMode="auto">
              <a:xfrm>
                <a:off x="4604" y="1374"/>
                <a:ext cx="197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y</a:t>
                </a:r>
              </a:p>
            </p:txBody>
          </p:sp>
          <p:sp>
            <p:nvSpPr>
              <p:cNvPr id="76831" name="Line 67"/>
              <p:cNvSpPr>
                <a:spLocks noChangeShapeType="1"/>
              </p:cNvSpPr>
              <p:nvPr/>
            </p:nvSpPr>
            <p:spPr bwMode="auto">
              <a:xfrm>
                <a:off x="4622" y="1399"/>
                <a:ext cx="155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15" name="Group 94"/>
          <p:cNvGrpSpPr>
            <a:grpSpLocks/>
          </p:cNvGrpSpPr>
          <p:nvPr/>
        </p:nvGrpSpPr>
        <p:grpSpPr bwMode="auto">
          <a:xfrm>
            <a:off x="2971802" y="4629150"/>
            <a:ext cx="3605215" cy="400050"/>
            <a:chOff x="1872" y="2928"/>
            <a:chExt cx="2271" cy="252"/>
          </a:xfrm>
        </p:grpSpPr>
        <p:sp>
          <p:nvSpPr>
            <p:cNvPr id="76808" name="Rectangle 92"/>
            <p:cNvSpPr>
              <a:spLocks noChangeArrowheads="1"/>
            </p:cNvSpPr>
            <p:nvPr/>
          </p:nvSpPr>
          <p:spPr bwMode="auto">
            <a:xfrm>
              <a:off x="1872" y="2928"/>
              <a:ext cx="2271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Ax = 24(22 – 1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) satuan luas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76809" name="Line 93"/>
            <p:cNvSpPr>
              <a:spLocks noChangeShapeType="1"/>
            </p:cNvSpPr>
            <p:nvPr/>
          </p:nvSpPr>
          <p:spPr bwMode="auto">
            <a:xfrm>
              <a:off x="2793" y="2963"/>
              <a:ext cx="11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59" name="Slide Number Placeholder 5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  <p:grpSp>
        <p:nvGrpSpPr>
          <p:cNvPr id="62" name="Group 61"/>
          <p:cNvGrpSpPr/>
          <p:nvPr/>
        </p:nvGrpSpPr>
        <p:grpSpPr>
          <a:xfrm>
            <a:off x="2895600" y="1600200"/>
            <a:ext cx="5029200" cy="793750"/>
            <a:chOff x="2895600" y="1600200"/>
            <a:chExt cx="5029200" cy="793750"/>
          </a:xfrm>
        </p:grpSpPr>
        <p:sp>
          <p:nvSpPr>
            <p:cNvPr id="76837" name="Rectangle 21"/>
            <p:cNvSpPr>
              <a:spLocks noChangeArrowheads="1"/>
            </p:cNvSpPr>
            <p:nvPr/>
          </p:nvSpPr>
          <p:spPr bwMode="auto">
            <a:xfrm>
              <a:off x="2895600" y="1776413"/>
              <a:ext cx="411480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y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=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12x  maka  2y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dy =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12 dx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dan       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grpSp>
          <p:nvGrpSpPr>
            <p:cNvPr id="76838" name="Group 31"/>
            <p:cNvGrpSpPr>
              <a:grpSpLocks/>
            </p:cNvGrpSpPr>
            <p:nvPr/>
          </p:nvGrpSpPr>
          <p:grpSpPr bwMode="auto">
            <a:xfrm>
              <a:off x="6934200" y="1600200"/>
              <a:ext cx="455613" cy="793750"/>
              <a:chOff x="4106" y="1137"/>
              <a:chExt cx="287" cy="500"/>
            </a:xfrm>
          </p:grpSpPr>
          <p:sp>
            <p:nvSpPr>
              <p:cNvPr id="76843" name="Rectangle 22"/>
              <p:cNvSpPr>
                <a:spLocks noChangeArrowheads="1"/>
              </p:cNvSpPr>
              <p:nvPr/>
            </p:nvSpPr>
            <p:spPr bwMode="auto">
              <a:xfrm>
                <a:off x="4106" y="1137"/>
                <a:ext cx="287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dy</a:t>
                </a:r>
              </a:p>
            </p:txBody>
          </p:sp>
          <p:sp>
            <p:nvSpPr>
              <p:cNvPr id="76844" name="Rectangle 23"/>
              <p:cNvSpPr>
                <a:spLocks noChangeArrowheads="1"/>
              </p:cNvSpPr>
              <p:nvPr/>
            </p:nvSpPr>
            <p:spPr bwMode="auto">
              <a:xfrm>
                <a:off x="4106" y="1385"/>
                <a:ext cx="287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dx</a:t>
                </a:r>
              </a:p>
            </p:txBody>
          </p:sp>
          <p:sp>
            <p:nvSpPr>
              <p:cNvPr id="76845" name="Line 24"/>
              <p:cNvSpPr>
                <a:spLocks noChangeShapeType="1"/>
              </p:cNvSpPr>
              <p:nvPr/>
            </p:nvSpPr>
            <p:spPr bwMode="auto">
              <a:xfrm>
                <a:off x="4158" y="1399"/>
                <a:ext cx="204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76839" name="Group 30"/>
            <p:cNvGrpSpPr>
              <a:grpSpLocks/>
            </p:cNvGrpSpPr>
            <p:nvPr/>
          </p:nvGrpSpPr>
          <p:grpSpPr bwMode="auto">
            <a:xfrm>
              <a:off x="7594600" y="1635125"/>
              <a:ext cx="330200" cy="741363"/>
              <a:chOff x="4593" y="1159"/>
              <a:chExt cx="208" cy="467"/>
            </a:xfrm>
          </p:grpSpPr>
          <p:sp>
            <p:nvSpPr>
              <p:cNvPr id="76840" name="Rectangle 27"/>
              <p:cNvSpPr>
                <a:spLocks noChangeArrowheads="1"/>
              </p:cNvSpPr>
              <p:nvPr/>
            </p:nvSpPr>
            <p:spPr bwMode="auto">
              <a:xfrm>
                <a:off x="4593" y="1159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6</a:t>
                </a:r>
              </a:p>
            </p:txBody>
          </p:sp>
          <p:sp>
            <p:nvSpPr>
              <p:cNvPr id="76841" name="Rectangle 28"/>
              <p:cNvSpPr>
                <a:spLocks noChangeArrowheads="1"/>
              </p:cNvSpPr>
              <p:nvPr/>
            </p:nvSpPr>
            <p:spPr bwMode="auto">
              <a:xfrm>
                <a:off x="4604" y="1374"/>
                <a:ext cx="197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y</a:t>
                </a:r>
              </a:p>
            </p:txBody>
          </p:sp>
          <p:sp>
            <p:nvSpPr>
              <p:cNvPr id="76842" name="Line 29"/>
              <p:cNvSpPr>
                <a:spLocks noChangeShapeType="1"/>
              </p:cNvSpPr>
              <p:nvPr/>
            </p:nvSpPr>
            <p:spPr bwMode="auto">
              <a:xfrm>
                <a:off x="4622" y="1399"/>
                <a:ext cx="155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61" name="Rectangle 60"/>
            <p:cNvSpPr/>
            <p:nvPr/>
          </p:nvSpPr>
          <p:spPr>
            <a:xfrm>
              <a:off x="7315200" y="1828800"/>
              <a:ext cx="404278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= </a:t>
              </a:r>
              <a:endParaRPr lang="en-US" sz="2000" baseline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</p:grpSp>
      <p:grpSp>
        <p:nvGrpSpPr>
          <p:cNvPr id="81" name="Group 80"/>
          <p:cNvGrpSpPr/>
          <p:nvPr/>
        </p:nvGrpSpPr>
        <p:grpSpPr>
          <a:xfrm>
            <a:off x="2971800" y="3416300"/>
            <a:ext cx="2667000" cy="1003300"/>
            <a:chOff x="3048000" y="3159456"/>
            <a:chExt cx="2667000" cy="1003300"/>
          </a:xfrm>
        </p:grpSpPr>
        <p:sp>
          <p:nvSpPr>
            <p:cNvPr id="65" name="Rectangle 70"/>
            <p:cNvSpPr>
              <a:spLocks noChangeArrowheads="1"/>
            </p:cNvSpPr>
            <p:nvPr/>
          </p:nvSpPr>
          <p:spPr bwMode="auto">
            <a:xfrm>
              <a:off x="3048000" y="3487737"/>
              <a:ext cx="2667000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Ax = 2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y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+ 36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dx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66" name="Line 71"/>
            <p:cNvSpPr>
              <a:spLocks noChangeShapeType="1"/>
            </p:cNvSpPr>
            <p:nvPr/>
          </p:nvSpPr>
          <p:spPr bwMode="auto">
            <a:xfrm>
              <a:off x="4339585" y="3518848"/>
              <a:ext cx="82296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68" name="Group 82"/>
            <p:cNvGrpSpPr>
              <a:grpSpLocks/>
            </p:cNvGrpSpPr>
            <p:nvPr/>
          </p:nvGrpSpPr>
          <p:grpSpPr bwMode="auto">
            <a:xfrm>
              <a:off x="3872552" y="3159456"/>
              <a:ext cx="479425" cy="1003300"/>
              <a:chOff x="3574" y="2920"/>
              <a:chExt cx="302" cy="632"/>
            </a:xfrm>
          </p:grpSpPr>
          <p:sp>
            <p:nvSpPr>
              <p:cNvPr id="71" name="Rectangle 86"/>
              <p:cNvSpPr>
                <a:spLocks noChangeArrowheads="1"/>
              </p:cNvSpPr>
              <p:nvPr/>
            </p:nvSpPr>
            <p:spPr bwMode="auto">
              <a:xfrm>
                <a:off x="3671" y="2920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</a:t>
                </a:r>
              </a:p>
            </p:txBody>
          </p:sp>
          <p:sp>
            <p:nvSpPr>
              <p:cNvPr id="72" name="Rectangle 87"/>
              <p:cNvSpPr>
                <a:spLocks noChangeArrowheads="1"/>
              </p:cNvSpPr>
              <p:nvPr/>
            </p:nvSpPr>
            <p:spPr bwMode="auto">
              <a:xfrm>
                <a:off x="3574" y="3302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0</a:t>
                </a:r>
              </a:p>
            </p:txBody>
          </p:sp>
        </p:grpSp>
      </p:grpSp>
      <p:grpSp>
        <p:nvGrpSpPr>
          <p:cNvPr id="82" name="Group 81"/>
          <p:cNvGrpSpPr/>
          <p:nvPr/>
        </p:nvGrpSpPr>
        <p:grpSpPr>
          <a:xfrm>
            <a:off x="5477438" y="3429948"/>
            <a:ext cx="2512226" cy="984250"/>
            <a:chOff x="5477438" y="3254992"/>
            <a:chExt cx="2512226" cy="984250"/>
          </a:xfrm>
        </p:grpSpPr>
        <p:grpSp>
          <p:nvGrpSpPr>
            <p:cNvPr id="67" name="Group 72"/>
            <p:cNvGrpSpPr>
              <a:grpSpLocks/>
            </p:cNvGrpSpPr>
            <p:nvPr/>
          </p:nvGrpSpPr>
          <p:grpSpPr bwMode="auto">
            <a:xfrm>
              <a:off x="6006152" y="3254992"/>
              <a:ext cx="479425" cy="984250"/>
              <a:chOff x="3574" y="2920"/>
              <a:chExt cx="302" cy="620"/>
            </a:xfrm>
          </p:grpSpPr>
          <p:sp>
            <p:nvSpPr>
              <p:cNvPr id="76" name="Rectangle 76"/>
              <p:cNvSpPr>
                <a:spLocks noChangeArrowheads="1"/>
              </p:cNvSpPr>
              <p:nvPr/>
            </p:nvSpPr>
            <p:spPr bwMode="auto">
              <a:xfrm>
                <a:off x="3671" y="2920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</a:t>
                </a:r>
              </a:p>
            </p:txBody>
          </p:sp>
          <p:sp>
            <p:nvSpPr>
              <p:cNvPr id="77" name="Rectangle 77"/>
              <p:cNvSpPr>
                <a:spLocks noChangeArrowheads="1"/>
              </p:cNvSpPr>
              <p:nvPr/>
            </p:nvSpPr>
            <p:spPr bwMode="auto">
              <a:xfrm>
                <a:off x="3574" y="3290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0</a:t>
                </a:r>
              </a:p>
            </p:txBody>
          </p:sp>
        </p:grpSp>
        <p:sp>
          <p:nvSpPr>
            <p:cNvPr id="69" name="Line 88"/>
            <p:cNvSpPr>
              <a:spLocks noChangeShapeType="1"/>
            </p:cNvSpPr>
            <p:nvPr/>
          </p:nvSpPr>
          <p:spPr bwMode="auto">
            <a:xfrm>
              <a:off x="6472237" y="3622344"/>
              <a:ext cx="10058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0" name="Rectangle 79"/>
            <p:cNvSpPr/>
            <p:nvPr/>
          </p:nvSpPr>
          <p:spPr>
            <a:xfrm>
              <a:off x="5477438" y="3567752"/>
              <a:ext cx="2512226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=  2 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 12x + 36 dx </a:t>
              </a:r>
              <a:endParaRPr lang="en-US" sz="2000" baseline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358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358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2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4000"/>
                            </p:stCondLst>
                            <p:childTnLst>
                              <p:par>
                                <p:cTn id="3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03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426" name="Rectangle 2"/>
          <p:cNvSpPr>
            <a:spLocks noGrp="1" noChangeArrowheads="1"/>
          </p:cNvSpPr>
          <p:nvPr>
            <p:ph type="title"/>
          </p:nvPr>
        </p:nvSpPr>
        <p:spPr>
          <a:xfrm>
            <a:off x="3089275" y="499854"/>
            <a:ext cx="2895600" cy="461665"/>
          </a:xfrm>
          <a:noFill/>
          <a:ln>
            <a:noFill/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2400" b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LATIHAN</a:t>
            </a:r>
          </a:p>
        </p:txBody>
      </p:sp>
      <p:sp>
        <p:nvSpPr>
          <p:cNvPr id="359427" name="Rectangle 3"/>
          <p:cNvSpPr>
            <a:spLocks noChangeArrowheads="1"/>
          </p:cNvSpPr>
          <p:nvPr/>
        </p:nvSpPr>
        <p:spPr bwMode="auto">
          <a:xfrm>
            <a:off x="552450" y="1395204"/>
            <a:ext cx="7905750" cy="38625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spcAft>
                <a:spcPts val="1800"/>
              </a:spcAft>
              <a:buAutoNum type="arabicPeriod"/>
            </a:pP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Hitung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luas permukaan benda yang terbentuk jika busur sikloida dengan persamaan x = a( – sin ) dan y = a(1 – cos ) diputar terhadap sumbu X. </a:t>
            </a:r>
            <a:endParaRPr lang="en-US" sz="2000" baseline="0" smtClean="0">
              <a:latin typeface="Arial" pitchFamily="34" charset="0"/>
              <a:cs typeface="Arial" pitchFamily="34" charset="0"/>
              <a:sym typeface="Symbol" pitchFamily="18" charset="2"/>
            </a:endParaRPr>
          </a:p>
          <a:p>
            <a:pPr marL="457200" indent="-457200">
              <a:spcAft>
                <a:spcPts val="1800"/>
              </a:spcAft>
              <a:buAutoNum type="arabicPeriod"/>
            </a:pP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Hitung luas permukaan benda putar yang terbentuk karena perputaran elips </a:t>
            </a:r>
          </a:p>
          <a:p>
            <a:pPr marL="457200" indent="-457200">
              <a:spcAft>
                <a:spcPts val="1800"/>
              </a:spcAft>
              <a:buAutoNum type="arabicPeriod"/>
            </a:pP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Hitung luas permukaan benda yang terbentuk jika kardioda dengan persamaan x = 2 cos  – cos 2 dan y = 2 sin  – sin 2 diputar terhadap sumbu X</a:t>
            </a:r>
          </a:p>
          <a:p>
            <a:pPr marL="457200" indent="-457200">
              <a:spcAft>
                <a:spcPts val="1800"/>
              </a:spcAft>
              <a:buFontTx/>
              <a:buAutoNum type="arabicPeriod"/>
            </a:pP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Hitung luas permukaan benda putar yg terbentuk karena perputaran y = mx dari x = 0 sampai x = 3 terhadap sumbu X 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359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359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359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359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4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3594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9426" grpId="0"/>
      <p:bldP spid="359427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523" name="Rectangle 3"/>
          <p:cNvSpPr>
            <a:spLocks noChangeArrowheads="1"/>
          </p:cNvSpPr>
          <p:nvPr/>
        </p:nvSpPr>
        <p:spPr bwMode="auto">
          <a:xfrm>
            <a:off x="533400" y="950655"/>
            <a:ext cx="7467600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Aft>
                <a:spcPts val="2400"/>
              </a:spcAft>
              <a:buAutoNum type="arabicPeriod" startAt="5"/>
            </a:pPr>
            <a:r>
              <a:rPr lang="en-US" sz="2000" baseline="0" smtClean="0">
                <a:latin typeface="Arial" charset="0"/>
                <a:cs typeface="Times New Roman" charset="0"/>
                <a:sym typeface="Symbol" pitchFamily="18" charset="2"/>
              </a:rPr>
              <a:t>Hitung </a:t>
            </a:r>
            <a:r>
              <a:rPr lang="en-US" sz="2000" baseline="0">
                <a:latin typeface="Arial" charset="0"/>
                <a:cs typeface="Times New Roman" charset="0"/>
                <a:sym typeface="Symbol" pitchFamily="18" charset="2"/>
              </a:rPr>
              <a:t>luas permukaan benda putar yang terbentuk karena perputaran y =  dari x = 0 sampai x = 3 terhadap sumbu Y </a:t>
            </a:r>
            <a:endParaRPr lang="en-US" sz="2000" baseline="0" smtClean="0">
              <a:latin typeface="Arial" charset="0"/>
              <a:cs typeface="Times New Roman" charset="0"/>
              <a:sym typeface="Symbol" pitchFamily="18" charset="2"/>
            </a:endParaRPr>
          </a:p>
          <a:p>
            <a:pPr marL="457200" indent="-457200">
              <a:spcAft>
                <a:spcPts val="2400"/>
              </a:spcAft>
              <a:buAutoNum type="arabicPeriod" startAt="5"/>
            </a:pPr>
            <a:r>
              <a:rPr lang="en-US" sz="2000" baseline="0" smtClean="0">
                <a:latin typeface="Arial" charset="0"/>
                <a:cs typeface="Times New Roman" charset="0"/>
                <a:sym typeface="Symbol" pitchFamily="18" charset="2"/>
              </a:rPr>
              <a:t>Hitung luas permukaan benda putar yang terbentuk karena perputaran  x = a ( – sin ),  y = a (1 – cos ) terhadap sumbu X </a:t>
            </a:r>
          </a:p>
          <a:p>
            <a:pPr marL="457200" indent="-457200">
              <a:spcAft>
                <a:spcPts val="2400"/>
              </a:spcAft>
              <a:buAutoNum type="arabicPeriod" startAt="5"/>
            </a:pPr>
            <a:r>
              <a:rPr lang="en-US" sz="2000" baseline="0" smtClean="0">
                <a:latin typeface="Arial" charset="0"/>
                <a:cs typeface="Times New Roman" charset="0"/>
                <a:sym typeface="Symbol" pitchFamily="18" charset="2"/>
              </a:rPr>
              <a:t>Hitung luas permukaan benda putar yang terbentuk karena perputaran kurva   8a</a:t>
            </a:r>
            <a:r>
              <a:rPr lang="en-US" sz="2000" baseline="30000" smtClean="0">
                <a:latin typeface="Arial" charset="0"/>
                <a:cs typeface="Times New Roman" charset="0"/>
                <a:sym typeface="Symbol" pitchFamily="18" charset="2"/>
              </a:rPr>
              <a:t>2</a:t>
            </a:r>
            <a:r>
              <a:rPr lang="en-US" sz="2000" baseline="0" smtClean="0">
                <a:latin typeface="Arial" charset="0"/>
                <a:cs typeface="Times New Roman" charset="0"/>
                <a:sym typeface="Symbol" pitchFamily="18" charset="2"/>
              </a:rPr>
              <a:t> y</a:t>
            </a:r>
            <a:r>
              <a:rPr lang="en-US" sz="2000" baseline="30000" smtClean="0">
                <a:latin typeface="Arial" charset="0"/>
                <a:cs typeface="Times New Roman" charset="0"/>
                <a:sym typeface="Symbol" pitchFamily="18" charset="2"/>
              </a:rPr>
              <a:t>2</a:t>
            </a:r>
            <a:r>
              <a:rPr lang="en-US" sz="2000" baseline="0" smtClean="0">
                <a:latin typeface="Arial" charset="0"/>
                <a:cs typeface="Times New Roman" charset="0"/>
                <a:sym typeface="Symbol" pitchFamily="18" charset="2"/>
              </a:rPr>
              <a:t> = a</a:t>
            </a:r>
            <a:r>
              <a:rPr lang="en-US" sz="2000" baseline="30000" smtClean="0">
                <a:latin typeface="Arial" charset="0"/>
                <a:cs typeface="Times New Roman" charset="0"/>
                <a:sym typeface="Symbol" pitchFamily="18" charset="2"/>
              </a:rPr>
              <a:t>2</a:t>
            </a:r>
            <a:r>
              <a:rPr lang="en-US" sz="2000" baseline="0" smtClean="0">
                <a:latin typeface="Arial" charset="0"/>
                <a:cs typeface="Times New Roman" charset="0"/>
                <a:sym typeface="Symbol" pitchFamily="18" charset="2"/>
              </a:rPr>
              <a:t> x</a:t>
            </a:r>
            <a:r>
              <a:rPr lang="en-US" sz="2000" baseline="30000" smtClean="0">
                <a:latin typeface="Arial" charset="0"/>
                <a:cs typeface="Times New Roman" charset="0"/>
                <a:sym typeface="Symbol" pitchFamily="18" charset="2"/>
              </a:rPr>
              <a:t>2</a:t>
            </a:r>
            <a:r>
              <a:rPr lang="en-US" sz="2000" baseline="0" smtClean="0">
                <a:latin typeface="Arial" charset="0"/>
                <a:cs typeface="Times New Roman" charset="0"/>
                <a:sym typeface="Symbol" pitchFamily="18" charset="2"/>
              </a:rPr>
              <a:t>  – x</a:t>
            </a:r>
            <a:r>
              <a:rPr lang="en-US" sz="2000" baseline="30000" smtClean="0">
                <a:latin typeface="Arial" charset="0"/>
                <a:cs typeface="Times New Roman" charset="0"/>
                <a:sym typeface="Symbol" pitchFamily="18" charset="2"/>
              </a:rPr>
              <a:t>4</a:t>
            </a:r>
            <a:r>
              <a:rPr lang="en-US" sz="2000" baseline="0" smtClean="0">
                <a:latin typeface="Arial" charset="0"/>
                <a:cs typeface="Times New Roman" charset="0"/>
                <a:sym typeface="Symbol" pitchFamily="18" charset="2"/>
              </a:rPr>
              <a:t>  terhadap sumbu X </a:t>
            </a:r>
            <a:endParaRPr lang="en-US" sz="2000" baseline="0">
              <a:latin typeface="Arial" charset="0"/>
              <a:cs typeface="Times New Roman" charset="0"/>
              <a:sym typeface="Symbol" pitchFamily="18" charset="2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363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363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363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352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lide Number Placeholder 5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grpSp>
        <p:nvGrpSpPr>
          <p:cNvPr id="67" name="Group 66"/>
          <p:cNvGrpSpPr/>
          <p:nvPr/>
        </p:nvGrpSpPr>
        <p:grpSpPr>
          <a:xfrm>
            <a:off x="1147776" y="590490"/>
            <a:ext cx="5760720" cy="810633"/>
            <a:chOff x="1066800" y="531173"/>
            <a:chExt cx="5760720" cy="810633"/>
          </a:xfrm>
        </p:grpSpPr>
        <p:sp>
          <p:nvSpPr>
            <p:cNvPr id="46109" name="Rectangle 23"/>
            <p:cNvSpPr>
              <a:spLocks noChangeArrowheads="1"/>
            </p:cNvSpPr>
            <p:nvPr/>
          </p:nvSpPr>
          <p:spPr bwMode="auto">
            <a:xfrm>
              <a:off x="1066800" y="762000"/>
              <a:ext cx="5760720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5.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 </a:t>
              </a:r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charset="0"/>
                  <a:sym typeface="Symbol"/>
                </a:rPr>
                <a:t>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f(x) dx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+  </a:t>
              </a:r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charset="0"/>
                  <a:sym typeface="Symbol"/>
                </a:rPr>
                <a:t>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f(x) dx = </a:t>
              </a:r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charset="0"/>
                  <a:sym typeface="Symbol"/>
                </a:rPr>
                <a:t>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f(x)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dx  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jika a  c  b  </a:t>
              </a:r>
            </a:p>
          </p:txBody>
        </p:sp>
        <p:sp>
          <p:nvSpPr>
            <p:cNvPr id="61" name="Rectangle 41"/>
            <p:cNvSpPr>
              <a:spLocks noChangeArrowheads="1"/>
            </p:cNvSpPr>
            <p:nvPr/>
          </p:nvSpPr>
          <p:spPr bwMode="auto">
            <a:xfrm>
              <a:off x="4066227" y="531173"/>
              <a:ext cx="339725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b</a:t>
              </a:r>
            </a:p>
          </p:txBody>
        </p:sp>
        <p:sp>
          <p:nvSpPr>
            <p:cNvPr id="62" name="Rectangle 41"/>
            <p:cNvSpPr>
              <a:spLocks noChangeArrowheads="1"/>
            </p:cNvSpPr>
            <p:nvPr/>
          </p:nvSpPr>
          <p:spPr bwMode="auto">
            <a:xfrm>
              <a:off x="2860344" y="533400"/>
              <a:ext cx="339725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b</a:t>
              </a:r>
            </a:p>
          </p:txBody>
        </p:sp>
        <p:sp>
          <p:nvSpPr>
            <p:cNvPr id="63" name="Rectangle 41"/>
            <p:cNvSpPr>
              <a:spLocks noChangeArrowheads="1"/>
            </p:cNvSpPr>
            <p:nvPr/>
          </p:nvSpPr>
          <p:spPr bwMode="auto">
            <a:xfrm>
              <a:off x="1586552" y="533400"/>
              <a:ext cx="31290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c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64" name="Rectangle 41"/>
            <p:cNvSpPr>
              <a:spLocks noChangeArrowheads="1"/>
            </p:cNvSpPr>
            <p:nvPr/>
          </p:nvSpPr>
          <p:spPr bwMode="auto">
            <a:xfrm>
              <a:off x="2569046" y="936008"/>
              <a:ext cx="31290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c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65" name="Rectangle 41"/>
            <p:cNvSpPr>
              <a:spLocks noChangeArrowheads="1"/>
            </p:cNvSpPr>
            <p:nvPr/>
          </p:nvSpPr>
          <p:spPr bwMode="auto">
            <a:xfrm>
              <a:off x="1309048" y="941696"/>
              <a:ext cx="327334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a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66" name="Rectangle 41"/>
            <p:cNvSpPr>
              <a:spLocks noChangeArrowheads="1"/>
            </p:cNvSpPr>
            <p:nvPr/>
          </p:nvSpPr>
          <p:spPr bwMode="auto">
            <a:xfrm>
              <a:off x="3796352" y="941696"/>
              <a:ext cx="327334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a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</p:grpSp>
      <p:grpSp>
        <p:nvGrpSpPr>
          <p:cNvPr id="73" name="Group 72"/>
          <p:cNvGrpSpPr/>
          <p:nvPr/>
        </p:nvGrpSpPr>
        <p:grpSpPr>
          <a:xfrm>
            <a:off x="1198205" y="1673165"/>
            <a:ext cx="5207371" cy="843662"/>
            <a:chOff x="1004248" y="1510352"/>
            <a:chExt cx="5207371" cy="843662"/>
          </a:xfrm>
        </p:grpSpPr>
        <p:grpSp>
          <p:nvGrpSpPr>
            <p:cNvPr id="69" name="Group 68"/>
            <p:cNvGrpSpPr/>
            <p:nvPr/>
          </p:nvGrpSpPr>
          <p:grpSpPr>
            <a:xfrm>
              <a:off x="3810000" y="1613848"/>
              <a:ext cx="2401619" cy="715963"/>
              <a:chOff x="4246563" y="1613848"/>
              <a:chExt cx="2401619" cy="715963"/>
            </a:xfrm>
          </p:grpSpPr>
          <p:sp>
            <p:nvSpPr>
              <p:cNvPr id="46127" name="Rectangle 11"/>
              <p:cNvSpPr>
                <a:spLocks noChangeArrowheads="1"/>
              </p:cNvSpPr>
              <p:nvPr/>
            </p:nvSpPr>
            <p:spPr bwMode="auto">
              <a:xfrm>
                <a:off x="4246563" y="1749425"/>
                <a:ext cx="2401619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maka             =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f(u)</a:t>
                </a:r>
              </a:p>
            </p:txBody>
          </p:sp>
          <p:grpSp>
            <p:nvGrpSpPr>
              <p:cNvPr id="46128" name="Group 12"/>
              <p:cNvGrpSpPr>
                <a:grpSpLocks/>
              </p:cNvGrpSpPr>
              <p:nvPr/>
            </p:nvGrpSpPr>
            <p:grpSpPr bwMode="auto">
              <a:xfrm>
                <a:off x="5007592" y="1613848"/>
                <a:ext cx="825500" cy="715963"/>
                <a:chOff x="3674" y="2057"/>
                <a:chExt cx="520" cy="451"/>
              </a:xfrm>
            </p:grpSpPr>
            <p:sp>
              <p:nvSpPr>
                <p:cNvPr id="46129" name="Rectangle 13"/>
                <p:cNvSpPr>
                  <a:spLocks noChangeArrowheads="1"/>
                </p:cNvSpPr>
                <p:nvPr/>
              </p:nvSpPr>
              <p:spPr bwMode="auto">
                <a:xfrm>
                  <a:off x="3674" y="2057"/>
                  <a:ext cx="520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dF(u)</a:t>
                  </a:r>
                </a:p>
              </p:txBody>
            </p:sp>
            <p:sp>
              <p:nvSpPr>
                <p:cNvPr id="46130" name="Rectangle 14"/>
                <p:cNvSpPr>
                  <a:spLocks noChangeArrowheads="1"/>
                </p:cNvSpPr>
                <p:nvPr/>
              </p:nvSpPr>
              <p:spPr bwMode="auto">
                <a:xfrm>
                  <a:off x="3792" y="2256"/>
                  <a:ext cx="296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du</a:t>
                  </a:r>
                </a:p>
              </p:txBody>
            </p:sp>
            <p:sp>
              <p:nvSpPr>
                <p:cNvPr id="46131" name="Line 15"/>
                <p:cNvSpPr>
                  <a:spLocks noChangeShapeType="1"/>
                </p:cNvSpPr>
                <p:nvPr/>
              </p:nvSpPr>
              <p:spPr bwMode="auto">
                <a:xfrm>
                  <a:off x="3729" y="2289"/>
                  <a:ext cx="403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</p:grpSp>
        <p:grpSp>
          <p:nvGrpSpPr>
            <p:cNvPr id="72" name="Group 71"/>
            <p:cNvGrpSpPr/>
            <p:nvPr/>
          </p:nvGrpSpPr>
          <p:grpSpPr>
            <a:xfrm>
              <a:off x="1004248" y="1510352"/>
              <a:ext cx="3017520" cy="843662"/>
              <a:chOff x="1004248" y="1510352"/>
              <a:chExt cx="3017520" cy="843662"/>
            </a:xfrm>
          </p:grpSpPr>
          <p:sp>
            <p:nvSpPr>
              <p:cNvPr id="46132" name="Rectangle 4"/>
              <p:cNvSpPr>
                <a:spLocks noChangeArrowheads="1"/>
              </p:cNvSpPr>
              <p:nvPr/>
            </p:nvSpPr>
            <p:spPr bwMode="auto">
              <a:xfrm>
                <a:off x="1004248" y="1752600"/>
                <a:ext cx="3017520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6.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 Jika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F(u)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=  </a:t>
                </a:r>
                <a:r>
                  <a:rPr lang="en-US" sz="2000" baseline="0" smtClean="0">
                    <a:solidFill>
                      <a:srgbClr val="FFFFFF"/>
                    </a:solidFill>
                    <a:latin typeface="Arial" charset="0"/>
                    <a:cs typeface="Times New Roman" charset="0"/>
                    <a:sym typeface="Symbol"/>
                  </a:rPr>
                  <a:t>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 f(x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) dx </a:t>
                </a:r>
              </a:p>
            </p:txBody>
          </p:sp>
          <p:sp>
            <p:nvSpPr>
              <p:cNvPr id="70" name="Rectangle 69"/>
              <p:cNvSpPr/>
              <p:nvPr/>
            </p:nvSpPr>
            <p:spPr>
              <a:xfrm>
                <a:off x="2837810" y="1510352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:r>
                  <a:rPr lang="en-US" sz="2000" baseline="0" smtClean="0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  <a:sym typeface="Symbol" pitchFamily="18" charset="2"/>
                  </a:rPr>
                  <a:t>u</a:t>
                </a:r>
                <a:endParaRPr lang="en-US" sz="2000" baseline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sp>
            <p:nvSpPr>
              <p:cNvPr id="71" name="Rectangle 70"/>
              <p:cNvSpPr/>
              <p:nvPr/>
            </p:nvSpPr>
            <p:spPr>
              <a:xfrm>
                <a:off x="2577152" y="1953904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:r>
                  <a:rPr lang="en-US" sz="2000" baseline="0" smtClean="0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  <a:sym typeface="Symbol" pitchFamily="18" charset="2"/>
                  </a:rPr>
                  <a:t>0</a:t>
                </a:r>
                <a:endParaRPr lang="en-US" sz="2000" baseline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</p:grpSp>
      </p:grpSp>
      <p:grpSp>
        <p:nvGrpSpPr>
          <p:cNvPr id="78" name="Group 77"/>
          <p:cNvGrpSpPr/>
          <p:nvPr/>
        </p:nvGrpSpPr>
        <p:grpSpPr>
          <a:xfrm>
            <a:off x="1242400" y="2745698"/>
            <a:ext cx="4297680" cy="796985"/>
            <a:chOff x="993784" y="2533981"/>
            <a:chExt cx="4297680" cy="796985"/>
          </a:xfrm>
        </p:grpSpPr>
        <p:sp>
          <p:nvSpPr>
            <p:cNvPr id="46100" name="Rectangle 43"/>
            <p:cNvSpPr>
              <a:spLocks noChangeArrowheads="1"/>
            </p:cNvSpPr>
            <p:nvPr/>
          </p:nvSpPr>
          <p:spPr bwMode="auto">
            <a:xfrm>
              <a:off x="993784" y="2741613"/>
              <a:ext cx="4297680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7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.   </a:t>
              </a:r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charset="0"/>
                  <a:sym typeface="Symbol"/>
                </a:rPr>
                <a:t>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  f(x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)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dx 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=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F(x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) |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=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F(b) – F(a)   </a:t>
              </a:r>
            </a:p>
          </p:txBody>
        </p:sp>
        <p:sp>
          <p:nvSpPr>
            <p:cNvPr id="74" name="Rectangle 41"/>
            <p:cNvSpPr>
              <a:spLocks noChangeArrowheads="1"/>
            </p:cNvSpPr>
            <p:nvPr/>
          </p:nvSpPr>
          <p:spPr bwMode="auto">
            <a:xfrm>
              <a:off x="1516371" y="2533981"/>
              <a:ext cx="339725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b</a:t>
              </a:r>
            </a:p>
          </p:txBody>
        </p:sp>
        <p:sp>
          <p:nvSpPr>
            <p:cNvPr id="75" name="Rectangle 41"/>
            <p:cNvSpPr>
              <a:spLocks noChangeArrowheads="1"/>
            </p:cNvSpPr>
            <p:nvPr/>
          </p:nvSpPr>
          <p:spPr bwMode="auto">
            <a:xfrm>
              <a:off x="3410907" y="2541896"/>
              <a:ext cx="339725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b</a:t>
              </a:r>
            </a:p>
          </p:txBody>
        </p:sp>
        <p:sp>
          <p:nvSpPr>
            <p:cNvPr id="76" name="Rectangle 41"/>
            <p:cNvSpPr>
              <a:spLocks noChangeArrowheads="1"/>
            </p:cNvSpPr>
            <p:nvPr/>
          </p:nvSpPr>
          <p:spPr bwMode="auto">
            <a:xfrm>
              <a:off x="1268104" y="2930856"/>
              <a:ext cx="327334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a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77" name="Rectangle 41"/>
            <p:cNvSpPr>
              <a:spLocks noChangeArrowheads="1"/>
            </p:cNvSpPr>
            <p:nvPr/>
          </p:nvSpPr>
          <p:spPr bwMode="auto">
            <a:xfrm>
              <a:off x="3374725" y="2930856"/>
              <a:ext cx="327334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a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</p:grpSp>
      <p:grpSp>
        <p:nvGrpSpPr>
          <p:cNvPr id="83" name="Group 82"/>
          <p:cNvGrpSpPr/>
          <p:nvPr/>
        </p:nvGrpSpPr>
        <p:grpSpPr>
          <a:xfrm>
            <a:off x="1219200" y="3839794"/>
            <a:ext cx="7040880" cy="808406"/>
            <a:chOff x="1012874" y="3551877"/>
            <a:chExt cx="5577840" cy="808406"/>
          </a:xfrm>
        </p:grpSpPr>
        <p:sp>
          <p:nvSpPr>
            <p:cNvPr id="46087" name="Rectangle 64"/>
            <p:cNvSpPr>
              <a:spLocks noChangeArrowheads="1"/>
            </p:cNvSpPr>
            <p:nvPr/>
          </p:nvSpPr>
          <p:spPr bwMode="auto">
            <a:xfrm>
              <a:off x="1012874" y="3790950"/>
              <a:ext cx="557784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8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.    </a:t>
              </a:r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charset="0"/>
                  <a:sym typeface="Symbol"/>
                </a:rPr>
                <a:t>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 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f(x) dx 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charset="0"/>
                  <a:sym typeface="Symbol"/>
                </a:rPr>
                <a:t>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g(x) dx, jika f(x)  g(x)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dalam interval  [a, b] </a:t>
              </a:r>
            </a:p>
          </p:txBody>
        </p:sp>
        <p:sp>
          <p:nvSpPr>
            <p:cNvPr id="79" name="Rectangle 41"/>
            <p:cNvSpPr>
              <a:spLocks noChangeArrowheads="1"/>
            </p:cNvSpPr>
            <p:nvPr/>
          </p:nvSpPr>
          <p:spPr bwMode="auto">
            <a:xfrm>
              <a:off x="1524000" y="3551877"/>
              <a:ext cx="339725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b</a:t>
              </a:r>
            </a:p>
          </p:txBody>
        </p:sp>
        <p:sp>
          <p:nvSpPr>
            <p:cNvPr id="80" name="Rectangle 41"/>
            <p:cNvSpPr>
              <a:spLocks noChangeArrowheads="1"/>
            </p:cNvSpPr>
            <p:nvPr/>
          </p:nvSpPr>
          <p:spPr bwMode="auto">
            <a:xfrm>
              <a:off x="2539148" y="3573440"/>
              <a:ext cx="339725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b</a:t>
              </a:r>
            </a:p>
          </p:txBody>
        </p:sp>
        <p:sp>
          <p:nvSpPr>
            <p:cNvPr id="81" name="Rectangle 41"/>
            <p:cNvSpPr>
              <a:spLocks noChangeArrowheads="1"/>
            </p:cNvSpPr>
            <p:nvPr/>
          </p:nvSpPr>
          <p:spPr bwMode="auto">
            <a:xfrm>
              <a:off x="1240808" y="3948752"/>
              <a:ext cx="327334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a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82" name="Rectangle 41"/>
            <p:cNvSpPr>
              <a:spLocks noChangeArrowheads="1"/>
            </p:cNvSpPr>
            <p:nvPr/>
          </p:nvSpPr>
          <p:spPr bwMode="auto">
            <a:xfrm>
              <a:off x="2308495" y="3960173"/>
              <a:ext cx="327334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a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66" name="Rectangle 10"/>
          <p:cNvSpPr>
            <a:spLocks noChangeArrowheads="1"/>
          </p:cNvSpPr>
          <p:nvPr/>
        </p:nvSpPr>
        <p:spPr bwMode="auto">
          <a:xfrm>
            <a:off x="2209800" y="1981200"/>
            <a:ext cx="48006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b">
            <a:spAutoFit/>
          </a:bodyPr>
          <a:lstStyle/>
          <a:p>
            <a:pPr algn="ctr">
              <a:defRPr/>
            </a:pPr>
            <a:r>
              <a:rPr lang="en-US" sz="2400" b="1" baseline="0">
                <a:solidFill>
                  <a:srgbClr val="FFFA2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SEKIAN KULIAH BAB </a:t>
            </a:r>
            <a:r>
              <a:rPr lang="en-US" sz="2400" b="1" baseline="0" smtClean="0">
                <a:solidFill>
                  <a:srgbClr val="FFFA2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2 </a:t>
            </a:r>
          </a:p>
          <a:p>
            <a:pPr algn="ctr">
              <a:defRPr/>
            </a:pPr>
            <a:r>
              <a:rPr lang="en-US" sz="2400" b="1" baseline="0" smtClean="0">
                <a:solidFill>
                  <a:srgbClr val="FFFA2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DAN </a:t>
            </a:r>
          </a:p>
          <a:p>
            <a:pPr algn="ctr">
              <a:defRPr/>
            </a:pPr>
            <a:r>
              <a:rPr lang="en-US" sz="2400" b="1" baseline="0" smtClean="0">
                <a:solidFill>
                  <a:srgbClr val="FFFA2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SIAPKAN </a:t>
            </a:r>
            <a:r>
              <a:rPr lang="en-US" sz="2400" b="1" baseline="0">
                <a:solidFill>
                  <a:srgbClr val="FFFA2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DIRI </a:t>
            </a:r>
            <a:r>
              <a:rPr lang="en-US" sz="2400" b="1" baseline="0" smtClean="0">
                <a:solidFill>
                  <a:srgbClr val="FFFA2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UNTUK </a:t>
            </a:r>
          </a:p>
          <a:p>
            <a:pPr algn="ctr">
              <a:defRPr/>
            </a:pPr>
            <a:r>
              <a:rPr lang="en-US" sz="2400" b="1" baseline="0" smtClean="0">
                <a:solidFill>
                  <a:srgbClr val="FFFA2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UJIAN MID </a:t>
            </a:r>
            <a:r>
              <a:rPr lang="en-US" sz="2400" b="1" baseline="0">
                <a:solidFill>
                  <a:srgbClr val="FFFA2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SEMESTER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D40D91-98B1-4C9E-8244-555E841FB39B}" type="slidenum">
              <a:rPr lang="id-ID" smtClean="0"/>
              <a:pPr>
                <a:defRPr/>
              </a:pPr>
              <a:t>40</a:t>
            </a:fld>
            <a:endParaRPr lang="id-ID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1730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1730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1730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1730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306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610" name="Rectangle 2"/>
          <p:cNvSpPr>
            <a:spLocks noGrp="1" noChangeArrowheads="1"/>
          </p:cNvSpPr>
          <p:nvPr>
            <p:ph type="title"/>
          </p:nvPr>
        </p:nvSpPr>
        <p:spPr>
          <a:xfrm>
            <a:off x="2590800" y="300335"/>
            <a:ext cx="3962400" cy="461665"/>
          </a:xfrm>
          <a:noFill/>
          <a:ln>
            <a:noFill/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2400" b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CONTOH SOAL</a:t>
            </a:r>
          </a:p>
        </p:txBody>
      </p:sp>
      <p:grpSp>
        <p:nvGrpSpPr>
          <p:cNvPr id="113" name="Group 112"/>
          <p:cNvGrpSpPr/>
          <p:nvPr/>
        </p:nvGrpSpPr>
        <p:grpSpPr>
          <a:xfrm>
            <a:off x="807720" y="1981200"/>
            <a:ext cx="2011680" cy="867723"/>
            <a:chOff x="609600" y="1981200"/>
            <a:chExt cx="2011680" cy="867723"/>
          </a:xfrm>
        </p:grpSpPr>
        <p:sp>
          <p:nvSpPr>
            <p:cNvPr id="47181" name="Rectangle 31"/>
            <p:cNvSpPr>
              <a:spLocks noChangeArrowheads="1"/>
            </p:cNvSpPr>
            <p:nvPr/>
          </p:nvSpPr>
          <p:spPr bwMode="auto">
            <a:xfrm>
              <a:off x="1136010" y="1981200"/>
              <a:ext cx="325438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3</a:t>
              </a:r>
            </a:p>
          </p:txBody>
        </p:sp>
        <p:sp>
          <p:nvSpPr>
            <p:cNvPr id="47182" name="Rectangle 32"/>
            <p:cNvSpPr>
              <a:spLocks noChangeArrowheads="1"/>
            </p:cNvSpPr>
            <p:nvPr/>
          </p:nvSpPr>
          <p:spPr bwMode="auto">
            <a:xfrm>
              <a:off x="892792" y="2452048"/>
              <a:ext cx="325438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0</a:t>
              </a:r>
            </a:p>
          </p:txBody>
        </p:sp>
        <p:sp>
          <p:nvSpPr>
            <p:cNvPr id="47178" name="Rectangle 33"/>
            <p:cNvSpPr>
              <a:spLocks noChangeArrowheads="1"/>
            </p:cNvSpPr>
            <p:nvPr/>
          </p:nvSpPr>
          <p:spPr bwMode="auto">
            <a:xfrm>
              <a:off x="609600" y="2190750"/>
              <a:ext cx="2011680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.   </a:t>
              </a:r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charset="0"/>
                  <a:sym typeface="Symbol"/>
                </a:rPr>
                <a:t>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x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1 + x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dx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     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47179" name="Line 49"/>
            <p:cNvSpPr>
              <a:spLocks noChangeShapeType="1"/>
            </p:cNvSpPr>
            <p:nvPr/>
          </p:nvSpPr>
          <p:spPr bwMode="auto">
            <a:xfrm>
              <a:off x="1584960" y="2242498"/>
              <a:ext cx="5486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27" name="Group 126"/>
          <p:cNvGrpSpPr/>
          <p:nvPr/>
        </p:nvGrpSpPr>
        <p:grpSpPr>
          <a:xfrm>
            <a:off x="1219200" y="4210381"/>
            <a:ext cx="2177199" cy="731838"/>
            <a:chOff x="1143000" y="4466277"/>
            <a:chExt cx="2177199" cy="731838"/>
          </a:xfrm>
        </p:grpSpPr>
        <p:sp>
          <p:nvSpPr>
            <p:cNvPr id="47134" name="Rectangle 76"/>
            <p:cNvSpPr>
              <a:spLocks noChangeArrowheads="1"/>
            </p:cNvSpPr>
            <p:nvPr/>
          </p:nvSpPr>
          <p:spPr bwMode="auto">
            <a:xfrm>
              <a:off x="1143000" y="4613275"/>
              <a:ext cx="2177199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= 2 (    u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5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–     u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3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)|</a:t>
              </a:r>
              <a:endParaRPr lang="en-US" sz="2000" baseline="0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47135" name="Group 77"/>
            <p:cNvGrpSpPr>
              <a:grpSpLocks/>
            </p:cNvGrpSpPr>
            <p:nvPr/>
          </p:nvGrpSpPr>
          <p:grpSpPr bwMode="auto">
            <a:xfrm>
              <a:off x="1703696" y="4466277"/>
              <a:ext cx="325438" cy="731838"/>
              <a:chOff x="2778" y="2035"/>
              <a:chExt cx="205" cy="461"/>
            </a:xfrm>
          </p:grpSpPr>
          <p:sp>
            <p:nvSpPr>
              <p:cNvPr id="47152" name="Rectangle 78"/>
              <p:cNvSpPr>
                <a:spLocks noChangeArrowheads="1"/>
              </p:cNvSpPr>
              <p:nvPr/>
            </p:nvSpPr>
            <p:spPr bwMode="auto">
              <a:xfrm>
                <a:off x="2778" y="2035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</a:p>
            </p:txBody>
          </p:sp>
          <p:sp>
            <p:nvSpPr>
              <p:cNvPr id="47153" name="Rectangle 79"/>
              <p:cNvSpPr>
                <a:spLocks noChangeArrowheads="1"/>
              </p:cNvSpPr>
              <p:nvPr/>
            </p:nvSpPr>
            <p:spPr bwMode="auto">
              <a:xfrm>
                <a:off x="2778" y="2246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5</a:t>
                </a:r>
              </a:p>
            </p:txBody>
          </p:sp>
          <p:sp>
            <p:nvSpPr>
              <p:cNvPr id="47154" name="Line 80"/>
              <p:cNvSpPr>
                <a:spLocks noChangeShapeType="1"/>
              </p:cNvSpPr>
              <p:nvPr/>
            </p:nvSpPr>
            <p:spPr bwMode="auto">
              <a:xfrm>
                <a:off x="2808" y="2268"/>
                <a:ext cx="13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47136" name="Group 82"/>
            <p:cNvGrpSpPr>
              <a:grpSpLocks/>
            </p:cNvGrpSpPr>
            <p:nvPr/>
          </p:nvGrpSpPr>
          <p:grpSpPr bwMode="auto">
            <a:xfrm>
              <a:off x="2492992" y="4466277"/>
              <a:ext cx="325438" cy="731838"/>
              <a:chOff x="2778" y="2035"/>
              <a:chExt cx="205" cy="461"/>
            </a:xfrm>
          </p:grpSpPr>
          <p:sp>
            <p:nvSpPr>
              <p:cNvPr id="47149" name="Rectangle 83"/>
              <p:cNvSpPr>
                <a:spLocks noChangeArrowheads="1"/>
              </p:cNvSpPr>
              <p:nvPr/>
            </p:nvSpPr>
            <p:spPr bwMode="auto">
              <a:xfrm>
                <a:off x="2778" y="2035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</a:p>
            </p:txBody>
          </p:sp>
          <p:sp>
            <p:nvSpPr>
              <p:cNvPr id="47150" name="Rectangle 84"/>
              <p:cNvSpPr>
                <a:spLocks noChangeArrowheads="1"/>
              </p:cNvSpPr>
              <p:nvPr/>
            </p:nvSpPr>
            <p:spPr bwMode="auto">
              <a:xfrm>
                <a:off x="2778" y="2246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</a:t>
                </a:r>
              </a:p>
            </p:txBody>
          </p:sp>
          <p:sp>
            <p:nvSpPr>
              <p:cNvPr id="47151" name="Line 85"/>
              <p:cNvSpPr>
                <a:spLocks noChangeShapeType="1"/>
              </p:cNvSpPr>
              <p:nvPr/>
            </p:nvSpPr>
            <p:spPr bwMode="auto">
              <a:xfrm>
                <a:off x="2808" y="2268"/>
                <a:ext cx="13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134" name="Group 133"/>
          <p:cNvGrpSpPr/>
          <p:nvPr/>
        </p:nvGrpSpPr>
        <p:grpSpPr>
          <a:xfrm>
            <a:off x="1143000" y="5293056"/>
            <a:ext cx="4589718" cy="759133"/>
            <a:chOff x="1143000" y="5293056"/>
            <a:chExt cx="4589718" cy="759133"/>
          </a:xfrm>
        </p:grpSpPr>
        <p:sp>
          <p:nvSpPr>
            <p:cNvPr id="47113" name="Rectangle 104"/>
            <p:cNvSpPr>
              <a:spLocks noChangeArrowheads="1"/>
            </p:cNvSpPr>
            <p:nvPr/>
          </p:nvSpPr>
          <p:spPr bwMode="auto">
            <a:xfrm>
              <a:off x="1143000" y="5470525"/>
              <a:ext cx="458971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=     (4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)</a:t>
              </a:r>
              <a:r>
                <a:rPr lang="en-US" sz="2000" baseline="30000">
                  <a:latin typeface="Arial" pitchFamily="34" charset="0"/>
                  <a:cs typeface="Arial" pitchFamily="34" charset="0"/>
                </a:rPr>
                <a:t>5/2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–    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(4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)</a:t>
              </a:r>
              <a:r>
                <a:rPr lang="en-US" sz="2000" baseline="30000">
                  <a:latin typeface="Arial" pitchFamily="34" charset="0"/>
                  <a:cs typeface="Arial" pitchFamily="34" charset="0"/>
                </a:rPr>
                <a:t>3/2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–     (1)</a:t>
              </a:r>
              <a:r>
                <a:rPr lang="en-US" sz="2000" baseline="30000">
                  <a:latin typeface="Arial" pitchFamily="34" charset="0"/>
                  <a:cs typeface="Arial" pitchFamily="34" charset="0"/>
                </a:rPr>
                <a:t>5/2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+     (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1)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</a:rPr>
                <a:t>3/2</a:t>
              </a:r>
              <a:endParaRPr lang="en-US" sz="2000" baseline="0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47114" name="Group 105"/>
            <p:cNvGrpSpPr>
              <a:grpSpLocks/>
            </p:cNvGrpSpPr>
            <p:nvPr/>
          </p:nvGrpSpPr>
          <p:grpSpPr bwMode="auto">
            <a:xfrm>
              <a:off x="3636962" y="5306704"/>
              <a:ext cx="325438" cy="731837"/>
              <a:chOff x="2778" y="2035"/>
              <a:chExt cx="205" cy="461"/>
            </a:xfrm>
          </p:grpSpPr>
          <p:sp>
            <p:nvSpPr>
              <p:cNvPr id="47131" name="Rectangle 106"/>
              <p:cNvSpPr>
                <a:spLocks noChangeArrowheads="1"/>
              </p:cNvSpPr>
              <p:nvPr/>
            </p:nvSpPr>
            <p:spPr bwMode="auto">
              <a:xfrm>
                <a:off x="2778" y="2035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47132" name="Rectangle 107"/>
              <p:cNvSpPr>
                <a:spLocks noChangeArrowheads="1"/>
              </p:cNvSpPr>
              <p:nvPr/>
            </p:nvSpPr>
            <p:spPr bwMode="auto">
              <a:xfrm>
                <a:off x="2778" y="2246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5</a:t>
                </a:r>
              </a:p>
            </p:txBody>
          </p:sp>
          <p:sp>
            <p:nvSpPr>
              <p:cNvPr id="47133" name="Line 108"/>
              <p:cNvSpPr>
                <a:spLocks noChangeShapeType="1"/>
              </p:cNvSpPr>
              <p:nvPr/>
            </p:nvSpPr>
            <p:spPr bwMode="auto">
              <a:xfrm>
                <a:off x="2808" y="2268"/>
                <a:ext cx="13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47115" name="Group 119"/>
            <p:cNvGrpSpPr>
              <a:grpSpLocks/>
            </p:cNvGrpSpPr>
            <p:nvPr/>
          </p:nvGrpSpPr>
          <p:grpSpPr bwMode="auto">
            <a:xfrm>
              <a:off x="2493962" y="5320352"/>
              <a:ext cx="325438" cy="731837"/>
              <a:chOff x="2778" y="2035"/>
              <a:chExt cx="205" cy="461"/>
            </a:xfrm>
          </p:grpSpPr>
          <p:sp>
            <p:nvSpPr>
              <p:cNvPr id="47128" name="Rectangle 120"/>
              <p:cNvSpPr>
                <a:spLocks noChangeArrowheads="1"/>
              </p:cNvSpPr>
              <p:nvPr/>
            </p:nvSpPr>
            <p:spPr bwMode="auto">
              <a:xfrm>
                <a:off x="2778" y="2035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47129" name="Rectangle 121"/>
              <p:cNvSpPr>
                <a:spLocks noChangeArrowheads="1"/>
              </p:cNvSpPr>
              <p:nvPr/>
            </p:nvSpPr>
            <p:spPr bwMode="auto">
              <a:xfrm>
                <a:off x="2778" y="2246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</a:t>
                </a:r>
              </a:p>
            </p:txBody>
          </p:sp>
          <p:sp>
            <p:nvSpPr>
              <p:cNvPr id="47130" name="Line 122"/>
              <p:cNvSpPr>
                <a:spLocks noChangeShapeType="1"/>
              </p:cNvSpPr>
              <p:nvPr/>
            </p:nvSpPr>
            <p:spPr bwMode="auto">
              <a:xfrm>
                <a:off x="2808" y="2268"/>
                <a:ext cx="13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47116" name="Group 125"/>
            <p:cNvGrpSpPr>
              <a:grpSpLocks/>
            </p:cNvGrpSpPr>
            <p:nvPr/>
          </p:nvGrpSpPr>
          <p:grpSpPr bwMode="auto">
            <a:xfrm>
              <a:off x="1371600" y="5306704"/>
              <a:ext cx="325438" cy="731837"/>
              <a:chOff x="2778" y="2035"/>
              <a:chExt cx="205" cy="461"/>
            </a:xfrm>
          </p:grpSpPr>
          <p:sp>
            <p:nvSpPr>
              <p:cNvPr id="47125" name="Rectangle 126"/>
              <p:cNvSpPr>
                <a:spLocks noChangeArrowheads="1"/>
              </p:cNvSpPr>
              <p:nvPr/>
            </p:nvSpPr>
            <p:spPr bwMode="auto">
              <a:xfrm>
                <a:off x="2778" y="2035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47126" name="Rectangle 127"/>
              <p:cNvSpPr>
                <a:spLocks noChangeArrowheads="1"/>
              </p:cNvSpPr>
              <p:nvPr/>
            </p:nvSpPr>
            <p:spPr bwMode="auto">
              <a:xfrm>
                <a:off x="2778" y="2246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5</a:t>
                </a:r>
              </a:p>
            </p:txBody>
          </p:sp>
          <p:sp>
            <p:nvSpPr>
              <p:cNvPr id="47127" name="Line 128"/>
              <p:cNvSpPr>
                <a:spLocks noChangeShapeType="1"/>
              </p:cNvSpPr>
              <p:nvPr/>
            </p:nvSpPr>
            <p:spPr bwMode="auto">
              <a:xfrm>
                <a:off x="2808" y="2268"/>
                <a:ext cx="13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47117" name="Group 129"/>
            <p:cNvGrpSpPr>
              <a:grpSpLocks/>
            </p:cNvGrpSpPr>
            <p:nvPr/>
          </p:nvGrpSpPr>
          <p:grpSpPr bwMode="auto">
            <a:xfrm>
              <a:off x="4703762" y="5293056"/>
              <a:ext cx="325438" cy="731837"/>
              <a:chOff x="2778" y="2035"/>
              <a:chExt cx="205" cy="461"/>
            </a:xfrm>
          </p:grpSpPr>
          <p:sp>
            <p:nvSpPr>
              <p:cNvPr id="47122" name="Rectangle 130"/>
              <p:cNvSpPr>
                <a:spLocks noChangeArrowheads="1"/>
              </p:cNvSpPr>
              <p:nvPr/>
            </p:nvSpPr>
            <p:spPr bwMode="auto">
              <a:xfrm>
                <a:off x="2778" y="2035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47123" name="Rectangle 131"/>
              <p:cNvSpPr>
                <a:spLocks noChangeArrowheads="1"/>
              </p:cNvSpPr>
              <p:nvPr/>
            </p:nvSpPr>
            <p:spPr bwMode="auto">
              <a:xfrm>
                <a:off x="2778" y="2246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</a:t>
                </a:r>
              </a:p>
            </p:txBody>
          </p:sp>
          <p:sp>
            <p:nvSpPr>
              <p:cNvPr id="47124" name="Line 132"/>
              <p:cNvSpPr>
                <a:spLocks noChangeShapeType="1"/>
              </p:cNvSpPr>
              <p:nvPr/>
            </p:nvSpPr>
            <p:spPr bwMode="auto">
              <a:xfrm>
                <a:off x="2808" y="2268"/>
                <a:ext cx="13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103" name="Slide Number Placeholder 10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grpSp>
        <p:nvGrpSpPr>
          <p:cNvPr id="109" name="Group 108"/>
          <p:cNvGrpSpPr/>
          <p:nvPr/>
        </p:nvGrpSpPr>
        <p:grpSpPr>
          <a:xfrm>
            <a:off x="762000" y="1044575"/>
            <a:ext cx="5410200" cy="835356"/>
            <a:chOff x="609600" y="1044575"/>
            <a:chExt cx="5410200" cy="835356"/>
          </a:xfrm>
        </p:grpSpPr>
        <p:sp>
          <p:nvSpPr>
            <p:cNvPr id="47202" name="Rectangle 8"/>
            <p:cNvSpPr>
              <a:spLocks noChangeArrowheads="1"/>
            </p:cNvSpPr>
            <p:nvPr/>
          </p:nvSpPr>
          <p:spPr bwMode="auto">
            <a:xfrm>
              <a:off x="1122362" y="1050925"/>
              <a:ext cx="325438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3</a:t>
              </a:r>
            </a:p>
          </p:txBody>
        </p:sp>
        <p:sp>
          <p:nvSpPr>
            <p:cNvPr id="47203" name="Rectangle 9"/>
            <p:cNvSpPr>
              <a:spLocks noChangeArrowheads="1"/>
            </p:cNvSpPr>
            <p:nvPr/>
          </p:nvSpPr>
          <p:spPr bwMode="auto">
            <a:xfrm>
              <a:off x="873456" y="1483056"/>
              <a:ext cx="325438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1</a:t>
              </a:r>
            </a:p>
          </p:txBody>
        </p:sp>
        <p:sp>
          <p:nvSpPr>
            <p:cNvPr id="47186" name="Rectangle 10"/>
            <p:cNvSpPr>
              <a:spLocks noChangeArrowheads="1"/>
            </p:cNvSpPr>
            <p:nvPr/>
          </p:nvSpPr>
          <p:spPr bwMode="auto">
            <a:xfrm>
              <a:off x="609600" y="1235075"/>
              <a:ext cx="5410200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1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.   </a:t>
              </a:r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charset="0"/>
                  <a:sym typeface="Symbol"/>
                </a:rPr>
                <a:t>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x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dx = [    x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3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]   =     [3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3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– 1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3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] =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     =  8 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endParaRPr lang="en-US" sz="2000" baseline="3000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grpSp>
          <p:nvGrpSpPr>
            <p:cNvPr id="47187" name="Group 14"/>
            <p:cNvGrpSpPr>
              <a:grpSpLocks/>
            </p:cNvGrpSpPr>
            <p:nvPr/>
          </p:nvGrpSpPr>
          <p:grpSpPr bwMode="auto">
            <a:xfrm>
              <a:off x="2189162" y="1079831"/>
              <a:ext cx="325438" cy="731838"/>
              <a:chOff x="2778" y="2035"/>
              <a:chExt cx="205" cy="461"/>
            </a:xfrm>
          </p:grpSpPr>
          <p:sp>
            <p:nvSpPr>
              <p:cNvPr id="47198" name="Rectangle 11"/>
              <p:cNvSpPr>
                <a:spLocks noChangeArrowheads="1"/>
              </p:cNvSpPr>
              <p:nvPr/>
            </p:nvSpPr>
            <p:spPr bwMode="auto">
              <a:xfrm>
                <a:off x="2778" y="2035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</a:p>
            </p:txBody>
          </p:sp>
          <p:sp>
            <p:nvSpPr>
              <p:cNvPr id="47199" name="Rectangle 12"/>
              <p:cNvSpPr>
                <a:spLocks noChangeArrowheads="1"/>
              </p:cNvSpPr>
              <p:nvPr/>
            </p:nvSpPr>
            <p:spPr bwMode="auto">
              <a:xfrm>
                <a:off x="2778" y="2246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</a:t>
                </a:r>
              </a:p>
            </p:txBody>
          </p:sp>
          <p:sp>
            <p:nvSpPr>
              <p:cNvPr id="47200" name="Line 13"/>
              <p:cNvSpPr>
                <a:spLocks noChangeShapeType="1"/>
              </p:cNvSpPr>
              <p:nvPr/>
            </p:nvSpPr>
            <p:spPr bwMode="auto">
              <a:xfrm>
                <a:off x="2808" y="2268"/>
                <a:ext cx="13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47188" name="Rectangle 15"/>
            <p:cNvSpPr>
              <a:spLocks noChangeArrowheads="1"/>
            </p:cNvSpPr>
            <p:nvPr/>
          </p:nvSpPr>
          <p:spPr bwMode="auto">
            <a:xfrm>
              <a:off x="2819400" y="1044575"/>
              <a:ext cx="325438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3</a:t>
              </a:r>
            </a:p>
          </p:txBody>
        </p:sp>
        <p:sp>
          <p:nvSpPr>
            <p:cNvPr id="47189" name="Rectangle 16"/>
            <p:cNvSpPr>
              <a:spLocks noChangeArrowheads="1"/>
            </p:cNvSpPr>
            <p:nvPr/>
          </p:nvSpPr>
          <p:spPr bwMode="auto">
            <a:xfrm>
              <a:off x="2756848" y="1461448"/>
              <a:ext cx="325438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1</a:t>
              </a:r>
            </a:p>
          </p:txBody>
        </p:sp>
        <p:grpSp>
          <p:nvGrpSpPr>
            <p:cNvPr id="47190" name="Group 17"/>
            <p:cNvGrpSpPr>
              <a:grpSpLocks/>
            </p:cNvGrpSpPr>
            <p:nvPr/>
          </p:nvGrpSpPr>
          <p:grpSpPr bwMode="auto">
            <a:xfrm>
              <a:off x="3254992" y="1066800"/>
              <a:ext cx="325438" cy="731838"/>
              <a:chOff x="2778" y="2035"/>
              <a:chExt cx="205" cy="461"/>
            </a:xfrm>
          </p:grpSpPr>
          <p:sp>
            <p:nvSpPr>
              <p:cNvPr id="47195" name="Rectangle 18"/>
              <p:cNvSpPr>
                <a:spLocks noChangeArrowheads="1"/>
              </p:cNvSpPr>
              <p:nvPr/>
            </p:nvSpPr>
            <p:spPr bwMode="auto">
              <a:xfrm>
                <a:off x="2778" y="2035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</a:p>
            </p:txBody>
          </p:sp>
          <p:sp>
            <p:nvSpPr>
              <p:cNvPr id="47196" name="Rectangle 19"/>
              <p:cNvSpPr>
                <a:spLocks noChangeArrowheads="1"/>
              </p:cNvSpPr>
              <p:nvPr/>
            </p:nvSpPr>
            <p:spPr bwMode="auto">
              <a:xfrm>
                <a:off x="2778" y="2246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</a:t>
                </a:r>
              </a:p>
            </p:txBody>
          </p:sp>
          <p:sp>
            <p:nvSpPr>
              <p:cNvPr id="47197" name="Line 20"/>
              <p:cNvSpPr>
                <a:spLocks noChangeShapeType="1"/>
              </p:cNvSpPr>
              <p:nvPr/>
            </p:nvSpPr>
            <p:spPr bwMode="auto">
              <a:xfrm>
                <a:off x="2808" y="2268"/>
                <a:ext cx="13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47191" name="Group 21"/>
            <p:cNvGrpSpPr>
              <a:grpSpLocks/>
            </p:cNvGrpSpPr>
            <p:nvPr/>
          </p:nvGrpSpPr>
          <p:grpSpPr bwMode="auto">
            <a:xfrm>
              <a:off x="5630840" y="1053152"/>
              <a:ext cx="325438" cy="731838"/>
              <a:chOff x="2778" y="2035"/>
              <a:chExt cx="205" cy="461"/>
            </a:xfrm>
          </p:grpSpPr>
          <p:sp>
            <p:nvSpPr>
              <p:cNvPr id="47192" name="Rectangle 22"/>
              <p:cNvSpPr>
                <a:spLocks noChangeArrowheads="1"/>
              </p:cNvSpPr>
              <p:nvPr/>
            </p:nvSpPr>
            <p:spPr bwMode="auto">
              <a:xfrm>
                <a:off x="2778" y="2035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47193" name="Rectangle 23"/>
              <p:cNvSpPr>
                <a:spLocks noChangeArrowheads="1"/>
              </p:cNvSpPr>
              <p:nvPr/>
            </p:nvSpPr>
            <p:spPr bwMode="auto">
              <a:xfrm>
                <a:off x="2778" y="2246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</a:t>
                </a:r>
              </a:p>
            </p:txBody>
          </p:sp>
          <p:sp>
            <p:nvSpPr>
              <p:cNvPr id="47194" name="Line 24"/>
              <p:cNvSpPr>
                <a:spLocks noChangeShapeType="1"/>
              </p:cNvSpPr>
              <p:nvPr/>
            </p:nvSpPr>
            <p:spPr bwMode="auto">
              <a:xfrm>
                <a:off x="2808" y="2268"/>
                <a:ext cx="13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105" name="Group 21"/>
            <p:cNvGrpSpPr>
              <a:grpSpLocks/>
            </p:cNvGrpSpPr>
            <p:nvPr/>
          </p:nvGrpSpPr>
          <p:grpSpPr bwMode="auto">
            <a:xfrm>
              <a:off x="4711700" y="1080448"/>
              <a:ext cx="469901" cy="731838"/>
              <a:chOff x="2818" y="2035"/>
              <a:chExt cx="296" cy="461"/>
            </a:xfrm>
          </p:grpSpPr>
          <p:sp>
            <p:nvSpPr>
              <p:cNvPr id="106" name="Rectangle 22"/>
              <p:cNvSpPr>
                <a:spLocks noChangeArrowheads="1"/>
              </p:cNvSpPr>
              <p:nvPr/>
            </p:nvSpPr>
            <p:spPr bwMode="auto">
              <a:xfrm>
                <a:off x="2818" y="2035"/>
                <a:ext cx="296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26</a:t>
                </a:r>
                <a:endPara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sp>
            <p:nvSpPr>
              <p:cNvPr id="107" name="Rectangle 23"/>
              <p:cNvSpPr>
                <a:spLocks noChangeArrowheads="1"/>
              </p:cNvSpPr>
              <p:nvPr/>
            </p:nvSpPr>
            <p:spPr bwMode="auto">
              <a:xfrm>
                <a:off x="2862" y="2246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</a:t>
                </a:r>
              </a:p>
            </p:txBody>
          </p:sp>
          <p:sp>
            <p:nvSpPr>
              <p:cNvPr id="108" name="Line 24"/>
              <p:cNvSpPr>
                <a:spLocks noChangeShapeType="1"/>
              </p:cNvSpPr>
              <p:nvPr/>
            </p:nvSpPr>
            <p:spPr bwMode="auto">
              <a:xfrm>
                <a:off x="2874" y="2268"/>
                <a:ext cx="173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114" name="Group 113"/>
          <p:cNvGrpSpPr/>
          <p:nvPr/>
        </p:nvGrpSpPr>
        <p:grpSpPr>
          <a:xfrm>
            <a:off x="1219200" y="2800290"/>
            <a:ext cx="6332183" cy="400110"/>
            <a:chOff x="1066800" y="2743200"/>
            <a:chExt cx="6332183" cy="400110"/>
          </a:xfrm>
        </p:grpSpPr>
        <p:sp>
          <p:nvSpPr>
            <p:cNvPr id="110" name="Rectangle 109"/>
            <p:cNvSpPr/>
            <p:nvPr/>
          </p:nvSpPr>
          <p:spPr>
            <a:xfrm>
              <a:off x="1066800" y="2743200"/>
              <a:ext cx="6332183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Misal  1 + x = u</a:t>
              </a:r>
              <a:r>
                <a:rPr lang="en-US" sz="2000" baseline="3000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,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x = u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2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– 1, dx = 2udu,  dan 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1 + x = u</a:t>
              </a:r>
              <a:endParaRPr lang="en-US" sz="2000" baseline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111" name="Line 62"/>
            <p:cNvSpPr>
              <a:spLocks noChangeShapeType="1"/>
            </p:cNvSpPr>
            <p:nvPr/>
          </p:nvSpPr>
          <p:spPr bwMode="auto">
            <a:xfrm>
              <a:off x="6233160" y="2770496"/>
              <a:ext cx="5486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15" name="Group 114"/>
          <p:cNvGrpSpPr/>
          <p:nvPr/>
        </p:nvGrpSpPr>
        <p:grpSpPr>
          <a:xfrm>
            <a:off x="1121392" y="3276600"/>
            <a:ext cx="1743728" cy="867723"/>
            <a:chOff x="892792" y="1981200"/>
            <a:chExt cx="1743728" cy="867723"/>
          </a:xfrm>
        </p:grpSpPr>
        <p:sp>
          <p:nvSpPr>
            <p:cNvPr id="116" name="Rectangle 31"/>
            <p:cNvSpPr>
              <a:spLocks noChangeArrowheads="1"/>
            </p:cNvSpPr>
            <p:nvPr/>
          </p:nvSpPr>
          <p:spPr bwMode="auto">
            <a:xfrm>
              <a:off x="1136010" y="1981200"/>
              <a:ext cx="325438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3</a:t>
              </a:r>
            </a:p>
          </p:txBody>
        </p:sp>
        <p:sp>
          <p:nvSpPr>
            <p:cNvPr id="117" name="Rectangle 32"/>
            <p:cNvSpPr>
              <a:spLocks noChangeArrowheads="1"/>
            </p:cNvSpPr>
            <p:nvPr/>
          </p:nvSpPr>
          <p:spPr bwMode="auto">
            <a:xfrm>
              <a:off x="892792" y="2452048"/>
              <a:ext cx="325438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0</a:t>
              </a:r>
            </a:p>
          </p:txBody>
        </p:sp>
        <p:sp>
          <p:nvSpPr>
            <p:cNvPr id="118" name="Rectangle 33"/>
            <p:cNvSpPr>
              <a:spLocks noChangeArrowheads="1"/>
            </p:cNvSpPr>
            <p:nvPr/>
          </p:nvSpPr>
          <p:spPr bwMode="auto">
            <a:xfrm>
              <a:off x="990600" y="2190750"/>
              <a:ext cx="1645920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charset="0"/>
                  <a:sym typeface="Symbol"/>
                </a:rPr>
                <a:t>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x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1 + x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dx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     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119" name="Line 49"/>
            <p:cNvSpPr>
              <a:spLocks noChangeShapeType="1"/>
            </p:cNvSpPr>
            <p:nvPr/>
          </p:nvSpPr>
          <p:spPr bwMode="auto">
            <a:xfrm>
              <a:off x="1584960" y="2242498"/>
              <a:ext cx="5486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35" name="Group 134"/>
          <p:cNvGrpSpPr/>
          <p:nvPr/>
        </p:nvGrpSpPr>
        <p:grpSpPr>
          <a:xfrm>
            <a:off x="2819400" y="3276600"/>
            <a:ext cx="2515432" cy="867723"/>
            <a:chOff x="2819400" y="3276600"/>
            <a:chExt cx="2515432" cy="867723"/>
          </a:xfrm>
        </p:grpSpPr>
        <p:sp>
          <p:nvSpPr>
            <p:cNvPr id="120" name="Rectangle 119"/>
            <p:cNvSpPr/>
            <p:nvPr/>
          </p:nvSpPr>
          <p:spPr>
            <a:xfrm>
              <a:off x="2819400" y="3505200"/>
              <a:ext cx="2515432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=  </a:t>
              </a:r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charset="0"/>
                  <a:sym typeface="Symbol"/>
                </a:rPr>
                <a:t>  (u</a:t>
              </a:r>
              <a:r>
                <a:rPr lang="en-US" sz="2000" baseline="30000" smtClean="0">
                  <a:solidFill>
                    <a:srgbClr val="FFFFFF"/>
                  </a:solidFill>
                  <a:latin typeface="Arial" charset="0"/>
                  <a:cs typeface="Times New Roman" charset="0"/>
                  <a:sym typeface="Symbol"/>
                </a:rPr>
                <a:t>2</a:t>
              </a:r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charset="0"/>
                  <a:sym typeface="Symbol"/>
                </a:rPr>
                <a:t> – 1)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 u  2u du</a:t>
              </a:r>
              <a:endParaRPr lang="en-US" sz="2000" baseline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121" name="Rectangle 31"/>
            <p:cNvSpPr>
              <a:spLocks noChangeArrowheads="1"/>
            </p:cNvSpPr>
            <p:nvPr/>
          </p:nvSpPr>
          <p:spPr bwMode="auto">
            <a:xfrm>
              <a:off x="3179762" y="3276600"/>
              <a:ext cx="325438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3</a:t>
              </a:r>
            </a:p>
          </p:txBody>
        </p:sp>
        <p:sp>
          <p:nvSpPr>
            <p:cNvPr id="122" name="Rectangle 32"/>
            <p:cNvSpPr>
              <a:spLocks noChangeArrowheads="1"/>
            </p:cNvSpPr>
            <p:nvPr/>
          </p:nvSpPr>
          <p:spPr bwMode="auto">
            <a:xfrm>
              <a:off x="2936544" y="3747448"/>
              <a:ext cx="325438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0</a:t>
              </a:r>
            </a:p>
          </p:txBody>
        </p:sp>
      </p:grpSp>
      <p:grpSp>
        <p:nvGrpSpPr>
          <p:cNvPr id="137" name="Group 136"/>
          <p:cNvGrpSpPr/>
          <p:nvPr/>
        </p:nvGrpSpPr>
        <p:grpSpPr>
          <a:xfrm>
            <a:off x="5257800" y="3274373"/>
            <a:ext cx="2113079" cy="867723"/>
            <a:chOff x="5257800" y="3274373"/>
            <a:chExt cx="2113079" cy="867723"/>
          </a:xfrm>
        </p:grpSpPr>
        <p:grpSp>
          <p:nvGrpSpPr>
            <p:cNvPr id="136" name="Group 135"/>
            <p:cNvGrpSpPr/>
            <p:nvPr/>
          </p:nvGrpSpPr>
          <p:grpSpPr>
            <a:xfrm>
              <a:off x="5257800" y="3274373"/>
              <a:ext cx="2113079" cy="867723"/>
              <a:chOff x="5257800" y="3274373"/>
              <a:chExt cx="2113079" cy="867723"/>
            </a:xfrm>
          </p:grpSpPr>
          <p:sp>
            <p:nvSpPr>
              <p:cNvPr id="112" name="Rectangle 111"/>
              <p:cNvSpPr/>
              <p:nvPr/>
            </p:nvSpPr>
            <p:spPr>
              <a:xfrm>
                <a:off x="5257800" y="3505200"/>
                <a:ext cx="2113079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:r>
                  <a:rPr lang="en-US" sz="2000" baseline="0" smtClean="0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  <a:sym typeface="Symbol" pitchFamily="18" charset="2"/>
                  </a:rPr>
                  <a:t>= 2    (u</a:t>
                </a:r>
                <a:r>
                  <a:rPr lang="en-US" sz="2000" baseline="30000" smtClean="0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  <a:sym typeface="Symbol" pitchFamily="18" charset="2"/>
                  </a:rPr>
                  <a:t>4</a:t>
                </a:r>
                <a:r>
                  <a:rPr lang="en-US" sz="2000" baseline="0" smtClean="0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– u</a:t>
                </a:r>
                <a:r>
                  <a:rPr lang="en-US" sz="2000" baseline="30000" smtClean="0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 smtClean="0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  <a:sym typeface="Symbol" pitchFamily="18" charset="2"/>
                  </a:rPr>
                  <a:t>) du</a:t>
                </a:r>
                <a:endParaRPr lang="en-US" sz="2000" baseline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sp>
            <p:nvSpPr>
              <p:cNvPr id="123" name="Rectangle 31"/>
              <p:cNvSpPr>
                <a:spLocks noChangeArrowheads="1"/>
              </p:cNvSpPr>
              <p:nvPr/>
            </p:nvSpPr>
            <p:spPr bwMode="auto">
              <a:xfrm>
                <a:off x="5805818" y="3274373"/>
                <a:ext cx="325438" cy="3968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</a:t>
                </a:r>
              </a:p>
            </p:txBody>
          </p:sp>
          <p:sp>
            <p:nvSpPr>
              <p:cNvPr id="124" name="Rectangle 32"/>
              <p:cNvSpPr>
                <a:spLocks noChangeArrowheads="1"/>
              </p:cNvSpPr>
              <p:nvPr/>
            </p:nvSpPr>
            <p:spPr bwMode="auto">
              <a:xfrm>
                <a:off x="5562600" y="3745221"/>
                <a:ext cx="325438" cy="3968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0</a:t>
                </a:r>
              </a:p>
            </p:txBody>
          </p:sp>
        </p:grpSp>
        <p:sp>
          <p:nvSpPr>
            <p:cNvPr id="125" name="Rectangle 124"/>
            <p:cNvSpPr/>
            <p:nvPr/>
          </p:nvSpPr>
          <p:spPr>
            <a:xfrm>
              <a:off x="5688402" y="3486090"/>
              <a:ext cx="255198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charset="0"/>
                  <a:sym typeface="Symbol"/>
                </a:rPr>
                <a:t></a:t>
              </a:r>
              <a:endParaRPr lang="en-US"/>
            </a:p>
          </p:txBody>
        </p:sp>
      </p:grpSp>
      <p:grpSp>
        <p:nvGrpSpPr>
          <p:cNvPr id="131" name="Group 130"/>
          <p:cNvGrpSpPr/>
          <p:nvPr/>
        </p:nvGrpSpPr>
        <p:grpSpPr>
          <a:xfrm>
            <a:off x="3276600" y="4191000"/>
            <a:ext cx="3352800" cy="769629"/>
            <a:chOff x="3581400" y="4191000"/>
            <a:chExt cx="3352800" cy="769629"/>
          </a:xfrm>
        </p:grpSpPr>
        <p:grpSp>
          <p:nvGrpSpPr>
            <p:cNvPr id="128" name="Group 127"/>
            <p:cNvGrpSpPr/>
            <p:nvPr/>
          </p:nvGrpSpPr>
          <p:grpSpPr>
            <a:xfrm>
              <a:off x="3581400" y="4191000"/>
              <a:ext cx="3236784" cy="748352"/>
              <a:chOff x="3505200" y="4446896"/>
              <a:chExt cx="3236784" cy="748352"/>
            </a:xfrm>
          </p:grpSpPr>
          <p:grpSp>
            <p:nvGrpSpPr>
              <p:cNvPr id="47139" name="Group 92"/>
              <p:cNvGrpSpPr>
                <a:grpSpLocks/>
              </p:cNvGrpSpPr>
              <p:nvPr/>
            </p:nvGrpSpPr>
            <p:grpSpPr bwMode="auto">
              <a:xfrm>
                <a:off x="3941762" y="4446896"/>
                <a:ext cx="325438" cy="731838"/>
                <a:chOff x="2778" y="2035"/>
                <a:chExt cx="205" cy="461"/>
              </a:xfrm>
            </p:grpSpPr>
            <p:sp>
              <p:nvSpPr>
                <p:cNvPr id="47146" name="Rectangle 93"/>
                <p:cNvSpPr>
                  <a:spLocks noChangeArrowheads="1"/>
                </p:cNvSpPr>
                <p:nvPr/>
              </p:nvSpPr>
              <p:spPr bwMode="auto">
                <a:xfrm>
                  <a:off x="2778" y="2035"/>
                  <a:ext cx="205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2</a:t>
                  </a:r>
                </a:p>
              </p:txBody>
            </p:sp>
            <p:sp>
              <p:nvSpPr>
                <p:cNvPr id="47147" name="Rectangle 94"/>
                <p:cNvSpPr>
                  <a:spLocks noChangeArrowheads="1"/>
                </p:cNvSpPr>
                <p:nvPr/>
              </p:nvSpPr>
              <p:spPr bwMode="auto">
                <a:xfrm>
                  <a:off x="2778" y="2246"/>
                  <a:ext cx="205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5</a:t>
                  </a:r>
                </a:p>
              </p:txBody>
            </p:sp>
            <p:sp>
              <p:nvSpPr>
                <p:cNvPr id="47148" name="Line 95"/>
                <p:cNvSpPr>
                  <a:spLocks noChangeShapeType="1"/>
                </p:cNvSpPr>
                <p:nvPr/>
              </p:nvSpPr>
              <p:spPr bwMode="auto">
                <a:xfrm>
                  <a:off x="2808" y="2268"/>
                  <a:ext cx="136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grpSp>
            <p:nvGrpSpPr>
              <p:cNvPr id="47140" name="Group 96"/>
              <p:cNvGrpSpPr>
                <a:grpSpLocks/>
              </p:cNvGrpSpPr>
              <p:nvPr/>
            </p:nvGrpSpPr>
            <p:grpSpPr bwMode="auto">
              <a:xfrm>
                <a:off x="5271448" y="4463410"/>
                <a:ext cx="325438" cy="731838"/>
                <a:chOff x="2778" y="2035"/>
                <a:chExt cx="205" cy="461"/>
              </a:xfrm>
            </p:grpSpPr>
            <p:sp>
              <p:nvSpPr>
                <p:cNvPr id="47143" name="Rectangle 97"/>
                <p:cNvSpPr>
                  <a:spLocks noChangeArrowheads="1"/>
                </p:cNvSpPr>
                <p:nvPr/>
              </p:nvSpPr>
              <p:spPr bwMode="auto">
                <a:xfrm>
                  <a:off x="2778" y="2035"/>
                  <a:ext cx="205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2</a:t>
                  </a:r>
                </a:p>
              </p:txBody>
            </p:sp>
            <p:sp>
              <p:nvSpPr>
                <p:cNvPr id="47144" name="Rectangle 98"/>
                <p:cNvSpPr>
                  <a:spLocks noChangeArrowheads="1"/>
                </p:cNvSpPr>
                <p:nvPr/>
              </p:nvSpPr>
              <p:spPr bwMode="auto">
                <a:xfrm>
                  <a:off x="2778" y="2246"/>
                  <a:ext cx="205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3</a:t>
                  </a:r>
                </a:p>
              </p:txBody>
            </p:sp>
            <p:sp>
              <p:nvSpPr>
                <p:cNvPr id="47145" name="Line 99"/>
                <p:cNvSpPr>
                  <a:spLocks noChangeShapeType="1"/>
                </p:cNvSpPr>
                <p:nvPr/>
              </p:nvSpPr>
              <p:spPr bwMode="auto">
                <a:xfrm>
                  <a:off x="2808" y="2268"/>
                  <a:ext cx="136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126" name="Rectangle 125"/>
              <p:cNvSpPr/>
              <p:nvPr/>
            </p:nvSpPr>
            <p:spPr>
              <a:xfrm>
                <a:off x="3505200" y="4601794"/>
                <a:ext cx="323678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:r>
                  <a:rPr lang="en-US" sz="2000" baseline="0" smtClean="0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  <a:sym typeface="Symbol" pitchFamily="18" charset="2"/>
                  </a:rPr>
                  <a:t>=  [    (</a:t>
                </a:r>
                <a:r>
                  <a:rPr lang="en-US" sz="2000" baseline="0" smtClean="0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</a:rPr>
                  <a:t>1+x)</a:t>
                </a:r>
                <a:r>
                  <a:rPr lang="en-US" sz="2000" baseline="30000" smtClean="0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</a:rPr>
                  <a:t>5/2</a:t>
                </a:r>
                <a:r>
                  <a:rPr lang="en-US" sz="2000" baseline="0" smtClean="0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</a:rPr>
                  <a:t> –     </a:t>
                </a:r>
                <a:r>
                  <a:rPr lang="en-US" sz="2000" baseline="0" smtClean="0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  <a:sym typeface="Symbol" pitchFamily="18" charset="2"/>
                  </a:rPr>
                  <a:t>(</a:t>
                </a:r>
                <a:r>
                  <a:rPr lang="en-US" sz="2000" baseline="0" smtClean="0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</a:rPr>
                  <a:t>1+x)</a:t>
                </a:r>
                <a:r>
                  <a:rPr lang="en-US" sz="2000" baseline="30000" smtClean="0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</a:rPr>
                  <a:t>3/2 </a:t>
                </a:r>
                <a:r>
                  <a:rPr lang="en-US" sz="2000" baseline="0" smtClean="0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</a:rPr>
                  <a:t>] </a:t>
                </a:r>
                <a:endParaRPr lang="en-US" sz="2000" baseline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129" name="Rectangle 100"/>
            <p:cNvSpPr>
              <a:spLocks noChangeArrowheads="1"/>
            </p:cNvSpPr>
            <p:nvPr/>
          </p:nvSpPr>
          <p:spPr bwMode="auto">
            <a:xfrm>
              <a:off x="6608762" y="4239904"/>
              <a:ext cx="325438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3</a:t>
              </a:r>
            </a:p>
          </p:txBody>
        </p:sp>
        <p:sp>
          <p:nvSpPr>
            <p:cNvPr id="130" name="Rectangle 101"/>
            <p:cNvSpPr>
              <a:spLocks noChangeArrowheads="1"/>
            </p:cNvSpPr>
            <p:nvPr/>
          </p:nvSpPr>
          <p:spPr bwMode="auto">
            <a:xfrm>
              <a:off x="6602103" y="4563754"/>
              <a:ext cx="284163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0</a:t>
              </a:r>
            </a:p>
          </p:txBody>
        </p:sp>
      </p:grpSp>
      <p:grpSp>
        <p:nvGrpSpPr>
          <p:cNvPr id="133" name="Group 132"/>
          <p:cNvGrpSpPr/>
          <p:nvPr/>
        </p:nvGrpSpPr>
        <p:grpSpPr>
          <a:xfrm>
            <a:off x="5715000" y="5287963"/>
            <a:ext cx="914400" cy="731837"/>
            <a:chOff x="5715000" y="5287963"/>
            <a:chExt cx="914400" cy="731837"/>
          </a:xfrm>
        </p:grpSpPr>
        <p:grpSp>
          <p:nvGrpSpPr>
            <p:cNvPr id="47118" name="Group 137"/>
            <p:cNvGrpSpPr>
              <a:grpSpLocks/>
            </p:cNvGrpSpPr>
            <p:nvPr/>
          </p:nvGrpSpPr>
          <p:grpSpPr bwMode="auto">
            <a:xfrm>
              <a:off x="6021387" y="5287963"/>
              <a:ext cx="608013" cy="731837"/>
              <a:chOff x="4355" y="3108"/>
              <a:chExt cx="383" cy="461"/>
            </a:xfrm>
          </p:grpSpPr>
          <p:sp>
            <p:nvSpPr>
              <p:cNvPr id="47119" name="Rectangle 134"/>
              <p:cNvSpPr>
                <a:spLocks noChangeArrowheads="1"/>
              </p:cNvSpPr>
              <p:nvPr/>
            </p:nvSpPr>
            <p:spPr bwMode="auto">
              <a:xfrm>
                <a:off x="4355" y="3108"/>
                <a:ext cx="383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116</a:t>
                </a:r>
              </a:p>
            </p:txBody>
          </p:sp>
          <p:sp>
            <p:nvSpPr>
              <p:cNvPr id="47120" name="Rectangle 135"/>
              <p:cNvSpPr>
                <a:spLocks noChangeArrowheads="1"/>
              </p:cNvSpPr>
              <p:nvPr/>
            </p:nvSpPr>
            <p:spPr bwMode="auto">
              <a:xfrm>
                <a:off x="4391" y="3319"/>
                <a:ext cx="294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15</a:t>
                </a:r>
              </a:p>
            </p:txBody>
          </p:sp>
          <p:sp>
            <p:nvSpPr>
              <p:cNvPr id="47121" name="Line 136"/>
              <p:cNvSpPr>
                <a:spLocks noChangeShapeType="1"/>
              </p:cNvSpPr>
              <p:nvPr/>
            </p:nvSpPr>
            <p:spPr bwMode="auto">
              <a:xfrm>
                <a:off x="4413" y="3341"/>
                <a:ext cx="263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132" name="Rectangle 131"/>
            <p:cNvSpPr/>
            <p:nvPr/>
          </p:nvSpPr>
          <p:spPr>
            <a:xfrm>
              <a:off x="5715000" y="5472752"/>
              <a:ext cx="404278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rPr>
                <a:t>= </a:t>
              </a:r>
              <a:endParaRPr lang="en-US" sz="2000" baseline="0">
                <a:solidFill>
                  <a:srgbClr val="FFFFFF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324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" dur="2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" dur="2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5" dur="2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0" dur="2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" dur="20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0" dur="2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5" dur="2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0" dur="20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5" dur="2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46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lide Number Placeholder 5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grpSp>
        <p:nvGrpSpPr>
          <p:cNvPr id="61" name="Group 60"/>
          <p:cNvGrpSpPr/>
          <p:nvPr/>
        </p:nvGrpSpPr>
        <p:grpSpPr>
          <a:xfrm>
            <a:off x="775855" y="304800"/>
            <a:ext cx="2895600" cy="887040"/>
            <a:chOff x="685800" y="288925"/>
            <a:chExt cx="2895600" cy="887040"/>
          </a:xfrm>
        </p:grpSpPr>
        <p:sp>
          <p:nvSpPr>
            <p:cNvPr id="62" name="Rectangle 8"/>
            <p:cNvSpPr>
              <a:spLocks noChangeArrowheads="1"/>
            </p:cNvSpPr>
            <p:nvPr/>
          </p:nvSpPr>
          <p:spPr bwMode="auto">
            <a:xfrm>
              <a:off x="1856510" y="288925"/>
              <a:ext cx="325438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charset="0"/>
                  <a:cs typeface="Times New Roman" charset="0"/>
                  <a:sym typeface="Symbol" pitchFamily="18" charset="2"/>
                </a:rPr>
                <a:t>4</a:t>
              </a:r>
            </a:p>
          </p:txBody>
        </p:sp>
        <p:sp>
          <p:nvSpPr>
            <p:cNvPr id="63" name="Rectangle 9"/>
            <p:cNvSpPr>
              <a:spLocks noChangeArrowheads="1"/>
            </p:cNvSpPr>
            <p:nvPr/>
          </p:nvSpPr>
          <p:spPr bwMode="auto">
            <a:xfrm>
              <a:off x="1627910" y="775855"/>
              <a:ext cx="482824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latin typeface="Arial" charset="0"/>
                  <a:cs typeface="Times New Roman" charset="0"/>
                  <a:sym typeface="Symbol" pitchFamily="18" charset="2"/>
                </a:rPr>
                <a:t>- </a:t>
              </a:r>
              <a:r>
                <a:rPr lang="en-US" sz="2000" baseline="0" smtClean="0">
                  <a:latin typeface="Arial" charset="0"/>
                  <a:cs typeface="Times New Roman" charset="0"/>
                  <a:sym typeface="Symbol" pitchFamily="18" charset="2"/>
                </a:rPr>
                <a:t>3</a:t>
              </a:r>
              <a:endParaRPr lang="en-US" sz="2000" baseline="0">
                <a:latin typeface="Arial" charset="0"/>
                <a:cs typeface="Times New Roman" charset="0"/>
                <a:sym typeface="Symbol" pitchFamily="18" charset="2"/>
              </a:endParaRPr>
            </a:p>
          </p:txBody>
        </p:sp>
        <p:sp>
          <p:nvSpPr>
            <p:cNvPr id="64" name="Rectangle 10"/>
            <p:cNvSpPr>
              <a:spLocks noChangeArrowheads="1"/>
            </p:cNvSpPr>
            <p:nvPr/>
          </p:nvSpPr>
          <p:spPr bwMode="auto">
            <a:xfrm>
              <a:off x="685800" y="512615"/>
              <a:ext cx="289560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>
                  <a:latin typeface="Arial" charset="0"/>
                  <a:cs typeface="Times New Roman" charset="0"/>
                  <a:sym typeface="Symbol" pitchFamily="18" charset="2"/>
                </a:rPr>
                <a:t>3</a:t>
              </a:r>
              <a:r>
                <a:rPr lang="en-US" sz="2000" baseline="0" smtClean="0">
                  <a:latin typeface="Arial" charset="0"/>
                  <a:cs typeface="Times New Roman" charset="0"/>
                  <a:sym typeface="Symbol" pitchFamily="18" charset="2"/>
                </a:rPr>
                <a:t>.</a:t>
              </a:r>
              <a:r>
                <a:rPr lang="id-ID" sz="2000" baseline="0" smtClean="0">
                  <a:latin typeface="Arial" charset="0"/>
                  <a:cs typeface="Times New Roman" charset="0"/>
                  <a:sym typeface="Symbol" pitchFamily="18" charset="2"/>
                </a:rPr>
                <a:t>  Hitung</a:t>
              </a:r>
              <a:r>
                <a:rPr lang="en-US" sz="2000" baseline="0" smtClean="0">
                  <a:latin typeface="Arial" charset="0"/>
                  <a:cs typeface="Times New Roman" charset="0"/>
                  <a:sym typeface="Symbol" pitchFamily="18" charset="2"/>
                </a:rPr>
                <a:t> ∫</a:t>
              </a:r>
              <a:r>
                <a:rPr lang="id-ID" sz="2000" baseline="0" smtClean="0">
                  <a:latin typeface="Arial" charset="0"/>
                  <a:cs typeface="Times New Roman" charset="0"/>
                  <a:sym typeface="Symbol" pitchFamily="18" charset="2"/>
                </a:rPr>
                <a:t> |</a:t>
              </a:r>
              <a:r>
                <a:rPr lang="en-US" sz="2000" baseline="0" smtClean="0">
                  <a:latin typeface="Arial" charset="0"/>
                  <a:cs typeface="Times New Roman" charset="0"/>
                  <a:sym typeface="Symbol" pitchFamily="18" charset="2"/>
                </a:rPr>
                <a:t> </a:t>
              </a:r>
              <a:r>
                <a:rPr lang="en-US" sz="2000" baseline="0">
                  <a:latin typeface="Arial" charset="0"/>
                  <a:cs typeface="Times New Roman" charset="0"/>
                  <a:sym typeface="Symbol" pitchFamily="18" charset="2"/>
                </a:rPr>
                <a:t>x + 2 | dx </a:t>
              </a:r>
              <a:r>
                <a:rPr lang="en-US" sz="2000" baseline="0" smtClean="0">
                  <a:latin typeface="Arial" charset="0"/>
                  <a:cs typeface="Times New Roman" charset="0"/>
                  <a:sym typeface="Symbol" pitchFamily="18" charset="2"/>
                </a:rPr>
                <a:t>   </a:t>
              </a:r>
              <a:endParaRPr lang="en-US" sz="2000" baseline="30000">
                <a:latin typeface="Arial" charset="0"/>
                <a:cs typeface="Times New Roman" charset="0"/>
                <a:sym typeface="Symbol" pitchFamily="18" charset="2"/>
              </a:endParaRPr>
            </a:p>
          </p:txBody>
        </p:sp>
      </p:grpSp>
      <p:sp>
        <p:nvSpPr>
          <p:cNvPr id="65" name="Rectangle 26"/>
          <p:cNvSpPr>
            <a:spLocks noChangeArrowheads="1"/>
          </p:cNvSpPr>
          <p:nvPr/>
        </p:nvSpPr>
        <p:spPr bwMode="auto">
          <a:xfrm>
            <a:off x="1082040" y="1143000"/>
            <a:ext cx="493776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d-ID" sz="2000" baseline="0" smtClean="0">
                <a:latin typeface="Arial" charset="0"/>
                <a:cs typeface="Times New Roman" charset="0"/>
                <a:sym typeface="Symbol" pitchFamily="18" charset="2"/>
              </a:rPr>
              <a:t>Jawab :  </a:t>
            </a:r>
            <a:r>
              <a:rPr lang="en-US" sz="2000" baseline="0" smtClean="0">
                <a:latin typeface="Arial" charset="0"/>
                <a:cs typeface="Times New Roman" charset="0"/>
                <a:sym typeface="Symbol" pitchFamily="18" charset="2"/>
              </a:rPr>
              <a:t>Fungsi </a:t>
            </a:r>
            <a:r>
              <a:rPr lang="en-US" sz="2000" baseline="0">
                <a:latin typeface="Arial" charset="0"/>
                <a:cs typeface="Times New Roman" charset="0"/>
                <a:sym typeface="Symbol" pitchFamily="18" charset="2"/>
              </a:rPr>
              <a:t>f(x) = | x + 2 | dapat ditulis</a:t>
            </a:r>
          </a:p>
        </p:txBody>
      </p:sp>
      <p:grpSp>
        <p:nvGrpSpPr>
          <p:cNvPr id="66" name="Group 80"/>
          <p:cNvGrpSpPr>
            <a:grpSpLocks/>
          </p:cNvGrpSpPr>
          <p:nvPr/>
        </p:nvGrpSpPr>
        <p:grpSpPr bwMode="auto">
          <a:xfrm>
            <a:off x="2082799" y="1581150"/>
            <a:ext cx="3327401" cy="781050"/>
            <a:chOff x="895" y="1288"/>
            <a:chExt cx="2096" cy="492"/>
          </a:xfrm>
        </p:grpSpPr>
        <p:sp>
          <p:nvSpPr>
            <p:cNvPr id="67" name="Rectangle 27"/>
            <p:cNvSpPr>
              <a:spLocks noChangeArrowheads="1"/>
            </p:cNvSpPr>
            <p:nvPr/>
          </p:nvSpPr>
          <p:spPr bwMode="auto">
            <a:xfrm>
              <a:off x="895" y="1410"/>
              <a:ext cx="461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f(x) = </a:t>
              </a:r>
            </a:p>
          </p:txBody>
        </p:sp>
        <p:grpSp>
          <p:nvGrpSpPr>
            <p:cNvPr id="68" name="Group 30"/>
            <p:cNvGrpSpPr>
              <a:grpSpLocks/>
            </p:cNvGrpSpPr>
            <p:nvPr/>
          </p:nvGrpSpPr>
          <p:grpSpPr bwMode="auto">
            <a:xfrm>
              <a:off x="1436" y="1288"/>
              <a:ext cx="1555" cy="492"/>
              <a:chOff x="2760" y="2013"/>
              <a:chExt cx="1555" cy="492"/>
            </a:xfrm>
          </p:grpSpPr>
          <p:sp>
            <p:nvSpPr>
              <p:cNvPr id="70" name="Rectangle 28"/>
              <p:cNvSpPr>
                <a:spLocks noChangeArrowheads="1"/>
              </p:cNvSpPr>
              <p:nvPr/>
            </p:nvSpPr>
            <p:spPr bwMode="auto">
              <a:xfrm>
                <a:off x="2769" y="2013"/>
                <a:ext cx="1372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x + 2 jika x  – 2 </a:t>
                </a:r>
              </a:p>
            </p:txBody>
          </p:sp>
          <p:sp>
            <p:nvSpPr>
              <p:cNvPr id="71" name="Rectangle 29"/>
              <p:cNvSpPr>
                <a:spLocks noChangeArrowheads="1"/>
              </p:cNvSpPr>
              <p:nvPr/>
            </p:nvSpPr>
            <p:spPr bwMode="auto">
              <a:xfrm>
                <a:off x="2760" y="2253"/>
                <a:ext cx="1555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– (x + 2) jika x &lt; – 2 </a:t>
                </a:r>
              </a:p>
            </p:txBody>
          </p:sp>
        </p:grpSp>
        <p:sp>
          <p:nvSpPr>
            <p:cNvPr id="69" name="AutoShape 31"/>
            <p:cNvSpPr>
              <a:spLocks/>
            </p:cNvSpPr>
            <p:nvPr/>
          </p:nvSpPr>
          <p:spPr bwMode="auto">
            <a:xfrm>
              <a:off x="1388" y="1367"/>
              <a:ext cx="58" cy="346"/>
            </a:xfrm>
            <a:prstGeom prst="leftBrace">
              <a:avLst>
                <a:gd name="adj1" fmla="val 39323"/>
                <a:gd name="adj2" fmla="val 5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72" name="Group 71"/>
          <p:cNvGrpSpPr/>
          <p:nvPr/>
        </p:nvGrpSpPr>
        <p:grpSpPr>
          <a:xfrm>
            <a:off x="990600" y="3352800"/>
            <a:ext cx="3760455" cy="822385"/>
            <a:chOff x="990600" y="3657600"/>
            <a:chExt cx="3760455" cy="822385"/>
          </a:xfrm>
        </p:grpSpPr>
        <p:sp>
          <p:nvSpPr>
            <p:cNvPr id="73" name="Rectangle 54"/>
            <p:cNvSpPr>
              <a:spLocks noChangeArrowheads="1"/>
            </p:cNvSpPr>
            <p:nvPr/>
          </p:nvSpPr>
          <p:spPr bwMode="auto">
            <a:xfrm>
              <a:off x="990600" y="3848100"/>
              <a:ext cx="365760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= [–    x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– 2x]     + [    x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+ 2x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]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grpSp>
          <p:nvGrpSpPr>
            <p:cNvPr id="74" name="Group 55"/>
            <p:cNvGrpSpPr>
              <a:grpSpLocks/>
            </p:cNvGrpSpPr>
            <p:nvPr/>
          </p:nvGrpSpPr>
          <p:grpSpPr bwMode="auto">
            <a:xfrm>
              <a:off x="1489507" y="3700895"/>
              <a:ext cx="325438" cy="731838"/>
              <a:chOff x="2778" y="2035"/>
              <a:chExt cx="205" cy="461"/>
            </a:xfrm>
          </p:grpSpPr>
          <p:sp>
            <p:nvSpPr>
              <p:cNvPr id="83" name="Rectangle 56"/>
              <p:cNvSpPr>
                <a:spLocks noChangeArrowheads="1"/>
              </p:cNvSpPr>
              <p:nvPr/>
            </p:nvSpPr>
            <p:spPr bwMode="auto">
              <a:xfrm>
                <a:off x="2778" y="2035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</a:p>
            </p:txBody>
          </p:sp>
          <p:sp>
            <p:nvSpPr>
              <p:cNvPr id="84" name="Rectangle 57"/>
              <p:cNvSpPr>
                <a:spLocks noChangeArrowheads="1"/>
              </p:cNvSpPr>
              <p:nvPr/>
            </p:nvSpPr>
            <p:spPr bwMode="auto">
              <a:xfrm>
                <a:off x="2778" y="2246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85" name="Line 58"/>
              <p:cNvSpPr>
                <a:spLocks noChangeShapeType="1"/>
              </p:cNvSpPr>
              <p:nvPr/>
            </p:nvSpPr>
            <p:spPr bwMode="auto">
              <a:xfrm>
                <a:off x="2825" y="2268"/>
                <a:ext cx="115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75" name="Group 59"/>
            <p:cNvGrpSpPr>
              <a:grpSpLocks/>
            </p:cNvGrpSpPr>
            <p:nvPr/>
          </p:nvGrpSpPr>
          <p:grpSpPr bwMode="auto">
            <a:xfrm>
              <a:off x="3228252" y="3700895"/>
              <a:ext cx="325438" cy="731838"/>
              <a:chOff x="2778" y="2035"/>
              <a:chExt cx="205" cy="461"/>
            </a:xfrm>
          </p:grpSpPr>
          <p:sp>
            <p:nvSpPr>
              <p:cNvPr id="80" name="Rectangle 60"/>
              <p:cNvSpPr>
                <a:spLocks noChangeArrowheads="1"/>
              </p:cNvSpPr>
              <p:nvPr/>
            </p:nvSpPr>
            <p:spPr bwMode="auto">
              <a:xfrm>
                <a:off x="2778" y="2035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</a:p>
            </p:txBody>
          </p:sp>
          <p:sp>
            <p:nvSpPr>
              <p:cNvPr id="81" name="Rectangle 61"/>
              <p:cNvSpPr>
                <a:spLocks noChangeArrowheads="1"/>
              </p:cNvSpPr>
              <p:nvPr/>
            </p:nvSpPr>
            <p:spPr bwMode="auto">
              <a:xfrm>
                <a:off x="2778" y="2246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82" name="Line 62"/>
              <p:cNvSpPr>
                <a:spLocks noChangeShapeType="1"/>
              </p:cNvSpPr>
              <p:nvPr/>
            </p:nvSpPr>
            <p:spPr bwMode="auto">
              <a:xfrm>
                <a:off x="2821" y="2268"/>
                <a:ext cx="115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76" name="Rectangle 65"/>
            <p:cNvSpPr>
              <a:spLocks noChangeArrowheads="1"/>
            </p:cNvSpPr>
            <p:nvPr/>
          </p:nvSpPr>
          <p:spPr bwMode="auto">
            <a:xfrm>
              <a:off x="2493672" y="3657600"/>
              <a:ext cx="47000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–2</a:t>
              </a:r>
            </a:p>
          </p:txBody>
        </p:sp>
        <p:sp>
          <p:nvSpPr>
            <p:cNvPr id="77" name="Rectangle 66"/>
            <p:cNvSpPr>
              <a:spLocks noChangeArrowheads="1"/>
            </p:cNvSpPr>
            <p:nvPr/>
          </p:nvSpPr>
          <p:spPr bwMode="auto">
            <a:xfrm>
              <a:off x="2473035" y="4079875"/>
              <a:ext cx="47000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–3</a:t>
              </a:r>
            </a:p>
          </p:txBody>
        </p:sp>
        <p:sp>
          <p:nvSpPr>
            <p:cNvPr id="78" name="Rectangle 67"/>
            <p:cNvSpPr>
              <a:spLocks noChangeArrowheads="1"/>
            </p:cNvSpPr>
            <p:nvPr/>
          </p:nvSpPr>
          <p:spPr bwMode="auto">
            <a:xfrm>
              <a:off x="4301692" y="3705225"/>
              <a:ext cx="325438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4</a:t>
              </a:r>
            </a:p>
          </p:txBody>
        </p:sp>
        <p:sp>
          <p:nvSpPr>
            <p:cNvPr id="79" name="Rectangle 68"/>
            <p:cNvSpPr>
              <a:spLocks noChangeArrowheads="1"/>
            </p:cNvSpPr>
            <p:nvPr/>
          </p:nvSpPr>
          <p:spPr bwMode="auto">
            <a:xfrm>
              <a:off x="4281055" y="4079875"/>
              <a:ext cx="47000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–2</a:t>
              </a:r>
            </a:p>
          </p:txBody>
        </p:sp>
      </p:grpSp>
      <p:grpSp>
        <p:nvGrpSpPr>
          <p:cNvPr id="86" name="Group 85"/>
          <p:cNvGrpSpPr/>
          <p:nvPr/>
        </p:nvGrpSpPr>
        <p:grpSpPr>
          <a:xfrm>
            <a:off x="1018940" y="2463740"/>
            <a:ext cx="5153260" cy="889060"/>
            <a:chOff x="1066800" y="2283980"/>
            <a:chExt cx="5153260" cy="889060"/>
          </a:xfrm>
        </p:grpSpPr>
        <p:sp>
          <p:nvSpPr>
            <p:cNvPr id="87" name="Rectangle 45"/>
            <p:cNvSpPr>
              <a:spLocks noChangeArrowheads="1"/>
            </p:cNvSpPr>
            <p:nvPr/>
          </p:nvSpPr>
          <p:spPr bwMode="auto">
            <a:xfrm>
              <a:off x="2959000" y="2286000"/>
              <a:ext cx="47000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charset="0"/>
                  <a:cs typeface="Times New Roman" charset="0"/>
                  <a:sym typeface="Symbol" pitchFamily="18" charset="2"/>
                </a:rPr>
                <a:t>–2</a:t>
              </a:r>
            </a:p>
          </p:txBody>
        </p:sp>
        <p:sp>
          <p:nvSpPr>
            <p:cNvPr id="88" name="Rectangle 46"/>
            <p:cNvSpPr>
              <a:spLocks noChangeArrowheads="1"/>
            </p:cNvSpPr>
            <p:nvPr/>
          </p:nvSpPr>
          <p:spPr bwMode="auto">
            <a:xfrm>
              <a:off x="2882800" y="2743200"/>
              <a:ext cx="47000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charset="0"/>
                  <a:cs typeface="Times New Roman" charset="0"/>
                  <a:sym typeface="Symbol" pitchFamily="18" charset="2"/>
                </a:rPr>
                <a:t>–3</a:t>
              </a:r>
            </a:p>
          </p:txBody>
        </p:sp>
        <p:sp>
          <p:nvSpPr>
            <p:cNvPr id="89" name="Rectangle 51"/>
            <p:cNvSpPr>
              <a:spLocks noChangeArrowheads="1"/>
            </p:cNvSpPr>
            <p:nvPr/>
          </p:nvSpPr>
          <p:spPr bwMode="auto">
            <a:xfrm>
              <a:off x="4774294" y="2283980"/>
              <a:ext cx="325438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charset="0"/>
                  <a:cs typeface="Times New Roman" charset="0"/>
                  <a:sym typeface="Symbol" pitchFamily="18" charset="2"/>
                </a:rPr>
                <a:t>4</a:t>
              </a:r>
            </a:p>
          </p:txBody>
        </p:sp>
        <p:sp>
          <p:nvSpPr>
            <p:cNvPr id="90" name="Rectangle 52"/>
            <p:cNvSpPr>
              <a:spLocks noChangeArrowheads="1"/>
            </p:cNvSpPr>
            <p:nvPr/>
          </p:nvSpPr>
          <p:spPr bwMode="auto">
            <a:xfrm>
              <a:off x="4629832" y="2743200"/>
              <a:ext cx="469900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charset="0"/>
                  <a:cs typeface="Times New Roman" charset="0"/>
                  <a:sym typeface="Symbol" pitchFamily="18" charset="2"/>
                </a:rPr>
                <a:t>–2</a:t>
              </a:r>
            </a:p>
          </p:txBody>
        </p:sp>
        <p:sp>
          <p:nvSpPr>
            <p:cNvPr id="91" name="Rectangle 90"/>
            <p:cNvSpPr/>
            <p:nvPr/>
          </p:nvSpPr>
          <p:spPr>
            <a:xfrm>
              <a:off x="2744429" y="2514600"/>
              <a:ext cx="3475631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charset="0"/>
                  <a:sym typeface="Symbol" pitchFamily="18" charset="2"/>
                </a:rPr>
                <a:t>= </a:t>
              </a:r>
              <a:r>
                <a:rPr lang="en-US" sz="2000" baseline="0" smtClean="0">
                  <a:latin typeface="Arial" charset="0"/>
                  <a:cs typeface="Times New Roman" charset="0"/>
                  <a:sym typeface="Symbol" pitchFamily="18" charset="2"/>
                </a:rPr>
                <a:t>∫</a:t>
              </a:r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charset="0"/>
                  <a:sym typeface="Symbol" pitchFamily="18" charset="2"/>
                </a:rPr>
                <a:t>  – (x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charset="0"/>
                  <a:sym typeface="Symbol" pitchFamily="18" charset="2"/>
                </a:rPr>
                <a:t> </a:t>
              </a:r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charset="0"/>
                  <a:sym typeface="Symbol" pitchFamily="18" charset="2"/>
                </a:rPr>
                <a:t>+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charset="0"/>
                  <a:sym typeface="Symbol" pitchFamily="18" charset="2"/>
                </a:rPr>
                <a:t> </a:t>
              </a:r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charset="0"/>
                  <a:sym typeface="Symbol" pitchFamily="18" charset="2"/>
                </a:rPr>
                <a:t>2) dx + </a:t>
              </a:r>
              <a:r>
                <a:rPr lang="en-US" sz="2000" baseline="0" smtClean="0">
                  <a:latin typeface="Arial" charset="0"/>
                  <a:cs typeface="Times New Roman" charset="0"/>
                  <a:sym typeface="Symbol" pitchFamily="18" charset="2"/>
                </a:rPr>
                <a:t>∫</a:t>
              </a:r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charset="0"/>
                  <a:sym typeface="Symbol" pitchFamily="18" charset="2"/>
                </a:rPr>
                <a:t>  (x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charset="0"/>
                  <a:sym typeface="Symbol" pitchFamily="18" charset="2"/>
                </a:rPr>
                <a:t> </a:t>
              </a:r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charset="0"/>
                  <a:sym typeface="Symbol" pitchFamily="18" charset="2"/>
                </a:rPr>
                <a:t>+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charset="0"/>
                  <a:sym typeface="Symbol" pitchFamily="18" charset="2"/>
                </a:rPr>
                <a:t> </a:t>
              </a:r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charset="0"/>
                  <a:sym typeface="Symbol" pitchFamily="18" charset="2"/>
                </a:rPr>
                <a:t>2) dx</a:t>
              </a:r>
              <a:endParaRPr lang="en-US" sz="2000" baseline="0">
                <a:solidFill>
                  <a:srgbClr val="FFFFFF"/>
                </a:solidFill>
                <a:latin typeface="Arial" charset="0"/>
                <a:cs typeface="Times New Roman" charset="0"/>
                <a:sym typeface="Symbol" pitchFamily="18" charset="2"/>
              </a:endParaRPr>
            </a:p>
          </p:txBody>
        </p:sp>
        <p:grpSp>
          <p:nvGrpSpPr>
            <p:cNvPr id="92" name="Group 66"/>
            <p:cNvGrpSpPr/>
            <p:nvPr/>
          </p:nvGrpSpPr>
          <p:grpSpPr>
            <a:xfrm>
              <a:off x="1066800" y="2286000"/>
              <a:ext cx="1762295" cy="887040"/>
              <a:chOff x="1870365" y="2286000"/>
              <a:chExt cx="1762295" cy="887040"/>
            </a:xfrm>
          </p:grpSpPr>
          <p:sp>
            <p:nvSpPr>
              <p:cNvPr id="93" name="Rectangle 8"/>
              <p:cNvSpPr>
                <a:spLocks noChangeArrowheads="1"/>
              </p:cNvSpPr>
              <p:nvPr/>
            </p:nvSpPr>
            <p:spPr bwMode="auto">
              <a:xfrm>
                <a:off x="2098965" y="2286000"/>
                <a:ext cx="325438" cy="3968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charset="0"/>
                    <a:cs typeface="Times New Roman" charset="0"/>
                    <a:sym typeface="Symbol" pitchFamily="18" charset="2"/>
                  </a:rPr>
                  <a:t>4</a:t>
                </a:r>
              </a:p>
            </p:txBody>
          </p:sp>
          <p:sp>
            <p:nvSpPr>
              <p:cNvPr id="94" name="Rectangle 9"/>
              <p:cNvSpPr>
                <a:spLocks noChangeArrowheads="1"/>
              </p:cNvSpPr>
              <p:nvPr/>
            </p:nvSpPr>
            <p:spPr bwMode="auto">
              <a:xfrm>
                <a:off x="1870365" y="2772930"/>
                <a:ext cx="482824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latin typeface="Arial" charset="0"/>
                    <a:cs typeface="Times New Roman" charset="0"/>
                    <a:sym typeface="Symbol" pitchFamily="18" charset="2"/>
                  </a:rPr>
                  <a:t>- </a:t>
                </a:r>
                <a:r>
                  <a:rPr lang="en-US" sz="2000" baseline="0" smtClean="0">
                    <a:latin typeface="Arial" charset="0"/>
                    <a:cs typeface="Times New Roman" charset="0"/>
                    <a:sym typeface="Symbol" pitchFamily="18" charset="2"/>
                  </a:rPr>
                  <a:t>3</a:t>
                </a:r>
                <a:endParaRPr lang="en-US" sz="2000" baseline="0">
                  <a:latin typeface="Arial" charset="0"/>
                  <a:cs typeface="Times New Roman" charset="0"/>
                  <a:sym typeface="Symbol" pitchFamily="18" charset="2"/>
                </a:endParaRPr>
              </a:p>
            </p:txBody>
          </p:sp>
          <p:sp>
            <p:nvSpPr>
              <p:cNvPr id="95" name="Rectangle 10"/>
              <p:cNvSpPr>
                <a:spLocks noChangeArrowheads="1"/>
              </p:cNvSpPr>
              <p:nvPr/>
            </p:nvSpPr>
            <p:spPr bwMode="auto">
              <a:xfrm>
                <a:off x="2078180" y="2514600"/>
                <a:ext cx="1554480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en-US" sz="2000" baseline="0" smtClean="0">
                    <a:latin typeface="Arial" charset="0"/>
                    <a:cs typeface="Times New Roman" charset="0"/>
                    <a:sym typeface="Symbol" pitchFamily="18" charset="2"/>
                  </a:rPr>
                  <a:t>∫</a:t>
                </a:r>
                <a:r>
                  <a:rPr lang="id-ID" sz="2000" baseline="0" smtClean="0">
                    <a:latin typeface="Arial" charset="0"/>
                    <a:cs typeface="Times New Roman" charset="0"/>
                    <a:sym typeface="Symbol" pitchFamily="18" charset="2"/>
                  </a:rPr>
                  <a:t> |</a:t>
                </a:r>
                <a:r>
                  <a:rPr lang="en-US" sz="2000" baseline="0" smtClean="0">
                    <a:latin typeface="Arial" charset="0"/>
                    <a:cs typeface="Times New Roman" charset="0"/>
                    <a:sym typeface="Symbol" pitchFamily="18" charset="2"/>
                  </a:rPr>
                  <a:t> </a:t>
                </a:r>
                <a:r>
                  <a:rPr lang="en-US" sz="2000" baseline="0">
                    <a:latin typeface="Arial" charset="0"/>
                    <a:cs typeface="Times New Roman" charset="0"/>
                    <a:sym typeface="Symbol" pitchFamily="18" charset="2"/>
                  </a:rPr>
                  <a:t>x + 2 | dx </a:t>
                </a:r>
                <a:r>
                  <a:rPr lang="en-US" sz="2000" baseline="0" smtClean="0">
                    <a:latin typeface="Arial" charset="0"/>
                    <a:cs typeface="Times New Roman" charset="0"/>
                    <a:sym typeface="Symbol" pitchFamily="18" charset="2"/>
                  </a:rPr>
                  <a:t>   </a:t>
                </a:r>
                <a:endParaRPr lang="en-US" sz="2000" baseline="30000">
                  <a:latin typeface="Arial" charset="0"/>
                  <a:cs typeface="Times New Roman" charset="0"/>
                  <a:sym typeface="Symbol" pitchFamily="18" charset="2"/>
                </a:endParaRPr>
              </a:p>
            </p:txBody>
          </p:sp>
        </p:grpSp>
      </p:grpSp>
      <p:grpSp>
        <p:nvGrpSpPr>
          <p:cNvPr id="96" name="Group 95"/>
          <p:cNvGrpSpPr/>
          <p:nvPr/>
        </p:nvGrpSpPr>
        <p:grpSpPr>
          <a:xfrm>
            <a:off x="990600" y="4217472"/>
            <a:ext cx="7680960" cy="735528"/>
            <a:chOff x="990600" y="4398820"/>
            <a:chExt cx="7680960" cy="735528"/>
          </a:xfrm>
        </p:grpSpPr>
        <p:sp>
          <p:nvSpPr>
            <p:cNvPr id="97" name="Rectangle 54"/>
            <p:cNvSpPr>
              <a:spLocks noChangeArrowheads="1"/>
            </p:cNvSpPr>
            <p:nvPr/>
          </p:nvSpPr>
          <p:spPr bwMode="auto">
            <a:xfrm>
              <a:off x="990600" y="4549715"/>
              <a:ext cx="768096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=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–    </a:t>
              </a:r>
              <a:r>
                <a:rPr lang="id-ID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(– 2)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–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id-ID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(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–2</a:t>
              </a:r>
              <a:r>
                <a:rPr lang="id-ID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)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id-ID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+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id-ID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   (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–</a:t>
              </a:r>
              <a:r>
                <a:rPr lang="id-ID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3)</a:t>
              </a:r>
              <a:r>
                <a:rPr lang="id-ID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id-ID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+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id-ID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2(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–</a:t>
              </a:r>
              <a:r>
                <a:rPr lang="id-ID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3)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+    </a:t>
              </a:r>
              <a:r>
                <a:rPr lang="id-ID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4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+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id-ID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.4 –     (–2)</a:t>
              </a:r>
              <a:r>
                <a:rPr lang="id-ID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id-ID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– 2(–2) 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grpSp>
          <p:nvGrpSpPr>
            <p:cNvPr id="98" name="Group 55"/>
            <p:cNvGrpSpPr>
              <a:grpSpLocks/>
            </p:cNvGrpSpPr>
            <p:nvPr/>
          </p:nvGrpSpPr>
          <p:grpSpPr bwMode="auto">
            <a:xfrm>
              <a:off x="1413307" y="4402510"/>
              <a:ext cx="325438" cy="731838"/>
              <a:chOff x="2778" y="2035"/>
              <a:chExt cx="205" cy="461"/>
            </a:xfrm>
          </p:grpSpPr>
          <p:sp>
            <p:nvSpPr>
              <p:cNvPr id="111" name="Rectangle 56"/>
              <p:cNvSpPr>
                <a:spLocks noChangeArrowheads="1"/>
              </p:cNvSpPr>
              <p:nvPr/>
            </p:nvSpPr>
            <p:spPr bwMode="auto">
              <a:xfrm>
                <a:off x="2778" y="2035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</a:p>
            </p:txBody>
          </p:sp>
          <p:sp>
            <p:nvSpPr>
              <p:cNvPr id="112" name="Rectangle 57"/>
              <p:cNvSpPr>
                <a:spLocks noChangeArrowheads="1"/>
              </p:cNvSpPr>
              <p:nvPr/>
            </p:nvSpPr>
            <p:spPr bwMode="auto">
              <a:xfrm>
                <a:off x="2778" y="2246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113" name="Line 58"/>
              <p:cNvSpPr>
                <a:spLocks noChangeShapeType="1"/>
              </p:cNvSpPr>
              <p:nvPr/>
            </p:nvSpPr>
            <p:spPr bwMode="auto">
              <a:xfrm>
                <a:off x="2825" y="2268"/>
                <a:ext cx="115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99" name="Group 55"/>
            <p:cNvGrpSpPr>
              <a:grpSpLocks/>
            </p:cNvGrpSpPr>
            <p:nvPr/>
          </p:nvGrpSpPr>
          <p:grpSpPr bwMode="auto">
            <a:xfrm>
              <a:off x="3408362" y="4398820"/>
              <a:ext cx="325438" cy="731838"/>
              <a:chOff x="2778" y="2035"/>
              <a:chExt cx="205" cy="461"/>
            </a:xfrm>
          </p:grpSpPr>
          <p:sp>
            <p:nvSpPr>
              <p:cNvPr id="108" name="Rectangle 56"/>
              <p:cNvSpPr>
                <a:spLocks noChangeArrowheads="1"/>
              </p:cNvSpPr>
              <p:nvPr/>
            </p:nvSpPr>
            <p:spPr bwMode="auto">
              <a:xfrm>
                <a:off x="2778" y="2035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</a:p>
            </p:txBody>
          </p:sp>
          <p:sp>
            <p:nvSpPr>
              <p:cNvPr id="109" name="Rectangle 57"/>
              <p:cNvSpPr>
                <a:spLocks noChangeArrowheads="1"/>
              </p:cNvSpPr>
              <p:nvPr/>
            </p:nvSpPr>
            <p:spPr bwMode="auto">
              <a:xfrm>
                <a:off x="2778" y="2246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110" name="Line 58"/>
              <p:cNvSpPr>
                <a:spLocks noChangeShapeType="1"/>
              </p:cNvSpPr>
              <p:nvPr/>
            </p:nvSpPr>
            <p:spPr bwMode="auto">
              <a:xfrm>
                <a:off x="2825" y="2268"/>
                <a:ext cx="115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100" name="Group 55"/>
            <p:cNvGrpSpPr>
              <a:grpSpLocks/>
            </p:cNvGrpSpPr>
            <p:nvPr/>
          </p:nvGrpSpPr>
          <p:grpSpPr bwMode="auto">
            <a:xfrm>
              <a:off x="5361852" y="4398820"/>
              <a:ext cx="325438" cy="731838"/>
              <a:chOff x="2778" y="2035"/>
              <a:chExt cx="205" cy="461"/>
            </a:xfrm>
          </p:grpSpPr>
          <p:sp>
            <p:nvSpPr>
              <p:cNvPr id="105" name="Rectangle 56"/>
              <p:cNvSpPr>
                <a:spLocks noChangeArrowheads="1"/>
              </p:cNvSpPr>
              <p:nvPr/>
            </p:nvSpPr>
            <p:spPr bwMode="auto">
              <a:xfrm>
                <a:off x="2778" y="2035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</a:p>
            </p:txBody>
          </p:sp>
          <p:sp>
            <p:nvSpPr>
              <p:cNvPr id="106" name="Rectangle 57"/>
              <p:cNvSpPr>
                <a:spLocks noChangeArrowheads="1"/>
              </p:cNvSpPr>
              <p:nvPr/>
            </p:nvSpPr>
            <p:spPr bwMode="auto">
              <a:xfrm>
                <a:off x="2778" y="2246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107" name="Line 58"/>
              <p:cNvSpPr>
                <a:spLocks noChangeShapeType="1"/>
              </p:cNvSpPr>
              <p:nvPr/>
            </p:nvSpPr>
            <p:spPr bwMode="auto">
              <a:xfrm>
                <a:off x="2825" y="2268"/>
                <a:ext cx="115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101" name="Group 55"/>
            <p:cNvGrpSpPr>
              <a:grpSpLocks/>
            </p:cNvGrpSpPr>
            <p:nvPr/>
          </p:nvGrpSpPr>
          <p:grpSpPr bwMode="auto">
            <a:xfrm>
              <a:off x="6795797" y="4398820"/>
              <a:ext cx="325438" cy="731838"/>
              <a:chOff x="2778" y="2035"/>
              <a:chExt cx="205" cy="461"/>
            </a:xfrm>
          </p:grpSpPr>
          <p:sp>
            <p:nvSpPr>
              <p:cNvPr id="102" name="Rectangle 56"/>
              <p:cNvSpPr>
                <a:spLocks noChangeArrowheads="1"/>
              </p:cNvSpPr>
              <p:nvPr/>
            </p:nvSpPr>
            <p:spPr bwMode="auto">
              <a:xfrm>
                <a:off x="2778" y="2035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</a:p>
            </p:txBody>
          </p:sp>
          <p:sp>
            <p:nvSpPr>
              <p:cNvPr id="103" name="Rectangle 57"/>
              <p:cNvSpPr>
                <a:spLocks noChangeArrowheads="1"/>
              </p:cNvSpPr>
              <p:nvPr/>
            </p:nvSpPr>
            <p:spPr bwMode="auto">
              <a:xfrm>
                <a:off x="2778" y="2246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104" name="Line 58"/>
              <p:cNvSpPr>
                <a:spLocks noChangeShapeType="1"/>
              </p:cNvSpPr>
              <p:nvPr/>
            </p:nvSpPr>
            <p:spPr bwMode="auto">
              <a:xfrm>
                <a:off x="2825" y="2268"/>
                <a:ext cx="115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114" name="Group 113"/>
          <p:cNvGrpSpPr/>
          <p:nvPr/>
        </p:nvGrpSpPr>
        <p:grpSpPr>
          <a:xfrm>
            <a:off x="990600" y="5001490"/>
            <a:ext cx="4724400" cy="738768"/>
            <a:chOff x="990600" y="5001490"/>
            <a:chExt cx="4724400" cy="738768"/>
          </a:xfrm>
        </p:grpSpPr>
        <p:grpSp>
          <p:nvGrpSpPr>
            <p:cNvPr id="115" name="Group 59"/>
            <p:cNvGrpSpPr>
              <a:grpSpLocks/>
            </p:cNvGrpSpPr>
            <p:nvPr/>
          </p:nvGrpSpPr>
          <p:grpSpPr bwMode="auto">
            <a:xfrm>
              <a:off x="2293079" y="5001490"/>
              <a:ext cx="327026" cy="731838"/>
              <a:chOff x="2778" y="2035"/>
              <a:chExt cx="206" cy="461"/>
            </a:xfrm>
          </p:grpSpPr>
          <p:sp>
            <p:nvSpPr>
              <p:cNvPr id="121" name="Rectangle 60"/>
              <p:cNvSpPr>
                <a:spLocks noChangeArrowheads="1"/>
              </p:cNvSpPr>
              <p:nvPr/>
            </p:nvSpPr>
            <p:spPr bwMode="auto">
              <a:xfrm>
                <a:off x="2778" y="2035"/>
                <a:ext cx="206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9</a:t>
                </a:r>
                <a:endPara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sp>
            <p:nvSpPr>
              <p:cNvPr id="122" name="Rectangle 61"/>
              <p:cNvSpPr>
                <a:spLocks noChangeArrowheads="1"/>
              </p:cNvSpPr>
              <p:nvPr/>
            </p:nvSpPr>
            <p:spPr bwMode="auto">
              <a:xfrm>
                <a:off x="2778" y="2246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123" name="Line 62"/>
              <p:cNvSpPr>
                <a:spLocks noChangeShapeType="1"/>
              </p:cNvSpPr>
              <p:nvPr/>
            </p:nvSpPr>
            <p:spPr bwMode="auto">
              <a:xfrm>
                <a:off x="2821" y="2268"/>
                <a:ext cx="115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116" name="Rectangle 115"/>
            <p:cNvSpPr/>
            <p:nvPr/>
          </p:nvSpPr>
          <p:spPr>
            <a:xfrm>
              <a:off x="990600" y="5162490"/>
              <a:ext cx="4703532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=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–</a:t>
              </a:r>
              <a:r>
                <a:rPr lang="id-ID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2 + 4 +     – 6 + 4 + 8 – 2 + 4  =  18  </a:t>
              </a:r>
              <a:endParaRPr lang="en-US" sz="2000" baseline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grpSp>
          <p:nvGrpSpPr>
            <p:cNvPr id="117" name="Group 59"/>
            <p:cNvGrpSpPr>
              <a:grpSpLocks/>
            </p:cNvGrpSpPr>
            <p:nvPr/>
          </p:nvGrpSpPr>
          <p:grpSpPr bwMode="auto">
            <a:xfrm>
              <a:off x="5387974" y="5008420"/>
              <a:ext cx="327026" cy="731838"/>
              <a:chOff x="2778" y="2035"/>
              <a:chExt cx="206" cy="461"/>
            </a:xfrm>
          </p:grpSpPr>
          <p:sp>
            <p:nvSpPr>
              <p:cNvPr id="118" name="Rectangle 60"/>
              <p:cNvSpPr>
                <a:spLocks noChangeArrowheads="1"/>
              </p:cNvSpPr>
              <p:nvPr/>
            </p:nvSpPr>
            <p:spPr bwMode="auto">
              <a:xfrm>
                <a:off x="2778" y="2035"/>
                <a:ext cx="206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  <a:endPara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sp>
            <p:nvSpPr>
              <p:cNvPr id="119" name="Rectangle 61"/>
              <p:cNvSpPr>
                <a:spLocks noChangeArrowheads="1"/>
              </p:cNvSpPr>
              <p:nvPr/>
            </p:nvSpPr>
            <p:spPr bwMode="auto">
              <a:xfrm>
                <a:off x="2778" y="2246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120" name="Line 62"/>
              <p:cNvSpPr>
                <a:spLocks noChangeShapeType="1"/>
              </p:cNvSpPr>
              <p:nvPr/>
            </p:nvSpPr>
            <p:spPr bwMode="auto">
              <a:xfrm>
                <a:off x="2821" y="2268"/>
                <a:ext cx="115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" dur="2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5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0" dur="2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" dur="2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658" name="Rectangle 2"/>
          <p:cNvSpPr>
            <a:spLocks noGrp="1" noChangeArrowheads="1"/>
          </p:cNvSpPr>
          <p:nvPr>
            <p:ph type="title"/>
          </p:nvPr>
        </p:nvSpPr>
        <p:spPr>
          <a:xfrm>
            <a:off x="3779520" y="681335"/>
            <a:ext cx="1554480" cy="461665"/>
          </a:xfrm>
          <a:noFill/>
          <a:ln>
            <a:noFill/>
          </a:ln>
        </p:spPr>
        <p:txBody>
          <a:bodyPr>
            <a:spAutoFit/>
          </a:bodyPr>
          <a:lstStyle/>
          <a:p>
            <a:pPr eaLnBrk="1" hangingPunct="1"/>
            <a:r>
              <a:rPr lang="en-US" sz="2400" b="1" smtClean="0">
                <a:solidFill>
                  <a:srgbClr val="FFFF00"/>
                </a:solidFill>
                <a:effectLst/>
                <a:latin typeface="Arial" pitchFamily="34" charset="0"/>
                <a:cs typeface="Arial" pitchFamily="34" charset="0"/>
              </a:rPr>
              <a:t>LATIHAN</a:t>
            </a:r>
          </a:p>
        </p:txBody>
      </p:sp>
      <p:sp>
        <p:nvSpPr>
          <p:cNvPr id="51" name="Slide Number Placeholder 5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grpSp>
        <p:nvGrpSpPr>
          <p:cNvPr id="53" name="Group 52"/>
          <p:cNvGrpSpPr/>
          <p:nvPr/>
        </p:nvGrpSpPr>
        <p:grpSpPr>
          <a:xfrm>
            <a:off x="1752600" y="1556615"/>
            <a:ext cx="1920240" cy="881785"/>
            <a:chOff x="990600" y="1219200"/>
            <a:chExt cx="1920240" cy="881785"/>
          </a:xfrm>
        </p:grpSpPr>
        <p:sp>
          <p:nvSpPr>
            <p:cNvPr id="54" name="Rectangle 8"/>
            <p:cNvSpPr>
              <a:spLocks noChangeArrowheads="1"/>
            </p:cNvSpPr>
            <p:nvPr/>
          </p:nvSpPr>
          <p:spPr bwMode="auto">
            <a:xfrm>
              <a:off x="1496290" y="1219200"/>
              <a:ext cx="325438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</a:p>
          </p:txBody>
        </p:sp>
        <p:sp>
          <p:nvSpPr>
            <p:cNvPr id="55" name="Rectangle 9"/>
            <p:cNvSpPr>
              <a:spLocks noChangeArrowheads="1"/>
            </p:cNvSpPr>
            <p:nvPr/>
          </p:nvSpPr>
          <p:spPr bwMode="auto">
            <a:xfrm>
              <a:off x="1295400" y="1704110"/>
              <a:ext cx="325438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0</a:t>
              </a:r>
            </a:p>
          </p:txBody>
        </p:sp>
        <p:grpSp>
          <p:nvGrpSpPr>
            <p:cNvPr id="56" name="Group 52"/>
            <p:cNvGrpSpPr/>
            <p:nvPr/>
          </p:nvGrpSpPr>
          <p:grpSpPr>
            <a:xfrm>
              <a:off x="990600" y="1447800"/>
              <a:ext cx="1920240" cy="400110"/>
              <a:chOff x="990600" y="1447800"/>
              <a:chExt cx="1920240" cy="400110"/>
            </a:xfrm>
          </p:grpSpPr>
          <p:sp>
            <p:nvSpPr>
              <p:cNvPr id="57" name="Rectangle 10"/>
              <p:cNvSpPr>
                <a:spLocks noChangeArrowheads="1"/>
              </p:cNvSpPr>
              <p:nvPr/>
            </p:nvSpPr>
            <p:spPr bwMode="auto">
              <a:xfrm>
                <a:off x="990600" y="1447800"/>
                <a:ext cx="1920240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1. </a:t>
                </a:r>
                <a:r>
                  <a:rPr lang="id-ID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 </a:t>
                </a:r>
                <a:r>
                  <a:rPr lang="en-US" sz="2000" baseline="0" smtClean="0">
                    <a:latin typeface="Arial" charset="0"/>
                    <a:cs typeface="Times New Roman" charset="0"/>
                    <a:sym typeface="Symbol" pitchFamily="18" charset="2"/>
                  </a:rPr>
                  <a:t>∫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x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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x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</a:rPr>
                  <a:t>2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+5 dx</a:t>
                </a:r>
                <a:endPara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sp>
            <p:nvSpPr>
              <p:cNvPr id="58" name="Line 11"/>
              <p:cNvSpPr>
                <a:spLocks noChangeShapeType="1"/>
              </p:cNvSpPr>
              <p:nvPr/>
            </p:nvSpPr>
            <p:spPr bwMode="auto">
              <a:xfrm>
                <a:off x="1873135" y="1513610"/>
                <a:ext cx="50292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59" name="Group 58"/>
          <p:cNvGrpSpPr/>
          <p:nvPr/>
        </p:nvGrpSpPr>
        <p:grpSpPr>
          <a:xfrm>
            <a:off x="1828800" y="2680505"/>
            <a:ext cx="1219208" cy="980330"/>
            <a:chOff x="990600" y="2280745"/>
            <a:chExt cx="1219208" cy="980330"/>
          </a:xfrm>
        </p:grpSpPr>
        <p:sp>
          <p:nvSpPr>
            <p:cNvPr id="60" name="Rectangle 18"/>
            <p:cNvSpPr>
              <a:spLocks noChangeArrowheads="1"/>
            </p:cNvSpPr>
            <p:nvPr/>
          </p:nvSpPr>
          <p:spPr bwMode="auto">
            <a:xfrm>
              <a:off x="1295400" y="2280745"/>
              <a:ext cx="540533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– 6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61" name="Rectangle 19"/>
            <p:cNvSpPr>
              <a:spLocks noChangeArrowheads="1"/>
            </p:cNvSpPr>
            <p:nvPr/>
          </p:nvSpPr>
          <p:spPr bwMode="auto">
            <a:xfrm>
              <a:off x="990600" y="2860965"/>
              <a:ext cx="68320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–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10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grpSp>
          <p:nvGrpSpPr>
            <p:cNvPr id="62" name="Group 53"/>
            <p:cNvGrpSpPr/>
            <p:nvPr/>
          </p:nvGrpSpPr>
          <p:grpSpPr>
            <a:xfrm>
              <a:off x="990600" y="2438400"/>
              <a:ext cx="1219208" cy="725488"/>
              <a:chOff x="1102590" y="2836865"/>
              <a:chExt cx="1219208" cy="725488"/>
            </a:xfrm>
          </p:grpSpPr>
          <p:sp>
            <p:nvSpPr>
              <p:cNvPr id="63" name="Rectangle 20"/>
              <p:cNvSpPr>
                <a:spLocks noChangeArrowheads="1"/>
              </p:cNvSpPr>
              <p:nvPr/>
            </p:nvSpPr>
            <p:spPr bwMode="auto">
              <a:xfrm>
                <a:off x="1102590" y="2971800"/>
                <a:ext cx="731520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.</a:t>
                </a:r>
                <a:r>
                  <a:rPr lang="id-ID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</a:t>
                </a:r>
                <a:r>
                  <a:rPr lang="en-US" sz="2000" baseline="0" smtClean="0">
                    <a:latin typeface="Arial" charset="0"/>
                    <a:cs typeface="Times New Roman" charset="0"/>
                    <a:sym typeface="Symbol" pitchFamily="18" charset="2"/>
                  </a:rPr>
                  <a:t>∫</a:t>
                </a:r>
                <a:endPara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grpSp>
            <p:nvGrpSpPr>
              <p:cNvPr id="64" name="Group 25"/>
              <p:cNvGrpSpPr>
                <a:grpSpLocks/>
              </p:cNvGrpSpPr>
              <p:nvPr/>
            </p:nvGrpSpPr>
            <p:grpSpPr bwMode="auto">
              <a:xfrm>
                <a:off x="1702672" y="2836865"/>
                <a:ext cx="619126" cy="725488"/>
                <a:chOff x="2678" y="2051"/>
                <a:chExt cx="390" cy="457"/>
              </a:xfrm>
            </p:grpSpPr>
            <p:sp>
              <p:nvSpPr>
                <p:cNvPr id="65" name="Rectangle 22"/>
                <p:cNvSpPr>
                  <a:spLocks noChangeArrowheads="1"/>
                </p:cNvSpPr>
                <p:nvPr/>
              </p:nvSpPr>
              <p:spPr bwMode="auto">
                <a:xfrm>
                  <a:off x="2745" y="2051"/>
                  <a:ext cx="287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dx</a:t>
                  </a:r>
                </a:p>
              </p:txBody>
            </p:sp>
            <p:sp>
              <p:nvSpPr>
                <p:cNvPr id="66" name="Rectangle 23"/>
                <p:cNvSpPr>
                  <a:spLocks noChangeArrowheads="1"/>
                </p:cNvSpPr>
                <p:nvPr/>
              </p:nvSpPr>
              <p:spPr bwMode="auto">
                <a:xfrm>
                  <a:off x="2678" y="2256"/>
                  <a:ext cx="390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x+2</a:t>
                  </a:r>
                </a:p>
              </p:txBody>
            </p:sp>
            <p:sp>
              <p:nvSpPr>
                <p:cNvPr id="67" name="Line 24"/>
                <p:cNvSpPr>
                  <a:spLocks noChangeShapeType="1"/>
                </p:cNvSpPr>
                <p:nvPr/>
              </p:nvSpPr>
              <p:spPr bwMode="auto">
                <a:xfrm>
                  <a:off x="2736" y="2280"/>
                  <a:ext cx="288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</p:grpSp>
      </p:grpSp>
      <p:grpSp>
        <p:nvGrpSpPr>
          <p:cNvPr id="68" name="Group 67"/>
          <p:cNvGrpSpPr/>
          <p:nvPr/>
        </p:nvGrpSpPr>
        <p:grpSpPr>
          <a:xfrm>
            <a:off x="1842655" y="3969330"/>
            <a:ext cx="1600200" cy="907470"/>
            <a:chOff x="1143000" y="4064290"/>
            <a:chExt cx="1600200" cy="907470"/>
          </a:xfrm>
        </p:grpSpPr>
        <p:sp>
          <p:nvSpPr>
            <p:cNvPr id="69" name="Rectangle 39"/>
            <p:cNvSpPr>
              <a:spLocks noChangeArrowheads="1"/>
            </p:cNvSpPr>
            <p:nvPr/>
          </p:nvSpPr>
          <p:spPr bwMode="auto">
            <a:xfrm>
              <a:off x="1143000" y="4267200"/>
              <a:ext cx="160020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3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.</a:t>
              </a:r>
              <a:r>
                <a:rPr lang="id-ID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 smtClean="0">
                  <a:latin typeface="Arial" charset="0"/>
                  <a:cs typeface="Times New Roman" charset="0"/>
                  <a:sym typeface="Symbol" pitchFamily="18" charset="2"/>
                </a:rPr>
                <a:t>∫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70" name="Rectangle 44"/>
            <p:cNvSpPr>
              <a:spLocks noChangeArrowheads="1"/>
            </p:cNvSpPr>
            <p:nvPr/>
          </p:nvSpPr>
          <p:spPr bwMode="auto">
            <a:xfrm>
              <a:off x="1641907" y="4064290"/>
              <a:ext cx="325438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</a:p>
          </p:txBody>
        </p:sp>
        <p:sp>
          <p:nvSpPr>
            <p:cNvPr id="71" name="Rectangle 45"/>
            <p:cNvSpPr>
              <a:spLocks noChangeArrowheads="1"/>
            </p:cNvSpPr>
            <p:nvPr/>
          </p:nvSpPr>
          <p:spPr bwMode="auto">
            <a:xfrm>
              <a:off x="1386510" y="4571650"/>
              <a:ext cx="47000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–1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72" name="Rectangle 47"/>
            <p:cNvSpPr>
              <a:spLocks noChangeArrowheads="1"/>
            </p:cNvSpPr>
            <p:nvPr/>
          </p:nvSpPr>
          <p:spPr bwMode="auto">
            <a:xfrm>
              <a:off x="1918855" y="4118265"/>
              <a:ext cx="455574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dx</a:t>
              </a:r>
            </a:p>
          </p:txBody>
        </p:sp>
        <p:sp>
          <p:nvSpPr>
            <p:cNvPr id="73" name="Rectangle 48"/>
            <p:cNvSpPr>
              <a:spLocks noChangeArrowheads="1"/>
            </p:cNvSpPr>
            <p:nvPr/>
          </p:nvSpPr>
          <p:spPr bwMode="auto">
            <a:xfrm>
              <a:off x="1738745" y="4447310"/>
              <a:ext cx="918841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x</a:t>
              </a:r>
              <a:r>
                <a:rPr lang="en-US" sz="2000" baseline="3000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– 9 </a:t>
              </a:r>
            </a:p>
          </p:txBody>
        </p:sp>
        <p:sp>
          <p:nvSpPr>
            <p:cNvPr id="74" name="Line 49"/>
            <p:cNvSpPr>
              <a:spLocks noChangeShapeType="1"/>
            </p:cNvSpPr>
            <p:nvPr/>
          </p:nvSpPr>
          <p:spPr bwMode="auto">
            <a:xfrm flipV="1">
              <a:off x="1814945" y="4481945"/>
              <a:ext cx="64008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75" name="Group 74"/>
          <p:cNvGrpSpPr/>
          <p:nvPr/>
        </p:nvGrpSpPr>
        <p:grpSpPr>
          <a:xfrm>
            <a:off x="5196840" y="1429905"/>
            <a:ext cx="2346960" cy="856095"/>
            <a:chOff x="4724400" y="1508125"/>
            <a:chExt cx="2346960" cy="856095"/>
          </a:xfrm>
        </p:grpSpPr>
        <p:sp>
          <p:nvSpPr>
            <p:cNvPr id="76" name="Rectangle 56"/>
            <p:cNvSpPr>
              <a:spLocks noChangeArrowheads="1"/>
            </p:cNvSpPr>
            <p:nvPr/>
          </p:nvSpPr>
          <p:spPr bwMode="auto">
            <a:xfrm>
              <a:off x="5298122" y="1508125"/>
              <a:ext cx="325438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</a:p>
          </p:txBody>
        </p:sp>
        <p:sp>
          <p:nvSpPr>
            <p:cNvPr id="77" name="Rectangle 57"/>
            <p:cNvSpPr>
              <a:spLocks noChangeArrowheads="1"/>
            </p:cNvSpPr>
            <p:nvPr/>
          </p:nvSpPr>
          <p:spPr bwMode="auto">
            <a:xfrm>
              <a:off x="5069522" y="1967345"/>
              <a:ext cx="325438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0</a:t>
              </a:r>
            </a:p>
          </p:txBody>
        </p:sp>
        <p:sp>
          <p:nvSpPr>
            <p:cNvPr id="78" name="Rectangle 58"/>
            <p:cNvSpPr>
              <a:spLocks noChangeArrowheads="1"/>
            </p:cNvSpPr>
            <p:nvPr/>
          </p:nvSpPr>
          <p:spPr bwMode="auto">
            <a:xfrm>
              <a:off x="4724400" y="1752600"/>
              <a:ext cx="234696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4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.</a:t>
              </a:r>
              <a:r>
                <a:rPr lang="id-ID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id-ID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 smtClean="0">
                  <a:latin typeface="Arial" charset="0"/>
                  <a:cs typeface="Times New Roman" charset="0"/>
                  <a:sym typeface="Symbol" pitchFamily="18" charset="2"/>
                </a:rPr>
                <a:t>∫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 (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4x – x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)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dx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</p:grpSp>
      <p:grpSp>
        <p:nvGrpSpPr>
          <p:cNvPr id="79" name="Group 78"/>
          <p:cNvGrpSpPr/>
          <p:nvPr/>
        </p:nvGrpSpPr>
        <p:grpSpPr>
          <a:xfrm>
            <a:off x="5196840" y="2667000"/>
            <a:ext cx="2743200" cy="968145"/>
            <a:chOff x="4724400" y="2632365"/>
            <a:chExt cx="2743200" cy="968145"/>
          </a:xfrm>
        </p:grpSpPr>
        <p:sp>
          <p:nvSpPr>
            <p:cNvPr id="80" name="Rectangle 66"/>
            <p:cNvSpPr>
              <a:spLocks noChangeArrowheads="1"/>
            </p:cNvSpPr>
            <p:nvPr/>
          </p:nvSpPr>
          <p:spPr bwMode="auto">
            <a:xfrm>
              <a:off x="5221922" y="2632365"/>
              <a:ext cx="325438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4</a:t>
              </a:r>
            </a:p>
          </p:txBody>
        </p:sp>
        <p:sp>
          <p:nvSpPr>
            <p:cNvPr id="81" name="Rectangle 67"/>
            <p:cNvSpPr>
              <a:spLocks noChangeArrowheads="1"/>
            </p:cNvSpPr>
            <p:nvPr/>
          </p:nvSpPr>
          <p:spPr bwMode="auto">
            <a:xfrm>
              <a:off x="4924960" y="3200400"/>
              <a:ext cx="47000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–2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82" name="Rectangle 68"/>
            <p:cNvSpPr>
              <a:spLocks noChangeArrowheads="1"/>
            </p:cNvSpPr>
            <p:nvPr/>
          </p:nvSpPr>
          <p:spPr bwMode="auto">
            <a:xfrm>
              <a:off x="4724400" y="2933700"/>
              <a:ext cx="274320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5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. </a:t>
              </a:r>
              <a:r>
                <a:rPr lang="id-ID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 </a:t>
              </a:r>
              <a:r>
                <a:rPr lang="en-US" sz="2000" baseline="0" smtClean="0">
                  <a:latin typeface="Arial" charset="0"/>
                  <a:cs typeface="Times New Roman" charset="0"/>
                  <a:sym typeface="Symbol" pitchFamily="18" charset="2"/>
                </a:rPr>
                <a:t>∫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(– y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+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2y + 8) dy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326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6658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34" name="Rectangle 2"/>
          <p:cNvSpPr>
            <a:spLocks noGrp="1" noChangeArrowheads="1"/>
          </p:cNvSpPr>
          <p:nvPr>
            <p:ph type="title"/>
          </p:nvPr>
        </p:nvSpPr>
        <p:spPr>
          <a:xfrm>
            <a:off x="2815245" y="304800"/>
            <a:ext cx="3474720" cy="461665"/>
          </a:xfr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2400" b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PERHITUNGAN LUAS </a:t>
            </a:r>
          </a:p>
        </p:txBody>
      </p:sp>
      <p:sp>
        <p:nvSpPr>
          <p:cNvPr id="35" name="Rectangle 3"/>
          <p:cNvSpPr>
            <a:spLocks noChangeArrowheads="1"/>
          </p:cNvSpPr>
          <p:nvPr/>
        </p:nvSpPr>
        <p:spPr bwMode="auto">
          <a:xfrm>
            <a:off x="929640" y="967770"/>
            <a:ext cx="6766560" cy="78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Aft>
                <a:spcPts val="600"/>
              </a:spcAft>
            </a:pPr>
            <a:r>
              <a:rPr lang="en-US" sz="2000" baseline="0">
                <a:latin typeface="Arial" charset="0"/>
                <a:cs typeface="Times New Roman" charset="0"/>
                <a:sym typeface="Symbol" pitchFamily="18" charset="2"/>
              </a:rPr>
              <a:t>Aplikasi integral untuk perhitungan luas dinyatakan dalam </a:t>
            </a:r>
            <a:endParaRPr lang="id-ID" sz="2000" baseline="0" smtClean="0">
              <a:latin typeface="Arial" charset="0"/>
              <a:cs typeface="Times New Roman" charset="0"/>
              <a:sym typeface="Symbol" pitchFamily="18" charset="2"/>
            </a:endParaRPr>
          </a:p>
          <a:p>
            <a:pPr>
              <a:spcAft>
                <a:spcPts val="600"/>
              </a:spcAft>
            </a:pPr>
            <a:r>
              <a:rPr lang="en-US" sz="2000" baseline="0" smtClean="0">
                <a:latin typeface="Arial" charset="0"/>
                <a:cs typeface="Times New Roman" charset="0"/>
                <a:sym typeface="Symbol" pitchFamily="18" charset="2"/>
              </a:rPr>
              <a:t>persamaan </a:t>
            </a:r>
            <a:r>
              <a:rPr lang="en-US" sz="2000" baseline="0">
                <a:latin typeface="Arial" charset="0"/>
                <a:cs typeface="Times New Roman" charset="0"/>
                <a:sym typeface="Symbol" pitchFamily="18" charset="2"/>
              </a:rPr>
              <a:t>berikut: </a:t>
            </a:r>
          </a:p>
        </p:txBody>
      </p:sp>
      <p:sp>
        <p:nvSpPr>
          <p:cNvPr id="36" name="Rectangle 34"/>
          <p:cNvSpPr>
            <a:spLocks noChangeArrowheads="1"/>
          </p:cNvSpPr>
          <p:nvPr/>
        </p:nvSpPr>
        <p:spPr bwMode="auto">
          <a:xfrm>
            <a:off x="838200" y="4091970"/>
            <a:ext cx="7315200" cy="78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sz="2000" baseline="0">
                <a:latin typeface="Arial" charset="0"/>
                <a:cs typeface="Times New Roman" charset="0"/>
                <a:sym typeface="Symbol" pitchFamily="18" charset="2"/>
              </a:rPr>
              <a:t>Luas daerah yang dibatasi oleh fungsi </a:t>
            </a:r>
            <a:r>
              <a:rPr lang="en-US" sz="2000" baseline="0" smtClean="0">
                <a:latin typeface="Arial" charset="0"/>
                <a:cs typeface="Times New Roman" charset="0"/>
                <a:sym typeface="Symbol" pitchFamily="18" charset="2"/>
              </a:rPr>
              <a:t>y</a:t>
            </a:r>
            <a:r>
              <a:rPr lang="en-US" sz="2000" smtClean="0">
                <a:latin typeface="Arial" charset="0"/>
                <a:cs typeface="Times New Roman" charset="0"/>
                <a:sym typeface="Symbol" pitchFamily="18" charset="2"/>
              </a:rPr>
              <a:t>2</a:t>
            </a:r>
            <a:r>
              <a:rPr lang="en-US" sz="2000" baseline="0" smtClean="0">
                <a:latin typeface="Arial" charset="0"/>
                <a:cs typeface="Times New Roman" charset="0"/>
                <a:sym typeface="Symbol" pitchFamily="18" charset="2"/>
              </a:rPr>
              <a:t> </a:t>
            </a:r>
            <a:r>
              <a:rPr lang="en-US" sz="2000" baseline="0">
                <a:latin typeface="Arial" charset="0"/>
                <a:cs typeface="Times New Roman" charset="0"/>
                <a:sym typeface="Symbol" pitchFamily="18" charset="2"/>
              </a:rPr>
              <a:t>= f(x) dan </a:t>
            </a:r>
            <a:r>
              <a:rPr lang="en-US" sz="2000" baseline="0" smtClean="0">
                <a:latin typeface="Arial" charset="0"/>
                <a:cs typeface="Times New Roman" charset="0"/>
                <a:sym typeface="Symbol" pitchFamily="18" charset="2"/>
              </a:rPr>
              <a:t>y</a:t>
            </a:r>
            <a:r>
              <a:rPr lang="en-US" sz="2000" smtClean="0">
                <a:latin typeface="Arial" charset="0"/>
                <a:cs typeface="Times New Roman" charset="0"/>
                <a:sym typeface="Symbol" pitchFamily="18" charset="2"/>
              </a:rPr>
              <a:t>1</a:t>
            </a:r>
            <a:r>
              <a:rPr lang="en-US" sz="2000" baseline="0" smtClean="0">
                <a:latin typeface="Arial" charset="0"/>
                <a:cs typeface="Times New Roman" charset="0"/>
                <a:sym typeface="Symbol" pitchFamily="18" charset="2"/>
              </a:rPr>
              <a:t> </a:t>
            </a:r>
            <a:r>
              <a:rPr lang="en-US" sz="2000" baseline="0">
                <a:latin typeface="Arial" charset="0"/>
                <a:cs typeface="Times New Roman" charset="0"/>
                <a:sym typeface="Symbol" pitchFamily="18" charset="2"/>
              </a:rPr>
              <a:t>= g(x) </a:t>
            </a:r>
            <a:endParaRPr lang="id-ID" sz="2000" baseline="0" smtClean="0">
              <a:latin typeface="Arial" charset="0"/>
              <a:cs typeface="Times New Roman" charset="0"/>
              <a:sym typeface="Symbol" pitchFamily="18" charset="2"/>
            </a:endParaRPr>
          </a:p>
          <a:p>
            <a:pPr>
              <a:spcAft>
                <a:spcPts val="600"/>
              </a:spcAft>
            </a:pPr>
            <a:r>
              <a:rPr lang="en-US" sz="2000" baseline="0" smtClean="0">
                <a:latin typeface="Arial" charset="0"/>
                <a:cs typeface="Times New Roman" charset="0"/>
                <a:sym typeface="Symbol" pitchFamily="18" charset="2"/>
              </a:rPr>
              <a:t>dalam </a:t>
            </a:r>
            <a:r>
              <a:rPr lang="en-US" sz="2000" baseline="0">
                <a:latin typeface="Arial" charset="0"/>
                <a:cs typeface="Times New Roman" charset="0"/>
                <a:sym typeface="Symbol" pitchFamily="18" charset="2"/>
              </a:rPr>
              <a:t>interval [a, b] sepanjang sumbu X dinyatakan sbb.: </a:t>
            </a:r>
          </a:p>
        </p:txBody>
      </p:sp>
      <p:grpSp>
        <p:nvGrpSpPr>
          <p:cNvPr id="37" name="Group 47"/>
          <p:cNvGrpSpPr>
            <a:grpSpLocks/>
          </p:cNvGrpSpPr>
          <p:nvPr/>
        </p:nvGrpSpPr>
        <p:grpSpPr bwMode="auto">
          <a:xfrm>
            <a:off x="2286000" y="1905000"/>
            <a:ext cx="4244975" cy="1960562"/>
            <a:chOff x="1310" y="1069"/>
            <a:chExt cx="2674" cy="1235"/>
          </a:xfrm>
        </p:grpSpPr>
        <p:sp>
          <p:nvSpPr>
            <p:cNvPr id="38" name="Text Box 16"/>
            <p:cNvSpPr txBox="1">
              <a:spLocks noChangeAspect="1" noChangeArrowheads="1"/>
            </p:cNvSpPr>
            <p:nvPr/>
          </p:nvSpPr>
          <p:spPr bwMode="auto">
            <a:xfrm>
              <a:off x="2034" y="1980"/>
              <a:ext cx="573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a</a:t>
              </a:r>
            </a:p>
          </p:txBody>
        </p:sp>
        <p:sp>
          <p:nvSpPr>
            <p:cNvPr id="39" name="Text Box 17"/>
            <p:cNvSpPr txBox="1">
              <a:spLocks noChangeAspect="1" noChangeArrowheads="1"/>
            </p:cNvSpPr>
            <p:nvPr/>
          </p:nvSpPr>
          <p:spPr bwMode="auto">
            <a:xfrm>
              <a:off x="2791" y="1980"/>
              <a:ext cx="573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b</a:t>
              </a:r>
            </a:p>
          </p:txBody>
        </p:sp>
        <p:grpSp>
          <p:nvGrpSpPr>
            <p:cNvPr id="40" name="Group 46"/>
            <p:cNvGrpSpPr>
              <a:grpSpLocks/>
            </p:cNvGrpSpPr>
            <p:nvPr/>
          </p:nvGrpSpPr>
          <p:grpSpPr bwMode="auto">
            <a:xfrm>
              <a:off x="1310" y="1069"/>
              <a:ext cx="2674" cy="1154"/>
              <a:chOff x="1310" y="1069"/>
              <a:chExt cx="2674" cy="1154"/>
            </a:xfrm>
          </p:grpSpPr>
          <p:grpSp>
            <p:nvGrpSpPr>
              <p:cNvPr id="41" name="Group 45"/>
              <p:cNvGrpSpPr>
                <a:grpSpLocks/>
              </p:cNvGrpSpPr>
              <p:nvPr/>
            </p:nvGrpSpPr>
            <p:grpSpPr bwMode="auto">
              <a:xfrm>
                <a:off x="1584" y="1069"/>
                <a:ext cx="2400" cy="1154"/>
                <a:chOff x="1584" y="1069"/>
                <a:chExt cx="2400" cy="1154"/>
              </a:xfrm>
            </p:grpSpPr>
            <p:sp>
              <p:nvSpPr>
                <p:cNvPr id="43" name="Line 5"/>
                <p:cNvSpPr>
                  <a:spLocks noChangeAspect="1" noChangeShapeType="1"/>
                </p:cNvSpPr>
                <p:nvPr/>
              </p:nvSpPr>
              <p:spPr bwMode="auto">
                <a:xfrm>
                  <a:off x="1951" y="1189"/>
                  <a:ext cx="0" cy="89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44" name="Line 6"/>
                <p:cNvSpPr>
                  <a:spLocks noChangeAspect="1" noChangeShapeType="1"/>
                </p:cNvSpPr>
                <p:nvPr/>
              </p:nvSpPr>
              <p:spPr bwMode="auto">
                <a:xfrm>
                  <a:off x="1705" y="1998"/>
                  <a:ext cx="1721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45" name="Freeform 7"/>
                <p:cNvSpPr>
                  <a:spLocks noChangeAspect="1"/>
                </p:cNvSpPr>
                <p:nvPr/>
              </p:nvSpPr>
              <p:spPr bwMode="auto">
                <a:xfrm>
                  <a:off x="2116" y="1337"/>
                  <a:ext cx="1146" cy="500"/>
                </a:xfrm>
                <a:custGeom>
                  <a:avLst/>
                  <a:gdLst>
                    <a:gd name="T0" fmla="*/ 0 w 2310"/>
                    <a:gd name="T1" fmla="*/ 225 h 1110"/>
                    <a:gd name="T2" fmla="*/ 284 w 2310"/>
                    <a:gd name="T3" fmla="*/ 6 h 1110"/>
                    <a:gd name="T4" fmla="*/ 569 w 2310"/>
                    <a:gd name="T5" fmla="*/ 189 h 1110"/>
                    <a:gd name="T6" fmla="*/ 0 60000 65536"/>
                    <a:gd name="T7" fmla="*/ 0 60000 65536"/>
                    <a:gd name="T8" fmla="*/ 0 60000 65536"/>
                    <a:gd name="T9" fmla="*/ 0 w 2310"/>
                    <a:gd name="T10" fmla="*/ 0 h 1110"/>
                    <a:gd name="T11" fmla="*/ 2310 w 2310"/>
                    <a:gd name="T12" fmla="*/ 1110 h 111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310" h="1110">
                      <a:moveTo>
                        <a:pt x="0" y="1110"/>
                      </a:moveTo>
                      <a:cubicBezTo>
                        <a:pt x="385" y="585"/>
                        <a:pt x="770" y="60"/>
                        <a:pt x="1155" y="30"/>
                      </a:cubicBezTo>
                      <a:cubicBezTo>
                        <a:pt x="1540" y="0"/>
                        <a:pt x="1925" y="465"/>
                        <a:pt x="2310" y="930"/>
                      </a:cubicBezTo>
                    </a:path>
                  </a:pathLst>
                </a:custGeom>
                <a:noFill/>
                <a:ln w="28575">
                  <a:solidFill>
                    <a:srgbClr val="FFFF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46" name="Freeform 8"/>
                <p:cNvSpPr>
                  <a:spLocks noChangeAspect="1"/>
                </p:cNvSpPr>
                <p:nvPr/>
              </p:nvSpPr>
              <p:spPr bwMode="auto">
                <a:xfrm>
                  <a:off x="2116" y="1351"/>
                  <a:ext cx="1310" cy="350"/>
                </a:xfrm>
                <a:custGeom>
                  <a:avLst/>
                  <a:gdLst>
                    <a:gd name="T0" fmla="*/ 0 w 2640"/>
                    <a:gd name="T1" fmla="*/ 73 h 780"/>
                    <a:gd name="T2" fmla="*/ 325 w 2640"/>
                    <a:gd name="T3" fmla="*/ 145 h 780"/>
                    <a:gd name="T4" fmla="*/ 650 w 2640"/>
                    <a:gd name="T5" fmla="*/ 0 h 780"/>
                    <a:gd name="T6" fmla="*/ 0 60000 65536"/>
                    <a:gd name="T7" fmla="*/ 0 60000 65536"/>
                    <a:gd name="T8" fmla="*/ 0 60000 65536"/>
                    <a:gd name="T9" fmla="*/ 0 w 2640"/>
                    <a:gd name="T10" fmla="*/ 0 h 780"/>
                    <a:gd name="T11" fmla="*/ 2640 w 2640"/>
                    <a:gd name="T12" fmla="*/ 780 h 78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640" h="780">
                      <a:moveTo>
                        <a:pt x="0" y="360"/>
                      </a:moveTo>
                      <a:cubicBezTo>
                        <a:pt x="440" y="570"/>
                        <a:pt x="880" y="780"/>
                        <a:pt x="1320" y="720"/>
                      </a:cubicBezTo>
                      <a:cubicBezTo>
                        <a:pt x="1760" y="660"/>
                        <a:pt x="2200" y="330"/>
                        <a:pt x="2640" y="0"/>
                      </a:cubicBezTo>
                    </a:path>
                  </a:pathLst>
                </a:custGeom>
                <a:noFill/>
                <a:ln w="28575">
                  <a:solidFill>
                    <a:srgbClr val="FFFF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47" name="Text Box 9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3047" y="1738"/>
                  <a:ext cx="889" cy="32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sz="2000" baseline="0" smtClean="0">
                      <a:latin typeface="Arial" pitchFamily="34" charset="0"/>
                      <a:cs typeface="Arial" pitchFamily="34" charset="0"/>
                    </a:rPr>
                    <a:t>y</a:t>
                  </a:r>
                  <a:r>
                    <a:rPr lang="en-US" sz="2000" smtClean="0">
                      <a:latin typeface="Arial" pitchFamily="34" charset="0"/>
                      <a:cs typeface="Arial" pitchFamily="34" charset="0"/>
                    </a:rPr>
                    <a:t>2</a:t>
                  </a:r>
                  <a:r>
                    <a:rPr lang="en-US" sz="2000" baseline="0" smtClean="0"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= f (x)</a:t>
                  </a:r>
                </a:p>
              </p:txBody>
            </p:sp>
            <p:sp>
              <p:nvSpPr>
                <p:cNvPr id="48" name="Text Box 10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3135" y="1069"/>
                  <a:ext cx="849" cy="32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sz="2000" baseline="0" smtClean="0">
                      <a:latin typeface="Arial" pitchFamily="34" charset="0"/>
                      <a:cs typeface="Arial" pitchFamily="34" charset="0"/>
                    </a:rPr>
                    <a:t>y</a:t>
                  </a:r>
                  <a:r>
                    <a:rPr lang="en-US" sz="2000" smtClean="0">
                      <a:latin typeface="Arial" pitchFamily="34" charset="0"/>
                      <a:cs typeface="Arial" pitchFamily="34" charset="0"/>
                    </a:rPr>
                    <a:t>1</a:t>
                  </a:r>
                  <a:r>
                    <a:rPr lang="en-US" sz="2000" baseline="0" smtClean="0"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= g (x)</a:t>
                  </a:r>
                </a:p>
              </p:txBody>
            </p:sp>
            <p:sp>
              <p:nvSpPr>
                <p:cNvPr id="49" name="Text Box 11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3209" y="1900"/>
                  <a:ext cx="574" cy="32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X</a:t>
                  </a:r>
                </a:p>
              </p:txBody>
            </p:sp>
            <p:sp>
              <p:nvSpPr>
                <p:cNvPr id="50" name="Text Box 12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584" y="1135"/>
                  <a:ext cx="574" cy="32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Y</a:t>
                  </a:r>
                </a:p>
              </p:txBody>
            </p:sp>
            <p:sp>
              <p:nvSpPr>
                <p:cNvPr id="51" name="Text Box 13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2432" y="1423"/>
                  <a:ext cx="574" cy="32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Luas</a:t>
                  </a:r>
                </a:p>
              </p:txBody>
            </p:sp>
            <p:sp>
              <p:nvSpPr>
                <p:cNvPr id="52" name="Line 14"/>
                <p:cNvSpPr>
                  <a:spLocks noChangeAspect="1" noChangeShapeType="1"/>
                </p:cNvSpPr>
                <p:nvPr/>
              </p:nvSpPr>
              <p:spPr bwMode="auto">
                <a:xfrm>
                  <a:off x="2319" y="1594"/>
                  <a:ext cx="0" cy="40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53" name="Line 15"/>
                <p:cNvSpPr>
                  <a:spLocks noChangeAspect="1" noChangeShapeType="1"/>
                </p:cNvSpPr>
                <p:nvPr/>
              </p:nvSpPr>
              <p:spPr bwMode="auto">
                <a:xfrm>
                  <a:off x="3078" y="1585"/>
                  <a:ext cx="0" cy="40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42" name="Rectangle 35"/>
              <p:cNvSpPr>
                <a:spLocks noChangeArrowheads="1"/>
              </p:cNvSpPr>
              <p:nvPr/>
            </p:nvSpPr>
            <p:spPr bwMode="auto">
              <a:xfrm>
                <a:off x="1310" y="1140"/>
                <a:ext cx="322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A. </a:t>
                </a:r>
              </a:p>
            </p:txBody>
          </p:sp>
        </p:grpSp>
      </p:grpSp>
      <p:grpSp>
        <p:nvGrpSpPr>
          <p:cNvPr id="54" name="Group 53"/>
          <p:cNvGrpSpPr/>
          <p:nvPr/>
        </p:nvGrpSpPr>
        <p:grpSpPr>
          <a:xfrm>
            <a:off x="3124200" y="5011305"/>
            <a:ext cx="2926080" cy="856095"/>
            <a:chOff x="1981200" y="4632325"/>
            <a:chExt cx="2926080" cy="856095"/>
          </a:xfrm>
        </p:grpSpPr>
        <p:sp>
          <p:nvSpPr>
            <p:cNvPr id="55" name="Rectangle 41"/>
            <p:cNvSpPr>
              <a:spLocks noChangeArrowheads="1"/>
            </p:cNvSpPr>
            <p:nvPr/>
          </p:nvSpPr>
          <p:spPr bwMode="auto">
            <a:xfrm>
              <a:off x="3200400" y="4632325"/>
              <a:ext cx="339725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charset="0"/>
                  <a:cs typeface="Times New Roman" charset="0"/>
                  <a:sym typeface="Symbol" pitchFamily="18" charset="2"/>
                </a:rPr>
                <a:t>b</a:t>
              </a:r>
            </a:p>
          </p:txBody>
        </p:sp>
        <p:sp>
          <p:nvSpPr>
            <p:cNvPr id="56" name="Rectangle 42"/>
            <p:cNvSpPr>
              <a:spLocks noChangeArrowheads="1"/>
            </p:cNvSpPr>
            <p:nvPr/>
          </p:nvSpPr>
          <p:spPr bwMode="auto">
            <a:xfrm>
              <a:off x="3048000" y="5091545"/>
              <a:ext cx="325438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charset="0"/>
                  <a:cs typeface="Times New Roman" charset="0"/>
                  <a:sym typeface="Symbol" pitchFamily="18" charset="2"/>
                </a:rPr>
                <a:t>a</a:t>
              </a:r>
            </a:p>
          </p:txBody>
        </p:sp>
        <p:sp>
          <p:nvSpPr>
            <p:cNvPr id="57" name="Rectangle 43"/>
            <p:cNvSpPr>
              <a:spLocks noChangeArrowheads="1"/>
            </p:cNvSpPr>
            <p:nvPr/>
          </p:nvSpPr>
          <p:spPr bwMode="auto">
            <a:xfrm>
              <a:off x="1981200" y="4876800"/>
              <a:ext cx="292608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aseline="0">
                  <a:latin typeface="Arial" charset="0"/>
                  <a:cs typeface="Times New Roman" charset="0"/>
                  <a:sym typeface="Symbol" pitchFamily="18" charset="2"/>
                </a:rPr>
                <a:t>Luas A = </a:t>
              </a:r>
              <a:r>
                <a:rPr lang="id-ID" sz="2000" baseline="0" smtClean="0">
                  <a:latin typeface="Arial" charset="0"/>
                  <a:cs typeface="Times New Roman" charset="0"/>
                  <a:sym typeface="Symbol" pitchFamily="18" charset="2"/>
                </a:rPr>
                <a:t> </a:t>
              </a:r>
              <a:r>
                <a:rPr lang="en-US" sz="2000" baseline="0" smtClean="0">
                  <a:latin typeface="Arial" charset="0"/>
                  <a:cs typeface="Times New Roman" charset="0"/>
                  <a:sym typeface="Symbol" pitchFamily="18" charset="2"/>
                </a:rPr>
                <a:t>∫   (y</a:t>
              </a:r>
              <a:r>
                <a:rPr lang="en-US" sz="2000" smtClean="0">
                  <a:latin typeface="Arial" charset="0"/>
                  <a:cs typeface="Times New Roman" charset="0"/>
                  <a:sym typeface="Symbol" pitchFamily="18" charset="2"/>
                </a:rPr>
                <a:t>2</a:t>
              </a:r>
              <a:r>
                <a:rPr lang="en-US" sz="2000" baseline="0" smtClean="0">
                  <a:latin typeface="Arial" charset="0"/>
                  <a:cs typeface="Times New Roman" charset="0"/>
                  <a:sym typeface="Symbol" pitchFamily="18" charset="2"/>
                </a:rPr>
                <a:t> </a:t>
              </a:r>
              <a:r>
                <a:rPr lang="en-US" sz="2000" baseline="0">
                  <a:latin typeface="Arial" charset="0"/>
                  <a:cs typeface="Times New Roman" charset="0"/>
                  <a:sym typeface="Symbol" pitchFamily="18" charset="2"/>
                </a:rPr>
                <a:t>– </a:t>
              </a:r>
              <a:r>
                <a:rPr lang="en-US" sz="2000" baseline="0" smtClean="0">
                  <a:latin typeface="Arial" charset="0"/>
                  <a:cs typeface="Times New Roman" charset="0"/>
                  <a:sym typeface="Symbol" pitchFamily="18" charset="2"/>
                </a:rPr>
                <a:t>y</a:t>
              </a:r>
              <a:r>
                <a:rPr lang="en-US" sz="2000" smtClean="0">
                  <a:latin typeface="Arial" charset="0"/>
                  <a:cs typeface="Times New Roman" charset="0"/>
                  <a:sym typeface="Symbol" pitchFamily="18" charset="2"/>
                </a:rPr>
                <a:t>1</a:t>
              </a:r>
              <a:r>
                <a:rPr lang="en-US" sz="2000" baseline="0" smtClean="0">
                  <a:latin typeface="Arial" charset="0"/>
                  <a:cs typeface="Times New Roman" charset="0"/>
                  <a:sym typeface="Symbol" pitchFamily="18" charset="2"/>
                </a:rPr>
                <a:t>)</a:t>
              </a:r>
              <a:r>
                <a:rPr lang="en-US" sz="2000" baseline="0" smtClean="0">
                  <a:latin typeface="Arial" charset="0"/>
                  <a:cs typeface="Times New Roman" charset="0"/>
                </a:rPr>
                <a:t> </a:t>
              </a:r>
              <a:r>
                <a:rPr lang="en-US" sz="2000" baseline="0">
                  <a:latin typeface="Arial" charset="0"/>
                  <a:cs typeface="Times New Roman" charset="0"/>
                </a:rPr>
                <a:t>dx</a:t>
              </a:r>
              <a:endParaRPr lang="en-US" sz="2000" baseline="0">
                <a:latin typeface="Arial" charset="0"/>
                <a:cs typeface="Times New Roman" charset="0"/>
                <a:sym typeface="Symbol" pitchFamily="18" charset="2"/>
              </a:endParaRPr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5" grpId="0" build="p"/>
      <p:bldP spid="36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lide Number Placeholder 2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30" name="Rectangle 17"/>
          <p:cNvSpPr>
            <a:spLocks noChangeArrowheads="1"/>
          </p:cNvSpPr>
          <p:nvPr/>
        </p:nvSpPr>
        <p:spPr bwMode="auto">
          <a:xfrm>
            <a:off x="1025525" y="3124200"/>
            <a:ext cx="7204075" cy="78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sz="2000" baseline="0">
                <a:latin typeface="Arial" charset="0"/>
                <a:cs typeface="Times New Roman" charset="0"/>
                <a:sym typeface="Symbol" pitchFamily="18" charset="2"/>
              </a:rPr>
              <a:t>Luas daerah yang dibatasi oleh fungsi </a:t>
            </a:r>
            <a:r>
              <a:rPr lang="en-US" sz="2000" baseline="0" smtClean="0">
                <a:latin typeface="Arial" charset="0"/>
                <a:cs typeface="Times New Roman" charset="0"/>
                <a:sym typeface="Symbol" pitchFamily="18" charset="2"/>
              </a:rPr>
              <a:t>x</a:t>
            </a:r>
            <a:r>
              <a:rPr lang="en-US" sz="2000" smtClean="0">
                <a:latin typeface="Arial" charset="0"/>
                <a:cs typeface="Times New Roman" charset="0"/>
                <a:sym typeface="Symbol" pitchFamily="18" charset="2"/>
              </a:rPr>
              <a:t>2</a:t>
            </a:r>
            <a:r>
              <a:rPr lang="en-US" sz="2000" baseline="0" smtClean="0">
                <a:latin typeface="Arial" charset="0"/>
                <a:cs typeface="Times New Roman" charset="0"/>
                <a:sym typeface="Symbol" pitchFamily="18" charset="2"/>
              </a:rPr>
              <a:t> </a:t>
            </a:r>
            <a:r>
              <a:rPr lang="en-US" sz="2000" baseline="0">
                <a:latin typeface="Arial" charset="0"/>
                <a:cs typeface="Times New Roman" charset="0"/>
                <a:sym typeface="Symbol" pitchFamily="18" charset="2"/>
              </a:rPr>
              <a:t>= f(y) dan </a:t>
            </a:r>
            <a:r>
              <a:rPr lang="en-US" sz="2000" baseline="0" smtClean="0">
                <a:latin typeface="Arial" charset="0"/>
                <a:cs typeface="Times New Roman" charset="0"/>
                <a:sym typeface="Symbol" pitchFamily="18" charset="2"/>
              </a:rPr>
              <a:t>x</a:t>
            </a:r>
            <a:r>
              <a:rPr lang="en-US" sz="2000" smtClean="0">
                <a:latin typeface="Arial" charset="0"/>
                <a:cs typeface="Times New Roman" charset="0"/>
                <a:sym typeface="Symbol" pitchFamily="18" charset="2"/>
              </a:rPr>
              <a:t>1</a:t>
            </a:r>
            <a:r>
              <a:rPr lang="en-US" sz="2000" baseline="0" smtClean="0">
                <a:latin typeface="Arial" charset="0"/>
                <a:cs typeface="Times New Roman" charset="0"/>
                <a:sym typeface="Symbol" pitchFamily="18" charset="2"/>
              </a:rPr>
              <a:t> </a:t>
            </a:r>
            <a:r>
              <a:rPr lang="en-US" sz="2000" baseline="0">
                <a:latin typeface="Arial" charset="0"/>
                <a:cs typeface="Times New Roman" charset="0"/>
                <a:sym typeface="Symbol" pitchFamily="18" charset="2"/>
              </a:rPr>
              <a:t>= g(y) </a:t>
            </a:r>
            <a:endParaRPr lang="id-ID" sz="2000" baseline="0" smtClean="0">
              <a:latin typeface="Arial" charset="0"/>
              <a:cs typeface="Times New Roman" charset="0"/>
              <a:sym typeface="Symbol" pitchFamily="18" charset="2"/>
            </a:endParaRPr>
          </a:p>
          <a:p>
            <a:pPr>
              <a:spcAft>
                <a:spcPts val="600"/>
              </a:spcAft>
            </a:pPr>
            <a:r>
              <a:rPr lang="en-US" sz="2000" baseline="0" smtClean="0">
                <a:latin typeface="Arial" charset="0"/>
                <a:cs typeface="Times New Roman" charset="0"/>
                <a:sym typeface="Symbol" pitchFamily="18" charset="2"/>
              </a:rPr>
              <a:t>dalam </a:t>
            </a:r>
            <a:r>
              <a:rPr lang="en-US" sz="2000" baseline="0">
                <a:latin typeface="Arial" charset="0"/>
                <a:cs typeface="Times New Roman" charset="0"/>
                <a:sym typeface="Symbol" pitchFamily="18" charset="2"/>
              </a:rPr>
              <a:t>interval [c, d] sepanjang sumbu Y dinyatakan sbb.: </a:t>
            </a:r>
          </a:p>
        </p:txBody>
      </p:sp>
      <p:grpSp>
        <p:nvGrpSpPr>
          <p:cNvPr id="31" name="Group 31"/>
          <p:cNvGrpSpPr>
            <a:grpSpLocks/>
          </p:cNvGrpSpPr>
          <p:nvPr/>
        </p:nvGrpSpPr>
        <p:grpSpPr bwMode="auto">
          <a:xfrm>
            <a:off x="2613025" y="838200"/>
            <a:ext cx="3863975" cy="2276475"/>
            <a:chOff x="1358" y="384"/>
            <a:chExt cx="2434" cy="1434"/>
          </a:xfrm>
        </p:grpSpPr>
        <p:sp>
          <p:nvSpPr>
            <p:cNvPr id="32" name="Text Box 8"/>
            <p:cNvSpPr txBox="1">
              <a:spLocks noChangeAspect="1" noChangeArrowheads="1"/>
            </p:cNvSpPr>
            <p:nvPr/>
          </p:nvSpPr>
          <p:spPr bwMode="auto">
            <a:xfrm>
              <a:off x="3191" y="1463"/>
              <a:ext cx="601" cy="3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X</a:t>
              </a:r>
            </a:p>
          </p:txBody>
        </p:sp>
        <p:grpSp>
          <p:nvGrpSpPr>
            <p:cNvPr id="33" name="Group 30"/>
            <p:cNvGrpSpPr>
              <a:grpSpLocks/>
            </p:cNvGrpSpPr>
            <p:nvPr/>
          </p:nvGrpSpPr>
          <p:grpSpPr bwMode="auto">
            <a:xfrm>
              <a:off x="1358" y="384"/>
              <a:ext cx="2242" cy="1200"/>
              <a:chOff x="1175" y="480"/>
              <a:chExt cx="2242" cy="1200"/>
            </a:xfrm>
          </p:grpSpPr>
          <p:sp>
            <p:nvSpPr>
              <p:cNvPr id="34" name="Line 4"/>
              <p:cNvSpPr>
                <a:spLocks noChangeAspect="1" noChangeShapeType="1"/>
              </p:cNvSpPr>
              <p:nvPr/>
            </p:nvSpPr>
            <p:spPr bwMode="auto">
              <a:xfrm>
                <a:off x="1873" y="683"/>
                <a:ext cx="0" cy="977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" name="Line 5"/>
              <p:cNvSpPr>
                <a:spLocks noChangeAspect="1" noChangeShapeType="1"/>
              </p:cNvSpPr>
              <p:nvPr/>
            </p:nvSpPr>
            <p:spPr bwMode="auto">
              <a:xfrm>
                <a:off x="1616" y="1571"/>
                <a:ext cx="1801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6" name="Text Box 6"/>
              <p:cNvSpPr txBox="1">
                <a:spLocks noChangeAspect="1" noChangeArrowheads="1"/>
              </p:cNvSpPr>
              <p:nvPr/>
            </p:nvSpPr>
            <p:spPr bwMode="auto">
              <a:xfrm>
                <a:off x="1858" y="528"/>
                <a:ext cx="791" cy="35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2000" baseline="0" smtClean="0">
                    <a:latin typeface="Arial" pitchFamily="34" charset="0"/>
                    <a:cs typeface="Arial" pitchFamily="34" charset="0"/>
                  </a:rPr>
                  <a:t>x</a:t>
                </a:r>
                <a:r>
                  <a:rPr lang="en-US" sz="2000" smtClean="0">
                    <a:latin typeface="Arial" pitchFamily="34" charset="0"/>
                    <a:cs typeface="Arial" pitchFamily="34" charset="0"/>
                  </a:rPr>
                  <a:t>2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= f (y)</a:t>
                </a:r>
              </a:p>
            </p:txBody>
          </p:sp>
          <p:sp>
            <p:nvSpPr>
              <p:cNvPr id="37" name="Text Box 7"/>
              <p:cNvSpPr txBox="1">
                <a:spLocks noChangeAspect="1" noChangeArrowheads="1"/>
              </p:cNvSpPr>
              <p:nvPr/>
            </p:nvSpPr>
            <p:spPr bwMode="auto">
              <a:xfrm>
                <a:off x="2571" y="1296"/>
                <a:ext cx="789" cy="35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2000" baseline="0" smtClean="0">
                    <a:latin typeface="Arial" pitchFamily="34" charset="0"/>
                    <a:cs typeface="Arial" pitchFamily="34" charset="0"/>
                  </a:rPr>
                  <a:t>x</a:t>
                </a:r>
                <a:r>
                  <a:rPr lang="en-US" sz="2000" smtClean="0">
                    <a:latin typeface="Arial" pitchFamily="34" charset="0"/>
                    <a:cs typeface="Arial" pitchFamily="34" charset="0"/>
                  </a:rPr>
                  <a:t>1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= g (y)</a:t>
                </a:r>
              </a:p>
            </p:txBody>
          </p:sp>
          <p:sp>
            <p:nvSpPr>
              <p:cNvPr id="38" name="Text Box 9"/>
              <p:cNvSpPr txBox="1">
                <a:spLocks noChangeAspect="1" noChangeArrowheads="1"/>
              </p:cNvSpPr>
              <p:nvPr/>
            </p:nvSpPr>
            <p:spPr bwMode="auto">
              <a:xfrm>
                <a:off x="1576" y="480"/>
                <a:ext cx="601" cy="3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Y</a:t>
                </a:r>
              </a:p>
            </p:txBody>
          </p:sp>
          <p:sp>
            <p:nvSpPr>
              <p:cNvPr id="39" name="Text Box 10"/>
              <p:cNvSpPr txBox="1">
                <a:spLocks noChangeAspect="1" noChangeArrowheads="1"/>
              </p:cNvSpPr>
              <p:nvPr/>
            </p:nvSpPr>
            <p:spPr bwMode="auto">
              <a:xfrm>
                <a:off x="2496" y="928"/>
                <a:ext cx="601" cy="35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Luas</a:t>
                </a:r>
              </a:p>
            </p:txBody>
          </p:sp>
          <p:sp>
            <p:nvSpPr>
              <p:cNvPr id="40" name="Freeform 11"/>
              <p:cNvSpPr>
                <a:spLocks noChangeAspect="1"/>
              </p:cNvSpPr>
              <p:nvPr/>
            </p:nvSpPr>
            <p:spPr bwMode="auto">
              <a:xfrm>
                <a:off x="2201" y="752"/>
                <a:ext cx="1006" cy="611"/>
              </a:xfrm>
              <a:custGeom>
                <a:avLst/>
                <a:gdLst>
                  <a:gd name="T0" fmla="*/ 0 w 990"/>
                  <a:gd name="T1" fmla="*/ 0 h 1440"/>
                  <a:gd name="T2" fmla="*/ 1022 w 990"/>
                  <a:gd name="T3" fmla="*/ 130 h 1440"/>
                  <a:gd name="T4" fmla="*/ 0 w 990"/>
                  <a:gd name="T5" fmla="*/ 259 h 1440"/>
                  <a:gd name="T6" fmla="*/ 0 60000 65536"/>
                  <a:gd name="T7" fmla="*/ 0 60000 65536"/>
                  <a:gd name="T8" fmla="*/ 0 60000 65536"/>
                  <a:gd name="T9" fmla="*/ 0 w 990"/>
                  <a:gd name="T10" fmla="*/ 0 h 1440"/>
                  <a:gd name="T11" fmla="*/ 990 w 990"/>
                  <a:gd name="T12" fmla="*/ 1440 h 144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990" h="1440">
                    <a:moveTo>
                      <a:pt x="0" y="0"/>
                    </a:moveTo>
                    <a:cubicBezTo>
                      <a:pt x="495" y="240"/>
                      <a:pt x="990" y="480"/>
                      <a:pt x="990" y="720"/>
                    </a:cubicBezTo>
                    <a:cubicBezTo>
                      <a:pt x="990" y="960"/>
                      <a:pt x="495" y="1200"/>
                      <a:pt x="0" y="1440"/>
                    </a:cubicBezTo>
                  </a:path>
                </a:pathLst>
              </a:custGeom>
              <a:noFill/>
              <a:ln w="28575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1" name="Freeform 12"/>
              <p:cNvSpPr>
                <a:spLocks noChangeAspect="1"/>
              </p:cNvSpPr>
              <p:nvPr/>
            </p:nvSpPr>
            <p:spPr bwMode="auto">
              <a:xfrm>
                <a:off x="2443" y="559"/>
                <a:ext cx="311" cy="1121"/>
              </a:xfrm>
              <a:custGeom>
                <a:avLst/>
                <a:gdLst>
                  <a:gd name="T0" fmla="*/ 127 w 522"/>
                  <a:gd name="T1" fmla="*/ 0 h 1980"/>
                  <a:gd name="T2" fmla="*/ 10 w 522"/>
                  <a:gd name="T3" fmla="*/ 346 h 1980"/>
                  <a:gd name="T4" fmla="*/ 185 w 522"/>
                  <a:gd name="T5" fmla="*/ 635 h 1980"/>
                  <a:gd name="T6" fmla="*/ 0 60000 65536"/>
                  <a:gd name="T7" fmla="*/ 0 60000 65536"/>
                  <a:gd name="T8" fmla="*/ 0 60000 65536"/>
                  <a:gd name="T9" fmla="*/ 0 w 522"/>
                  <a:gd name="T10" fmla="*/ 0 h 1980"/>
                  <a:gd name="T11" fmla="*/ 522 w 522"/>
                  <a:gd name="T12" fmla="*/ 1980 h 198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22" h="1980">
                    <a:moveTo>
                      <a:pt x="357" y="0"/>
                    </a:moveTo>
                    <a:cubicBezTo>
                      <a:pt x="178" y="375"/>
                      <a:pt x="0" y="750"/>
                      <a:pt x="27" y="1080"/>
                    </a:cubicBezTo>
                    <a:cubicBezTo>
                      <a:pt x="54" y="1410"/>
                      <a:pt x="288" y="1695"/>
                      <a:pt x="522" y="1980"/>
                    </a:cubicBezTo>
                  </a:path>
                </a:pathLst>
              </a:custGeom>
              <a:noFill/>
              <a:ln w="28575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2" name="Line 13"/>
              <p:cNvSpPr>
                <a:spLocks noChangeAspect="1" noChangeShapeType="1"/>
              </p:cNvSpPr>
              <p:nvPr/>
            </p:nvSpPr>
            <p:spPr bwMode="auto">
              <a:xfrm>
                <a:off x="1870" y="831"/>
                <a:ext cx="677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prstDash val="dash"/>
                <a:round/>
                <a:headEnd/>
                <a:tailEnd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3" name="Line 14"/>
              <p:cNvSpPr>
                <a:spLocks noChangeAspect="1" noChangeShapeType="1"/>
              </p:cNvSpPr>
              <p:nvPr/>
            </p:nvSpPr>
            <p:spPr bwMode="auto">
              <a:xfrm>
                <a:off x="1870" y="1294"/>
                <a:ext cx="643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prstDash val="dash"/>
                <a:round/>
                <a:headEnd/>
                <a:tailEnd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4" name="Text Box 15"/>
              <p:cNvSpPr txBox="1">
                <a:spLocks noChangeAspect="1" noChangeArrowheads="1"/>
              </p:cNvSpPr>
              <p:nvPr/>
            </p:nvSpPr>
            <p:spPr bwMode="auto">
              <a:xfrm>
                <a:off x="1488" y="706"/>
                <a:ext cx="601" cy="3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d</a:t>
                </a:r>
              </a:p>
            </p:txBody>
          </p:sp>
          <p:sp>
            <p:nvSpPr>
              <p:cNvPr id="45" name="Text Box 16"/>
              <p:cNvSpPr txBox="1">
                <a:spLocks noChangeAspect="1" noChangeArrowheads="1"/>
              </p:cNvSpPr>
              <p:nvPr/>
            </p:nvSpPr>
            <p:spPr bwMode="auto">
              <a:xfrm>
                <a:off x="1488" y="1193"/>
                <a:ext cx="601" cy="3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c</a:t>
                </a:r>
              </a:p>
            </p:txBody>
          </p:sp>
          <p:sp>
            <p:nvSpPr>
              <p:cNvPr id="46" name="Rectangle 18"/>
              <p:cNvSpPr>
                <a:spLocks noChangeArrowheads="1"/>
              </p:cNvSpPr>
              <p:nvPr/>
            </p:nvSpPr>
            <p:spPr bwMode="auto">
              <a:xfrm>
                <a:off x="1175" y="576"/>
                <a:ext cx="322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B. </a:t>
                </a:r>
              </a:p>
            </p:txBody>
          </p:sp>
        </p:grpSp>
      </p:grpSp>
      <p:grpSp>
        <p:nvGrpSpPr>
          <p:cNvPr id="47" name="Group 46"/>
          <p:cNvGrpSpPr/>
          <p:nvPr/>
        </p:nvGrpSpPr>
        <p:grpSpPr>
          <a:xfrm>
            <a:off x="3048000" y="4169870"/>
            <a:ext cx="3200400" cy="859330"/>
            <a:chOff x="1981200" y="4632325"/>
            <a:chExt cx="3200400" cy="859330"/>
          </a:xfrm>
        </p:grpSpPr>
        <p:sp>
          <p:nvSpPr>
            <p:cNvPr id="48" name="Rectangle 41"/>
            <p:cNvSpPr>
              <a:spLocks noChangeArrowheads="1"/>
            </p:cNvSpPr>
            <p:nvPr/>
          </p:nvSpPr>
          <p:spPr bwMode="auto">
            <a:xfrm>
              <a:off x="3200400" y="4632325"/>
              <a:ext cx="327334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latin typeface="Arial" charset="0"/>
                  <a:cs typeface="Times New Roman" charset="0"/>
                  <a:sym typeface="Symbol" pitchFamily="18" charset="2"/>
                </a:rPr>
                <a:t>d</a:t>
              </a:r>
              <a:endParaRPr lang="en-US" sz="2000" baseline="0">
                <a:latin typeface="Arial" charset="0"/>
                <a:cs typeface="Times New Roman" charset="0"/>
                <a:sym typeface="Symbol" pitchFamily="18" charset="2"/>
              </a:endParaRPr>
            </a:p>
          </p:txBody>
        </p:sp>
        <p:sp>
          <p:nvSpPr>
            <p:cNvPr id="49" name="Rectangle 42"/>
            <p:cNvSpPr>
              <a:spLocks noChangeArrowheads="1"/>
            </p:cNvSpPr>
            <p:nvPr/>
          </p:nvSpPr>
          <p:spPr bwMode="auto">
            <a:xfrm>
              <a:off x="3048000" y="5091545"/>
              <a:ext cx="31290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latin typeface="Arial" charset="0"/>
                  <a:cs typeface="Times New Roman" charset="0"/>
                  <a:sym typeface="Symbol" pitchFamily="18" charset="2"/>
                </a:rPr>
                <a:t>c</a:t>
              </a:r>
              <a:endParaRPr lang="en-US" sz="2000" baseline="0">
                <a:latin typeface="Arial" charset="0"/>
                <a:cs typeface="Times New Roman" charset="0"/>
                <a:sym typeface="Symbol" pitchFamily="18" charset="2"/>
              </a:endParaRPr>
            </a:p>
          </p:txBody>
        </p:sp>
        <p:sp>
          <p:nvSpPr>
            <p:cNvPr id="50" name="Rectangle 43"/>
            <p:cNvSpPr>
              <a:spLocks noChangeArrowheads="1"/>
            </p:cNvSpPr>
            <p:nvPr/>
          </p:nvSpPr>
          <p:spPr bwMode="auto">
            <a:xfrm>
              <a:off x="1981200" y="4876800"/>
              <a:ext cx="320040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aseline="0">
                  <a:latin typeface="Arial" charset="0"/>
                  <a:cs typeface="Times New Roman" charset="0"/>
                  <a:sym typeface="Symbol" pitchFamily="18" charset="2"/>
                </a:rPr>
                <a:t>Luas A = </a:t>
              </a:r>
              <a:r>
                <a:rPr lang="id-ID" sz="2000" baseline="0" smtClean="0">
                  <a:latin typeface="Arial" charset="0"/>
                  <a:cs typeface="Times New Roman" charset="0"/>
                  <a:sym typeface="Symbol" pitchFamily="18" charset="2"/>
                </a:rPr>
                <a:t> </a:t>
              </a:r>
              <a:r>
                <a:rPr lang="en-US" sz="2000" baseline="0" smtClean="0">
                  <a:latin typeface="Arial" charset="0"/>
                  <a:cs typeface="Times New Roman" charset="0"/>
                  <a:sym typeface="Symbol" pitchFamily="18" charset="2"/>
                </a:rPr>
                <a:t>∫   (x</a:t>
              </a:r>
              <a:r>
                <a:rPr lang="en-US" sz="2000" smtClean="0">
                  <a:latin typeface="Arial" charset="0"/>
                  <a:cs typeface="Times New Roman" charset="0"/>
                  <a:sym typeface="Symbol" pitchFamily="18" charset="2"/>
                </a:rPr>
                <a:t>2</a:t>
              </a:r>
              <a:r>
                <a:rPr lang="en-US" sz="2000" baseline="0" smtClean="0">
                  <a:latin typeface="Arial" charset="0"/>
                  <a:cs typeface="Times New Roman" charset="0"/>
                  <a:sym typeface="Symbol" pitchFamily="18" charset="2"/>
                </a:rPr>
                <a:t> </a:t>
              </a:r>
              <a:r>
                <a:rPr lang="en-US" sz="2000" baseline="0">
                  <a:latin typeface="Arial" charset="0"/>
                  <a:cs typeface="Times New Roman" charset="0"/>
                  <a:sym typeface="Symbol" pitchFamily="18" charset="2"/>
                </a:rPr>
                <a:t>– </a:t>
              </a:r>
              <a:r>
                <a:rPr lang="en-US" sz="2000" baseline="0" smtClean="0">
                  <a:latin typeface="Arial" charset="0"/>
                  <a:cs typeface="Times New Roman" charset="0"/>
                  <a:sym typeface="Symbol" pitchFamily="18" charset="2"/>
                </a:rPr>
                <a:t>x</a:t>
              </a:r>
              <a:r>
                <a:rPr lang="en-US" sz="2000" smtClean="0">
                  <a:latin typeface="Arial" charset="0"/>
                  <a:cs typeface="Times New Roman" charset="0"/>
                  <a:sym typeface="Symbol" pitchFamily="18" charset="2"/>
                </a:rPr>
                <a:t>1</a:t>
              </a:r>
              <a:r>
                <a:rPr lang="en-US" sz="2000" baseline="0" smtClean="0">
                  <a:latin typeface="Arial" charset="0"/>
                  <a:cs typeface="Times New Roman" charset="0"/>
                  <a:sym typeface="Symbol" pitchFamily="18" charset="2"/>
                </a:rPr>
                <a:t>)</a:t>
              </a:r>
              <a:r>
                <a:rPr lang="en-US" sz="2000" baseline="0" smtClean="0">
                  <a:latin typeface="Arial" charset="0"/>
                  <a:cs typeface="Times New Roman" charset="0"/>
                </a:rPr>
                <a:t> d</a:t>
              </a:r>
              <a:r>
                <a:rPr lang="id-ID" sz="2000" baseline="0" smtClean="0">
                  <a:latin typeface="Arial" charset="0"/>
                  <a:cs typeface="Times New Roman" charset="0"/>
                </a:rPr>
                <a:t>y</a:t>
              </a:r>
              <a:endParaRPr lang="en-US" sz="2000" baseline="0">
                <a:latin typeface="Arial" charset="0"/>
                <a:cs typeface="Times New Roman" charset="0"/>
                <a:sym typeface="Symbol" pitchFamily="18" charset="2"/>
              </a:endParaRPr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build="p"/>
    </p:bldLst>
  </p:timing>
</p:sld>
</file>

<file path=ppt/theme/theme1.xml><?xml version="1.0" encoding="utf-8"?>
<a:theme xmlns:a="http://schemas.openxmlformats.org/drawingml/2006/main" name="1_Mountain Top">
  <a:themeElements>
    <a:clrScheme name="">
      <a:dk1>
        <a:srgbClr val="800000"/>
      </a:dk1>
      <a:lt1>
        <a:srgbClr val="FFFFFF"/>
      </a:lt1>
      <a:dk2>
        <a:srgbClr val="0000FF"/>
      </a:dk2>
      <a:lt2>
        <a:srgbClr val="FFFFFF"/>
      </a:lt2>
      <a:accent1>
        <a:srgbClr val="89C4FF"/>
      </a:accent1>
      <a:accent2>
        <a:srgbClr val="00008C"/>
      </a:accent2>
      <a:accent3>
        <a:srgbClr val="AAAAFF"/>
      </a:accent3>
      <a:accent4>
        <a:srgbClr val="DADADA"/>
      </a:accent4>
      <a:accent5>
        <a:srgbClr val="C4DEFF"/>
      </a:accent5>
      <a:accent6>
        <a:srgbClr val="00007E"/>
      </a:accent6>
      <a:hlink>
        <a:srgbClr val="6666FF"/>
      </a:hlink>
      <a:folHlink>
        <a:srgbClr val="C0C0C0"/>
      </a:folHlink>
    </a:clrScheme>
    <a:fontScheme name="1_Mountain To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d-ID" sz="18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d-ID" sz="18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1_Mountain Top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ountain Top 10">
        <a:dk1>
          <a:srgbClr val="482400"/>
        </a:dk1>
        <a:lt1>
          <a:srgbClr val="FFFFFF"/>
        </a:lt1>
        <a:dk2>
          <a:srgbClr val="0066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AAB8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Globe">
  <a:themeElements>
    <a:clrScheme name="">
      <a:dk1>
        <a:srgbClr val="800000"/>
      </a:dk1>
      <a:lt1>
        <a:srgbClr val="FFFFFF"/>
      </a:lt1>
      <a:dk2>
        <a:srgbClr val="0000FF"/>
      </a:dk2>
      <a:lt2>
        <a:srgbClr val="FFFFFF"/>
      </a:lt2>
      <a:accent1>
        <a:srgbClr val="89C4FF"/>
      </a:accent1>
      <a:accent2>
        <a:srgbClr val="00008C"/>
      </a:accent2>
      <a:accent3>
        <a:srgbClr val="AAAAFF"/>
      </a:accent3>
      <a:accent4>
        <a:srgbClr val="DADADA"/>
      </a:accent4>
      <a:accent5>
        <a:srgbClr val="C4DEFF"/>
      </a:accent5>
      <a:accent6>
        <a:srgbClr val="00007E"/>
      </a:accent6>
      <a:hlink>
        <a:srgbClr val="6666FF"/>
      </a:hlink>
      <a:folHlink>
        <a:srgbClr val="C0C0C0"/>
      </a:folHlink>
    </a:clrScheme>
    <a:fontScheme name="Globe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d-ID" sz="18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d-ID" sz="18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Globe 1">
        <a:dk1>
          <a:srgbClr val="622100"/>
        </a:dk1>
        <a:lt1>
          <a:srgbClr val="FFFFFF"/>
        </a:lt1>
        <a:dk2>
          <a:srgbClr val="800000"/>
        </a:dk2>
        <a:lt2>
          <a:srgbClr val="FFFFCC"/>
        </a:lt2>
        <a:accent1>
          <a:srgbClr val="E42B00"/>
        </a:accent1>
        <a:accent2>
          <a:srgbClr val="996600"/>
        </a:accent2>
        <a:accent3>
          <a:srgbClr val="C0AAAA"/>
        </a:accent3>
        <a:accent4>
          <a:srgbClr val="DADADA"/>
        </a:accent4>
        <a:accent5>
          <a:srgbClr val="EFACAA"/>
        </a:accent5>
        <a:accent6>
          <a:srgbClr val="8A5C00"/>
        </a:accent6>
        <a:hlink>
          <a:srgbClr val="FADF6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2">
        <a:dk1>
          <a:srgbClr val="5F4545"/>
        </a:dk1>
        <a:lt1>
          <a:srgbClr val="FFFFFF"/>
        </a:lt1>
        <a:dk2>
          <a:srgbClr val="8F6969"/>
        </a:dk2>
        <a:lt2>
          <a:srgbClr val="FFFFCC"/>
        </a:lt2>
        <a:accent1>
          <a:srgbClr val="CC6600"/>
        </a:accent1>
        <a:accent2>
          <a:srgbClr val="924C0C"/>
        </a:accent2>
        <a:accent3>
          <a:srgbClr val="C6B9B9"/>
        </a:accent3>
        <a:accent4>
          <a:srgbClr val="DADADA"/>
        </a:accent4>
        <a:accent5>
          <a:srgbClr val="E2B8AA"/>
        </a:accent5>
        <a:accent6>
          <a:srgbClr val="84440A"/>
        </a:accent6>
        <a:hlink>
          <a:srgbClr val="CFD375"/>
        </a:hlink>
        <a:folHlink>
          <a:srgbClr val="98BB9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3">
        <a:dk1>
          <a:srgbClr val="003B76"/>
        </a:dk1>
        <a:lt1>
          <a:srgbClr val="FFFFFF"/>
        </a:lt1>
        <a:dk2>
          <a:srgbClr val="0066CC"/>
        </a:dk2>
        <a:lt2>
          <a:srgbClr val="CCECFF"/>
        </a:lt2>
        <a:accent1>
          <a:srgbClr val="33CCCC"/>
        </a:accent1>
        <a:accent2>
          <a:srgbClr val="66CCFF"/>
        </a:accent2>
        <a:accent3>
          <a:srgbClr val="AAB8E2"/>
        </a:accent3>
        <a:accent4>
          <a:srgbClr val="DADADA"/>
        </a:accent4>
        <a:accent5>
          <a:srgbClr val="ADE2E2"/>
        </a:accent5>
        <a:accent6>
          <a:srgbClr val="5CB9E7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4">
        <a:dk1>
          <a:srgbClr val="005856"/>
        </a:dk1>
        <a:lt1>
          <a:srgbClr val="FFFFFF"/>
        </a:lt1>
        <a:dk2>
          <a:srgbClr val="008080"/>
        </a:dk2>
        <a:lt2>
          <a:srgbClr val="FFFFCC"/>
        </a:lt2>
        <a:accent1>
          <a:srgbClr val="0099CC"/>
        </a:accent1>
        <a:accent2>
          <a:srgbClr val="00CCFF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B9E7"/>
        </a:accent6>
        <a:hlink>
          <a:srgbClr val="1ACE9F"/>
        </a:hlink>
        <a:folHlink>
          <a:srgbClr val="948CC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5">
        <a:dk1>
          <a:srgbClr val="3C5436"/>
        </a:dk1>
        <a:lt1>
          <a:srgbClr val="FFFFFF"/>
        </a:lt1>
        <a:dk2>
          <a:srgbClr val="5F8656"/>
        </a:dk2>
        <a:lt2>
          <a:srgbClr val="D6D8C0"/>
        </a:lt2>
        <a:accent1>
          <a:srgbClr val="61733D"/>
        </a:accent1>
        <a:accent2>
          <a:srgbClr val="324A39"/>
        </a:accent2>
        <a:accent3>
          <a:srgbClr val="B6C3B4"/>
        </a:accent3>
        <a:accent4>
          <a:srgbClr val="DADADA"/>
        </a:accent4>
        <a:accent5>
          <a:srgbClr val="B7BCAF"/>
        </a:accent5>
        <a:accent6>
          <a:srgbClr val="2C4233"/>
        </a:accent6>
        <a:hlink>
          <a:srgbClr val="73D588"/>
        </a:hlink>
        <a:folHlink>
          <a:srgbClr val="6F99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6">
        <a:dk1>
          <a:srgbClr val="5B7B65"/>
        </a:dk1>
        <a:lt1>
          <a:srgbClr val="FFFFFF"/>
        </a:lt1>
        <a:dk2>
          <a:srgbClr val="9ABE9D"/>
        </a:dk2>
        <a:lt2>
          <a:srgbClr val="336600"/>
        </a:lt2>
        <a:accent1>
          <a:srgbClr val="00CC66"/>
        </a:accent1>
        <a:accent2>
          <a:srgbClr val="4E7050"/>
        </a:accent2>
        <a:accent3>
          <a:srgbClr val="CADBCC"/>
        </a:accent3>
        <a:accent4>
          <a:srgbClr val="DADADA"/>
        </a:accent4>
        <a:accent5>
          <a:srgbClr val="AAE2B8"/>
        </a:accent5>
        <a:accent6>
          <a:srgbClr val="466548"/>
        </a:accent6>
        <a:hlink>
          <a:srgbClr val="FFFFCC"/>
        </a:hlink>
        <a:folHlink>
          <a:srgbClr val="9CE8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7">
        <a:dk1>
          <a:srgbClr val="4C4E44"/>
        </a:dk1>
        <a:lt1>
          <a:srgbClr val="FFFFFF"/>
        </a:lt1>
        <a:dk2>
          <a:srgbClr val="686B5D"/>
        </a:dk2>
        <a:lt2>
          <a:srgbClr val="D6D5C6"/>
        </a:lt2>
        <a:accent1>
          <a:srgbClr val="898D79"/>
        </a:accent1>
        <a:accent2>
          <a:srgbClr val="4D4F45"/>
        </a:accent2>
        <a:accent3>
          <a:srgbClr val="B9BAB6"/>
        </a:accent3>
        <a:accent4>
          <a:srgbClr val="DADADA"/>
        </a:accent4>
        <a:accent5>
          <a:srgbClr val="C4C5BE"/>
        </a:accent5>
        <a:accent6>
          <a:srgbClr val="45473E"/>
        </a:accent6>
        <a:hlink>
          <a:srgbClr val="58BE67"/>
        </a:hlink>
        <a:folHlink>
          <a:srgbClr val="C0C64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8">
        <a:dk1>
          <a:srgbClr val="000000"/>
        </a:dk1>
        <a:lt1>
          <a:srgbClr val="FFFFDD"/>
        </a:lt1>
        <a:dk2>
          <a:srgbClr val="000000"/>
        </a:dk2>
        <a:lt2>
          <a:srgbClr val="98977A"/>
        </a:lt2>
        <a:accent1>
          <a:srgbClr val="BDCDA7"/>
        </a:accent1>
        <a:accent2>
          <a:srgbClr val="A0D060"/>
        </a:accent2>
        <a:accent3>
          <a:srgbClr val="FFFFEB"/>
        </a:accent3>
        <a:accent4>
          <a:srgbClr val="000000"/>
        </a:accent4>
        <a:accent5>
          <a:srgbClr val="DBE3D0"/>
        </a:accent5>
        <a:accent6>
          <a:srgbClr val="91BC56"/>
        </a:accent6>
        <a:hlink>
          <a:srgbClr val="FADD4E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Designs\Artsy.pot</Template>
  <TotalTime>6977</TotalTime>
  <Words>4010</Words>
  <Application>Microsoft Office PowerPoint</Application>
  <PresentationFormat>On-screen Show (4:3)</PresentationFormat>
  <Paragraphs>993</Paragraphs>
  <Slides>40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40</vt:i4>
      </vt:variant>
    </vt:vector>
  </HeadingPairs>
  <TitlesOfParts>
    <vt:vector size="42" baseType="lpstr">
      <vt:lpstr>1_Mountain Top</vt:lpstr>
      <vt:lpstr>Globe</vt:lpstr>
      <vt:lpstr>INTEGRAL TERTENTU</vt:lpstr>
      <vt:lpstr>INTEGRAL TERTENTU </vt:lpstr>
      <vt:lpstr>PowerPoint Presentation</vt:lpstr>
      <vt:lpstr>PowerPoint Presentation</vt:lpstr>
      <vt:lpstr>CONTOH SOAL</vt:lpstr>
      <vt:lpstr>PowerPoint Presentation</vt:lpstr>
      <vt:lpstr>LATIHAN</vt:lpstr>
      <vt:lpstr>PERHITUNGAN LUAS </vt:lpstr>
      <vt:lpstr>PowerPoint Presentation</vt:lpstr>
      <vt:lpstr>CONTOH SOAL</vt:lpstr>
      <vt:lpstr>PowerPoint Presentation</vt:lpstr>
      <vt:lpstr>LATIHAN</vt:lpstr>
      <vt:lpstr>VOLUME BENDA PUTAR </vt:lpstr>
      <vt:lpstr>PowerPoint Presentation</vt:lpstr>
      <vt:lpstr>PowerPoint Presentation</vt:lpstr>
      <vt:lpstr>PowerPoint Presentation</vt:lpstr>
      <vt:lpstr>PowerPoint Presentation</vt:lpstr>
      <vt:lpstr>CONTOH SOAL</vt:lpstr>
      <vt:lpstr>PowerPoint Presentation</vt:lpstr>
      <vt:lpstr>PowerPoint Presentation</vt:lpstr>
      <vt:lpstr>METODE KULIT </vt:lpstr>
      <vt:lpstr>PowerPoint Presentation</vt:lpstr>
      <vt:lpstr>CONTOH SOAL</vt:lpstr>
      <vt:lpstr>PowerPoint Presentation</vt:lpstr>
      <vt:lpstr>PowerPoint Presentation</vt:lpstr>
      <vt:lpstr>PowerPoint Presentation</vt:lpstr>
      <vt:lpstr>LATIHAN</vt:lpstr>
      <vt:lpstr>PowerPoint Presentation</vt:lpstr>
      <vt:lpstr>PowerPoint Presentation</vt:lpstr>
      <vt:lpstr>PowerPoint Presentation</vt:lpstr>
      <vt:lpstr>CONTOH SOAL</vt:lpstr>
      <vt:lpstr>PowerPoint Presentation</vt:lpstr>
      <vt:lpstr>LATIHAN</vt:lpstr>
      <vt:lpstr>PowerPoint Presentation</vt:lpstr>
      <vt:lpstr>PowerPoint Presentation</vt:lpstr>
      <vt:lpstr>CONTOH SOAL</vt:lpstr>
      <vt:lpstr>PowerPoint Presentation</vt:lpstr>
      <vt:lpstr>LATIHAN</vt:lpstr>
      <vt:lpstr>PowerPoint Presentation</vt:lpstr>
      <vt:lpstr>PowerPoint Presentation</vt:lpstr>
    </vt:vector>
  </TitlesOfParts>
  <Company>FAKULTAS TEKNIK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PENGINDERAAN JAUH</dc:title>
  <dc:creator>LAB UKUR TANAH</dc:creator>
  <cp:lastModifiedBy>User</cp:lastModifiedBy>
  <cp:revision>793</cp:revision>
  <cp:lastPrinted>2019-06-17T07:33:05Z</cp:lastPrinted>
  <dcterms:created xsi:type="dcterms:W3CDTF">2003-09-17T10:33:32Z</dcterms:created>
  <dcterms:modified xsi:type="dcterms:W3CDTF">2020-04-03T14:09:27Z</dcterms:modified>
</cp:coreProperties>
</file>