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7"/>
  </p:notesMasterIdLst>
  <p:sldIdLst>
    <p:sldId id="270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3090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9CE4D5-4081-4445-B2C6-F37317084881}" type="datetimeFigureOut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438540-40F4-4B8D-BD2A-9FF22ED8F48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98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0C7A-0981-4135-87C0-4B421FB99913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3F4A-86FB-4751-8229-8FB3987F987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5041357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0F30-6767-48A6-AF27-BF1CBB836AD6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5A7E-819A-4BE0-8DC9-3F7F08E536B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7885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11BB-B1A2-48E6-AEE6-68A072C1A7C2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812F-4601-4706-BFB3-0624DDCD4C2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3864998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>
                <a:latin typeface="Garamond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7200">
                <a:latin typeface="Garamond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432F-DD5C-48BC-A95A-C223F82AF0F7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5DCE-5B5B-492A-9CFF-9717B8CBB38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1591148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BFBC-282D-4D3B-AC23-B5D96B5F1F2A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70D5-FE07-4C31-92CA-D831F5CA636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578790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>
                <a:latin typeface="Garamond" pitchFamily="18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8000">
                <a:latin typeface="Garamond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76B2-E646-4076-9A74-3B89EE8D8E07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ADEE-422B-4ADB-B826-F4D394E8300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1442449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C53B-AB54-4FC6-A107-3486CA238B4B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6F1F-626E-42C5-8F30-27FD2C2177B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551716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B3CF-AA99-4394-BFC4-48CA5E447EC1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D6A8-414B-403F-84E5-9C47FF7BCB9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3750736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DFD-9106-4066-8F70-34E9D4D2FAF1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A627-9C3A-4589-A0BF-2ED6AFB0950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4926681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ADEF-5570-4DFD-AB06-6463B3B0E67F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CB0F-8D9B-4D60-AD46-C975F4B6382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2749075"/>
      </p:ext>
    </p:extLst>
  </p:cSld>
  <p:clrMapOvr>
    <a:masterClrMapping/>
  </p:clrMapOvr>
  <p:transition>
    <p:newsflash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1BF0-7DAF-44FB-B607-088EAD1691C5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7D64-D615-421C-9F63-791F5E2179F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2527104"/>
      </p:ext>
    </p:extLst>
  </p:cSld>
  <p:clrMapOvr>
    <a:masterClrMapping/>
  </p:clrMapOvr>
  <p:transition>
    <p:newsflash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467F-3756-4A1A-80C0-9C2A4D8EBA97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74A8-9A0F-41E0-917A-5B8CBE2100E6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5651591"/>
      </p:ext>
    </p:extLst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8B39-FAC1-424B-940A-A251C0D73CBC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9A2D-12B8-4106-8D59-D6733D64D1D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014888"/>
      </p:ext>
    </p:extLst>
  </p:cSld>
  <p:clrMapOvr>
    <a:masterClrMapping/>
  </p:clrMapOvr>
  <p:transition>
    <p:newsflash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8B05-37B2-4545-920F-158EED3306FE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D42E-4743-44C5-90BC-CF260E844B3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1961857"/>
      </p:ext>
    </p:extLst>
  </p:cSld>
  <p:clrMapOvr>
    <a:masterClrMapping/>
  </p:clrMapOvr>
  <p:transition>
    <p:newsflash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2C66-F890-4D97-B975-9491AC069874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F82F-78FF-4E0B-91ED-FD6143F0563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5206039"/>
      </p:ext>
    </p:extLst>
  </p:cSld>
  <p:clrMapOvr>
    <a:masterClrMapping/>
  </p:clrMapOvr>
  <p:transition>
    <p:newsflash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4259-1D6A-4E9C-8CD7-223843E491EC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C327-87FF-4934-A7AE-3106BA26AFA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0668822"/>
      </p:ext>
    </p:extLst>
  </p:cSld>
  <p:clrMapOvr>
    <a:masterClrMapping/>
  </p:clrMapOvr>
  <p:transition>
    <p:newsflash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286B-83B5-488C-A257-4AC5CDEE1F5A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68C6F-F086-4168-BD1A-AB2181F4302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458747"/>
      </p:ext>
    </p:extLst>
  </p:cSld>
  <p:clrMapOvr>
    <a:masterClrMapping/>
  </p:clrMapOvr>
  <p:transition>
    <p:newsflash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9D9B-4237-464D-8F8C-116F1B68F2DD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8FDE-9C01-44DC-81D8-1FE909A9A3E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7616600"/>
      </p:ext>
    </p:extLst>
  </p:cSld>
  <p:clrMapOvr>
    <a:masterClrMapping/>
  </p:clrMapOvr>
  <p:transition>
    <p:newsflash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D981-CF0A-4098-BF80-856580CAA78B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2A0E-6C47-4485-8DF8-BDBBDB57429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8334218"/>
      </p:ext>
    </p:extLst>
  </p:cSld>
  <p:clrMapOvr>
    <a:masterClrMapping/>
  </p:clrMapOvr>
  <p:transition>
    <p:newsflash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37B4-EA30-45D2-806B-538F8D46EBE1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6637F-8C43-4BDB-A458-509D1CE7E8E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1051061"/>
      </p:ext>
    </p:extLst>
  </p:cSld>
  <p:clrMapOvr>
    <a:masterClrMapping/>
  </p:clrMapOvr>
  <p:transition>
    <p:newsflash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2878-A4F8-4E7F-8011-BFB3AA3693B0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211D-54CB-4B39-B0DD-8A8EA48167F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516721"/>
      </p:ext>
    </p:extLst>
  </p:cSld>
  <p:clrMapOvr>
    <a:masterClrMapping/>
  </p:clrMapOvr>
  <p:transition>
    <p:newsflash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6A2E-2792-42C9-B85C-7B81B0ABB61D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1146-F093-49F3-8F8E-48F01D6D683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128618"/>
      </p:ext>
    </p:extLst>
  </p:cSld>
  <p:clrMapOvr>
    <a:masterClrMapping/>
  </p:clrMapOvr>
  <p:transition>
    <p:newsflash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25E2-B877-404A-990E-3C41F6926253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3F6A-07A6-4CB7-ADFB-104315A01E9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2405299"/>
      </p:ext>
    </p:extLst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DE91-0236-49FC-85C3-FE16496692A9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1C9F-528A-4A77-9089-A4671C41427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51702"/>
      </p:ext>
    </p:extLst>
  </p:cSld>
  <p:clrMapOvr>
    <a:masterClrMapping/>
  </p:clrMapOvr>
  <p:transition>
    <p:newsflash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D34B-48D8-4BAC-AE43-076509D6718C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BCC1-3901-498D-9A65-886EB1FBDFB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69683"/>
      </p:ext>
    </p:extLst>
  </p:cSld>
  <p:clrMapOvr>
    <a:masterClrMapping/>
  </p:clrMapOvr>
  <p:transition>
    <p:newsflash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1EA3-9602-4E7B-AD3C-04BB7A354ABE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A629-CDC5-4691-9686-A9CD1036C10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8142121"/>
      </p:ext>
    </p:extLst>
  </p:cSld>
  <p:clrMapOvr>
    <a:masterClrMapping/>
  </p:clrMapOvr>
  <p:transition>
    <p:newsflash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D425-FE6F-4B2F-B889-1CF4FC6886C3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82CE-F0C1-47E0-938B-AFCAB15264C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825775"/>
      </p:ext>
    </p:extLst>
  </p:cSld>
  <p:clrMapOvr>
    <a:masterClrMapping/>
  </p:clrMapOvr>
  <p:transition>
    <p:newsflash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A192-58C5-4BCC-B040-D0D65AA96218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4522-723F-42A6-B955-FE187DC57C1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3956524"/>
      </p:ext>
    </p:extLst>
  </p:cSld>
  <p:clrMapOvr>
    <a:masterClrMapping/>
  </p:clrMapOvr>
  <p:transition>
    <p:newsflash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97E2-A692-43B0-BD03-20BD42AAF62D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C24-69B0-4AFF-876E-406F3308895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5836654"/>
      </p:ext>
    </p:extLst>
  </p:cSld>
  <p:clrMapOvr>
    <a:masterClrMapping/>
  </p:clrMapOvr>
  <p:transition>
    <p:newsflash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9915-C376-4E30-A65D-FF480C5D65C4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5D99-86A5-42EC-8B12-D4B3ECBB9523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018468"/>
      </p:ext>
    </p:extLst>
  </p:cSld>
  <p:clrMapOvr>
    <a:masterClrMapping/>
  </p:clrMapOvr>
  <p:transition>
    <p:newsflash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DC28-28C1-4CAC-A9A5-3C1C23EBC61F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E187-0B2F-4F80-A5DB-D2BBBC9A673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3031231"/>
      </p:ext>
    </p:extLst>
  </p:cSld>
  <p:clrMapOvr>
    <a:masterClrMapping/>
  </p:clrMapOvr>
  <p:transition>
    <p:newsflash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AAC3-6DE1-4C30-9F67-91F58DFB27F6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88BF-7B0C-45D6-89EE-6B0963BE2C5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539971"/>
      </p:ext>
    </p:extLst>
  </p:cSld>
  <p:clrMapOvr>
    <a:masterClrMapping/>
  </p:clrMapOvr>
  <p:transition>
    <p:newsflash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02D4-2E3A-44D1-9B95-EAF9FBF6BBA3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FF8-BA30-49EF-A64E-75036CF6FC5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571374"/>
      </p:ext>
    </p:extLst>
  </p:cSld>
  <p:clrMapOvr>
    <a:masterClrMapping/>
  </p:clrMapOvr>
  <p:transition>
    <p:newsflash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DE10-8E81-4990-93C7-1CEF22D05E3E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C8ED-63C4-4C5F-90A5-62DBBEAC30B3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468003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4F38-5034-4B1E-8AD0-9DADF1BBE8BE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FB46-CB40-4071-983B-8253D41D482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6242016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B372-5FF7-4273-AED1-E452B0AFC99F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E639-D1EA-4593-84E3-F181F39D9CD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35231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B230-013B-4273-956C-CED95B0355D6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356F-91DD-4E81-85EF-0FA2A741148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8328331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670F-B907-49ED-A095-C5AE05D90C6B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301E-06C6-4115-86A7-35716D40423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909378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9535-6ED2-42F8-8FA1-7D314CB541EA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8A49-579E-41A1-B8BD-E781F9191E9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793469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CEAB819-E68C-4852-9224-21EEB9C2D44A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7941F4B-7460-446E-9049-D95BF2A8221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55" r:id="rId7"/>
    <p:sldLayoutId id="2147483787" r:id="rId8"/>
    <p:sldLayoutId id="2147483756" r:id="rId9"/>
    <p:sldLayoutId id="2147483757" r:id="rId10"/>
    <p:sldLayoutId id="2147483788" r:id="rId11"/>
    <p:sldLayoutId id="2147483789" r:id="rId12"/>
    <p:sldLayoutId id="2147483758" r:id="rId13"/>
    <p:sldLayoutId id="2147483790" r:id="rId14"/>
    <p:sldLayoutId id="2147483791" r:id="rId15"/>
    <p:sldLayoutId id="2147483792" r:id="rId16"/>
    <p:sldLayoutId id="2147483793" r:id="rId17"/>
  </p:sldLayoutIdLst>
  <p:transition>
    <p:newsflash/>
  </p:transition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BF956BB-6A52-46DF-BDDD-00C4DBADE5D4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0177896-E6EA-4EEE-8385-17B1F8FE7D7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newsflash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9822180-C814-4F8B-AD6F-7DE5C02E853C}" type="datetime1">
              <a:rPr lang="en-ID"/>
              <a:pPr>
                <a:defRPr/>
              </a:pPr>
              <a:t>18/05/2021</a:t>
            </a:fld>
            <a:endParaRPr lang="en-ID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D"/>
              <a:t>MS_0920</a:t>
            </a: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48EAB2A-6CB4-46DE-9B98-C44FC9956F0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newsflash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2. </a:t>
            </a:r>
            <a:r>
              <a:rPr lang="en-GB" dirty="0" err="1" smtClean="0"/>
              <a:t>Regulasi</a:t>
            </a:r>
            <a:r>
              <a:rPr lang="en-GB" dirty="0" smtClean="0"/>
              <a:t> </a:t>
            </a:r>
            <a:r>
              <a:rPr lang="en-GB" dirty="0" err="1" smtClean="0"/>
              <a:t>Pertanahan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1340233"/>
          </a:xfrm>
        </p:spPr>
        <p:txBody>
          <a:bodyPr/>
          <a:lstStyle/>
          <a:p>
            <a:r>
              <a:rPr lang="en-GB" dirty="0" smtClean="0"/>
              <a:t>CP: </a:t>
            </a:r>
            <a:r>
              <a:rPr lang="en-US" dirty="0"/>
              <a:t>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mampu</a:t>
            </a:r>
            <a:r>
              <a:rPr lang="en-US" b="1" dirty="0" smtClean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mempertajam</a:t>
            </a:r>
            <a:r>
              <a:rPr lang="en-US" b="1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Sektoralisasi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 smtClean="0"/>
              <a:t>MS_0920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174A8-9A0F-41E0-917A-5B8CBE2100E6}" type="slidenum">
              <a:rPr lang="en-ID" smtClean="0"/>
              <a:pPr>
                <a:defRPr/>
              </a:pPr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4461465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312"/>
          </a:xfrm>
        </p:spPr>
        <p:txBody>
          <a:bodyPr/>
          <a:lstStyle/>
          <a:p>
            <a:pPr algn="l" eaLnBrk="1" hangingPunct="1"/>
            <a:r>
              <a:rPr lang="en-US" sz="2800" smtClean="0"/>
              <a:t>Catatan :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4363" y="901700"/>
            <a:ext cx="7915275" cy="474503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1900" smtClean="0"/>
              <a:t>Karakter produk h</a:t>
            </a:r>
            <a:r>
              <a:rPr lang="id-ID" altLang="en-US" sz="1900" smtClean="0"/>
              <a:t>u</a:t>
            </a:r>
            <a:r>
              <a:rPr lang="en-US" sz="1900" smtClean="0"/>
              <a:t>kum pertanahan yang cenderung negatif ( bertentangan dengan tujuan UUPA yakni keadilan so</a:t>
            </a:r>
            <a:r>
              <a:rPr lang="id-ID" altLang="en-US" sz="1900" smtClean="0"/>
              <a:t>s</a:t>
            </a:r>
            <a:r>
              <a:rPr lang="en-US" sz="1900" smtClean="0"/>
              <a:t>ial, dan meninggalkan prinsip – prinsip / asas – asas UUPA, bahkan bertentangan dengan konstitusi dan menafikan prinsip – prinsip PA-PSDA dalam TAP MPR No IX/2001) ditengarai sebagai “ </a:t>
            </a:r>
            <a:r>
              <a:rPr lang="id-ID" altLang="en-US" sz="1900" smtClean="0"/>
              <a:t>tidak menjadikan</a:t>
            </a:r>
            <a:r>
              <a:rPr lang="en-US" sz="1900" smtClean="0"/>
              <a:t> keadilan so</a:t>
            </a:r>
            <a:r>
              <a:rPr lang="id-ID" altLang="en-US" sz="1900" smtClean="0"/>
              <a:t>s</a:t>
            </a:r>
            <a:r>
              <a:rPr lang="en-US" sz="1900" smtClean="0"/>
              <a:t>ial sebagai tujuannya” bahwa yang </a:t>
            </a:r>
            <a:r>
              <a:rPr lang="id-ID" altLang="en-US" sz="1900" smtClean="0"/>
              <a:t>di</a:t>
            </a:r>
            <a:r>
              <a:rPr lang="en-US" sz="1900" smtClean="0"/>
              <a:t>penting</a:t>
            </a:r>
            <a:r>
              <a:rPr lang="id-ID" altLang="en-US" sz="1900" smtClean="0"/>
              <a:t>kan</a:t>
            </a:r>
            <a:r>
              <a:rPr lang="en-US" sz="1900" smtClean="0"/>
              <a:t> adalah kesejahteraan sekelompok kecil masyarakat, dan </a:t>
            </a:r>
            <a:r>
              <a:rPr lang="id-ID" altLang="en-US" sz="1900" smtClean="0"/>
              <a:t>bukan kesejahteraan masyarakat</a:t>
            </a:r>
            <a:r>
              <a:rPr lang="en-US" sz="1900" smtClean="0"/>
              <a:t> secara keseluruhan.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1900" smtClean="0"/>
              <a:t>Makna sebesar – besar kemakmuran rakyat </a:t>
            </a:r>
            <a:r>
              <a:rPr lang="id-ID" altLang="en-US" sz="1900" smtClean="0"/>
              <a:t>dalam arti manfaatnya bagi rakyat </a:t>
            </a:r>
            <a:r>
              <a:rPr lang="en-US" sz="1900" smtClean="0"/>
              <a:t>sebagaimana telah diberikan </a:t>
            </a:r>
            <a:r>
              <a:rPr lang="id-ID" altLang="en-US" sz="1900" smtClean="0"/>
              <a:t>penafsirannya</a:t>
            </a:r>
            <a:r>
              <a:rPr lang="en-US" sz="1900" smtClean="0"/>
              <a:t> oleh MK tidak dijadikan panduan dalam penyusunan regulasi pertanahan.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C3D2DF-76B4-425E-A2BB-4A3103A8686C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434975"/>
            <a:ext cx="7886700" cy="889000"/>
          </a:xfrm>
        </p:spPr>
        <p:txBody>
          <a:bodyPr/>
          <a:lstStyle/>
          <a:p>
            <a:pPr marL="361950" indent="-361950" algn="l" eaLnBrk="1" hangingPunct="1"/>
            <a:r>
              <a:rPr lang="en-US" sz="2400" b="1" smtClean="0"/>
              <a:t>V. Pilihan keadilan dalam rangka mewujudkan keadilan sosial.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93763" y="1393825"/>
            <a:ext cx="7123112" cy="1595438"/>
          </a:xfrm>
        </p:spPr>
        <p:txBody>
          <a:bodyPr/>
          <a:lstStyle/>
          <a:p>
            <a:pPr eaLnBrk="1" hangingPunct="1"/>
            <a:r>
              <a:rPr lang="en-US" sz="2400" smtClean="0"/>
              <a:t>Keadilan komutatif</a:t>
            </a:r>
          </a:p>
          <a:p>
            <a:pPr eaLnBrk="1" hangingPunct="1"/>
            <a:r>
              <a:rPr lang="en-US" sz="2400" smtClean="0"/>
              <a:t>Keadilan distributif</a:t>
            </a:r>
          </a:p>
          <a:p>
            <a:pPr eaLnBrk="1" hangingPunct="1"/>
            <a:r>
              <a:rPr lang="en-US" sz="2400" smtClean="0"/>
              <a:t>Keadilan korektif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53F192-59D0-4ADF-A185-0A4ECBB0D975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3975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Penutup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00100" y="946150"/>
            <a:ext cx="7886700" cy="49657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1800" smtClean="0"/>
              <a:t>Memahami makna keadilan tapi tidak bertindak adil itu sejatinya merupakan ketidakadilan sendiri.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1800" smtClean="0"/>
              <a:t>Hukum itu di</a:t>
            </a:r>
            <a:r>
              <a:rPr lang="id-ID" altLang="en-US" sz="1800" smtClean="0"/>
              <a:t>gambar</a:t>
            </a:r>
            <a:r>
              <a:rPr lang="en-US" sz="1800" smtClean="0"/>
              <a:t>kan melalui keadilan, h</a:t>
            </a:r>
            <a:r>
              <a:rPr lang="id-ID" altLang="en-US" sz="1800" smtClean="0"/>
              <a:t>u</a:t>
            </a:r>
            <a:r>
              <a:rPr lang="en-US" sz="1800" smtClean="0"/>
              <a:t>kum yang adil adalah hukum yang sesungguhnya, h</a:t>
            </a:r>
            <a:r>
              <a:rPr lang="id-ID" altLang="en-US" sz="1800" smtClean="0"/>
              <a:t>u</a:t>
            </a:r>
            <a:r>
              <a:rPr lang="en-US" sz="1800" smtClean="0"/>
              <a:t>kum yang tidak adil adalah h</a:t>
            </a:r>
            <a:r>
              <a:rPr lang="id-ID" altLang="en-US" sz="1800" smtClean="0"/>
              <a:t>u</a:t>
            </a:r>
            <a:r>
              <a:rPr lang="en-US" sz="1800" smtClean="0"/>
              <a:t>kum yang didasarkan pada “kekuasaan” belaka. Hukum tidak dapat dipisahkan dari etika karena etika yang harus menjadi pedoman </a:t>
            </a:r>
            <a:r>
              <a:rPr lang="id-ID" altLang="en-US" sz="1800" smtClean="0"/>
              <a:t>bagi</a:t>
            </a:r>
            <a:r>
              <a:rPr lang="en-US" sz="1800" smtClean="0"/>
              <a:t> h</a:t>
            </a:r>
            <a:r>
              <a:rPr lang="id-ID" altLang="en-US" sz="1800" smtClean="0"/>
              <a:t>u</a:t>
            </a:r>
            <a:r>
              <a:rPr lang="en-US" sz="1800" smtClean="0"/>
              <a:t>kum; kekuasaan itu diletakkan </a:t>
            </a:r>
            <a:r>
              <a:rPr lang="id-ID" altLang="en-US" sz="1800" smtClean="0"/>
              <a:t>dibelakang hukum </a:t>
            </a:r>
            <a:r>
              <a:rPr lang="en-US" sz="1800" smtClean="0"/>
              <a:t>untuk mendukung  penegakannya. 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id-ID" altLang="en-US" sz="1800" smtClean="0"/>
              <a:t>Jika tujuan UUPA adalah mewujudkan keadilan sosial, maka semua kebijakan dan peraturan perundang - undangan harus diarahkan kepada pencapaian tujuan itu. Pengingkaran terhadap “agenda besar' UUPA adalah sama dengan pengingkaran terhadap Konstitusi.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7B6286-4400-4A89-A09F-245221CC0612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385"/>
            <a:ext cx="8229600" cy="915670"/>
          </a:xfrm>
          <a:extLst/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id-ID" altLang="en-US" sz="6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cs"/>
              </a:rPr>
              <a:t>TERIMAKASIH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A55CC1-F241-479D-98A5-8275D1A8330F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87500" y="1927225"/>
            <a:ext cx="5969000" cy="815975"/>
          </a:xfrm>
        </p:spPr>
        <p:txBody>
          <a:bodyPr/>
          <a:lstStyle/>
          <a:p>
            <a:pPr eaLnBrk="1" hangingPunct="1"/>
            <a:r>
              <a:rPr lang="en-US" sz="2400" b="1" smtClean="0">
                <a:ln>
                  <a:noFill/>
                </a:ln>
                <a:latin typeface="Arial Black" pitchFamily="34" charset="0"/>
              </a:rPr>
              <a:t>Regulasi Pertanahan dan Perwujudan Keadilan Sosial *)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D" smtClean="0"/>
              <a:t>MS_0920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21A4D-1A05-43ED-BD48-0984D803BE05}" type="slidenum">
              <a:rPr lang="en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D" smtClean="0"/>
          </a:p>
        </p:txBody>
      </p:sp>
      <p:sp>
        <p:nvSpPr>
          <p:cNvPr id="17413" name="Subtitle 2"/>
          <p:cNvSpPr>
            <a:spLocks noGrp="1"/>
          </p:cNvSpPr>
          <p:nvPr/>
        </p:nvSpPr>
        <p:spPr bwMode="auto">
          <a:xfrm>
            <a:off x="1898650" y="3067050"/>
            <a:ext cx="5346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400"/>
              <a:t>Prof. DR. Maria Sumardjono, SH., MCL., MPA. **)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98650" y="3957145"/>
            <a:ext cx="5653033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3830" indent="-163830" fontAlgn="auto"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*)  </a:t>
            </a:r>
            <a:r>
              <a:rPr lang="id-ID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Presentasi pada Webinar “ Tata Bhumi dan Prospek Keadilan Sosial Hukum Tanah Nasional “, diselenggarakan oleh Fakultas Hukum Universitas Indonesia, Jakarta, 25 September 2020.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**) Guru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Agraria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Gadjah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Yogyakarta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Akademi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40524" y="472966"/>
            <a:ext cx="368464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/>
              <a:t>Sumber</a:t>
            </a:r>
            <a:r>
              <a:rPr lang="en-GB" sz="3600" dirty="0" smtClean="0"/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26361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71575" y="631825"/>
            <a:ext cx="6799263" cy="496888"/>
          </a:xfrm>
        </p:spPr>
        <p:txBody>
          <a:bodyPr/>
          <a:lstStyle/>
          <a:p>
            <a:pPr eaLnBrk="1" hangingPunct="1"/>
            <a:r>
              <a:rPr lang="en-US" sz="2800" b="1" smtClean="0"/>
              <a:t>Upaya pencapaian keadilan sosial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695575" y="1703388"/>
            <a:ext cx="1600200" cy="917575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Sosial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UUD 1945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575" y="1662113"/>
            <a:ext cx="1752600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Pra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UUD 1945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5575" y="3236913"/>
            <a:ext cx="1600200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UUPA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Penjabaran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Sosial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2963" y="3259138"/>
            <a:ext cx="1666875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Regulasi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d-ID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Pertanahan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Sept 1960 – Sept 2020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8950" y="1647825"/>
            <a:ext cx="1619250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Terwujudnya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Sosial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57988" y="3254375"/>
            <a:ext cx="1781175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00725" y="5076825"/>
            <a:ext cx="2076450" cy="100012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Keadilan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d-ID" altLang="en-US" dirty="0">
                <a:solidFill>
                  <a:schemeClr val="tx1"/>
                </a:solidFill>
                <a:cs typeface="Arial" panose="020B0604020202020204" pitchFamily="34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Bagaimana</a:t>
            </a:r>
          </a:p>
        </p:txBody>
      </p:sp>
      <p:cxnSp>
        <p:nvCxnSpPr>
          <p:cNvPr id="19" name="Straight Arrow Connector 18"/>
          <p:cNvCxnSpPr>
            <a:stCxn id="10" idx="3"/>
            <a:endCxn id="12" idx="1"/>
          </p:cNvCxnSpPr>
          <p:nvPr/>
        </p:nvCxnSpPr>
        <p:spPr>
          <a:xfrm>
            <a:off x="2162175" y="2162175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4295775" y="2147888"/>
            <a:ext cx="2543175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3" idx="0"/>
          </p:cNvCxnSpPr>
          <p:nvPr/>
        </p:nvCxnSpPr>
        <p:spPr>
          <a:xfrm flipH="1">
            <a:off x="3495675" y="2620963"/>
            <a:ext cx="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4295775" y="3736975"/>
            <a:ext cx="357188" cy="2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6" idx="1"/>
          </p:cNvCxnSpPr>
          <p:nvPr/>
        </p:nvCxnSpPr>
        <p:spPr>
          <a:xfrm flipV="1">
            <a:off x="6319838" y="3754438"/>
            <a:ext cx="438150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/>
        </p:nvCxnSpPr>
        <p:spPr>
          <a:xfrm>
            <a:off x="5486400" y="4259263"/>
            <a:ext cx="1352550" cy="81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17" idx="0"/>
          </p:cNvCxnSpPr>
          <p:nvPr/>
        </p:nvCxnSpPr>
        <p:spPr>
          <a:xfrm flipH="1">
            <a:off x="6838950" y="4254500"/>
            <a:ext cx="809625" cy="822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9" name="Footer Placeholder 3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18450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1B3031-B7CC-4C2F-8669-1E9B45E9EDB1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8200"/>
          </a:xfrm>
        </p:spPr>
        <p:txBody>
          <a:bodyPr/>
          <a:lstStyle/>
          <a:p>
            <a:pPr marL="379413" indent="-379413" algn="l" defTabSz="436563" eaLnBrk="1" hangingPunct="1"/>
            <a:r>
              <a:rPr lang="en-US" sz="2400" b="1" smtClean="0"/>
              <a:t>I.  Gagasan awal perihal keadilan sosial, masalah </a:t>
            </a:r>
            <a:r>
              <a:rPr lang="id-ID" altLang="en-US" sz="2400" b="1" smtClean="0"/>
              <a:t>pertanahan </a:t>
            </a:r>
            <a:r>
              <a:rPr lang="en-US" sz="2400" b="1" smtClean="0"/>
              <a:t>dan fungsi negara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95313" y="1203325"/>
            <a:ext cx="8154987" cy="4973638"/>
          </a:xfrm>
        </p:spPr>
        <p:txBody>
          <a:bodyPr/>
          <a:lstStyle/>
          <a:p>
            <a:pPr marL="268288" indent="-268288" eaLnBrk="1" hangingPunct="1">
              <a:buFontTx/>
              <a:buAutoNum type="alphaUcPeriod"/>
            </a:pPr>
            <a:r>
              <a:rPr lang="en-US" sz="1600" smtClean="0"/>
              <a:t>Keadilan Sosial</a:t>
            </a:r>
          </a:p>
          <a:p>
            <a:pPr marL="268288" indent="-268288" eaLnBrk="1" hangingPunct="1"/>
            <a:r>
              <a:rPr lang="en-US" sz="1600" smtClean="0"/>
              <a:t>Bung Karno dalam rapat besar BPUPKI tanggal 1 Juni 1945 menyatakan bahwa jika yang dicari adalah demokrasi maka demokrasi yang sesuai adalah </a:t>
            </a:r>
            <a:r>
              <a:rPr lang="en-US" sz="1600" u="sng" smtClean="0"/>
              <a:t>demokrasi politik-ekonomi</a:t>
            </a:r>
            <a:r>
              <a:rPr lang="en-US" sz="1600" smtClean="0"/>
              <a:t> yang mampu mendatangkan </a:t>
            </a:r>
            <a:r>
              <a:rPr lang="en-US" sz="1600" u="sng" smtClean="0"/>
              <a:t>keadilan sosial.</a:t>
            </a:r>
            <a:r>
              <a:rPr lang="en-US" sz="1600" smtClean="0"/>
              <a:t> Tak ada manfaatnya jika yang ada hanya demokrasi politik jika tidak ada </a:t>
            </a:r>
            <a:r>
              <a:rPr lang="en-US" sz="1600" u="sng" smtClean="0"/>
              <a:t>keadilan sosial</a:t>
            </a:r>
            <a:r>
              <a:rPr lang="en-US" sz="1600" smtClean="0"/>
              <a:t>. (</a:t>
            </a:r>
            <a:r>
              <a:rPr lang="en-US" sz="1600" i="1" smtClean="0"/>
              <a:t>sociale recht </a:t>
            </a:r>
            <a:r>
              <a:rPr lang="id-ID" altLang="en-US" sz="1600" i="1" smtClean="0"/>
              <a:t>v</a:t>
            </a:r>
            <a:r>
              <a:rPr lang="en-US" sz="1600" i="1" smtClean="0"/>
              <a:t>aardigheid</a:t>
            </a:r>
            <a:r>
              <a:rPr lang="en-US" sz="1600" smtClean="0"/>
              <a:t>)</a:t>
            </a:r>
          </a:p>
          <a:p>
            <a:pPr marL="268288" indent="-268288" eaLnBrk="1" hangingPunct="1">
              <a:buFontTx/>
              <a:buNone/>
            </a:pPr>
            <a:r>
              <a:rPr lang="en-US" sz="1600" smtClean="0"/>
              <a:t>Persamaan di bidang ekonomi dimaknai sebagai kesejahteraan </a:t>
            </a:r>
            <a:r>
              <a:rPr lang="id-ID" altLang="en-US" sz="1600" smtClean="0"/>
              <a:t>b</a:t>
            </a:r>
            <a:r>
              <a:rPr lang="en-US" sz="1600" smtClean="0"/>
              <a:t>ersama sebaik – baiknya ( Lahirnya UUD 1945, AB Kusuma, h.162).</a:t>
            </a:r>
          </a:p>
          <a:p>
            <a:pPr marL="268288" indent="-268288" eaLnBrk="1" hangingPunct="1">
              <a:buFontTx/>
              <a:buNone/>
            </a:pPr>
            <a:r>
              <a:rPr lang="en-US" sz="1600" smtClean="0"/>
              <a:t>Pada rapat tanggal 15 Juli 1945 Bung Karno sekali lagi mengemukakan bahwa jika negara hendak didasarkan pada paham kekeluargaan dan </a:t>
            </a:r>
            <a:r>
              <a:rPr lang="en-US" sz="1600" u="sng" smtClean="0"/>
              <a:t>keadilan so</a:t>
            </a:r>
            <a:r>
              <a:rPr lang="id-ID" altLang="en-US" sz="1600" u="sng" smtClean="0"/>
              <a:t>s</a:t>
            </a:r>
            <a:r>
              <a:rPr lang="en-US" sz="1600" u="sng" smtClean="0"/>
              <a:t>ial</a:t>
            </a:r>
            <a:r>
              <a:rPr lang="en-US" sz="1600" smtClean="0"/>
              <a:t>, maka paham individualism</a:t>
            </a:r>
            <a:r>
              <a:rPr lang="id-ID" altLang="en-US" sz="1600" smtClean="0"/>
              <a:t>e</a:t>
            </a:r>
            <a:r>
              <a:rPr lang="en-US" sz="1600" smtClean="0"/>
              <a:t> dan liberalism</a:t>
            </a:r>
            <a:r>
              <a:rPr lang="id-ID" altLang="en-US" sz="1600" smtClean="0"/>
              <a:t>e</a:t>
            </a:r>
            <a:r>
              <a:rPr lang="en-US" sz="1600" smtClean="0"/>
              <a:t> harus dibuang jauh (</a:t>
            </a:r>
            <a:r>
              <a:rPr lang="id-ID" altLang="en-US" sz="1600" smtClean="0"/>
              <a:t>ibid.h.</a:t>
            </a:r>
            <a:r>
              <a:rPr lang="en-US" sz="1600" smtClean="0"/>
              <a:t>352-353)</a:t>
            </a:r>
          </a:p>
          <a:p>
            <a:pPr marL="268288" indent="-268288" eaLnBrk="1" hangingPunct="1"/>
            <a:r>
              <a:rPr lang="en-US" sz="1600" smtClean="0"/>
              <a:t>Soepomo mengingatkan bahwa jika yang dikehendaki adalah </a:t>
            </a:r>
            <a:r>
              <a:rPr lang="en-US" sz="1600" u="sng" smtClean="0"/>
              <a:t>keadilan sosial,</a:t>
            </a:r>
            <a:r>
              <a:rPr lang="en-US" sz="1600" smtClean="0"/>
              <a:t> maka </a:t>
            </a:r>
            <a:r>
              <a:rPr lang="id-ID" altLang="en-US" sz="1600" smtClean="0"/>
              <a:t>tanah pertanian</a:t>
            </a:r>
            <a:r>
              <a:rPr lang="en-US" sz="1600" smtClean="0"/>
              <a:t> harus tetap dipertahankan sebagai landasan hidup </a:t>
            </a:r>
            <a:r>
              <a:rPr lang="id-ID" altLang="en-US" sz="1600" smtClean="0"/>
              <a:t>kaum tani</a:t>
            </a:r>
            <a:r>
              <a:rPr lang="en-US" sz="1600" smtClean="0"/>
              <a:t>. Tanah tidak </a:t>
            </a:r>
            <a:r>
              <a:rPr lang="id-ID" altLang="en-US" sz="1600" smtClean="0"/>
              <a:t>hanya</a:t>
            </a:r>
            <a:r>
              <a:rPr lang="en-US" sz="1600" smtClean="0"/>
              <a:t> merupakan fa</a:t>
            </a:r>
            <a:r>
              <a:rPr lang="id-ID" altLang="en-US" sz="1600" smtClean="0"/>
              <a:t>k</a:t>
            </a:r>
            <a:r>
              <a:rPr lang="en-US" sz="1600" smtClean="0"/>
              <a:t>tor </a:t>
            </a:r>
            <a:r>
              <a:rPr lang="id-ID" altLang="en-US" sz="1600" smtClean="0"/>
              <a:t>produksi</a:t>
            </a:r>
            <a:r>
              <a:rPr lang="en-US" sz="1600" smtClean="0"/>
              <a:t> tetapi berhubungan erat dengan kehidupan </a:t>
            </a:r>
            <a:r>
              <a:rPr lang="id-ID" altLang="en-US" sz="1600" smtClean="0"/>
              <a:t>desa</a:t>
            </a:r>
            <a:r>
              <a:rPr lang="en-US" sz="1600" smtClean="0"/>
              <a:t>. (</a:t>
            </a:r>
            <a:r>
              <a:rPr lang="id-ID" altLang="en-US" sz="1600" smtClean="0"/>
              <a:t>ibid. h.</a:t>
            </a:r>
            <a:r>
              <a:rPr lang="en-US" sz="1600" smtClean="0"/>
              <a:t> 434).</a:t>
            </a:r>
          </a:p>
          <a:p>
            <a:pPr marL="268288" indent="-268288" eaLnBrk="1" hangingPunct="1"/>
            <a:r>
              <a:rPr lang="en-US" sz="1600" smtClean="0"/>
              <a:t>Bung Hatta mengusulkan masuk</a:t>
            </a:r>
            <a:r>
              <a:rPr lang="id-ID" altLang="en-US" sz="1600" smtClean="0"/>
              <a:t>an</a:t>
            </a:r>
            <a:r>
              <a:rPr lang="en-US" sz="1600" smtClean="0"/>
              <a:t> untuk pasal terkait kesejahteraan sosial, a.l “ tanah adalah kepunyaan masyarakat, orang </a:t>
            </a:r>
            <a:r>
              <a:rPr lang="id-ID" altLang="en-US" sz="1600" smtClean="0"/>
              <a:t>se</a:t>
            </a:r>
            <a:r>
              <a:rPr lang="en-US" sz="1600" smtClean="0"/>
              <a:t>orang berhak memakai tanah sebanyak yang perlu baginya sekeluarga “ (</a:t>
            </a:r>
            <a:r>
              <a:rPr lang="id-ID" altLang="en-US" sz="1600" smtClean="0"/>
              <a:t>ibid. h.</a:t>
            </a:r>
            <a:r>
              <a:rPr lang="en-US" sz="1600" smtClean="0"/>
              <a:t> 443)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A27256-0EF7-494F-9964-1D6F87E89861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3700"/>
            <a:ext cx="7886700" cy="5783263"/>
          </a:xfrm>
        </p:spPr>
        <p:txBody>
          <a:bodyPr>
            <a:normAutofit/>
          </a:bodyPr>
          <a:lstStyle/>
          <a:p>
            <a:pPr marL="380365" indent="-380365" algn="just" eaLnBrk="1" hangingPunct="1">
              <a:lnSpc>
                <a:spcPct val="150000"/>
              </a:lnSpc>
              <a:buFontTx/>
              <a:buAutoNum type="alphaUcPeriod" startAt="2"/>
              <a:defRPr/>
            </a:pPr>
            <a:r>
              <a:rPr lang="en-US" sz="1600" dirty="0" err="1">
                <a:cs typeface="+mn-cs"/>
              </a:rPr>
              <a:t>Kedudukan</a:t>
            </a:r>
            <a:r>
              <a:rPr lang="en-US" sz="1600" dirty="0">
                <a:cs typeface="+mn-cs"/>
              </a:rPr>
              <a:t> / </a:t>
            </a:r>
            <a:r>
              <a:rPr lang="id-ID" altLang="en-US" sz="1600" dirty="0" err="1">
                <a:cs typeface="+mn-cs"/>
              </a:rPr>
              <a:t>Fungsi</a:t>
            </a:r>
            <a:r>
              <a:rPr lang="en-US" sz="1600" dirty="0">
                <a:cs typeface="+mn-cs"/>
              </a:rPr>
              <a:t> Tanah</a:t>
            </a:r>
          </a:p>
          <a:p>
            <a:pPr marL="661670" indent="-337185" algn="just" eaLnBrk="1" hangingPunct="1">
              <a:lnSpc>
                <a:spcPct val="150000"/>
              </a:lnSpc>
              <a:defRPr/>
            </a:pPr>
            <a:r>
              <a:rPr lang="en-US" sz="1600" dirty="0" err="1">
                <a:cs typeface="+mn-cs"/>
              </a:rPr>
              <a:t>Soepomo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dalam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rapat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tanggal</a:t>
            </a:r>
            <a:r>
              <a:rPr lang="en-US" sz="1600" dirty="0">
                <a:cs typeface="+mn-cs"/>
              </a:rPr>
              <a:t> 16 </a:t>
            </a:r>
            <a:r>
              <a:rPr lang="en-US" sz="1600" dirty="0" err="1">
                <a:cs typeface="+mn-cs"/>
              </a:rPr>
              <a:t>Juli</a:t>
            </a:r>
            <a:r>
              <a:rPr lang="en-US" sz="1600" dirty="0">
                <a:cs typeface="+mn-cs"/>
              </a:rPr>
              <a:t> 1945 </a:t>
            </a:r>
            <a:r>
              <a:rPr lang="en-US" sz="1600" dirty="0" err="1">
                <a:cs typeface="+mn-cs"/>
              </a:rPr>
              <a:t>menyampaikan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beberapa</a:t>
            </a:r>
            <a:r>
              <a:rPr lang="en-US" sz="1600" dirty="0">
                <a:cs typeface="+mn-cs"/>
              </a:rPr>
              <a:t> </a:t>
            </a:r>
            <a:r>
              <a:rPr lang="id-ID" altLang="en-US" sz="1600" dirty="0" err="1">
                <a:cs typeface="+mn-cs"/>
              </a:rPr>
              <a:t>butir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penting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yakni</a:t>
            </a:r>
            <a:r>
              <a:rPr lang="en-US" sz="1600" dirty="0">
                <a:cs typeface="+mn-cs"/>
              </a:rPr>
              <a:t> (1)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haruslah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kepunyaan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masyarakat</a:t>
            </a:r>
            <a:r>
              <a:rPr lang="en-US" sz="1600" dirty="0">
                <a:cs typeface="+mn-cs"/>
              </a:rPr>
              <a:t> </a:t>
            </a:r>
            <a:r>
              <a:rPr lang="id-ID" altLang="en-US" sz="1600" dirty="0">
                <a:cs typeface="+mn-cs"/>
              </a:rPr>
              <a:t>sesuai dengan hukum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adat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istiadat</a:t>
            </a:r>
            <a:r>
              <a:rPr lang="en-US" sz="1600" dirty="0">
                <a:cs typeface="+mn-cs"/>
              </a:rPr>
              <a:t> Indonesia </a:t>
            </a:r>
            <a:r>
              <a:rPr lang="en-US" sz="1600" dirty="0" err="1">
                <a:cs typeface="+mn-cs"/>
              </a:rPr>
              <a:t>asli</a:t>
            </a:r>
            <a:r>
              <a:rPr lang="en-US" sz="1600" dirty="0">
                <a:cs typeface="+mn-cs"/>
              </a:rPr>
              <a:t>. (2)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mempunyai</a:t>
            </a:r>
            <a:r>
              <a:rPr lang="en-US" sz="1600" dirty="0">
                <a:cs typeface="+mn-cs"/>
              </a:rPr>
              <a:t> </a:t>
            </a:r>
            <a:r>
              <a:rPr lang="en-US" sz="1600" u="sng" dirty="0" err="1">
                <a:cs typeface="+mn-cs"/>
              </a:rPr>
              <a:t>fungsi</a:t>
            </a:r>
            <a:r>
              <a:rPr lang="en-US" sz="1600" u="sng" dirty="0">
                <a:cs typeface="+mn-cs"/>
              </a:rPr>
              <a:t> so</a:t>
            </a:r>
            <a:r>
              <a:rPr lang="id-ID" altLang="en-US" sz="1600" u="sng" dirty="0">
                <a:cs typeface="+mn-cs"/>
              </a:rPr>
              <a:t>s</a:t>
            </a:r>
            <a:r>
              <a:rPr lang="en-US" sz="1600" u="sng" dirty="0">
                <a:cs typeface="+mn-cs"/>
              </a:rPr>
              <a:t>ial</a:t>
            </a:r>
            <a:r>
              <a:rPr lang="en-US" sz="1600" dirty="0">
                <a:cs typeface="+mn-cs"/>
              </a:rPr>
              <a:t>. </a:t>
            </a:r>
            <a:r>
              <a:rPr lang="en-US" sz="1600" dirty="0" err="1">
                <a:cs typeface="+mn-cs"/>
              </a:rPr>
              <a:t>Hukum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adat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tidak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menolak</a:t>
            </a:r>
            <a:r>
              <a:rPr lang="en-US" sz="1600" dirty="0">
                <a:cs typeface="+mn-cs"/>
              </a:rPr>
              <a:t> s</a:t>
            </a:r>
            <a:r>
              <a:rPr lang="id-ID" altLang="en-US" sz="1600" dirty="0">
                <a:cs typeface="+mn-cs"/>
              </a:rPr>
              <a:t>i</a:t>
            </a:r>
            <a:r>
              <a:rPr lang="en-US" sz="1600" dirty="0">
                <a:cs typeface="+mn-cs"/>
              </a:rPr>
              <a:t>stem </a:t>
            </a:r>
            <a:r>
              <a:rPr lang="en-US" sz="1600" dirty="0" err="1">
                <a:cs typeface="+mn-cs"/>
              </a:rPr>
              <a:t>hak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milik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seseorang</a:t>
            </a:r>
            <a:r>
              <a:rPr lang="en-US" sz="1600" dirty="0">
                <a:cs typeface="+mn-cs"/>
              </a:rPr>
              <a:t>. (3) </a:t>
            </a:r>
            <a:r>
              <a:rPr lang="en-US" sz="1600" u="sng" dirty="0">
                <a:cs typeface="+mn-cs"/>
              </a:rPr>
              <a:t>Negara </a:t>
            </a:r>
            <a:r>
              <a:rPr lang="en-US" sz="1600" u="sng" dirty="0" err="1">
                <a:cs typeface="+mn-cs"/>
              </a:rPr>
              <a:t>menguasai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 dan </a:t>
            </a:r>
            <a:r>
              <a:rPr lang="en-US" sz="1600" dirty="0" err="1">
                <a:cs typeface="+mn-cs"/>
              </a:rPr>
              <a:t>penduduk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berhak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memiliki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. (4) </a:t>
            </a:r>
            <a:r>
              <a:rPr lang="en-US" sz="1600" u="sng" dirty="0">
                <a:cs typeface="+mn-cs"/>
              </a:rPr>
              <a:t>Cara </a:t>
            </a:r>
            <a:r>
              <a:rPr lang="en-US" sz="1600" u="sng" dirty="0" err="1">
                <a:cs typeface="+mn-cs"/>
              </a:rPr>
              <a:t>mempergunakan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hak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milik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harus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sesuai</a:t>
            </a:r>
            <a:r>
              <a:rPr lang="en-US" sz="1600" dirty="0">
                <a:cs typeface="+mn-cs"/>
              </a:rPr>
              <a:t> </a:t>
            </a:r>
            <a:r>
              <a:rPr lang="id-ID" altLang="en-US" sz="1600" dirty="0">
                <a:cs typeface="+mn-cs"/>
              </a:rPr>
              <a:t>dengan </a:t>
            </a:r>
            <a:r>
              <a:rPr lang="en-US" sz="1600" dirty="0" err="1">
                <a:cs typeface="+mn-cs"/>
              </a:rPr>
              <a:t>sifat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kemasyarakatan</a:t>
            </a:r>
            <a:r>
              <a:rPr lang="en-US" sz="1600" dirty="0">
                <a:cs typeface="+mn-cs"/>
              </a:rPr>
              <a:t> </a:t>
            </a:r>
            <a:r>
              <a:rPr lang="id-ID" altLang="en-US" sz="1600" dirty="0">
                <a:cs typeface="+mn-cs"/>
              </a:rPr>
              <a:t>hak itu</a:t>
            </a:r>
            <a:r>
              <a:rPr lang="en-US" sz="1600" dirty="0">
                <a:cs typeface="+mn-cs"/>
              </a:rPr>
              <a:t> (5) </a:t>
            </a:r>
            <a:r>
              <a:rPr lang="en-US" sz="1600" dirty="0" err="1">
                <a:cs typeface="+mn-cs"/>
              </a:rPr>
              <a:t>Hak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milik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seseorang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tidak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boleh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digunakan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sewenang</a:t>
            </a:r>
            <a:r>
              <a:rPr lang="en-US" sz="1600" dirty="0">
                <a:cs typeface="+mn-cs"/>
              </a:rPr>
              <a:t> – </a:t>
            </a:r>
            <a:r>
              <a:rPr lang="en-US" sz="1600" dirty="0" err="1">
                <a:cs typeface="+mn-cs"/>
              </a:rPr>
              <a:t>wenang</a:t>
            </a:r>
            <a:r>
              <a:rPr lang="en-US" sz="1600" dirty="0">
                <a:cs typeface="+mn-cs"/>
              </a:rPr>
              <a:t> dan </a:t>
            </a:r>
            <a:r>
              <a:rPr lang="en-US" sz="1600" dirty="0" err="1">
                <a:cs typeface="+mn-cs"/>
              </a:rPr>
              <a:t>tidak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mempedulikan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kepentingan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masyarakat</a:t>
            </a:r>
            <a:r>
              <a:rPr lang="en-US" sz="1600" dirty="0">
                <a:cs typeface="+mn-cs"/>
              </a:rPr>
              <a:t>. (6) </a:t>
            </a:r>
            <a:r>
              <a:rPr lang="en-US" sz="1600" dirty="0" err="1">
                <a:cs typeface="+mn-cs"/>
              </a:rPr>
              <a:t>Hak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milik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mengandung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kewajiban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untuk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mempergunakan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milik</a:t>
            </a:r>
            <a:r>
              <a:rPr lang="id-ID" altLang="en-US" sz="1600" dirty="0" err="1">
                <a:cs typeface="+mn-cs"/>
              </a:rPr>
              <a:t>nya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menurut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fungsi</a:t>
            </a:r>
            <a:r>
              <a:rPr lang="en-US" sz="1600" dirty="0">
                <a:cs typeface="+mn-cs"/>
              </a:rPr>
              <a:t> so</a:t>
            </a:r>
            <a:r>
              <a:rPr lang="id-ID" altLang="en-US" sz="1600" dirty="0">
                <a:cs typeface="+mn-cs"/>
              </a:rPr>
              <a:t>s</a:t>
            </a:r>
            <a:r>
              <a:rPr lang="en-US" sz="1600" dirty="0">
                <a:cs typeface="+mn-cs"/>
              </a:rPr>
              <a:t>ial </a:t>
            </a:r>
            <a:r>
              <a:rPr lang="en-US" sz="1600" dirty="0" err="1">
                <a:cs typeface="+mn-cs"/>
              </a:rPr>
              <a:t>dari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tanah</a:t>
            </a:r>
            <a:r>
              <a:rPr lang="en-US" sz="1600" dirty="0">
                <a:cs typeface="+mn-cs"/>
              </a:rPr>
              <a:t> (i</a:t>
            </a:r>
            <a:r>
              <a:rPr lang="id-ID" altLang="en-US" sz="1600" dirty="0">
                <a:cs typeface="+mn-cs"/>
              </a:rPr>
              <a:t>bid.h.</a:t>
            </a:r>
            <a:r>
              <a:rPr lang="en-US" sz="1600" dirty="0">
                <a:cs typeface="+mn-cs"/>
              </a:rPr>
              <a:t> 434)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84410B-EF67-4262-94AC-B307E2DE8738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2588"/>
            <a:ext cx="8170863" cy="5794375"/>
          </a:xfrm>
        </p:spPr>
        <p:txBody>
          <a:bodyPr>
            <a:noAutofit/>
          </a:bodyPr>
          <a:lstStyle/>
          <a:p>
            <a:pPr marL="361950" indent="-361950" algn="just" eaLnBrk="1" hangingPunct="1">
              <a:buFontTx/>
              <a:buAutoNum type="alphaUcPeriod" startAt="3"/>
              <a:defRPr/>
            </a:pPr>
            <a:r>
              <a:rPr lang="en-US" sz="1700" dirty="0" err="1">
                <a:cs typeface="+mn-cs"/>
              </a:rPr>
              <a:t>Fungsi</a:t>
            </a:r>
            <a:r>
              <a:rPr lang="en-US" sz="1700" dirty="0">
                <a:cs typeface="+mn-cs"/>
              </a:rPr>
              <a:t> Negara</a:t>
            </a:r>
          </a:p>
          <a:p>
            <a:pPr marL="446405" indent="-265430" algn="just" eaLnBrk="1" hangingPunct="1">
              <a:defRPr/>
            </a:pPr>
            <a:r>
              <a:rPr lang="en-US" sz="1700" dirty="0" err="1">
                <a:cs typeface="+mn-cs"/>
              </a:rPr>
              <a:t>Soepomo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dalam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rapat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tanggal</a:t>
            </a:r>
            <a:r>
              <a:rPr lang="en-US" sz="1700" dirty="0">
                <a:cs typeface="+mn-cs"/>
              </a:rPr>
              <a:t> 31 Mei 1945 </a:t>
            </a:r>
            <a:r>
              <a:rPr lang="en-US" sz="1700" dirty="0" err="1">
                <a:cs typeface="+mn-cs"/>
              </a:rPr>
              <a:t>menyebutkan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bahwa</a:t>
            </a:r>
            <a:r>
              <a:rPr lang="en-US" sz="1700" dirty="0">
                <a:cs typeface="+mn-cs"/>
              </a:rPr>
              <a:t> “pada </a:t>
            </a:r>
            <a:r>
              <a:rPr lang="en-US" sz="1700" dirty="0" err="1">
                <a:cs typeface="+mn-cs"/>
              </a:rPr>
              <a:t>hakekatnya</a:t>
            </a:r>
            <a:r>
              <a:rPr lang="en-US" sz="1700" dirty="0">
                <a:cs typeface="+mn-cs"/>
              </a:rPr>
              <a:t> negara yang </a:t>
            </a:r>
            <a:r>
              <a:rPr lang="en-US" sz="1700" dirty="0" err="1">
                <a:cs typeface="+mn-cs"/>
              </a:rPr>
              <a:t>menguasai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tanah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seluruhnya</a:t>
            </a:r>
            <a:r>
              <a:rPr lang="en-US" sz="1700" dirty="0">
                <a:cs typeface="+mn-cs"/>
              </a:rPr>
              <a:t> “.</a:t>
            </a:r>
          </a:p>
          <a:p>
            <a:pPr marL="446405" indent="0" algn="just" eaLnBrk="1" hangingPunct="1">
              <a:buFontTx/>
              <a:buNone/>
              <a:defRPr/>
            </a:pPr>
            <a:r>
              <a:rPr lang="en-US" sz="1700" dirty="0">
                <a:cs typeface="+mn-cs"/>
              </a:rPr>
              <a:t>Negara </a:t>
            </a:r>
            <a:r>
              <a:rPr lang="en-US" sz="1700" dirty="0" err="1">
                <a:cs typeface="+mn-cs"/>
              </a:rPr>
              <a:t>itu</a:t>
            </a:r>
            <a:r>
              <a:rPr lang="en-US" sz="1700" dirty="0">
                <a:cs typeface="+mn-cs"/>
              </a:rPr>
              <a:t> </a:t>
            </a:r>
            <a:r>
              <a:rPr lang="en-US" sz="1700" u="sng" dirty="0" err="1">
                <a:cs typeface="+mn-cs"/>
              </a:rPr>
              <a:t>mengurus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artinya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menentukan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dimana</a:t>
            </a:r>
            <a:r>
              <a:rPr lang="en-US" sz="1700" dirty="0">
                <a:cs typeface="+mn-cs"/>
              </a:rPr>
              <a:t> dan </a:t>
            </a:r>
            <a:r>
              <a:rPr lang="en-US" sz="1700" dirty="0" err="1">
                <a:cs typeface="+mn-cs"/>
              </a:rPr>
              <a:t>apa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saja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usaha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usaha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akan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di</a:t>
            </a:r>
            <a:r>
              <a:rPr lang="id-ID" altLang="en-US" sz="1700" dirty="0" err="1">
                <a:cs typeface="+mn-cs"/>
              </a:rPr>
              <a:t>selenggarakan</a:t>
            </a:r>
            <a:r>
              <a:rPr lang="en-US" sz="1700" dirty="0">
                <a:cs typeface="+mn-cs"/>
              </a:rPr>
              <a:t> oleh </a:t>
            </a:r>
            <a:r>
              <a:rPr lang="en-US" sz="1700" dirty="0" err="1">
                <a:cs typeface="+mn-cs"/>
              </a:rPr>
              <a:t>pemerintah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atau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diserahkan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kepada</a:t>
            </a:r>
            <a:r>
              <a:rPr lang="en-US" sz="1700" dirty="0">
                <a:cs typeface="+mn-cs"/>
              </a:rPr>
              <a:t> badan h</a:t>
            </a:r>
            <a:r>
              <a:rPr lang="id-ID" altLang="en-US" sz="1700" dirty="0">
                <a:cs typeface="+mn-cs"/>
              </a:rPr>
              <a:t>u</a:t>
            </a:r>
            <a:r>
              <a:rPr lang="en-US" sz="1700" dirty="0">
                <a:cs typeface="+mn-cs"/>
              </a:rPr>
              <a:t>kum </a:t>
            </a:r>
            <a:r>
              <a:rPr lang="en-US" sz="1700" dirty="0" err="1">
                <a:cs typeface="+mn-cs"/>
              </a:rPr>
              <a:t>privat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atau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kepada</a:t>
            </a:r>
            <a:r>
              <a:rPr lang="en-US" sz="1700" dirty="0">
                <a:cs typeface="+mn-cs"/>
              </a:rPr>
              <a:t> orang </a:t>
            </a:r>
            <a:r>
              <a:rPr lang="en-US" sz="1700" dirty="0" err="1">
                <a:cs typeface="+mn-cs"/>
              </a:rPr>
              <a:t>perseorangan</a:t>
            </a:r>
            <a:r>
              <a:rPr lang="en-US" sz="1700" dirty="0">
                <a:cs typeface="+mn-cs"/>
              </a:rPr>
              <a:t>; dan </a:t>
            </a:r>
            <a:r>
              <a:rPr lang="en-US" sz="1700" dirty="0" err="1">
                <a:cs typeface="+mn-cs"/>
              </a:rPr>
              <a:t>hal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itu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tergantung</a:t>
            </a:r>
            <a:r>
              <a:rPr lang="en-US" sz="1700" dirty="0">
                <a:cs typeface="+mn-cs"/>
              </a:rPr>
              <a:t> pada </a:t>
            </a:r>
            <a:r>
              <a:rPr lang="en-US" sz="1700" dirty="0" err="1">
                <a:cs typeface="+mn-cs"/>
              </a:rPr>
              <a:t>kepentingan</a:t>
            </a:r>
            <a:r>
              <a:rPr lang="en-US" sz="1700" dirty="0">
                <a:cs typeface="+mn-cs"/>
              </a:rPr>
              <a:t> negara, </a:t>
            </a:r>
            <a:r>
              <a:rPr lang="en-US" sz="1700" dirty="0" err="1">
                <a:cs typeface="+mn-cs"/>
              </a:rPr>
              <a:t>kepentingan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rakyat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seluruhnya</a:t>
            </a:r>
            <a:r>
              <a:rPr lang="en-US" sz="1700" dirty="0">
                <a:cs typeface="+mn-cs"/>
              </a:rPr>
              <a:t> (</a:t>
            </a:r>
            <a:r>
              <a:rPr lang="id-ID" altLang="en-US" sz="1700" dirty="0">
                <a:cs typeface="+mn-cs"/>
              </a:rPr>
              <a:t>ibid.h.</a:t>
            </a:r>
            <a:r>
              <a:rPr lang="en-US" sz="1700" dirty="0">
                <a:cs typeface="+mn-cs"/>
              </a:rPr>
              <a:t> 132)</a:t>
            </a:r>
          </a:p>
          <a:p>
            <a:pPr marL="446405" indent="-265430" algn="just" eaLnBrk="1" hangingPunct="1">
              <a:defRPr/>
            </a:pPr>
            <a:r>
              <a:rPr lang="en-US" sz="1700" dirty="0">
                <a:cs typeface="+mn-cs"/>
              </a:rPr>
              <a:t>Bung Hatta pada </a:t>
            </a:r>
            <a:r>
              <a:rPr lang="en-US" sz="1700" dirty="0" err="1">
                <a:cs typeface="+mn-cs"/>
              </a:rPr>
              <a:t>Rapat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Besar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tanggal</a:t>
            </a:r>
            <a:r>
              <a:rPr lang="en-US" sz="1700" dirty="0">
                <a:cs typeface="+mn-cs"/>
              </a:rPr>
              <a:t> 15 </a:t>
            </a:r>
            <a:r>
              <a:rPr lang="en-US" sz="1700" dirty="0" err="1">
                <a:cs typeface="+mn-cs"/>
              </a:rPr>
              <a:t>Juli</a:t>
            </a:r>
            <a:r>
              <a:rPr lang="en-US" sz="1700" dirty="0">
                <a:cs typeface="+mn-cs"/>
              </a:rPr>
              <a:t> 1945 </a:t>
            </a:r>
            <a:r>
              <a:rPr lang="en-US" sz="1700" dirty="0" err="1">
                <a:cs typeface="+mn-cs"/>
              </a:rPr>
              <a:t>mengatakan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bahwa</a:t>
            </a:r>
            <a:r>
              <a:rPr lang="en-US" sz="1700" dirty="0">
                <a:cs typeface="+mn-cs"/>
              </a:rPr>
              <a:t> :”yang </a:t>
            </a:r>
            <a:r>
              <a:rPr lang="en-US" sz="1700" dirty="0" err="1">
                <a:cs typeface="+mn-cs"/>
              </a:rPr>
              <a:t>dikehendaki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adalah</a:t>
            </a:r>
            <a:r>
              <a:rPr lang="en-US" sz="1700" dirty="0">
                <a:cs typeface="+mn-cs"/>
              </a:rPr>
              <a:t> negara </a:t>
            </a:r>
            <a:r>
              <a:rPr lang="en-US" sz="1700" dirty="0" err="1">
                <a:cs typeface="+mn-cs"/>
              </a:rPr>
              <a:t>pengurus</a:t>
            </a:r>
            <a:r>
              <a:rPr lang="en-US" sz="1700" dirty="0">
                <a:cs typeface="+mn-cs"/>
              </a:rPr>
              <a:t>. </a:t>
            </a:r>
            <a:r>
              <a:rPr lang="en-US" sz="1700" dirty="0" err="1">
                <a:cs typeface="+mn-cs"/>
              </a:rPr>
              <a:t>Dengan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demikian</a:t>
            </a:r>
            <a:r>
              <a:rPr lang="en-US" sz="1700" dirty="0">
                <a:cs typeface="+mn-cs"/>
              </a:rPr>
              <a:t> negara </a:t>
            </a:r>
            <a:r>
              <a:rPr lang="en-US" sz="1700" dirty="0" err="1">
                <a:cs typeface="+mn-cs"/>
              </a:rPr>
              <a:t>hendaknya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tidak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diberikan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keuasaan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seluas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luasnya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sehingga</a:t>
            </a:r>
            <a:r>
              <a:rPr lang="en-US" sz="1700" dirty="0">
                <a:cs typeface="+mn-cs"/>
              </a:rPr>
              <a:t> </a:t>
            </a:r>
            <a:r>
              <a:rPr lang="id-ID" altLang="en-US" sz="1700" dirty="0">
                <a:cs typeface="+mn-cs"/>
              </a:rPr>
              <a:t>menjurus kepada negara kekuasaan .</a:t>
            </a:r>
            <a:r>
              <a:rPr lang="en-US" sz="1700" dirty="0">
                <a:cs typeface="+mn-cs"/>
              </a:rPr>
              <a:t>(i</a:t>
            </a:r>
            <a:r>
              <a:rPr lang="id-ID" altLang="en-US" sz="1700" dirty="0">
                <a:cs typeface="+mn-cs"/>
              </a:rPr>
              <a:t>bid.h.</a:t>
            </a:r>
            <a:r>
              <a:rPr lang="en-US" sz="1700" dirty="0">
                <a:cs typeface="+mn-cs"/>
              </a:rPr>
              <a:t> 355)</a:t>
            </a:r>
          </a:p>
          <a:p>
            <a:pPr marL="446405" indent="0" algn="just" eaLnBrk="1" hangingPunct="1">
              <a:buFontTx/>
              <a:buNone/>
              <a:defRPr/>
            </a:pPr>
            <a:r>
              <a:rPr lang="en-US" sz="1700" dirty="0" err="1">
                <a:cs typeface="+mn-cs"/>
              </a:rPr>
              <a:t>Tak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kurang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penting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dari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hal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hal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tersebut</a:t>
            </a:r>
            <a:r>
              <a:rPr lang="en-US" sz="1700" dirty="0">
                <a:cs typeface="+mn-cs"/>
              </a:rPr>
              <a:t> di </a:t>
            </a:r>
            <a:r>
              <a:rPr lang="en-US" sz="1700" dirty="0" err="1">
                <a:cs typeface="+mn-cs"/>
              </a:rPr>
              <a:t>atas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adalah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peringatan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disampaikan</a:t>
            </a:r>
            <a:r>
              <a:rPr lang="en-US" sz="1700" dirty="0">
                <a:cs typeface="+mn-cs"/>
              </a:rPr>
              <a:t> oleh </a:t>
            </a:r>
            <a:r>
              <a:rPr lang="en-US" sz="1700" dirty="0" err="1">
                <a:cs typeface="+mn-cs"/>
              </a:rPr>
              <a:t>Soepomo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terkait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subtansi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diatur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dalam</a:t>
            </a:r>
            <a:r>
              <a:rPr lang="en-US" sz="1700" dirty="0">
                <a:cs typeface="+mn-cs"/>
              </a:rPr>
              <a:t> UUD </a:t>
            </a:r>
            <a:r>
              <a:rPr lang="en-US" sz="1700" dirty="0" err="1">
                <a:cs typeface="+mn-cs"/>
              </a:rPr>
              <a:t>yakni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hanya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memuat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aturan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aturan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pokok</a:t>
            </a:r>
            <a:r>
              <a:rPr lang="en-US" sz="1700" dirty="0">
                <a:cs typeface="+mn-cs"/>
              </a:rPr>
              <a:t>.</a:t>
            </a:r>
          </a:p>
          <a:p>
            <a:pPr marL="446405" indent="0" algn="just" eaLnBrk="1" hangingPunct="1">
              <a:buFontTx/>
              <a:buNone/>
              <a:defRPr/>
            </a:pPr>
            <a:r>
              <a:rPr lang="en-US" sz="1700" dirty="0" err="1">
                <a:cs typeface="+mn-cs"/>
              </a:rPr>
              <a:t>Bahwa</a:t>
            </a:r>
            <a:r>
              <a:rPr lang="en-US" sz="1700" dirty="0">
                <a:cs typeface="+mn-cs"/>
              </a:rPr>
              <a:t> yang </a:t>
            </a:r>
            <a:r>
              <a:rPr lang="en-US" sz="1700" dirty="0" err="1">
                <a:cs typeface="+mn-cs"/>
              </a:rPr>
              <a:t>penting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adalah</a:t>
            </a:r>
            <a:r>
              <a:rPr lang="en-US" sz="1700" dirty="0">
                <a:cs typeface="+mn-cs"/>
              </a:rPr>
              <a:t> </a:t>
            </a:r>
            <a:r>
              <a:rPr lang="en-US" sz="1700" u="sng" dirty="0" err="1">
                <a:cs typeface="+mn-cs"/>
              </a:rPr>
              <a:t>semangat</a:t>
            </a:r>
            <a:r>
              <a:rPr lang="en-US" sz="1700" u="sng" dirty="0">
                <a:cs typeface="+mn-cs"/>
              </a:rPr>
              <a:t> para </a:t>
            </a:r>
            <a:r>
              <a:rPr lang="en-US" sz="1700" u="sng" dirty="0" err="1">
                <a:cs typeface="+mn-cs"/>
              </a:rPr>
              <a:t>penyelenggara</a:t>
            </a:r>
            <a:r>
              <a:rPr lang="en-US" sz="1700" u="sng" dirty="0">
                <a:cs typeface="+mn-cs"/>
              </a:rPr>
              <a:t> negara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semangat</a:t>
            </a:r>
            <a:r>
              <a:rPr lang="en-US" sz="1700" dirty="0">
                <a:cs typeface="+mn-cs"/>
              </a:rPr>
              <a:t> para </a:t>
            </a:r>
            <a:r>
              <a:rPr lang="en-US" sz="1700" dirty="0" err="1">
                <a:cs typeface="+mn-cs"/>
              </a:rPr>
              <a:t>pemimpin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pemerintahan</a:t>
            </a:r>
            <a:r>
              <a:rPr lang="en-US" sz="1700" dirty="0">
                <a:cs typeface="+mn-cs"/>
              </a:rPr>
              <a:t>.  </a:t>
            </a:r>
            <a:r>
              <a:rPr lang="en-US" sz="1700" dirty="0" err="1">
                <a:cs typeface="+mn-cs"/>
              </a:rPr>
              <a:t>Sebai</a:t>
            </a:r>
            <a:r>
              <a:rPr lang="id-ID" altLang="en-US" sz="1700" dirty="0" err="1">
                <a:cs typeface="+mn-cs"/>
              </a:rPr>
              <a:t>k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apapun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tujuan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suatu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undang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undang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bila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semangat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penyelenggara</a:t>
            </a:r>
            <a:r>
              <a:rPr lang="en-US" sz="1700" dirty="0">
                <a:cs typeface="+mn-cs"/>
              </a:rPr>
              <a:t> negara </a:t>
            </a:r>
            <a:r>
              <a:rPr lang="en-US" sz="1700" dirty="0" err="1">
                <a:cs typeface="+mn-cs"/>
              </a:rPr>
              <a:t>bertentangan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dengan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tujuan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undang</a:t>
            </a:r>
            <a:r>
              <a:rPr lang="en-US" sz="1700" dirty="0">
                <a:cs typeface="+mn-cs"/>
              </a:rPr>
              <a:t> – </a:t>
            </a:r>
            <a:r>
              <a:rPr lang="en-US" sz="1700" dirty="0" err="1">
                <a:cs typeface="+mn-cs"/>
              </a:rPr>
              <a:t>undang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maka</a:t>
            </a:r>
            <a:r>
              <a:rPr lang="en-US" sz="1700" dirty="0">
                <a:cs typeface="+mn-cs"/>
              </a:rPr>
              <a:t> UU </a:t>
            </a:r>
            <a:r>
              <a:rPr lang="en-US" sz="1700" dirty="0" err="1">
                <a:cs typeface="+mn-cs"/>
              </a:rPr>
              <a:t>tidak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ada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artinya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dalam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</a:t>
            </a:r>
            <a:r>
              <a:rPr lang="id-ID" altLang="en-US" sz="1700" dirty="0" err="1">
                <a:cs typeface="+mn-cs"/>
              </a:rPr>
              <a:t>raktik</a:t>
            </a:r>
            <a:r>
              <a:rPr lang="en-US" sz="1700" dirty="0">
                <a:cs typeface="+mn-cs"/>
              </a:rPr>
              <a:t>. </a:t>
            </a:r>
            <a:r>
              <a:rPr lang="en-US" sz="1700" dirty="0" err="1">
                <a:cs typeface="+mn-cs"/>
              </a:rPr>
              <a:t>Sebaliknya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walaupun</a:t>
            </a:r>
            <a:r>
              <a:rPr lang="en-US" sz="1700" dirty="0">
                <a:cs typeface="+mn-cs"/>
              </a:rPr>
              <a:t> UU </a:t>
            </a:r>
            <a:r>
              <a:rPr lang="en-US" sz="1700" dirty="0" err="1">
                <a:cs typeface="+mn-cs"/>
              </a:rPr>
              <a:t>itu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tidak</a:t>
            </a:r>
            <a:r>
              <a:rPr lang="en-US" sz="1700" dirty="0">
                <a:cs typeface="+mn-cs"/>
              </a:rPr>
              <a:t> </a:t>
            </a:r>
            <a:r>
              <a:rPr lang="id-ID" altLang="en-US" sz="1700" dirty="0" err="1">
                <a:cs typeface="+mn-cs"/>
              </a:rPr>
              <a:t>sempurna, tetapi jika </a:t>
            </a:r>
            <a:r>
              <a:rPr lang="en-US" sz="1700" dirty="0" err="1">
                <a:cs typeface="+mn-cs"/>
              </a:rPr>
              <a:t>semangat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penyelenggara</a:t>
            </a:r>
            <a:r>
              <a:rPr lang="en-US" sz="1700" dirty="0">
                <a:cs typeface="+mn-cs"/>
              </a:rPr>
              <a:t> negara </a:t>
            </a:r>
            <a:r>
              <a:rPr lang="en-US" sz="1700" dirty="0" err="1">
                <a:cs typeface="+mn-cs"/>
              </a:rPr>
              <a:t>baik</a:t>
            </a:r>
            <a:r>
              <a:rPr lang="en-US" sz="1700" dirty="0">
                <a:cs typeface="+mn-cs"/>
              </a:rPr>
              <a:t>, </a:t>
            </a:r>
            <a:r>
              <a:rPr lang="en-US" sz="1700" dirty="0" err="1">
                <a:cs typeface="+mn-cs"/>
              </a:rPr>
              <a:t>maka</a:t>
            </a:r>
            <a:r>
              <a:rPr lang="en-US" sz="1700" dirty="0">
                <a:cs typeface="+mn-cs"/>
              </a:rPr>
              <a:t> UU </a:t>
            </a:r>
            <a:r>
              <a:rPr lang="en-US" sz="1700" dirty="0" err="1">
                <a:cs typeface="+mn-cs"/>
              </a:rPr>
              <a:t>tidak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akan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menghambat</a:t>
            </a:r>
            <a:r>
              <a:rPr lang="en-US" sz="1700" dirty="0">
                <a:cs typeface="+mn-cs"/>
              </a:rPr>
              <a:t> </a:t>
            </a:r>
            <a:r>
              <a:rPr lang="en-US" sz="1700" dirty="0" err="1">
                <a:cs typeface="+mn-cs"/>
              </a:rPr>
              <a:t>jalan</a:t>
            </a:r>
            <a:r>
              <a:rPr lang="id-ID" altLang="en-US" sz="1700" dirty="0" err="1">
                <a:cs typeface="+mn-cs"/>
              </a:rPr>
              <a:t>n</a:t>
            </a:r>
            <a:r>
              <a:rPr lang="en-US" sz="1700" dirty="0" err="1">
                <a:cs typeface="+mn-cs"/>
              </a:rPr>
              <a:t>ya</a:t>
            </a:r>
            <a:r>
              <a:rPr lang="en-US" sz="1700" dirty="0">
                <a:cs typeface="+mn-cs"/>
              </a:rPr>
              <a:t> negara (i</a:t>
            </a:r>
            <a:r>
              <a:rPr lang="id-ID" altLang="en-US" sz="1700" dirty="0">
                <a:cs typeface="+mn-cs"/>
              </a:rPr>
              <a:t>bid.h.</a:t>
            </a:r>
            <a:r>
              <a:rPr lang="en-US" sz="1700" dirty="0">
                <a:cs typeface="+mn-cs"/>
              </a:rPr>
              <a:t> 361).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D525D3-86A3-4469-9E98-FFBF3AED119A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44513" y="576263"/>
            <a:ext cx="7886700" cy="542925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II. Keadilan sosial dalam UUD 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1125"/>
            <a:ext cx="7886700" cy="326231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cs typeface="+mn-cs"/>
              </a:rPr>
              <a:t>Sila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ke</a:t>
            </a:r>
            <a:r>
              <a:rPr lang="en-US" sz="2400" dirty="0">
                <a:cs typeface="+mn-cs"/>
              </a:rPr>
              <a:t> lima Pancasila yang </a:t>
            </a:r>
            <a:r>
              <a:rPr lang="en-US" sz="2400" dirty="0" err="1">
                <a:cs typeface="+mn-cs"/>
              </a:rPr>
              <a:t>termaktub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dalam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Pembukaan</a:t>
            </a:r>
            <a:r>
              <a:rPr lang="en-US" sz="2400" dirty="0">
                <a:cs typeface="+mn-cs"/>
              </a:rPr>
              <a:t>.</a:t>
            </a:r>
          </a:p>
          <a:p>
            <a:pPr algn="just" eaLnBrk="1" hangingPunct="1">
              <a:defRPr/>
            </a:pPr>
            <a:r>
              <a:rPr lang="en-US" sz="2400" dirty="0" err="1">
                <a:cs typeface="+mn-cs"/>
              </a:rPr>
              <a:t>Penjelasan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terkait</a:t>
            </a:r>
            <a:r>
              <a:rPr lang="en-US" sz="2400" dirty="0">
                <a:cs typeface="+mn-cs"/>
              </a:rPr>
              <a:t> Ps 33 </a:t>
            </a:r>
            <a:r>
              <a:rPr lang="id-ID" altLang="en-US" sz="2400" dirty="0">
                <a:cs typeface="+mn-cs"/>
              </a:rPr>
              <a:t>ayat (3)</a:t>
            </a:r>
          </a:p>
          <a:p>
            <a:pPr marL="436880" indent="0" algn="just" eaLnBrk="1" hangingPunct="1">
              <a:buFontTx/>
              <a:buNone/>
              <a:defRPr/>
            </a:pPr>
            <a:r>
              <a:rPr lang="id-ID" altLang="en-US" sz="2000" dirty="0">
                <a:cs typeface="+mn-cs"/>
              </a:rPr>
              <a:t>Bumi dan air dan kekayaan alam yang terkandung dalam bumi adalah pokok - pokok kemakmuran rakyat. Sebab itu harus dikuasai oleh negara dan dipergunakan untuk sebesar - besar kemakmuran rakyat.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DA2505-1453-494F-A482-E1D23C9F81AB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2138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III. Penjabaran keadilan sosial dalam UUPA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28650" y="1116013"/>
            <a:ext cx="7886700" cy="5060950"/>
          </a:xfrm>
        </p:spPr>
        <p:txBody>
          <a:bodyPr/>
          <a:lstStyle/>
          <a:p>
            <a:pPr eaLnBrk="1" hangingPunct="1"/>
            <a:r>
              <a:rPr lang="en-US" sz="2400" smtClean="0"/>
              <a:t>Pasal 9 ayat (2) </a:t>
            </a:r>
          </a:p>
          <a:p>
            <a:pPr eaLnBrk="1" hangingPunct="1"/>
            <a:r>
              <a:rPr lang="en-US" sz="2400" smtClean="0"/>
              <a:t>Pasal 7, 10 dan 17 </a:t>
            </a:r>
          </a:p>
          <a:p>
            <a:pPr eaLnBrk="1" hangingPunct="1"/>
            <a:r>
              <a:rPr lang="en-US" sz="2400" smtClean="0"/>
              <a:t>Pasal 11, 12 dan 13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D" smtClean="0"/>
              <a:t>MS_0920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6E0453-7297-4F2F-8EDF-5555F34E7A74}" type="slidenum">
              <a:rPr lang="en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D" smtClean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MS_092020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793BB1-3A17-4B0D-AB0F-CC0440263E0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24580" name="Content Placeholder 2"/>
          <p:cNvSpPr>
            <a:spLocks noGrp="1"/>
          </p:cNvSpPr>
          <p:nvPr/>
        </p:nvSpPr>
        <p:spPr bwMode="auto">
          <a:xfrm>
            <a:off x="228600" y="644525"/>
            <a:ext cx="78867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d-ID" altLang="en-US" sz="1600"/>
              <a:t>Tipologi peraturan perundang - undangan pertanahan 1960-2020 berdasarkan strategi penyusunannya dan penerapan prinsip - prinsip UUPA</a:t>
            </a:r>
          </a:p>
        </p:txBody>
      </p:sp>
      <p:sp>
        <p:nvSpPr>
          <p:cNvPr id="9" name="Rectangles 8"/>
          <p:cNvSpPr/>
          <p:nvPr/>
        </p:nvSpPr>
        <p:spPr>
          <a:xfrm>
            <a:off x="273050" y="1349375"/>
            <a:ext cx="1008063" cy="36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tx1"/>
                </a:solidFill>
              </a:rPr>
              <a:t>1960-1970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1800225" y="1349375"/>
            <a:ext cx="1009650" cy="368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tx1"/>
                </a:solidFill>
              </a:rPr>
              <a:t>1971-1980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3265488" y="1349375"/>
            <a:ext cx="1008062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tx1"/>
                </a:solidFill>
              </a:rPr>
              <a:t>1981-1990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4803775" y="1349375"/>
            <a:ext cx="1009650" cy="368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bg1"/>
                </a:solidFill>
              </a:rPr>
              <a:t>1991-2000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6172200" y="1349375"/>
            <a:ext cx="1008063" cy="368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tx1"/>
                </a:solidFill>
              </a:rPr>
              <a:t>2001-2010</a:t>
            </a:r>
          </a:p>
        </p:txBody>
      </p:sp>
      <p:sp>
        <p:nvSpPr>
          <p:cNvPr id="19" name="Rectangles 18"/>
          <p:cNvSpPr/>
          <p:nvPr/>
        </p:nvSpPr>
        <p:spPr>
          <a:xfrm>
            <a:off x="7470775" y="1349375"/>
            <a:ext cx="1168400" cy="368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b="1">
                <a:solidFill>
                  <a:schemeClr val="bg1"/>
                </a:solidFill>
              </a:rPr>
              <a:t>2011-2020</a:t>
            </a:r>
          </a:p>
        </p:txBody>
      </p:sp>
      <p:cxnSp>
        <p:nvCxnSpPr>
          <p:cNvPr id="20" name="Straight Arrow Connector 19"/>
          <p:cNvCxnSpPr>
            <a:stCxn id="9" idx="2"/>
          </p:cNvCxnSpPr>
          <p:nvPr/>
        </p:nvCxnSpPr>
        <p:spPr>
          <a:xfrm>
            <a:off x="776288" y="1731963"/>
            <a:ext cx="774700" cy="14255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1563688" y="1731963"/>
            <a:ext cx="741362" cy="135731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12988" y="1755775"/>
            <a:ext cx="1890712" cy="13747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62425" y="1687513"/>
            <a:ext cx="3008313" cy="140176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69188" y="1714500"/>
            <a:ext cx="319087" cy="8985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829550" y="1687513"/>
            <a:ext cx="809625" cy="9112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93" name="Text Box 25"/>
          <p:cNvSpPr txBox="1">
            <a:spLocks noChangeArrowheads="1"/>
          </p:cNvSpPr>
          <p:nvPr/>
        </p:nvSpPr>
        <p:spPr bwMode="auto">
          <a:xfrm>
            <a:off x="1019175" y="3148013"/>
            <a:ext cx="1157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/>
              <a:t>Proaktif-Reflektif</a:t>
            </a:r>
          </a:p>
        </p:txBody>
      </p:sp>
      <p:sp>
        <p:nvSpPr>
          <p:cNvPr id="24594" name="Text Box 26"/>
          <p:cNvSpPr txBox="1">
            <a:spLocks noChangeArrowheads="1"/>
          </p:cNvSpPr>
          <p:nvPr/>
        </p:nvSpPr>
        <p:spPr bwMode="auto">
          <a:xfrm>
            <a:off x="3389313" y="3148013"/>
            <a:ext cx="1293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/>
              <a:t>Reaktif/Praktis-Pragmatis</a:t>
            </a:r>
          </a:p>
        </p:txBody>
      </p:sp>
      <p:cxnSp>
        <p:nvCxnSpPr>
          <p:cNvPr id="28" name="Straight Arrow Connector 27"/>
          <p:cNvCxnSpPr>
            <a:stCxn id="24594" idx="2"/>
          </p:cNvCxnSpPr>
          <p:nvPr/>
        </p:nvCxnSpPr>
        <p:spPr>
          <a:xfrm>
            <a:off x="4037013" y="3684588"/>
            <a:ext cx="3175" cy="3302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596" name="Group 38"/>
          <p:cNvGrpSpPr>
            <a:grpSpLocks/>
          </p:cNvGrpSpPr>
          <p:nvPr/>
        </p:nvGrpSpPr>
        <p:grpSpPr bwMode="auto">
          <a:xfrm>
            <a:off x="2879725" y="3959225"/>
            <a:ext cx="2849563" cy="2208213"/>
            <a:chOff x="4534" y="6234"/>
            <a:chExt cx="4488" cy="3479"/>
          </a:xfrm>
        </p:grpSpPr>
        <p:sp>
          <p:nvSpPr>
            <p:cNvPr id="24607" name="Text Box 28"/>
            <p:cNvSpPr txBox="1">
              <a:spLocks noChangeArrowheads="1"/>
            </p:cNvSpPr>
            <p:nvPr/>
          </p:nvSpPr>
          <p:spPr bwMode="auto">
            <a:xfrm>
              <a:off x="5445" y="6234"/>
              <a:ext cx="182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sz="1400" b="1"/>
                <a:t>Positif</a:t>
              </a:r>
            </a:p>
          </p:txBody>
        </p:sp>
        <p:cxnSp>
          <p:nvCxnSpPr>
            <p:cNvPr id="30" name="Straight Arrow Connector 29"/>
            <p:cNvCxnSpPr>
              <a:stCxn id="24607" idx="2"/>
            </p:cNvCxnSpPr>
            <p:nvPr/>
          </p:nvCxnSpPr>
          <p:spPr>
            <a:xfrm flipH="1">
              <a:off x="5679" y="6717"/>
              <a:ext cx="678" cy="71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607" idx="2"/>
            </p:cNvCxnSpPr>
            <p:nvPr/>
          </p:nvCxnSpPr>
          <p:spPr>
            <a:xfrm>
              <a:off x="6357" y="6717"/>
              <a:ext cx="670" cy="69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10" name="Text Box 31"/>
            <p:cNvSpPr txBox="1">
              <a:spLocks noChangeArrowheads="1"/>
            </p:cNvSpPr>
            <p:nvPr/>
          </p:nvSpPr>
          <p:spPr bwMode="auto">
            <a:xfrm>
              <a:off x="4534" y="7434"/>
              <a:ext cx="182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sz="1400"/>
                <a:t>Tanpa Catatan</a:t>
              </a:r>
            </a:p>
          </p:txBody>
        </p:sp>
        <p:sp>
          <p:nvSpPr>
            <p:cNvPr id="24611" name="Text Box 32"/>
            <p:cNvSpPr txBox="1">
              <a:spLocks noChangeArrowheads="1"/>
            </p:cNvSpPr>
            <p:nvPr/>
          </p:nvSpPr>
          <p:spPr bwMode="auto">
            <a:xfrm>
              <a:off x="6289" y="7434"/>
              <a:ext cx="182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sz="1400"/>
                <a:t>Dengan Catatan</a:t>
              </a:r>
            </a:p>
          </p:txBody>
        </p:sp>
        <p:cxnSp>
          <p:nvCxnSpPr>
            <p:cNvPr id="34" name="Straight Arrow Connector 33"/>
            <p:cNvCxnSpPr>
              <a:stCxn id="24611" idx="2"/>
            </p:cNvCxnSpPr>
            <p:nvPr/>
          </p:nvCxnSpPr>
          <p:spPr>
            <a:xfrm flipH="1">
              <a:off x="6792" y="8255"/>
              <a:ext cx="408" cy="63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13" name="Text Box 34"/>
            <p:cNvSpPr txBox="1">
              <a:spLocks noChangeArrowheads="1"/>
            </p:cNvSpPr>
            <p:nvPr/>
          </p:nvSpPr>
          <p:spPr bwMode="auto">
            <a:xfrm>
              <a:off x="5553" y="8891"/>
              <a:ext cx="182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sz="1400"/>
                <a:t>Kekurangan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177" y="8290"/>
              <a:ext cx="558" cy="60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15" name="Text Box 37"/>
            <p:cNvSpPr txBox="1">
              <a:spLocks noChangeArrowheads="1"/>
            </p:cNvSpPr>
            <p:nvPr/>
          </p:nvSpPr>
          <p:spPr bwMode="auto">
            <a:xfrm>
              <a:off x="7200" y="8891"/>
              <a:ext cx="182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en-US" sz="1400"/>
                <a:t>Cenderung Konstruktif</a:t>
              </a:r>
            </a:p>
          </p:txBody>
        </p:sp>
      </p:grpSp>
      <p:sp>
        <p:nvSpPr>
          <p:cNvPr id="24597" name="Text Box 40"/>
          <p:cNvSpPr txBox="1">
            <a:spLocks noChangeArrowheads="1"/>
          </p:cNvSpPr>
          <p:nvPr/>
        </p:nvSpPr>
        <p:spPr bwMode="auto">
          <a:xfrm>
            <a:off x="6956425" y="2625725"/>
            <a:ext cx="1373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 b="1"/>
              <a:t>Reaktif/praktis-pragmatis</a:t>
            </a:r>
          </a:p>
        </p:txBody>
      </p:sp>
      <p:cxnSp>
        <p:nvCxnSpPr>
          <p:cNvPr id="42" name="Straight Arrow Connector 41"/>
          <p:cNvCxnSpPr>
            <a:stCxn id="24597" idx="2"/>
          </p:cNvCxnSpPr>
          <p:nvPr/>
        </p:nvCxnSpPr>
        <p:spPr>
          <a:xfrm flipH="1">
            <a:off x="7213600" y="3162300"/>
            <a:ext cx="430213" cy="455613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4597" idx="2"/>
          </p:cNvCxnSpPr>
          <p:nvPr/>
        </p:nvCxnSpPr>
        <p:spPr>
          <a:xfrm>
            <a:off x="7643813" y="3162300"/>
            <a:ext cx="427037" cy="4413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00" name="Text Box 43"/>
          <p:cNvSpPr txBox="1">
            <a:spLocks noChangeArrowheads="1"/>
          </p:cNvSpPr>
          <p:nvPr/>
        </p:nvSpPr>
        <p:spPr bwMode="auto">
          <a:xfrm>
            <a:off x="6457950" y="3670300"/>
            <a:ext cx="11572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/>
              <a:t>Positif dengan catatan</a:t>
            </a:r>
          </a:p>
        </p:txBody>
      </p:sp>
      <p:sp>
        <p:nvSpPr>
          <p:cNvPr id="24601" name="Text Box 44"/>
          <p:cNvSpPr txBox="1">
            <a:spLocks noChangeArrowheads="1"/>
          </p:cNvSpPr>
          <p:nvPr/>
        </p:nvSpPr>
        <p:spPr bwMode="auto">
          <a:xfrm>
            <a:off x="7685088" y="3603625"/>
            <a:ext cx="1157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/>
              <a:t>Negatif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924800" y="3836988"/>
            <a:ext cx="260350" cy="4032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03" name="Text Box 46"/>
          <p:cNvSpPr txBox="1">
            <a:spLocks noChangeArrowheads="1"/>
          </p:cNvSpPr>
          <p:nvPr/>
        </p:nvSpPr>
        <p:spPr bwMode="auto">
          <a:xfrm>
            <a:off x="7278688" y="4306888"/>
            <a:ext cx="906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400"/>
              <a:t>Tanpa catatan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185150" y="3859213"/>
            <a:ext cx="352425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05" name="Text Box 48"/>
          <p:cNvSpPr txBox="1">
            <a:spLocks noChangeArrowheads="1"/>
          </p:cNvSpPr>
          <p:nvPr/>
        </p:nvSpPr>
        <p:spPr bwMode="auto">
          <a:xfrm>
            <a:off x="8070850" y="4306888"/>
            <a:ext cx="95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1200"/>
              <a:t>Cenderung destruktif</a:t>
            </a:r>
          </a:p>
        </p:txBody>
      </p:sp>
      <p:sp>
        <p:nvSpPr>
          <p:cNvPr id="24606" name="Title 1"/>
          <p:cNvSpPr>
            <a:spLocks noGrp="1"/>
          </p:cNvSpPr>
          <p:nvPr/>
        </p:nvSpPr>
        <p:spPr bwMode="auto">
          <a:xfrm>
            <a:off x="236538" y="152400"/>
            <a:ext cx="78867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46088" indent="-446088" defTabSz="914400"/>
            <a:r>
              <a:rPr lang="en-US" sz="2000" b="1">
                <a:solidFill>
                  <a:schemeClr val="tx2"/>
                </a:solidFill>
              </a:rPr>
              <a:t>IV. Regulasi pertanahan 1960 – 2020 dan keadilan sosial</a:t>
            </a: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1056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Garamond</vt:lpstr>
      <vt:lpstr>Calibri</vt:lpstr>
      <vt:lpstr>Arial Black</vt:lpstr>
      <vt:lpstr>Organic</vt:lpstr>
      <vt:lpstr>Default Design</vt:lpstr>
      <vt:lpstr>1_Default Design</vt:lpstr>
      <vt:lpstr>12. Regulasi Pertanahan</vt:lpstr>
      <vt:lpstr>Regulasi Pertanahan dan Perwujudan Keadilan Sosial *)</vt:lpstr>
      <vt:lpstr>Upaya pencapaian keadilan sosial</vt:lpstr>
      <vt:lpstr>I.  Gagasan awal perihal keadilan sosial, masalah pertanahan dan fungsi negara</vt:lpstr>
      <vt:lpstr>PowerPoint Presentation</vt:lpstr>
      <vt:lpstr>PowerPoint Presentation</vt:lpstr>
      <vt:lpstr>II. Keadilan sosial dalam UUD 1945</vt:lpstr>
      <vt:lpstr>III. Penjabaran keadilan sosial dalam UUPA</vt:lpstr>
      <vt:lpstr>PowerPoint Presentation</vt:lpstr>
      <vt:lpstr>Catatan :</vt:lpstr>
      <vt:lpstr>V. Pilihan keadilan dalam rangka mewujudkan keadilan sosial.</vt:lpstr>
      <vt:lpstr>Penutup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Regulasi Pertanahan dan Perwujudan Keadilan Sosial *)</dc:title>
  <dc:creator>VivoBook</dc:creator>
  <cp:lastModifiedBy>LENOVO</cp:lastModifiedBy>
  <cp:revision>24</cp:revision>
  <dcterms:created xsi:type="dcterms:W3CDTF">2020-09-21T11:58:00Z</dcterms:created>
  <dcterms:modified xsi:type="dcterms:W3CDTF">2021-05-18T08:05:00Z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