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274" r:id="rId2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4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FEB22-0233-4FAA-A494-D39BC862603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AF7E6EC-7C15-4F75-B9C7-5AC39F232492}">
      <dgm:prSet phldrT="[Text]"/>
      <dgm:spPr/>
      <dgm:t>
        <a:bodyPr/>
        <a:lstStyle/>
        <a:p>
          <a:r>
            <a:rPr lang="en-US" b="1" dirty="0"/>
            <a:t>PENYEMPURNAAN EJAAN</a:t>
          </a:r>
        </a:p>
      </dgm:t>
    </dgm:pt>
    <dgm:pt modelId="{129F1B3E-26F9-46CB-8AD8-27175A00AA5B}" type="parTrans" cxnId="{0519BCEA-7421-4A7C-A8CE-5BDF143937A1}">
      <dgm:prSet/>
      <dgm:spPr/>
      <dgm:t>
        <a:bodyPr/>
        <a:lstStyle/>
        <a:p>
          <a:endParaRPr lang="en-US"/>
        </a:p>
      </dgm:t>
    </dgm:pt>
    <dgm:pt modelId="{EF787366-AF3B-4A1C-B039-7750915656AF}" type="sibTrans" cxnId="{0519BCEA-7421-4A7C-A8CE-5BDF143937A1}">
      <dgm:prSet/>
      <dgm:spPr/>
      <dgm:t>
        <a:bodyPr/>
        <a:lstStyle/>
        <a:p>
          <a:endParaRPr lang="en-US"/>
        </a:p>
      </dgm:t>
    </dgm:pt>
    <dgm:pt modelId="{94B45CDA-9D27-45CE-96C3-B9CE6D22DEEB}">
      <dgm:prSet phldrT="[Text]"/>
      <dgm:spPr/>
      <dgm:t>
        <a:bodyPr/>
        <a:lstStyle/>
        <a:p>
          <a:r>
            <a:rPr lang="en-US" b="1" dirty="0"/>
            <a:t>van </a:t>
          </a:r>
          <a:r>
            <a:rPr lang="en-US" b="1" dirty="0" err="1"/>
            <a:t>Ophuisjen</a:t>
          </a:r>
          <a:r>
            <a:rPr lang="en-US" b="1" dirty="0"/>
            <a:t> (1901)</a:t>
          </a:r>
          <a:endParaRPr lang="en-US" dirty="0"/>
        </a:p>
      </dgm:t>
    </dgm:pt>
    <dgm:pt modelId="{985CA05B-0322-4F98-BADA-A82C2D0AD40A}" type="parTrans" cxnId="{8D5DD68E-A3B0-45E0-9DEF-DAD02D309C42}">
      <dgm:prSet/>
      <dgm:spPr/>
      <dgm:t>
        <a:bodyPr/>
        <a:lstStyle/>
        <a:p>
          <a:endParaRPr lang="en-US"/>
        </a:p>
      </dgm:t>
    </dgm:pt>
    <dgm:pt modelId="{F3BFBC4E-534D-43A8-B2BF-43B735244387}" type="sibTrans" cxnId="{8D5DD68E-A3B0-45E0-9DEF-DAD02D309C42}">
      <dgm:prSet/>
      <dgm:spPr/>
      <dgm:t>
        <a:bodyPr/>
        <a:lstStyle/>
        <a:p>
          <a:endParaRPr lang="en-US"/>
        </a:p>
      </dgm:t>
    </dgm:pt>
    <dgm:pt modelId="{DB42544C-3C77-4ECB-B218-9DED2B95C879}">
      <dgm:prSet phldrT="[Text]"/>
      <dgm:spPr/>
      <dgm:t>
        <a:bodyPr/>
        <a:lstStyle/>
        <a:p>
          <a:r>
            <a:rPr lang="en-US" dirty="0" err="1"/>
            <a:t>Republik</a:t>
          </a:r>
          <a:r>
            <a:rPr lang="en-US" dirty="0"/>
            <a:t>/ </a:t>
          </a:r>
          <a:r>
            <a:rPr lang="en-US" dirty="0" err="1"/>
            <a:t>Soewandi</a:t>
          </a:r>
          <a:r>
            <a:rPr lang="en-US" dirty="0"/>
            <a:t> (1947)</a:t>
          </a:r>
        </a:p>
      </dgm:t>
    </dgm:pt>
    <dgm:pt modelId="{FA15F931-2CE2-46D8-9546-5CB6DD333387}" type="parTrans" cxnId="{47BEA018-7A34-4C06-AFAD-48025A01B76E}">
      <dgm:prSet/>
      <dgm:spPr/>
      <dgm:t>
        <a:bodyPr/>
        <a:lstStyle/>
        <a:p>
          <a:endParaRPr lang="en-US"/>
        </a:p>
      </dgm:t>
    </dgm:pt>
    <dgm:pt modelId="{FFA6F3EF-B4D0-4AF6-A6E6-80209625FB26}" type="sibTrans" cxnId="{47BEA018-7A34-4C06-AFAD-48025A01B76E}">
      <dgm:prSet/>
      <dgm:spPr/>
      <dgm:t>
        <a:bodyPr/>
        <a:lstStyle/>
        <a:p>
          <a:endParaRPr lang="en-US"/>
        </a:p>
      </dgm:t>
    </dgm:pt>
    <dgm:pt modelId="{52317A48-42B9-47F9-B31F-6DEC017B68EE}">
      <dgm:prSet phldrT="[Text]"/>
      <dgm:spPr/>
      <dgm:t>
        <a:bodyPr/>
        <a:lstStyle/>
        <a:p>
          <a:r>
            <a:rPr lang="en-US"/>
            <a:t>Melindo (Melayu Indonesia)</a:t>
          </a:r>
          <a:endParaRPr lang="en-US" dirty="0"/>
        </a:p>
      </dgm:t>
    </dgm:pt>
    <dgm:pt modelId="{F21A15BC-FDDA-4171-AAD8-039255A3DEAD}" type="parTrans" cxnId="{B88E3198-7108-4DF6-B990-87A3308A23E7}">
      <dgm:prSet/>
      <dgm:spPr/>
      <dgm:t>
        <a:bodyPr/>
        <a:lstStyle/>
        <a:p>
          <a:endParaRPr lang="en-US"/>
        </a:p>
      </dgm:t>
    </dgm:pt>
    <dgm:pt modelId="{1BECF22D-5517-47C1-85F5-D839C4BC332E}" type="sibTrans" cxnId="{B88E3198-7108-4DF6-B990-87A3308A23E7}">
      <dgm:prSet/>
      <dgm:spPr/>
      <dgm:t>
        <a:bodyPr/>
        <a:lstStyle/>
        <a:p>
          <a:endParaRPr lang="en-US"/>
        </a:p>
      </dgm:t>
    </dgm:pt>
    <dgm:pt modelId="{F1CA3EF6-5478-410B-A2BF-C12FC031BE59}">
      <dgm:prSet phldrT="[Text]"/>
      <dgm:spPr/>
      <dgm:t>
        <a:bodyPr/>
        <a:lstStyle/>
        <a:p>
          <a:endParaRPr lang="en-US"/>
        </a:p>
      </dgm:t>
    </dgm:pt>
    <dgm:pt modelId="{FAC22EDF-9D83-452C-B454-27006A48ECED}" type="parTrans" cxnId="{ABF79977-A4AD-46B8-9C7C-F4BA52896D4E}">
      <dgm:prSet/>
      <dgm:spPr/>
      <dgm:t>
        <a:bodyPr/>
        <a:lstStyle/>
        <a:p>
          <a:endParaRPr lang="en-US"/>
        </a:p>
      </dgm:t>
    </dgm:pt>
    <dgm:pt modelId="{267748DF-0A6F-431F-BF54-A2199509C24A}" type="sibTrans" cxnId="{ABF79977-A4AD-46B8-9C7C-F4BA52896D4E}">
      <dgm:prSet/>
      <dgm:spPr/>
      <dgm:t>
        <a:bodyPr/>
        <a:lstStyle/>
        <a:p>
          <a:endParaRPr lang="en-US"/>
        </a:p>
      </dgm:t>
    </dgm:pt>
    <dgm:pt modelId="{24023BEE-BF3D-4BD6-9DD6-095DF3ABF324}">
      <dgm:prSet phldrT="[Text]"/>
      <dgm:spPr/>
      <dgm:t>
        <a:bodyPr/>
        <a:lstStyle/>
        <a:p>
          <a:r>
            <a:rPr lang="en-US" dirty="0" err="1"/>
            <a:t>Ejaan</a:t>
          </a:r>
          <a:r>
            <a:rPr lang="en-US" dirty="0"/>
            <a:t> </a:t>
          </a:r>
          <a:r>
            <a:rPr lang="en-US" dirty="0" err="1"/>
            <a:t>Bahasa</a:t>
          </a:r>
          <a:r>
            <a:rPr lang="en-US" dirty="0"/>
            <a:t> Indonesia </a:t>
          </a:r>
        </a:p>
        <a:p>
          <a:r>
            <a:rPr lang="en-US" dirty="0"/>
            <a:t>yang </a:t>
          </a:r>
          <a:r>
            <a:rPr lang="en-US" dirty="0" err="1"/>
            <a:t>Disempurnakan</a:t>
          </a:r>
          <a:r>
            <a:rPr lang="en-US" dirty="0"/>
            <a:t> (EYD)</a:t>
          </a:r>
        </a:p>
      </dgm:t>
    </dgm:pt>
    <dgm:pt modelId="{16350674-45A3-482F-BC18-FF6C9CAFB1C4}" type="parTrans" cxnId="{C4794C99-6719-479B-8641-E4A52698FFA4}">
      <dgm:prSet/>
      <dgm:spPr/>
      <dgm:t>
        <a:bodyPr/>
        <a:lstStyle/>
        <a:p>
          <a:endParaRPr lang="en-US"/>
        </a:p>
      </dgm:t>
    </dgm:pt>
    <dgm:pt modelId="{CD8F4734-FB8D-4787-9EC6-24120D7E0C3E}" type="sibTrans" cxnId="{C4794C99-6719-479B-8641-E4A52698FFA4}">
      <dgm:prSet/>
      <dgm:spPr/>
      <dgm:t>
        <a:bodyPr/>
        <a:lstStyle/>
        <a:p>
          <a:endParaRPr lang="en-US"/>
        </a:p>
      </dgm:t>
    </dgm:pt>
    <dgm:pt modelId="{D352BEE4-9414-4121-878A-9B17BD5ED2EA}" type="pres">
      <dgm:prSet presAssocID="{C7AFEB22-0233-4FAA-A494-D39BC862603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A942F15-548E-4864-8C6C-F3DADEC182F3}" type="pres">
      <dgm:prSet presAssocID="{FAF7E6EC-7C15-4F75-B9C7-5AC39F232492}" presName="centerShape" presStyleLbl="node0" presStyleIdx="0" presStyleCnt="1"/>
      <dgm:spPr/>
    </dgm:pt>
    <dgm:pt modelId="{87F825FA-044B-4865-A2E7-8536EB4DA589}" type="pres">
      <dgm:prSet presAssocID="{985CA05B-0322-4F98-BADA-A82C2D0AD40A}" presName="parTrans" presStyleLbl="bgSibTrans2D1" presStyleIdx="0" presStyleCnt="4"/>
      <dgm:spPr/>
    </dgm:pt>
    <dgm:pt modelId="{605803F5-1B1E-4082-8524-48D006C9F433}" type="pres">
      <dgm:prSet presAssocID="{94B45CDA-9D27-45CE-96C3-B9CE6D22DEEB}" presName="node" presStyleLbl="node1" presStyleIdx="0" presStyleCnt="4">
        <dgm:presLayoutVars>
          <dgm:bulletEnabled val="1"/>
        </dgm:presLayoutVars>
      </dgm:prSet>
      <dgm:spPr/>
    </dgm:pt>
    <dgm:pt modelId="{53054B9D-45AF-4A1F-BC59-FF05410677DF}" type="pres">
      <dgm:prSet presAssocID="{FA15F931-2CE2-46D8-9546-5CB6DD333387}" presName="parTrans" presStyleLbl="bgSibTrans2D1" presStyleIdx="1" presStyleCnt="4"/>
      <dgm:spPr/>
    </dgm:pt>
    <dgm:pt modelId="{4B5BD0D2-2BB4-4442-A150-2C40960F2788}" type="pres">
      <dgm:prSet presAssocID="{DB42544C-3C77-4ECB-B218-9DED2B95C879}" presName="node" presStyleLbl="node1" presStyleIdx="1" presStyleCnt="4">
        <dgm:presLayoutVars>
          <dgm:bulletEnabled val="1"/>
        </dgm:presLayoutVars>
      </dgm:prSet>
      <dgm:spPr/>
    </dgm:pt>
    <dgm:pt modelId="{28C03F79-2247-459F-9D67-501256D5AA52}" type="pres">
      <dgm:prSet presAssocID="{F21A15BC-FDDA-4171-AAD8-039255A3DEAD}" presName="parTrans" presStyleLbl="bgSibTrans2D1" presStyleIdx="2" presStyleCnt="4"/>
      <dgm:spPr/>
    </dgm:pt>
    <dgm:pt modelId="{C4612AB2-152E-4754-9141-A681481C8AC4}" type="pres">
      <dgm:prSet presAssocID="{52317A48-42B9-47F9-B31F-6DEC017B68EE}" presName="node" presStyleLbl="node1" presStyleIdx="2" presStyleCnt="4">
        <dgm:presLayoutVars>
          <dgm:bulletEnabled val="1"/>
        </dgm:presLayoutVars>
      </dgm:prSet>
      <dgm:spPr/>
    </dgm:pt>
    <dgm:pt modelId="{505912FF-BF3F-49B8-9887-9793F32D01E2}" type="pres">
      <dgm:prSet presAssocID="{16350674-45A3-482F-BC18-FF6C9CAFB1C4}" presName="parTrans" presStyleLbl="bgSibTrans2D1" presStyleIdx="3" presStyleCnt="4"/>
      <dgm:spPr/>
    </dgm:pt>
    <dgm:pt modelId="{3A510CF7-7C90-4621-BADA-011C5947AF8E}" type="pres">
      <dgm:prSet presAssocID="{24023BEE-BF3D-4BD6-9DD6-095DF3ABF324}" presName="node" presStyleLbl="node1" presStyleIdx="3" presStyleCnt="4">
        <dgm:presLayoutVars>
          <dgm:bulletEnabled val="1"/>
        </dgm:presLayoutVars>
      </dgm:prSet>
      <dgm:spPr/>
    </dgm:pt>
  </dgm:ptLst>
  <dgm:cxnLst>
    <dgm:cxn modelId="{32065000-CA42-4A8A-BC92-0FF18C3CAA77}" type="presOf" srcId="{52317A48-42B9-47F9-B31F-6DEC017B68EE}" destId="{C4612AB2-152E-4754-9141-A681481C8AC4}" srcOrd="0" destOrd="0" presId="urn:microsoft.com/office/officeart/2005/8/layout/radial4"/>
    <dgm:cxn modelId="{76AC5206-CEB1-4705-AB14-015B50931426}" type="presOf" srcId="{FA15F931-2CE2-46D8-9546-5CB6DD333387}" destId="{53054B9D-45AF-4A1F-BC59-FF05410677DF}" srcOrd="0" destOrd="0" presId="urn:microsoft.com/office/officeart/2005/8/layout/radial4"/>
    <dgm:cxn modelId="{DDC7F913-3C14-40C2-A33B-E2C9B342E1F6}" type="presOf" srcId="{F21A15BC-FDDA-4171-AAD8-039255A3DEAD}" destId="{28C03F79-2247-459F-9D67-501256D5AA52}" srcOrd="0" destOrd="0" presId="urn:microsoft.com/office/officeart/2005/8/layout/radial4"/>
    <dgm:cxn modelId="{47BEA018-7A34-4C06-AFAD-48025A01B76E}" srcId="{FAF7E6EC-7C15-4F75-B9C7-5AC39F232492}" destId="{DB42544C-3C77-4ECB-B218-9DED2B95C879}" srcOrd="1" destOrd="0" parTransId="{FA15F931-2CE2-46D8-9546-5CB6DD333387}" sibTransId="{FFA6F3EF-B4D0-4AF6-A6E6-80209625FB26}"/>
    <dgm:cxn modelId="{7E7A072E-A99D-4AC3-A3D6-71DEE7D81D28}" type="presOf" srcId="{FAF7E6EC-7C15-4F75-B9C7-5AC39F232492}" destId="{5A942F15-548E-4864-8C6C-F3DADEC182F3}" srcOrd="0" destOrd="0" presId="urn:microsoft.com/office/officeart/2005/8/layout/radial4"/>
    <dgm:cxn modelId="{3CA23D6C-EEBA-41E5-87E0-3EF576547C83}" type="presOf" srcId="{C7AFEB22-0233-4FAA-A494-D39BC862603D}" destId="{D352BEE4-9414-4121-878A-9B17BD5ED2EA}" srcOrd="0" destOrd="0" presId="urn:microsoft.com/office/officeart/2005/8/layout/radial4"/>
    <dgm:cxn modelId="{00C42155-A209-491B-BEB1-00D8D761F805}" type="presOf" srcId="{24023BEE-BF3D-4BD6-9DD6-095DF3ABF324}" destId="{3A510CF7-7C90-4621-BADA-011C5947AF8E}" srcOrd="0" destOrd="0" presId="urn:microsoft.com/office/officeart/2005/8/layout/radial4"/>
    <dgm:cxn modelId="{ABF79977-A4AD-46B8-9C7C-F4BA52896D4E}" srcId="{C7AFEB22-0233-4FAA-A494-D39BC862603D}" destId="{F1CA3EF6-5478-410B-A2BF-C12FC031BE59}" srcOrd="1" destOrd="0" parTransId="{FAC22EDF-9D83-452C-B454-27006A48ECED}" sibTransId="{267748DF-0A6F-431F-BF54-A2199509C24A}"/>
    <dgm:cxn modelId="{2F660579-33F2-49A5-B038-04C09BB3D528}" type="presOf" srcId="{DB42544C-3C77-4ECB-B218-9DED2B95C879}" destId="{4B5BD0D2-2BB4-4442-A150-2C40960F2788}" srcOrd="0" destOrd="0" presId="urn:microsoft.com/office/officeart/2005/8/layout/radial4"/>
    <dgm:cxn modelId="{8D5DD68E-A3B0-45E0-9DEF-DAD02D309C42}" srcId="{FAF7E6EC-7C15-4F75-B9C7-5AC39F232492}" destId="{94B45CDA-9D27-45CE-96C3-B9CE6D22DEEB}" srcOrd="0" destOrd="0" parTransId="{985CA05B-0322-4F98-BADA-A82C2D0AD40A}" sibTransId="{F3BFBC4E-534D-43A8-B2BF-43B735244387}"/>
    <dgm:cxn modelId="{0BAE8791-676E-4EA8-BE74-4F117AE7B6A9}" type="presOf" srcId="{16350674-45A3-482F-BC18-FF6C9CAFB1C4}" destId="{505912FF-BF3F-49B8-9887-9793F32D01E2}" srcOrd="0" destOrd="0" presId="urn:microsoft.com/office/officeart/2005/8/layout/radial4"/>
    <dgm:cxn modelId="{B88E3198-7108-4DF6-B990-87A3308A23E7}" srcId="{FAF7E6EC-7C15-4F75-B9C7-5AC39F232492}" destId="{52317A48-42B9-47F9-B31F-6DEC017B68EE}" srcOrd="2" destOrd="0" parTransId="{F21A15BC-FDDA-4171-AAD8-039255A3DEAD}" sibTransId="{1BECF22D-5517-47C1-85F5-D839C4BC332E}"/>
    <dgm:cxn modelId="{C4794C99-6719-479B-8641-E4A52698FFA4}" srcId="{FAF7E6EC-7C15-4F75-B9C7-5AC39F232492}" destId="{24023BEE-BF3D-4BD6-9DD6-095DF3ABF324}" srcOrd="3" destOrd="0" parTransId="{16350674-45A3-482F-BC18-FF6C9CAFB1C4}" sibTransId="{CD8F4734-FB8D-4787-9EC6-24120D7E0C3E}"/>
    <dgm:cxn modelId="{616FC9A5-A330-45C3-A798-A1C6F8FE5C8C}" type="presOf" srcId="{94B45CDA-9D27-45CE-96C3-B9CE6D22DEEB}" destId="{605803F5-1B1E-4082-8524-48D006C9F433}" srcOrd="0" destOrd="0" presId="urn:microsoft.com/office/officeart/2005/8/layout/radial4"/>
    <dgm:cxn modelId="{0519BCEA-7421-4A7C-A8CE-5BDF143937A1}" srcId="{C7AFEB22-0233-4FAA-A494-D39BC862603D}" destId="{FAF7E6EC-7C15-4F75-B9C7-5AC39F232492}" srcOrd="0" destOrd="0" parTransId="{129F1B3E-26F9-46CB-8AD8-27175A00AA5B}" sibTransId="{EF787366-AF3B-4A1C-B039-7750915656AF}"/>
    <dgm:cxn modelId="{AB0CDFED-47F7-4964-B82F-61205CB0AE4D}" type="presOf" srcId="{985CA05B-0322-4F98-BADA-A82C2D0AD40A}" destId="{87F825FA-044B-4865-A2E7-8536EB4DA589}" srcOrd="0" destOrd="0" presId="urn:microsoft.com/office/officeart/2005/8/layout/radial4"/>
    <dgm:cxn modelId="{751D681E-F5D5-45B3-9EA8-667657BC5239}" type="presParOf" srcId="{D352BEE4-9414-4121-878A-9B17BD5ED2EA}" destId="{5A942F15-548E-4864-8C6C-F3DADEC182F3}" srcOrd="0" destOrd="0" presId="urn:microsoft.com/office/officeart/2005/8/layout/radial4"/>
    <dgm:cxn modelId="{2CA2C49D-E9B2-479B-8BD2-B96D60FB73CA}" type="presParOf" srcId="{D352BEE4-9414-4121-878A-9B17BD5ED2EA}" destId="{87F825FA-044B-4865-A2E7-8536EB4DA589}" srcOrd="1" destOrd="0" presId="urn:microsoft.com/office/officeart/2005/8/layout/radial4"/>
    <dgm:cxn modelId="{AB79FF01-DC44-4F39-B428-0C66B51EA8B8}" type="presParOf" srcId="{D352BEE4-9414-4121-878A-9B17BD5ED2EA}" destId="{605803F5-1B1E-4082-8524-48D006C9F433}" srcOrd="2" destOrd="0" presId="urn:microsoft.com/office/officeart/2005/8/layout/radial4"/>
    <dgm:cxn modelId="{60148FEE-121C-4BB9-A6C6-7B246A9604D8}" type="presParOf" srcId="{D352BEE4-9414-4121-878A-9B17BD5ED2EA}" destId="{53054B9D-45AF-4A1F-BC59-FF05410677DF}" srcOrd="3" destOrd="0" presId="urn:microsoft.com/office/officeart/2005/8/layout/radial4"/>
    <dgm:cxn modelId="{EF4AFFB6-4B84-4F20-B201-613A8108238F}" type="presParOf" srcId="{D352BEE4-9414-4121-878A-9B17BD5ED2EA}" destId="{4B5BD0D2-2BB4-4442-A150-2C40960F2788}" srcOrd="4" destOrd="0" presId="urn:microsoft.com/office/officeart/2005/8/layout/radial4"/>
    <dgm:cxn modelId="{25DF59E8-F1DE-4EDE-A88B-51D38F3D3A09}" type="presParOf" srcId="{D352BEE4-9414-4121-878A-9B17BD5ED2EA}" destId="{28C03F79-2247-459F-9D67-501256D5AA52}" srcOrd="5" destOrd="0" presId="urn:microsoft.com/office/officeart/2005/8/layout/radial4"/>
    <dgm:cxn modelId="{3D09D756-0F41-4B90-8CE6-3E21D4A120FE}" type="presParOf" srcId="{D352BEE4-9414-4121-878A-9B17BD5ED2EA}" destId="{C4612AB2-152E-4754-9141-A681481C8AC4}" srcOrd="6" destOrd="0" presId="urn:microsoft.com/office/officeart/2005/8/layout/radial4"/>
    <dgm:cxn modelId="{603A3F06-5BDD-4347-90F3-B67F727ECA64}" type="presParOf" srcId="{D352BEE4-9414-4121-878A-9B17BD5ED2EA}" destId="{505912FF-BF3F-49B8-9887-9793F32D01E2}" srcOrd="7" destOrd="0" presId="urn:microsoft.com/office/officeart/2005/8/layout/radial4"/>
    <dgm:cxn modelId="{7A55947A-97A3-4C57-8FF2-97C10CE551C5}" type="presParOf" srcId="{D352BEE4-9414-4121-878A-9B17BD5ED2EA}" destId="{3A510CF7-7C90-4621-BADA-011C5947AF8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42F15-548E-4864-8C6C-F3DADEC182F3}">
      <dsp:nvSpPr>
        <dsp:cNvPr id="0" name=""/>
        <dsp:cNvSpPr/>
      </dsp:nvSpPr>
      <dsp:spPr>
        <a:xfrm>
          <a:off x="2663212" y="2725006"/>
          <a:ext cx="1970047" cy="1970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PENYEMPURNAAN EJAAN</a:t>
          </a:r>
        </a:p>
      </dsp:txBody>
      <dsp:txXfrm>
        <a:off x="2951719" y="3013513"/>
        <a:ext cx="1393033" cy="1393033"/>
      </dsp:txXfrm>
    </dsp:sp>
    <dsp:sp modelId="{87F825FA-044B-4865-A2E7-8536EB4DA589}">
      <dsp:nvSpPr>
        <dsp:cNvPr id="0" name=""/>
        <dsp:cNvSpPr/>
      </dsp:nvSpPr>
      <dsp:spPr>
        <a:xfrm rot="11700000">
          <a:off x="907666" y="2925622"/>
          <a:ext cx="1721654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803F5-1B1E-4082-8524-48D006C9F433}">
      <dsp:nvSpPr>
        <dsp:cNvPr id="0" name=""/>
        <dsp:cNvSpPr/>
      </dsp:nvSpPr>
      <dsp:spPr>
        <a:xfrm>
          <a:off x="1225" y="2234937"/>
          <a:ext cx="1871545" cy="14972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van </a:t>
          </a:r>
          <a:r>
            <a:rPr lang="en-US" sz="1400" b="1" kern="1200" dirty="0" err="1"/>
            <a:t>Ophuisjen</a:t>
          </a:r>
          <a:r>
            <a:rPr lang="en-US" sz="1400" b="1" kern="1200" dirty="0"/>
            <a:t> (1901)</a:t>
          </a:r>
          <a:endParaRPr lang="en-US" sz="1400" kern="1200" dirty="0"/>
        </a:p>
      </dsp:txBody>
      <dsp:txXfrm>
        <a:off x="45078" y="2278790"/>
        <a:ext cx="1783839" cy="1409530"/>
      </dsp:txXfrm>
    </dsp:sp>
    <dsp:sp modelId="{53054B9D-45AF-4A1F-BC59-FF05410677DF}">
      <dsp:nvSpPr>
        <dsp:cNvPr id="0" name=""/>
        <dsp:cNvSpPr/>
      </dsp:nvSpPr>
      <dsp:spPr>
        <a:xfrm rot="14700000">
          <a:off x="1964971" y="1665575"/>
          <a:ext cx="1721654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5BD0D2-2BB4-4442-A150-2C40960F2788}">
      <dsp:nvSpPr>
        <dsp:cNvPr id="0" name=""/>
        <dsp:cNvSpPr/>
      </dsp:nvSpPr>
      <dsp:spPr>
        <a:xfrm>
          <a:off x="1526224" y="417514"/>
          <a:ext cx="1871545" cy="14972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Republik</a:t>
          </a:r>
          <a:r>
            <a:rPr lang="en-US" sz="1400" kern="1200" dirty="0"/>
            <a:t>/ </a:t>
          </a:r>
          <a:r>
            <a:rPr lang="en-US" sz="1400" kern="1200" dirty="0" err="1"/>
            <a:t>Soewandi</a:t>
          </a:r>
          <a:r>
            <a:rPr lang="en-US" sz="1400" kern="1200" dirty="0"/>
            <a:t> (1947)</a:t>
          </a:r>
        </a:p>
      </dsp:txBody>
      <dsp:txXfrm>
        <a:off x="1570077" y="461367"/>
        <a:ext cx="1783839" cy="1409530"/>
      </dsp:txXfrm>
    </dsp:sp>
    <dsp:sp modelId="{28C03F79-2247-459F-9D67-501256D5AA52}">
      <dsp:nvSpPr>
        <dsp:cNvPr id="0" name=""/>
        <dsp:cNvSpPr/>
      </dsp:nvSpPr>
      <dsp:spPr>
        <a:xfrm rot="17700000">
          <a:off x="3609846" y="1665575"/>
          <a:ext cx="1721654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12AB2-152E-4754-9141-A681481C8AC4}">
      <dsp:nvSpPr>
        <dsp:cNvPr id="0" name=""/>
        <dsp:cNvSpPr/>
      </dsp:nvSpPr>
      <dsp:spPr>
        <a:xfrm>
          <a:off x="3898702" y="417514"/>
          <a:ext cx="1871545" cy="14972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Melindo (Melayu Indonesia)</a:t>
          </a:r>
          <a:endParaRPr lang="en-US" sz="1400" kern="1200" dirty="0"/>
        </a:p>
      </dsp:txBody>
      <dsp:txXfrm>
        <a:off x="3942555" y="461367"/>
        <a:ext cx="1783839" cy="1409530"/>
      </dsp:txXfrm>
    </dsp:sp>
    <dsp:sp modelId="{505912FF-BF3F-49B8-9887-9793F32D01E2}">
      <dsp:nvSpPr>
        <dsp:cNvPr id="0" name=""/>
        <dsp:cNvSpPr/>
      </dsp:nvSpPr>
      <dsp:spPr>
        <a:xfrm rot="20700000">
          <a:off x="4667151" y="2925622"/>
          <a:ext cx="1721654" cy="56146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10CF7-7C90-4621-BADA-011C5947AF8E}">
      <dsp:nvSpPr>
        <dsp:cNvPr id="0" name=""/>
        <dsp:cNvSpPr/>
      </dsp:nvSpPr>
      <dsp:spPr>
        <a:xfrm>
          <a:off x="5423701" y="2234937"/>
          <a:ext cx="1871545" cy="14972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Ejaan</a:t>
          </a:r>
          <a:r>
            <a:rPr lang="en-US" sz="1400" kern="1200" dirty="0"/>
            <a:t> </a:t>
          </a:r>
          <a:r>
            <a:rPr lang="en-US" sz="1400" kern="1200" dirty="0" err="1"/>
            <a:t>Bahasa</a:t>
          </a:r>
          <a:r>
            <a:rPr lang="en-US" sz="1400" kern="1200" dirty="0"/>
            <a:t> Indonesia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yang </a:t>
          </a:r>
          <a:r>
            <a:rPr lang="en-US" sz="1400" kern="1200" dirty="0" err="1"/>
            <a:t>Disempurnakan</a:t>
          </a:r>
          <a:r>
            <a:rPr lang="en-US" sz="1400" kern="1200" dirty="0"/>
            <a:t> (EYD)</a:t>
          </a:r>
        </a:p>
      </dsp:txBody>
      <dsp:txXfrm>
        <a:off x="5467554" y="2278790"/>
        <a:ext cx="1783839" cy="1409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OJZ-x-_MBe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88432" y="4323233"/>
            <a:ext cx="47880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Destiani</a:t>
            </a:r>
            <a:r>
              <a:rPr kumimoji="0" lang="en-US" altLang="ko-KR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kumimoji="0" lang="en-US" altLang="ko-KR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M.Pd</a:t>
            </a:r>
            <a:r>
              <a:rPr kumimoji="0" lang="en-US" altLang="ko-KR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987824" y="2714479"/>
            <a:ext cx="49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Baskerville Old Face" pitchFamily="18" charset="0"/>
              </a:rPr>
              <a:t>Sejarah</a:t>
            </a:r>
            <a:r>
              <a:rPr lang="en-US" sz="3600" b="1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askerville Old Face" pitchFamily="18" charset="0"/>
              </a:rPr>
              <a:t>Bahasa</a:t>
            </a:r>
            <a:r>
              <a:rPr lang="en-US" sz="3600" b="1" dirty="0">
                <a:solidFill>
                  <a:srgbClr val="002060"/>
                </a:solidFill>
                <a:latin typeface="Baskerville Old Face" pitchFamily="18" charset="0"/>
              </a:rPr>
              <a:t> Indonesia </a:t>
            </a:r>
            <a:br>
              <a:rPr lang="en-US" sz="3600" b="1" dirty="0">
                <a:solidFill>
                  <a:srgbClr val="002060"/>
                </a:solidFill>
                <a:latin typeface="Baskerville Old Face" pitchFamily="18" charset="0"/>
              </a:rPr>
            </a:br>
            <a:r>
              <a:rPr lang="en-US" sz="3600" b="1" dirty="0" err="1">
                <a:solidFill>
                  <a:srgbClr val="002060"/>
                </a:solidFill>
                <a:latin typeface="Baskerville Old Face" pitchFamily="18" charset="0"/>
              </a:rPr>
              <a:t>dan</a:t>
            </a:r>
            <a:r>
              <a:rPr lang="en-US" sz="3600" b="1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Baskerville Old Face" pitchFamily="18" charset="0"/>
              </a:rPr>
              <a:t>Perkembangannya</a:t>
            </a:r>
            <a:r>
              <a:rPr lang="en-US" sz="3600" b="1" dirty="0">
                <a:solidFill>
                  <a:srgbClr val="002060"/>
                </a:solidFill>
                <a:latin typeface="Baskerville Old Face" pitchFamily="18" charset="0"/>
              </a:rPr>
              <a:t> </a:t>
            </a:r>
            <a:endParaRPr lang="en-US" altLang="ko-KR" sz="3600" b="1" dirty="0">
              <a:solidFill>
                <a:srgbClr val="002060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81908" y="2118608"/>
            <a:ext cx="1749286" cy="174928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613169" y="195486"/>
            <a:ext cx="7067128" cy="424847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/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Belanda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terlibat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</a:p>
          <a:p>
            <a:pPr marL="109537"/>
            <a:r>
              <a:rPr lang="en-US" dirty="0" err="1"/>
              <a:t>standardisasi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.</a:t>
            </a:r>
          </a:p>
          <a:p>
            <a:pPr marL="109537"/>
            <a:endParaRPr lang="en-US" dirty="0"/>
          </a:p>
          <a:p>
            <a:pPr marL="109537"/>
            <a:r>
              <a:rPr lang="en-US" dirty="0" err="1"/>
              <a:t>Promosi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pun </a:t>
            </a:r>
            <a:r>
              <a:rPr lang="en-US" dirty="0" err="1"/>
              <a:t>dilakukan</a:t>
            </a:r>
            <a:r>
              <a:rPr lang="en-US" dirty="0"/>
              <a:t> di </a:t>
            </a:r>
            <a:r>
              <a:rPr lang="en-US" dirty="0" err="1"/>
              <a:t>sekolah-sekolah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didukung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penerbitan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sastra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</a:p>
          <a:p>
            <a:pPr marL="109537"/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. </a:t>
            </a:r>
          </a:p>
          <a:p>
            <a:pPr marL="109537"/>
            <a:endParaRPr lang="en-US" dirty="0"/>
          </a:p>
          <a:p>
            <a:pPr marL="109537" algn="ctr"/>
            <a:endParaRPr lang="en-US" b="1" dirty="0"/>
          </a:p>
          <a:p>
            <a:pPr marL="109537" algn="ctr"/>
            <a:r>
              <a:rPr lang="en-US" b="1" dirty="0" err="1"/>
              <a:t>Terbentuklah</a:t>
            </a:r>
            <a:r>
              <a:rPr lang="en-US" b="1" dirty="0"/>
              <a:t> “</a:t>
            </a:r>
            <a:r>
              <a:rPr lang="en-US" b="1" dirty="0" err="1"/>
              <a:t>embrio</a:t>
            </a:r>
            <a:r>
              <a:rPr lang="en-US" b="1" dirty="0"/>
              <a:t>” </a:t>
            </a:r>
            <a:r>
              <a:rPr lang="en-US" b="1" dirty="0" err="1"/>
              <a:t>bahasa</a:t>
            </a:r>
            <a:r>
              <a:rPr lang="en-US" b="1" dirty="0"/>
              <a:t> Indonesia yang </a:t>
            </a:r>
            <a:r>
              <a:rPr lang="en-US" b="1" dirty="0" err="1"/>
              <a:t>secara</a:t>
            </a:r>
            <a:endParaRPr lang="en-US" b="1" dirty="0"/>
          </a:p>
          <a:p>
            <a:pPr marL="109537" algn="ctr"/>
            <a:r>
              <a:rPr lang="en-US" b="1" dirty="0"/>
              <a:t> </a:t>
            </a:r>
            <a:r>
              <a:rPr lang="en-US" b="1" dirty="0" err="1"/>
              <a:t>perlahan</a:t>
            </a:r>
            <a:r>
              <a:rPr lang="en-US" b="1" dirty="0"/>
              <a:t> </a:t>
            </a:r>
            <a:r>
              <a:rPr lang="en-US" b="1" dirty="0" err="1"/>
              <a:t>mulai</a:t>
            </a:r>
            <a:r>
              <a:rPr lang="en-US" b="1" dirty="0"/>
              <a:t> </a:t>
            </a:r>
            <a:r>
              <a:rPr lang="en-US" b="1" dirty="0" err="1"/>
              <a:t>terpisah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semula</a:t>
            </a:r>
            <a:r>
              <a:rPr lang="en-US" b="1" dirty="0"/>
              <a:t>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</a:p>
          <a:p>
            <a:pPr marL="109537" algn="ctr"/>
            <a:r>
              <a:rPr lang="en-US" b="1" dirty="0" err="1"/>
              <a:t>Melayu</a:t>
            </a:r>
            <a:r>
              <a:rPr lang="en-US" b="1" dirty="0"/>
              <a:t>.</a:t>
            </a:r>
          </a:p>
        </p:txBody>
      </p:sp>
      <p:sp>
        <p:nvSpPr>
          <p:cNvPr id="6" name="Down Arrow 5"/>
          <p:cNvSpPr/>
          <p:nvPr/>
        </p:nvSpPr>
        <p:spPr>
          <a:xfrm>
            <a:off x="4786693" y="2427734"/>
            <a:ext cx="360040" cy="64807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1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7664" y="365125"/>
            <a:ext cx="6967686" cy="54359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err="1"/>
              <a:t>Lahirnya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Indonesia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9712" y="1275606"/>
            <a:ext cx="6549804" cy="403726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C00000"/>
                </a:solidFill>
              </a:rPr>
              <a:t>Penamaan</a:t>
            </a:r>
            <a:r>
              <a:rPr lang="en-US" dirty="0">
                <a:solidFill>
                  <a:srgbClr val="C00000"/>
                </a:solidFill>
              </a:rPr>
              <a:t> "</a:t>
            </a:r>
            <a:r>
              <a:rPr lang="en-US" dirty="0" err="1">
                <a:solidFill>
                  <a:srgbClr val="C00000"/>
                </a:solidFill>
              </a:rPr>
              <a:t>Bahasa</a:t>
            </a:r>
            <a:r>
              <a:rPr lang="en-US" dirty="0">
                <a:solidFill>
                  <a:srgbClr val="C00000"/>
                </a:solidFill>
              </a:rPr>
              <a:t> Indonesia" </a:t>
            </a:r>
            <a:r>
              <a:rPr lang="en-US" dirty="0" err="1">
                <a:solidFill>
                  <a:srgbClr val="C00000"/>
                </a:solidFill>
              </a:rPr>
              <a:t>diawali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sejak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dicanang-kannya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Sumpah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Pemuda</a:t>
            </a:r>
            <a:r>
              <a:rPr lang="en-US" dirty="0">
                <a:solidFill>
                  <a:srgbClr val="C00000"/>
                </a:solidFill>
              </a:rPr>
              <a:t>,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srgbClr val="C00000"/>
                </a:solidFill>
              </a:rPr>
              <a:t>	</a:t>
            </a:r>
          </a:p>
          <a:p>
            <a:pPr algn="ctr">
              <a:lnSpc>
                <a:spcPct val="150000"/>
              </a:lnSpc>
              <a:defRPr/>
            </a:pPr>
            <a:r>
              <a:rPr lang="en-US" b="1" dirty="0">
                <a:solidFill>
                  <a:srgbClr val="C00000"/>
                </a:solidFill>
              </a:rPr>
              <a:t>28 </a:t>
            </a:r>
            <a:r>
              <a:rPr lang="en-US" b="1" dirty="0" err="1">
                <a:solidFill>
                  <a:srgbClr val="C00000"/>
                </a:solidFill>
              </a:rPr>
              <a:t>Oktober</a:t>
            </a:r>
            <a:r>
              <a:rPr lang="en-US" b="1" dirty="0">
                <a:solidFill>
                  <a:srgbClr val="C00000"/>
                </a:solidFill>
              </a:rPr>
              <a:t> 1928.</a:t>
            </a:r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C00000"/>
                </a:solidFill>
              </a:rPr>
              <a:t>Kemudian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bahasa</a:t>
            </a:r>
            <a:r>
              <a:rPr lang="en-US" dirty="0">
                <a:solidFill>
                  <a:srgbClr val="C00000"/>
                </a:solidFill>
              </a:rPr>
              <a:t> Indonesia </a:t>
            </a:r>
            <a:r>
              <a:rPr lang="en-US" dirty="0" err="1">
                <a:solidFill>
                  <a:srgbClr val="C00000"/>
                </a:solidFill>
              </a:rPr>
              <a:t>diresmikan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menjadi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dirty="0" err="1">
                <a:solidFill>
                  <a:srgbClr val="C00000"/>
                </a:solidFill>
              </a:rPr>
              <a:t>bahasa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negara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18 </a:t>
            </a:r>
            <a:r>
              <a:rPr lang="en-US" dirty="0" err="1">
                <a:solidFill>
                  <a:srgbClr val="C00000"/>
                </a:solidFill>
              </a:rPr>
              <a:t>Agustus</a:t>
            </a:r>
            <a:r>
              <a:rPr lang="en-US" dirty="0">
                <a:solidFill>
                  <a:srgbClr val="C00000"/>
                </a:solidFill>
              </a:rPr>
              <a:t> 1945. </a:t>
            </a:r>
          </a:p>
        </p:txBody>
      </p:sp>
    </p:spTree>
    <p:extLst>
      <p:ext uri="{BB962C8B-B14F-4D97-AF65-F5344CB8AC3E}">
        <p14:creationId xmlns:p14="http://schemas.microsoft.com/office/powerpoint/2010/main" val="2909689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3688" y="1002090"/>
            <a:ext cx="669674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/>
              <a:t>Pertama</a:t>
            </a:r>
            <a:r>
              <a:rPr lang="en-US" sz="2000" b="1" dirty="0"/>
              <a:t> : </a:t>
            </a:r>
            <a:r>
              <a:rPr lang="en-US" sz="2000" dirty="0"/>
              <a:t>KAMI POETRA DAN POETRI INDONESIA </a:t>
            </a:r>
          </a:p>
          <a:p>
            <a:pPr>
              <a:defRPr/>
            </a:pPr>
            <a:r>
              <a:rPr lang="en-US" sz="2000" dirty="0"/>
              <a:t>MENGAKOE BERTOEMPAH DARAH JANG SATOE, TANAH AIR INDONESIA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 err="1"/>
              <a:t>Kedua</a:t>
            </a:r>
            <a:r>
              <a:rPr lang="en-US" sz="2000" b="1" dirty="0"/>
              <a:t> : </a:t>
            </a:r>
            <a:r>
              <a:rPr lang="en-US" sz="2000" dirty="0"/>
              <a:t>KAMI POETRA DAN POETRI INDONESIA,</a:t>
            </a:r>
          </a:p>
          <a:p>
            <a:pPr>
              <a:defRPr/>
            </a:pPr>
            <a:r>
              <a:rPr lang="en-US" sz="2000" dirty="0"/>
              <a:t>MENGAKOE BERBANGSA JANG SATOE, BANGSA </a:t>
            </a:r>
          </a:p>
          <a:p>
            <a:pPr>
              <a:defRPr/>
            </a:pPr>
            <a:r>
              <a:rPr lang="en-US" sz="2000" dirty="0"/>
              <a:t>INDONESIA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b="1" dirty="0" err="1"/>
              <a:t>Ketiga</a:t>
            </a:r>
            <a:r>
              <a:rPr lang="en-US" sz="2000" b="1" dirty="0"/>
              <a:t> : </a:t>
            </a:r>
            <a:r>
              <a:rPr lang="en-US" sz="2000" dirty="0"/>
              <a:t>KAMI POETRA DAN POETRI INDONESIA   </a:t>
            </a:r>
          </a:p>
          <a:p>
            <a:pPr>
              <a:defRPr/>
            </a:pPr>
            <a:r>
              <a:rPr lang="en-US" sz="2000" dirty="0"/>
              <a:t>MENGJOENJOENG BAHASA PERSATOEAN, </a:t>
            </a:r>
          </a:p>
          <a:p>
            <a:pPr>
              <a:defRPr/>
            </a:pPr>
            <a:r>
              <a:rPr lang="en-US" sz="2000" dirty="0"/>
              <a:t>BAHASA INDONESIA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60238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5036374"/>
              </p:ext>
            </p:extLst>
          </p:nvPr>
        </p:nvGraphicFramePr>
        <p:xfrm>
          <a:off x="1524000" y="-92546"/>
          <a:ext cx="729647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2904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3927" y="20013"/>
            <a:ext cx="6895678" cy="6795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err="1"/>
              <a:t>Penyempurnaan</a:t>
            </a:r>
            <a:r>
              <a:rPr lang="en-US" sz="3200" dirty="0"/>
              <a:t> </a:t>
            </a:r>
            <a:r>
              <a:rPr lang="en-US" sz="3200" dirty="0" err="1"/>
              <a:t>Ejaan</a:t>
            </a:r>
            <a:r>
              <a:rPr lang="en-US" sz="3200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3688" y="996312"/>
            <a:ext cx="7056784" cy="375268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/>
              <a:t>Ejaan</a:t>
            </a:r>
            <a:r>
              <a:rPr lang="en-US" sz="1800" b="1" dirty="0"/>
              <a:t> van </a:t>
            </a:r>
            <a:r>
              <a:rPr lang="en-US" sz="1800" b="1" dirty="0" err="1"/>
              <a:t>Ophuisjen</a:t>
            </a:r>
            <a:r>
              <a:rPr lang="en-US" sz="1800" b="1" dirty="0"/>
              <a:t> (1901)</a:t>
            </a:r>
            <a:endParaRPr lang="en-US" sz="1800" dirty="0"/>
          </a:p>
          <a:p>
            <a:r>
              <a:rPr lang="en-US" sz="1800" b="1" dirty="0" err="1"/>
              <a:t>Huruf</a:t>
            </a:r>
            <a:r>
              <a:rPr lang="en-US" sz="1800" b="1" dirty="0"/>
              <a:t> </a:t>
            </a:r>
            <a:r>
              <a:rPr lang="en-US" sz="1800" b="1" i="1" dirty="0"/>
              <a:t>ï</a:t>
            </a:r>
            <a:r>
              <a:rPr lang="en-US" sz="1800" b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r>
              <a:rPr lang="en-US" sz="1800" dirty="0"/>
              <a:t> </a:t>
            </a:r>
            <a:r>
              <a:rPr lang="en-US" sz="1800" i="1" dirty="0"/>
              <a:t>i,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i="1" dirty="0" err="1"/>
              <a:t>mulaï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i="1" dirty="0" err="1"/>
              <a:t>ramai</a:t>
            </a:r>
            <a:r>
              <a:rPr lang="en-US" sz="1800" i="1" dirty="0"/>
              <a:t>,</a:t>
            </a:r>
            <a:r>
              <a:rPr lang="en-US" sz="1800" dirty="0"/>
              <a:t> </a:t>
            </a:r>
            <a:r>
              <a:rPr lang="en-US" sz="1800" dirty="0" err="1"/>
              <a:t>juga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menulis</a:t>
            </a:r>
            <a:r>
              <a:rPr lang="en-US" sz="1800" dirty="0"/>
              <a:t> </a:t>
            </a:r>
            <a:r>
              <a:rPr lang="en-US" sz="1800" dirty="0" err="1"/>
              <a:t>huruf</a:t>
            </a:r>
            <a:r>
              <a:rPr lang="en-US" sz="1800" dirty="0"/>
              <a:t> </a:t>
            </a:r>
            <a:r>
              <a:rPr lang="en-US" sz="1800" i="1" dirty="0"/>
              <a:t>y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i="1" dirty="0" err="1"/>
              <a:t>Soerabaïa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b="1" dirty="0" err="1"/>
              <a:t>Huruf</a:t>
            </a:r>
            <a:r>
              <a:rPr lang="en-US" sz="1800" b="1" dirty="0"/>
              <a:t> </a:t>
            </a:r>
            <a:r>
              <a:rPr lang="en-US" sz="1800" b="1" i="1" dirty="0"/>
              <a:t>j</a:t>
            </a:r>
            <a:r>
              <a:rPr lang="en-US" sz="1800" b="1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menuliskan</a:t>
            </a:r>
            <a:r>
              <a:rPr lang="en-US" sz="1800" dirty="0"/>
              <a:t> kata-kata </a:t>
            </a:r>
            <a:r>
              <a:rPr lang="en-US" sz="1800" i="1" dirty="0" err="1"/>
              <a:t>jang</a:t>
            </a:r>
            <a:r>
              <a:rPr lang="en-US" sz="1800" dirty="0"/>
              <a:t>, </a:t>
            </a:r>
            <a:r>
              <a:rPr lang="en-US" sz="1800" i="1" dirty="0" err="1"/>
              <a:t>pajah</a:t>
            </a:r>
            <a:r>
              <a:rPr lang="en-US" sz="1800" dirty="0"/>
              <a:t>, </a:t>
            </a:r>
            <a:r>
              <a:rPr lang="en-US" sz="1800" i="1" dirty="0" err="1"/>
              <a:t>sajang</a:t>
            </a:r>
            <a:r>
              <a:rPr lang="en-US" sz="1800" dirty="0"/>
              <a:t>, </a:t>
            </a:r>
            <a:r>
              <a:rPr lang="en-US" sz="1800" dirty="0" err="1"/>
              <a:t>dsb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b="1" dirty="0" err="1"/>
              <a:t>Huruf</a:t>
            </a:r>
            <a:r>
              <a:rPr lang="en-US" sz="1800" b="1" dirty="0"/>
              <a:t> </a:t>
            </a:r>
            <a:r>
              <a:rPr lang="en-US" sz="1800" b="1" i="1" dirty="0" err="1"/>
              <a:t>oe</a:t>
            </a:r>
            <a:r>
              <a:rPr lang="en-US" sz="1800" b="1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menuliskan</a:t>
            </a:r>
            <a:r>
              <a:rPr lang="en-US" sz="1800" dirty="0"/>
              <a:t> kata-kata </a:t>
            </a:r>
            <a:r>
              <a:rPr lang="en-US" sz="1800" i="1" dirty="0" err="1"/>
              <a:t>goeroe</a:t>
            </a:r>
            <a:r>
              <a:rPr lang="en-US" sz="1800" dirty="0"/>
              <a:t>, </a:t>
            </a:r>
            <a:r>
              <a:rPr lang="en-US" sz="1800" i="1" dirty="0" err="1"/>
              <a:t>itoe</a:t>
            </a:r>
            <a:r>
              <a:rPr lang="en-US" sz="1800" dirty="0"/>
              <a:t>, </a:t>
            </a:r>
            <a:r>
              <a:rPr lang="en-US" sz="1800" i="1" dirty="0" err="1"/>
              <a:t>oemoer</a:t>
            </a:r>
            <a:r>
              <a:rPr lang="en-US" sz="1800" dirty="0"/>
              <a:t>, </a:t>
            </a:r>
            <a:r>
              <a:rPr lang="en-US" sz="1800" dirty="0" err="1"/>
              <a:t>dsb</a:t>
            </a:r>
            <a:r>
              <a:rPr lang="en-US" sz="1800" dirty="0"/>
              <a:t>.</a:t>
            </a:r>
          </a:p>
          <a:p>
            <a:endParaRPr lang="en-US" sz="1800" dirty="0"/>
          </a:p>
          <a:p>
            <a:r>
              <a:rPr lang="en-US" sz="1800" b="1" dirty="0" err="1"/>
              <a:t>Tanda</a:t>
            </a:r>
            <a:r>
              <a:rPr lang="en-US" sz="1800" b="1" dirty="0"/>
              <a:t> </a:t>
            </a:r>
            <a:r>
              <a:rPr lang="en-US" sz="1800" b="1" dirty="0" err="1"/>
              <a:t>baca</a:t>
            </a:r>
            <a:r>
              <a:rPr lang="en-US" sz="1800" b="1" dirty="0"/>
              <a:t>, </a:t>
            </a:r>
            <a:r>
              <a:rPr lang="en-US" sz="1800" b="1" dirty="0" err="1"/>
              <a:t>seperti</a:t>
            </a:r>
            <a:r>
              <a:rPr lang="en-US" sz="1800" b="1" dirty="0"/>
              <a:t> </a:t>
            </a:r>
            <a:r>
              <a:rPr lang="en-US" sz="1800" b="1" dirty="0" err="1"/>
              <a:t>koma</a:t>
            </a:r>
            <a:r>
              <a:rPr lang="en-US" sz="1800" b="1" dirty="0"/>
              <a:t> </a:t>
            </a:r>
            <a:r>
              <a:rPr lang="en-US" sz="1800" b="1" dirty="0" err="1"/>
              <a:t>ain</a:t>
            </a:r>
            <a:r>
              <a:rPr lang="en-US" sz="1800" dirty="0"/>
              <a:t>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menuliskan</a:t>
            </a:r>
            <a:r>
              <a:rPr lang="en-US" sz="1800" dirty="0"/>
              <a:t> kata-</a:t>
            </a:r>
          </a:p>
          <a:p>
            <a:r>
              <a:rPr lang="en-US" sz="1800" dirty="0"/>
              <a:t>kata </a:t>
            </a:r>
            <a:r>
              <a:rPr lang="en-US" sz="1800" i="1" dirty="0" err="1"/>
              <a:t>ma’moer</a:t>
            </a:r>
            <a:r>
              <a:rPr lang="en-US" sz="1800" dirty="0"/>
              <a:t>, </a:t>
            </a:r>
            <a:r>
              <a:rPr lang="en-US" sz="1800" i="1" dirty="0"/>
              <a:t>’</a:t>
            </a:r>
            <a:r>
              <a:rPr lang="en-US" sz="1800" i="1" dirty="0" err="1"/>
              <a:t>akal</a:t>
            </a:r>
            <a:r>
              <a:rPr lang="en-US" sz="1800" dirty="0"/>
              <a:t>, </a:t>
            </a:r>
            <a:r>
              <a:rPr lang="en-US" sz="1800" i="1" dirty="0"/>
              <a:t>ta’</a:t>
            </a:r>
            <a:r>
              <a:rPr lang="en-US" sz="1800" dirty="0"/>
              <a:t>, </a:t>
            </a:r>
            <a:r>
              <a:rPr lang="en-US" sz="1800" i="1" dirty="0"/>
              <a:t>pa’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117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86785" y="123478"/>
            <a:ext cx="6895678" cy="76646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err="1"/>
              <a:t>Ejaan</a:t>
            </a:r>
            <a:r>
              <a:rPr lang="en-US" sz="3200" dirty="0"/>
              <a:t> </a:t>
            </a:r>
            <a:r>
              <a:rPr lang="en-US" sz="3200" dirty="0" err="1"/>
              <a:t>Republik</a:t>
            </a:r>
            <a:r>
              <a:rPr lang="en-US" sz="3200" dirty="0"/>
              <a:t>/ </a:t>
            </a:r>
            <a:r>
              <a:rPr lang="en-US" sz="3200" dirty="0" err="1"/>
              <a:t>Soewandi</a:t>
            </a:r>
            <a:r>
              <a:rPr lang="en-US" sz="3200" dirty="0"/>
              <a:t> (1947)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3688" y="1203598"/>
            <a:ext cx="7056784" cy="404815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002060"/>
                </a:solidFill>
              </a:rPr>
              <a:t>Huruf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oe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diganti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pada</a:t>
            </a:r>
            <a:r>
              <a:rPr lang="en-US" dirty="0">
                <a:solidFill>
                  <a:srgbClr val="002060"/>
                </a:solidFill>
              </a:rPr>
              <a:t> kata-kata </a:t>
            </a:r>
            <a:r>
              <a:rPr lang="en-US" i="1" dirty="0">
                <a:solidFill>
                  <a:srgbClr val="002060"/>
                </a:solidFill>
              </a:rPr>
              <a:t>guru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itu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i="1" dirty="0" err="1">
                <a:solidFill>
                  <a:srgbClr val="002060"/>
                </a:solidFill>
              </a:rPr>
              <a:t>umur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dsb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C00000"/>
                </a:solidFill>
              </a:rPr>
              <a:t>Bunyi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hamzah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bunyi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sentak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ditulis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1" dirty="0">
                <a:solidFill>
                  <a:srgbClr val="C00000"/>
                </a:solidFill>
              </a:rPr>
              <a:t>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>
                <a:solidFill>
                  <a:srgbClr val="C00000"/>
                </a:solidFill>
              </a:rPr>
              <a:t>kata-kata </a:t>
            </a:r>
            <a:r>
              <a:rPr lang="en-US" i="1" dirty="0" err="1">
                <a:solidFill>
                  <a:srgbClr val="C00000"/>
                </a:solidFill>
              </a:rPr>
              <a:t>tak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pak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i="1" dirty="0" err="1">
                <a:solidFill>
                  <a:srgbClr val="C00000"/>
                </a:solidFill>
              </a:rPr>
              <a:t>rakjat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dsb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chemeClr val="accent4"/>
                </a:solidFill>
              </a:rPr>
              <a:t>Kata </a:t>
            </a:r>
            <a:r>
              <a:rPr lang="en-US" dirty="0" err="1">
                <a:solidFill>
                  <a:schemeClr val="accent4"/>
                </a:solidFill>
              </a:rPr>
              <a:t>ulang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boleh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ditulis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dengan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angka</a:t>
            </a:r>
            <a:r>
              <a:rPr lang="en-US" dirty="0">
                <a:solidFill>
                  <a:schemeClr val="accent4"/>
                </a:solidFill>
              </a:rPr>
              <a:t> 2 </a:t>
            </a:r>
            <a:r>
              <a:rPr lang="en-US" dirty="0" err="1">
                <a:solidFill>
                  <a:schemeClr val="accent4"/>
                </a:solidFill>
              </a:rPr>
              <a:t>seperti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pada</a:t>
            </a:r>
            <a:r>
              <a:rPr lang="en-US" dirty="0">
                <a:solidFill>
                  <a:schemeClr val="accent4"/>
                </a:solidFill>
              </a:rPr>
              <a:t> </a:t>
            </a:r>
          </a:p>
          <a:p>
            <a:r>
              <a:rPr lang="en-US" i="1" dirty="0">
                <a:solidFill>
                  <a:schemeClr val="accent4"/>
                </a:solidFill>
              </a:rPr>
              <a:t>kanak2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i="1" dirty="0">
                <a:solidFill>
                  <a:schemeClr val="accent4"/>
                </a:solidFill>
              </a:rPr>
              <a:t>ber-jalan2</a:t>
            </a:r>
            <a:r>
              <a:rPr lang="en-US" dirty="0">
                <a:solidFill>
                  <a:schemeClr val="accent4"/>
                </a:solidFill>
              </a:rPr>
              <a:t>, </a:t>
            </a:r>
            <a:r>
              <a:rPr lang="en-US" i="1" dirty="0">
                <a:solidFill>
                  <a:schemeClr val="accent4"/>
                </a:solidFill>
              </a:rPr>
              <a:t>ke-barat2-an</a:t>
            </a:r>
            <a:r>
              <a:rPr lang="en-US" dirty="0">
                <a:solidFill>
                  <a:schemeClr val="accent4"/>
                </a:solidFill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r>
              <a:rPr lang="en-US" dirty="0" err="1">
                <a:solidFill>
                  <a:srgbClr val="002060"/>
                </a:solidFill>
              </a:rPr>
              <a:t>Awalan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di</a:t>
            </a:r>
            <a:r>
              <a:rPr lang="en-US" dirty="0">
                <a:solidFill>
                  <a:srgbClr val="002060"/>
                </a:solidFill>
              </a:rPr>
              <a:t>- </a:t>
            </a:r>
            <a:r>
              <a:rPr lang="en-US" dirty="0" err="1">
                <a:solidFill>
                  <a:srgbClr val="002060"/>
                </a:solidFill>
              </a:rPr>
              <a:t>dan</a:t>
            </a:r>
            <a:r>
              <a:rPr lang="en-US" dirty="0">
                <a:solidFill>
                  <a:srgbClr val="002060"/>
                </a:solidFill>
              </a:rPr>
              <a:t> kata </a:t>
            </a:r>
            <a:r>
              <a:rPr lang="en-US" dirty="0" err="1">
                <a:solidFill>
                  <a:srgbClr val="002060"/>
                </a:solidFill>
              </a:rPr>
              <a:t>depan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i="1" dirty="0">
                <a:solidFill>
                  <a:srgbClr val="002060"/>
                </a:solidFill>
              </a:rPr>
              <a:t>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kedua-duanya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ditulis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 err="1">
                <a:solidFill>
                  <a:srgbClr val="002060"/>
                </a:solidFill>
              </a:rPr>
              <a:t>serangkai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dengan</a:t>
            </a:r>
            <a:r>
              <a:rPr lang="en-US" dirty="0">
                <a:solidFill>
                  <a:srgbClr val="002060"/>
                </a:solidFill>
              </a:rPr>
              <a:t> kata yang </a:t>
            </a:r>
            <a:r>
              <a:rPr lang="en-US" dirty="0" err="1">
                <a:solidFill>
                  <a:srgbClr val="002060"/>
                </a:solidFill>
              </a:rPr>
              <a:t>mendampinginya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9672" y="365125"/>
            <a:ext cx="6895678" cy="62244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err="1">
                <a:solidFill>
                  <a:srgbClr val="C00000"/>
                </a:solidFill>
              </a:rPr>
              <a:t>Ejaan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Melindo</a:t>
            </a:r>
            <a:r>
              <a:rPr lang="en-US" sz="3200" dirty="0">
                <a:solidFill>
                  <a:srgbClr val="C00000"/>
                </a:solidFill>
              </a:rPr>
              <a:t> (</a:t>
            </a:r>
            <a:r>
              <a:rPr lang="en-US" sz="3200" dirty="0" err="1">
                <a:solidFill>
                  <a:srgbClr val="C00000"/>
                </a:solidFill>
              </a:rPr>
              <a:t>Melayu</a:t>
            </a:r>
            <a:r>
              <a:rPr lang="en-US" sz="3200" dirty="0">
                <a:solidFill>
                  <a:srgbClr val="C00000"/>
                </a:solidFill>
              </a:rPr>
              <a:t> Indonesia)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86785" y="1275606"/>
            <a:ext cx="6895678" cy="353320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rgbClr val="C00000"/>
                </a:solidFill>
              </a:rPr>
              <a:t>Konsep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ejaan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dikenal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akhir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tahun</a:t>
            </a:r>
            <a:r>
              <a:rPr lang="en-US" dirty="0">
                <a:solidFill>
                  <a:srgbClr val="C00000"/>
                </a:solidFill>
              </a:rPr>
              <a:t> 1959. </a:t>
            </a:r>
          </a:p>
          <a:p>
            <a:r>
              <a:rPr lang="en-US" dirty="0" err="1">
                <a:solidFill>
                  <a:srgbClr val="C00000"/>
                </a:solidFill>
              </a:rPr>
              <a:t>Karena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perkembangan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politik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selama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tahun-tahun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r>
              <a:rPr lang="en-US" dirty="0" err="1">
                <a:solidFill>
                  <a:srgbClr val="C00000"/>
                </a:solidFill>
              </a:rPr>
              <a:t>berikutnya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diurungkanlah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peresmian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ejaan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ini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111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47664" y="365125"/>
            <a:ext cx="6967686" cy="11191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3200" dirty="0" err="1">
                <a:solidFill>
                  <a:schemeClr val="accent4"/>
                </a:solidFill>
              </a:rPr>
              <a:t>Ejaan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 err="1">
                <a:solidFill>
                  <a:schemeClr val="accent4"/>
                </a:solidFill>
              </a:rPr>
              <a:t>Bahasa</a:t>
            </a:r>
            <a:r>
              <a:rPr lang="en-US" sz="3200" dirty="0">
                <a:solidFill>
                  <a:schemeClr val="accent4"/>
                </a:solidFill>
              </a:rPr>
              <a:t> Indonesia </a:t>
            </a:r>
          </a:p>
          <a:p>
            <a:pPr algn="ctr"/>
            <a:r>
              <a:rPr lang="en-US" sz="3200" dirty="0">
                <a:solidFill>
                  <a:schemeClr val="accent4"/>
                </a:solidFill>
              </a:rPr>
              <a:t>yang </a:t>
            </a:r>
            <a:r>
              <a:rPr lang="en-US" sz="3200" dirty="0" err="1">
                <a:solidFill>
                  <a:schemeClr val="accent4"/>
                </a:solidFill>
              </a:rPr>
              <a:t>Disempurnakan</a:t>
            </a:r>
            <a:r>
              <a:rPr lang="en-US" sz="3200" dirty="0">
                <a:solidFill>
                  <a:schemeClr val="accent4"/>
                </a:solidFill>
              </a:rPr>
              <a:t> (EYD)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1680" y="1571230"/>
            <a:ext cx="6823670" cy="3101157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Ejaan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diresmikan</a:t>
            </a:r>
            <a:r>
              <a:rPr lang="en-US" dirty="0"/>
              <a:t> </a:t>
            </a:r>
            <a:r>
              <a:rPr lang="en-US" dirty="0" err="1"/>
              <a:t>pemakaiannya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</a:p>
          <a:p>
            <a:r>
              <a:rPr lang="en-US" dirty="0"/>
              <a:t>16 </a:t>
            </a:r>
            <a:r>
              <a:rPr lang="en-US" dirty="0" err="1"/>
              <a:t>Agustus</a:t>
            </a:r>
            <a:r>
              <a:rPr lang="en-US" dirty="0"/>
              <a:t> 1972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  <a:r>
              <a:rPr lang="en-US" dirty="0" err="1"/>
              <a:t>Republik</a:t>
            </a:r>
            <a:r>
              <a:rPr lang="en-US" dirty="0"/>
              <a:t> Indonesia. </a:t>
            </a:r>
          </a:p>
          <a:p>
            <a:r>
              <a:rPr lang="en-US" dirty="0" err="1"/>
              <a:t>Peresmian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Putusan</a:t>
            </a:r>
            <a:r>
              <a:rPr lang="en-US" dirty="0"/>
              <a:t> </a:t>
            </a:r>
            <a:r>
              <a:rPr lang="en-US" dirty="0" err="1"/>
              <a:t>Presiden</a:t>
            </a:r>
            <a:r>
              <a:rPr lang="en-US" dirty="0"/>
              <a:t> </a:t>
            </a:r>
          </a:p>
          <a:p>
            <a:r>
              <a:rPr lang="en-US" dirty="0"/>
              <a:t>No. 57, </a:t>
            </a:r>
            <a:r>
              <a:rPr lang="en-US" dirty="0" err="1"/>
              <a:t>Tahun</a:t>
            </a:r>
            <a:r>
              <a:rPr lang="en-US" dirty="0"/>
              <a:t> 1972.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970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B50B73-2637-4866-9C7A-E36461EDA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5466" y="1419622"/>
            <a:ext cx="2213077" cy="1314450"/>
          </a:xfrm>
        </p:spPr>
        <p:txBody>
          <a:bodyPr>
            <a:normAutofit/>
          </a:bodyPr>
          <a:lstStyle/>
          <a:p>
            <a:r>
              <a:rPr lang="id-ID" sz="1800" dirty="0">
                <a:hlinkClick r:id="rId2"/>
              </a:rPr>
              <a:t>https://www.youtube.com/watch?v=OJZ-x-_MBek</a:t>
            </a:r>
            <a:r>
              <a:rPr lang="en-US" sz="1800" dirty="0"/>
              <a:t> </a:t>
            </a:r>
            <a:endParaRPr lang="id-ID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82ABD-F2D1-4DCA-A545-9C5412C85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131"/>
            <a:ext cx="6243907" cy="439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5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79512" y="1131590"/>
            <a:ext cx="8496944" cy="2995737"/>
          </a:xfrm>
        </p:spPr>
        <p:txBody>
          <a:bodyPr/>
          <a:lstStyle/>
          <a:p>
            <a:pPr marL="109537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Keraf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Smarapradhipa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2005: 1)</a:t>
            </a:r>
          </a:p>
          <a:p>
            <a:pPr marL="623887" indent="-514350">
              <a:buAutoNum type="arabicPeriod"/>
            </a:pP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Bahasa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sebagai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alat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komunikasi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antaranggota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masyarakat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berupa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simbol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bunyi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dihasilkan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alat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ucap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manusia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109537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Bahasa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sistem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komunikasi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mempergunakan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simbol-simbol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vokal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bunyi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ujaran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bersifat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arbitrer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109537"/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ko-KR" alt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PENGERTIAN DAN HAKIKAT </a:t>
            </a:r>
            <a:br>
              <a:rPr lang="en-US" sz="2800" dirty="0">
                <a:solidFill>
                  <a:srgbClr val="C00000"/>
                </a:solidFill>
              </a:rPr>
            </a:br>
            <a:r>
              <a:rPr lang="en-US" sz="2800" dirty="0">
                <a:solidFill>
                  <a:srgbClr val="C00000"/>
                </a:solidFill>
              </a:rPr>
              <a:t>FUNGSI BAHASA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47664" y="267494"/>
            <a:ext cx="7355160" cy="4392489"/>
          </a:xfrm>
        </p:spPr>
        <p:txBody>
          <a:bodyPr/>
          <a:lstStyle/>
          <a:p>
            <a:pPr marL="109537"/>
            <a:r>
              <a:rPr lang="pl-PL" sz="2200" b="1" dirty="0">
                <a:solidFill>
                  <a:schemeClr val="accent4">
                    <a:lumMod val="75000"/>
                  </a:schemeClr>
                </a:solidFill>
              </a:rPr>
              <a:t>Owen 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</a:rPr>
              <a:t>dalam Stiawan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pl-PL" sz="2200" b="1" dirty="0">
                <a:solidFill>
                  <a:schemeClr val="accent4">
                    <a:lumMod val="75000"/>
                  </a:schemeClr>
                </a:solidFill>
              </a:rPr>
              <a:t>2006: 1)</a:t>
            </a:r>
            <a:endParaRPr lang="en-US" sz="2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/>
            <a:r>
              <a:rPr lang="en-US" sz="2200" b="1" dirty="0" err="1">
                <a:solidFill>
                  <a:schemeClr val="accent4">
                    <a:lumMod val="75000"/>
                  </a:schemeClr>
                </a:solidFill>
              </a:rPr>
              <a:t>Bahasa</a:t>
            </a:r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kode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diterima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secara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sosial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atau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/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sistem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konvensional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untuk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menyampaikan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konsep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/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melalui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kegunaan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simbol-simbol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dikehendaki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/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dan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kombinasi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simbol-simbol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yang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diatur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oleh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109537"/>
            <a:r>
              <a:rPr lang="en-US" sz="2200" dirty="0" err="1">
                <a:solidFill>
                  <a:schemeClr val="accent4">
                    <a:lumMod val="75000"/>
                  </a:schemeClr>
                </a:solidFill>
              </a:rPr>
              <a:t>ketentuan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109537"/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marL="109537"/>
            <a:r>
              <a:rPr lang="en-US" sz="2200" b="1" dirty="0" err="1">
                <a:solidFill>
                  <a:srgbClr val="00B050"/>
                </a:solidFill>
              </a:rPr>
              <a:t>Tarigan</a:t>
            </a:r>
            <a:r>
              <a:rPr lang="en-US" sz="2200" b="1" dirty="0">
                <a:solidFill>
                  <a:srgbClr val="00B050"/>
                </a:solidFill>
              </a:rPr>
              <a:t> (1989: 4) </a:t>
            </a:r>
            <a:endParaRPr lang="en-US" sz="2200" dirty="0">
              <a:solidFill>
                <a:srgbClr val="00B050"/>
              </a:solidFill>
            </a:endParaRPr>
          </a:p>
          <a:p>
            <a:pPr marL="109537"/>
            <a:r>
              <a:rPr lang="en-US" sz="2200" b="1" dirty="0" err="1">
                <a:solidFill>
                  <a:srgbClr val="00B050"/>
                </a:solidFill>
              </a:rPr>
              <a:t>Bahasa</a:t>
            </a:r>
            <a:r>
              <a:rPr lang="en-US" sz="2200" b="1" dirty="0">
                <a:solidFill>
                  <a:srgbClr val="00B050"/>
                </a:solidFill>
              </a:rPr>
              <a:t>: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seperangkat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lambang-lambang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mana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</a:p>
          <a:p>
            <a:pPr marL="109537"/>
            <a:r>
              <a:rPr lang="en-US" sz="2200" dirty="0" err="1">
                <a:solidFill>
                  <a:srgbClr val="00B050"/>
                </a:solidFill>
              </a:rPr>
              <a:t>suka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atau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simbol-simbol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arbitrer</a:t>
            </a:r>
            <a:r>
              <a:rPr lang="en-US" sz="2200" dirty="0">
                <a:solidFill>
                  <a:srgbClr val="00B050"/>
                </a:solidFill>
              </a:rPr>
              <a:t>.</a:t>
            </a:r>
          </a:p>
          <a:p>
            <a:pPr marL="109537"/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699543"/>
            <a:ext cx="6912768" cy="3960440"/>
          </a:xfrm>
        </p:spPr>
        <p:txBody>
          <a:bodyPr/>
          <a:lstStyle/>
          <a:p>
            <a:endParaRPr lang="en-US" sz="2200" dirty="0">
              <a:solidFill>
                <a:schemeClr val="accent2"/>
              </a:solidFill>
            </a:endParaRPr>
          </a:p>
          <a:p>
            <a:pPr algn="ctr"/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Bahasa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adalah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rangkaian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sistem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bunyi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atau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simbol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yang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dihasilkan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oleh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alat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ucap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manusia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,</a:t>
            </a:r>
          </a:p>
          <a:p>
            <a:pPr algn="ctr"/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yang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memiliki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makna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dan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secara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konvensional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digunakan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oleh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sekelompok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manusia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(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penutur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) </a:t>
            </a:r>
          </a:p>
          <a:p>
            <a:pPr algn="ctr"/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untuk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berkomunikasi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(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menghasilkan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pikiran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dan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</a:t>
            </a:r>
          </a:p>
          <a:p>
            <a:pPr algn="ctr"/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perasaan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) </a:t>
            </a:r>
            <a:r>
              <a:rPr lang="en-US" sz="2200" dirty="0" err="1">
                <a:solidFill>
                  <a:schemeClr val="accent2"/>
                </a:solidFill>
                <a:latin typeface="Bahnschrift Light" panose="020B0502040204020203" pitchFamily="34" charset="0"/>
              </a:rPr>
              <a:t>kepada</a:t>
            </a:r>
            <a:r>
              <a:rPr lang="en-US" sz="2200" dirty="0">
                <a:solidFill>
                  <a:schemeClr val="accent2"/>
                </a:solidFill>
                <a:latin typeface="Bahnschrift Light" panose="020B0502040204020203" pitchFamily="34" charset="0"/>
              </a:rPr>
              <a:t> orang lain.</a:t>
            </a:r>
          </a:p>
          <a:p>
            <a:endParaRPr lang="en-US" sz="2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6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2478" y="73507"/>
            <a:ext cx="8229600" cy="56892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3200" dirty="0" err="1">
                <a:solidFill>
                  <a:schemeClr val="accent2"/>
                </a:solidFill>
              </a:rPr>
              <a:t>Hakikat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 err="1">
                <a:solidFill>
                  <a:schemeClr val="accent2"/>
                </a:solidFill>
              </a:rPr>
              <a:t>Bahasa</a:t>
            </a:r>
            <a:endParaRPr lang="id-ID" sz="3200" dirty="0">
              <a:solidFill>
                <a:schemeClr val="accent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79510" y="747661"/>
            <a:ext cx="1767681" cy="12075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latin typeface="Baskerville Old Face" pitchFamily="18" charset="0"/>
              </a:rPr>
              <a:t>sistem</a:t>
            </a:r>
          </a:p>
        </p:txBody>
      </p:sp>
      <p:sp>
        <p:nvSpPr>
          <p:cNvPr id="7" name="Oval 6"/>
          <p:cNvSpPr/>
          <p:nvPr/>
        </p:nvSpPr>
        <p:spPr>
          <a:xfrm>
            <a:off x="7015499" y="279411"/>
            <a:ext cx="1812179" cy="12790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Baskerville Old Face" pitchFamily="18" charset="0"/>
              </a:rPr>
              <a:t>bunyi</a:t>
            </a:r>
            <a:endParaRPr lang="id-ID" sz="3200" b="1" dirty="0">
              <a:latin typeface="Baskerville Old Face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14387" y="2563559"/>
            <a:ext cx="2343745" cy="12315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atin typeface="Baskerville Old Face" pitchFamily="18" charset="0"/>
              </a:rPr>
              <a:t>makna</a:t>
            </a:r>
            <a:endParaRPr lang="id-ID" sz="4000" b="1" dirty="0">
              <a:latin typeface="Baskerville Old Face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63009" y="2264109"/>
            <a:ext cx="1970830" cy="12489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atin typeface="Baskerville Old Face" pitchFamily="18" charset="0"/>
              </a:rPr>
              <a:t>simbol</a:t>
            </a:r>
            <a:endParaRPr lang="id-ID" sz="3200" b="1" dirty="0">
              <a:latin typeface="Baskerville Old Face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1113" y="3299596"/>
            <a:ext cx="1883618" cy="13721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Baskerville Old Face" pitchFamily="18" charset="0"/>
              </a:rPr>
              <a:t>arbitrer</a:t>
            </a:r>
            <a:r>
              <a:rPr lang="en-US" sz="2800" b="1" dirty="0">
                <a:latin typeface="Baskerville Old Face" pitchFamily="18" charset="0"/>
              </a:rPr>
              <a:t> </a:t>
            </a:r>
            <a:endParaRPr lang="id-ID" sz="2800" b="1" dirty="0">
              <a:latin typeface="Baskerville Old Face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88024" y="357967"/>
            <a:ext cx="1883618" cy="137214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Baskerville Old Face" pitchFamily="18" charset="0"/>
              </a:rPr>
              <a:t>variasi</a:t>
            </a:r>
            <a:endParaRPr lang="id-ID" sz="2800" b="1" dirty="0">
              <a:latin typeface="Baskerville Old Face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573" y="3812502"/>
            <a:ext cx="1883618" cy="137214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2"/>
                </a:solidFill>
                <a:latin typeface="Baskerville Old Face" pitchFamily="18" charset="0"/>
              </a:rPr>
              <a:t>manu</a:t>
            </a:r>
            <a:r>
              <a:rPr lang="en-US" sz="2800" b="1" dirty="0">
                <a:solidFill>
                  <a:schemeClr val="accent2"/>
                </a:solidFill>
                <a:latin typeface="Baskerville Old Face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accent2"/>
                </a:solidFill>
                <a:latin typeface="Baskerville Old Face" pitchFamily="18" charset="0"/>
              </a:rPr>
              <a:t>siawi</a:t>
            </a:r>
            <a:endParaRPr lang="id-ID" sz="2800" b="1" dirty="0">
              <a:solidFill>
                <a:schemeClr val="accent2"/>
              </a:solidFill>
              <a:latin typeface="Baskerville Old Face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25835" y="747661"/>
            <a:ext cx="2162521" cy="15456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2"/>
                </a:solidFill>
                <a:latin typeface="Baskerville Old Face" pitchFamily="18" charset="0"/>
              </a:rPr>
              <a:t>Identitas</a:t>
            </a:r>
            <a:r>
              <a:rPr lang="en-US" sz="2800" b="1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Baskerville Old Face" pitchFamily="18" charset="0"/>
              </a:rPr>
              <a:t>diri</a:t>
            </a:r>
            <a:r>
              <a:rPr lang="en-US" sz="2800" b="1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  <a:endParaRPr lang="id-ID" sz="2800" b="1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32559" y="1877487"/>
            <a:ext cx="1883618" cy="1372145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Baskerville Old Face" pitchFamily="18" charset="0"/>
              </a:rPr>
              <a:t>dinamis</a:t>
            </a:r>
            <a:endParaRPr lang="id-ID" sz="2800" b="1" dirty="0">
              <a:latin typeface="Baskerville Old Face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679708" y="3795111"/>
            <a:ext cx="2051968" cy="13721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2"/>
                </a:solidFill>
                <a:latin typeface="Baskerville Old Face" pitchFamily="18" charset="0"/>
              </a:rPr>
              <a:t>alat</a:t>
            </a:r>
            <a:r>
              <a:rPr lang="en-US" sz="2800" b="1" dirty="0">
                <a:solidFill>
                  <a:schemeClr val="tx2"/>
                </a:solidFill>
                <a:latin typeface="Baskerville Old Face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2"/>
                </a:solidFill>
                <a:latin typeface="Baskerville Old Face" pitchFamily="18" charset="0"/>
              </a:rPr>
              <a:t>sosial</a:t>
            </a:r>
            <a:endParaRPr lang="id-ID" sz="2800" b="1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964921" y="3693916"/>
            <a:ext cx="2050578" cy="13721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Baskerville Old Face" pitchFamily="18" charset="0"/>
              </a:rPr>
              <a:t>universal</a:t>
            </a:r>
            <a:endParaRPr lang="id-ID" sz="2800" b="1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547664" y="1131590"/>
            <a:ext cx="7139136" cy="237626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Sunaryo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(2010: 6)</a:t>
            </a:r>
          </a:p>
          <a:p>
            <a:pPr marL="109537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Tanpa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adanya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bahasa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termasuk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bahasa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Indonesia)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Iptek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dapat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tumbuh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berkembang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47664" y="274638"/>
            <a:ext cx="7139136" cy="5715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err="1">
                <a:solidFill>
                  <a:schemeClr val="accent4"/>
                </a:solidFill>
              </a:rPr>
              <a:t>Fungsi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err="1">
                <a:solidFill>
                  <a:schemeClr val="accent4"/>
                </a:solidFill>
              </a:rPr>
              <a:t>Bahasa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7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074" y="823188"/>
            <a:ext cx="7524328" cy="884466"/>
          </a:xfrm>
        </p:spPr>
        <p:txBody>
          <a:bodyPr/>
          <a:lstStyle/>
          <a:p>
            <a:r>
              <a:rPr lang="en-US" sz="3200" dirty="0" err="1"/>
              <a:t>Fungsi-Fungsi</a:t>
            </a:r>
            <a:r>
              <a:rPr lang="en-US" sz="3200" dirty="0"/>
              <a:t> </a:t>
            </a:r>
            <a:r>
              <a:rPr lang="en-US" sz="3200" dirty="0" err="1"/>
              <a:t>Bahasa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923928" y="1707654"/>
            <a:ext cx="4878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None/>
            </a:pPr>
            <a:r>
              <a:rPr lang="en-US" sz="2400" dirty="0"/>
              <a:t>1.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endParaRPr lang="en-US" sz="2400" dirty="0"/>
          </a:p>
          <a:p>
            <a:pPr marL="109537" indent="0">
              <a:buNone/>
            </a:pPr>
            <a:r>
              <a:rPr lang="en-US" sz="2400" dirty="0"/>
              <a:t>2.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endParaRPr lang="en-US" sz="2400" dirty="0"/>
          </a:p>
          <a:p>
            <a:pPr marL="109537" indent="0">
              <a:buNone/>
            </a:pPr>
            <a:r>
              <a:rPr lang="en-US" sz="2400" dirty="0"/>
              <a:t>3.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Integrasi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Adaptasi</a:t>
            </a:r>
            <a:r>
              <a:rPr lang="en-US" sz="2400" dirty="0"/>
              <a:t> </a:t>
            </a:r>
          </a:p>
          <a:p>
            <a:pPr marL="109537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Sosial</a:t>
            </a:r>
            <a:endParaRPr lang="en-US" sz="2400" dirty="0"/>
          </a:p>
          <a:p>
            <a:pPr marL="109537" indent="0">
              <a:buNone/>
            </a:pPr>
            <a:r>
              <a:rPr lang="en-US" sz="2400" dirty="0"/>
              <a:t>4.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Kontrol</a:t>
            </a:r>
            <a:r>
              <a:rPr lang="en-US" sz="2400" dirty="0"/>
              <a:t> </a:t>
            </a:r>
            <a:r>
              <a:rPr lang="en-US" sz="2400" dirty="0" err="1"/>
              <a:t>Sosial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799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>
          <a:xfrm>
            <a:off x="1619672" y="1419622"/>
            <a:ext cx="7077472" cy="324036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Indonesia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diangkat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Melayu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yaitu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salah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satu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rumpun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Austronesia.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Melayu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tertua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didapati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prasasti-prasasti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dikeluarkan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Raja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Sriwijaya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sekitar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Abad ke-7,</a:t>
            </a: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prasasti-prasasti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itu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antara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lain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adalah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Prasasti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Karang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Barahi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Prasasti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Kota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Kapur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Prasasti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Kedukan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Bukit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475656" y="274638"/>
            <a:ext cx="7211144" cy="1000968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Sejarah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Singkat</a:t>
            </a:r>
            <a:br>
              <a:rPr lang="en-US" sz="3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Lahirnya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sz="3200" dirty="0">
                <a:solidFill>
                  <a:schemeClr val="accent5">
                    <a:lumMod val="50000"/>
                  </a:schemeClr>
                </a:solidFill>
              </a:rPr>
              <a:t> Indonesia</a:t>
            </a:r>
          </a:p>
        </p:txBody>
      </p:sp>
    </p:spTree>
    <p:extLst>
      <p:ext uri="{BB962C8B-B14F-4D97-AF65-F5344CB8AC3E}">
        <p14:creationId xmlns:p14="http://schemas.microsoft.com/office/powerpoint/2010/main" val="222075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691680" y="1203598"/>
            <a:ext cx="6995120" cy="352839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Melayu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mengalami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kemajuan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semakin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mantap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sejalan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perkembangan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kesusastraan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Melayu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109537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Pemerintah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kolonial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Hindia-Belanda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menyadari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bahwa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Melayu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dipakai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untuk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membantu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administrasi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bagi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kalangan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pegawai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pribumi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karena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109537"/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penguasaan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bahasa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Belanda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para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pegawai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pribumi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dinilai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lemah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048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674</Words>
  <Application>Microsoft Office PowerPoint</Application>
  <PresentationFormat>On-screen Show (16:9)</PresentationFormat>
  <Paragraphs>134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Bahnschrift Light</vt:lpstr>
      <vt:lpstr>Baskerville Old Face</vt:lpstr>
      <vt:lpstr>Calibri</vt:lpstr>
      <vt:lpstr>Office Theme</vt:lpstr>
      <vt:lpstr>Custom Design</vt:lpstr>
      <vt:lpstr>PowerPoint Presentation</vt:lpstr>
      <vt:lpstr> PENGERTIAN DAN HAKIKAT  FUNGSI BAHASA</vt:lpstr>
      <vt:lpstr>PowerPoint Presentation</vt:lpstr>
      <vt:lpstr>PowerPoint Presentation</vt:lpstr>
      <vt:lpstr>PowerPoint Presentation</vt:lpstr>
      <vt:lpstr>PowerPoint Presentation</vt:lpstr>
      <vt:lpstr>Fungsi-Fungsi Bahasa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Destiani Destiani</cp:lastModifiedBy>
  <cp:revision>49</cp:revision>
  <dcterms:created xsi:type="dcterms:W3CDTF">2014-04-01T16:27:38Z</dcterms:created>
  <dcterms:modified xsi:type="dcterms:W3CDTF">2026-02-18T06:27:16Z</dcterms:modified>
</cp:coreProperties>
</file>