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6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D6581-E809-49C5-9D7E-8B8E1BFD1F85}" type="datetimeFigureOut">
              <a:rPr lang="en-US" smtClean="0"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4C515-3CB1-4FFE-BCEC-F2B510931B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D6581-E809-49C5-9D7E-8B8E1BFD1F85}" type="datetimeFigureOut">
              <a:rPr lang="en-US" smtClean="0"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4C515-3CB1-4FFE-BCEC-F2B510931B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D6581-E809-49C5-9D7E-8B8E1BFD1F85}" type="datetimeFigureOut">
              <a:rPr lang="en-US" smtClean="0"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4C515-3CB1-4FFE-BCEC-F2B510931B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0324166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0324166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0324166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0324166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0324166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0324166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0324166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032416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D6581-E809-49C5-9D7E-8B8E1BFD1F85}" type="datetimeFigureOut">
              <a:rPr lang="en-US" smtClean="0"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4C515-3CB1-4FFE-BCEC-F2B510931B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0324166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0324166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03241669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03241669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032416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D6581-E809-49C5-9D7E-8B8E1BFD1F85}" type="datetimeFigureOut">
              <a:rPr lang="en-US" smtClean="0"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4C515-3CB1-4FFE-BCEC-F2B510931B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D6581-E809-49C5-9D7E-8B8E1BFD1F85}" type="datetimeFigureOut">
              <a:rPr lang="en-US" smtClean="0"/>
              <a:t>8/28/2021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4C515-3CB1-4FFE-BCEC-F2B510931B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D6581-E809-49C5-9D7E-8B8E1BFD1F85}" type="datetimeFigureOut">
              <a:rPr lang="en-US" smtClean="0"/>
              <a:t>8/28/2021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4C515-3CB1-4FFE-BCEC-F2B510931B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D6581-E809-49C5-9D7E-8B8E1BFD1F85}" type="datetimeFigureOut">
              <a:rPr lang="en-US" smtClean="0"/>
              <a:t>8/28/2021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4C515-3CB1-4FFE-BCEC-F2B510931B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D6581-E809-49C5-9D7E-8B8E1BFD1F85}" type="datetimeFigureOut">
              <a:rPr lang="en-US" smtClean="0"/>
              <a:t>8/28/2021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4C515-3CB1-4FFE-BCEC-F2B510931B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D6581-E809-49C5-9D7E-8B8E1BFD1F85}" type="datetimeFigureOut">
              <a:rPr lang="en-US" smtClean="0"/>
              <a:t>8/28/2021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4C515-3CB1-4FFE-BCEC-F2B510931B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D6581-E809-49C5-9D7E-8B8E1BFD1F85}" type="datetimeFigureOut">
              <a:rPr lang="en-US" smtClean="0"/>
              <a:t>8/28/2021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4C515-3CB1-4FFE-BCEC-F2B510931B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9D6581-E809-49C5-9D7E-8B8E1BFD1F85}" type="datetimeFigureOut">
              <a:rPr lang="en-US" smtClean="0"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24C515-3CB1-4FFE-BCEC-F2B510931B0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923928" y="4437112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3356992"/>
            <a:ext cx="91440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2000" b="1" dirty="0" smtClean="0">
                <a:latin typeface="Arial" pitchFamily="34" charset="0"/>
                <a:cs typeface="Arial" pitchFamily="34" charset="0"/>
              </a:rPr>
              <a:t>MKU </a:t>
            </a:r>
            <a:r>
              <a:rPr lang="en-US" altLang="ko-KR" sz="2000" b="1" dirty="0" smtClean="0">
                <a:latin typeface="Arial" pitchFamily="34" charset="0"/>
                <a:cs typeface="Arial" pitchFamily="34" charset="0"/>
              </a:rPr>
              <a:t>PANCASILA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ko-KR" sz="2000" b="1" dirty="0"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2000" b="1" dirty="0" err="1" smtClean="0">
                <a:latin typeface="Arial" pitchFamily="34" charset="0"/>
                <a:cs typeface="Arial" pitchFamily="34" charset="0"/>
              </a:rPr>
              <a:t>Pertemuan</a:t>
            </a:r>
            <a:r>
              <a:rPr lang="en-US" altLang="ko-KR" sz="2000" b="1" dirty="0" smtClean="0">
                <a:latin typeface="Arial" pitchFamily="34" charset="0"/>
                <a:cs typeface="Arial" pitchFamily="34" charset="0"/>
              </a:rPr>
              <a:t> 15</a:t>
            </a:r>
            <a:r>
              <a:rPr kumimoji="0" lang="en-US" altLang="ko-KR" sz="2000" b="1" dirty="0" smtClean="0">
                <a:latin typeface="Arial" pitchFamily="34" charset="0"/>
                <a:cs typeface="Arial" pitchFamily="34" charset="0"/>
              </a:rPr>
              <a:t>    </a:t>
            </a:r>
            <a:endParaRPr kumimoji="0" lang="en-US" altLang="ko-KR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7200" y="990600"/>
            <a:ext cx="6096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/>
              <a:t>Argumen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tentang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Dinamika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Tantangan</a:t>
            </a:r>
            <a:endParaRPr lang="en-US" sz="2800" b="1" dirty="0" smtClean="0"/>
          </a:p>
          <a:p>
            <a:r>
              <a:rPr lang="en-US" sz="2800" b="1" dirty="0" err="1" smtClean="0"/>
              <a:t>Pancasila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sebagai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Dasar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Nilai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Pengembangan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Ilmu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1941221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997839"/>
            <a:ext cx="9144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err="1" smtClean="0"/>
              <a:t>Sila</a:t>
            </a:r>
            <a:r>
              <a:rPr lang="en-US" b="1" i="1" dirty="0" smtClean="0"/>
              <a:t> </a:t>
            </a:r>
            <a:r>
              <a:rPr lang="en-US" b="1" i="1" dirty="0" err="1" smtClean="0"/>
              <a:t>kelima</a:t>
            </a:r>
            <a:r>
              <a:rPr lang="en-US" b="1" i="1" dirty="0" smtClean="0"/>
              <a:t>, </a:t>
            </a:r>
            <a:r>
              <a:rPr lang="en-US" b="1" i="1" dirty="0" err="1" smtClean="0"/>
              <a:t>Keadilan</a:t>
            </a:r>
            <a:r>
              <a:rPr lang="en-US" b="1" i="1" dirty="0" smtClean="0"/>
              <a:t> </a:t>
            </a:r>
            <a:r>
              <a:rPr lang="en-US" b="1" i="1" dirty="0" err="1" smtClean="0"/>
              <a:t>Sosial</a:t>
            </a:r>
            <a:r>
              <a:rPr lang="en-US" b="1" i="1" dirty="0" smtClean="0"/>
              <a:t> </a:t>
            </a:r>
            <a:r>
              <a:rPr lang="en-US" b="1" i="1" dirty="0" err="1" smtClean="0"/>
              <a:t>bagi</a:t>
            </a:r>
            <a:r>
              <a:rPr lang="en-US" b="1" i="1" dirty="0" smtClean="0"/>
              <a:t> </a:t>
            </a:r>
            <a:r>
              <a:rPr lang="en-US" b="1" i="1" dirty="0" err="1" smtClean="0"/>
              <a:t>Seluruh</a:t>
            </a:r>
            <a:r>
              <a:rPr lang="en-US" b="1" i="1" dirty="0" smtClean="0"/>
              <a:t> Rakyat Indonesia </a:t>
            </a:r>
            <a:r>
              <a:rPr lang="en-US" b="1" i="1" dirty="0" err="1" smtClean="0"/>
              <a:t>memberikan</a:t>
            </a:r>
            <a:endParaRPr lang="en-US" b="1" i="1" dirty="0" smtClean="0"/>
          </a:p>
          <a:p>
            <a:r>
              <a:rPr lang="sv-SE" dirty="0" smtClean="0"/>
              <a:t>arahan agar selalu diusahakan tidak terjadinya jurang (</a:t>
            </a:r>
            <a:r>
              <a:rPr lang="sv-SE" i="1" dirty="0" smtClean="0"/>
              <a:t>gap) kesejahteraan di</a:t>
            </a:r>
          </a:p>
          <a:p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Indonesia. </a:t>
            </a:r>
            <a:r>
              <a:rPr lang="en-US" dirty="0" err="1" smtClean="0"/>
              <a:t>Ilmuwan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yang </a:t>
            </a:r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endParaRPr lang="en-US" dirty="0" smtClean="0"/>
          </a:p>
          <a:p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yang </a:t>
            </a:r>
            <a:r>
              <a:rPr lang="en-US" dirty="0" err="1" smtClean="0"/>
              <a:t>memajukan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, </a:t>
            </a:r>
            <a:r>
              <a:rPr lang="en-US" dirty="0" err="1" smtClean="0"/>
              <a:t>sekaligus</a:t>
            </a:r>
            <a:r>
              <a:rPr lang="en-US" dirty="0" smtClean="0"/>
              <a:t> </a:t>
            </a:r>
            <a:r>
              <a:rPr lang="en-US" dirty="0" err="1" smtClean="0"/>
              <a:t>menjamin</a:t>
            </a:r>
            <a:endParaRPr lang="en-US" dirty="0" smtClean="0"/>
          </a:p>
          <a:p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karyawan</a:t>
            </a:r>
            <a:r>
              <a:rPr lang="en-US" dirty="0" smtClean="0"/>
              <a:t> (</a:t>
            </a:r>
            <a:r>
              <a:rPr lang="en-US" dirty="0" err="1" smtClean="0"/>
              <a:t>Wahyudi</a:t>
            </a:r>
            <a:r>
              <a:rPr lang="en-US" dirty="0" smtClean="0"/>
              <a:t>, 2006: 69).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7620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b="1" dirty="0" smtClean="0"/>
              <a:t>2. Urgensi Pancasila sebagai Dasar Nilai Pengembangan Ilmu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04800" y="2286000"/>
            <a:ext cx="8610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/>
              <a:t>Pentingnya Pancasila sebagai dasar nilai pengembangan ilmu, meliputi halhal</a:t>
            </a:r>
          </a:p>
          <a:p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a.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 </a:t>
            </a:r>
            <a:r>
              <a:rPr lang="en-US" dirty="0" err="1" smtClean="0"/>
              <a:t>dewasa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berakar</a:t>
            </a:r>
            <a:endParaRPr lang="en-US" dirty="0" smtClean="0"/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endParaRPr lang="en-US" dirty="0" smtClean="0"/>
          </a:p>
          <a:p>
            <a:r>
              <a:rPr lang="en-US" dirty="0" err="1" smtClean="0"/>
              <a:t>pengetahuan</a:t>
            </a:r>
            <a:r>
              <a:rPr lang="en-US" dirty="0" smtClean="0"/>
              <a:t> yang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 </a:t>
            </a:r>
            <a:r>
              <a:rPr lang="en-US" dirty="0" err="1" smtClean="0"/>
              <a:t>sepenuhnya</a:t>
            </a:r>
            <a:r>
              <a:rPr lang="en-US" dirty="0" smtClean="0"/>
              <a:t> </a:t>
            </a:r>
            <a:r>
              <a:rPr lang="en-US" dirty="0" err="1" smtClean="0"/>
              <a:t>berorientasi</a:t>
            </a:r>
            <a:endParaRPr lang="en-US" dirty="0" smtClean="0"/>
          </a:p>
          <a:p>
            <a:r>
              <a:rPr lang="en-US" dirty="0" err="1" smtClean="0"/>
              <a:t>pada</a:t>
            </a:r>
            <a:r>
              <a:rPr lang="en-US" dirty="0" smtClean="0"/>
              <a:t> Barat (</a:t>
            </a:r>
            <a:r>
              <a:rPr lang="en-US" i="1" dirty="0" smtClean="0"/>
              <a:t>Western oriented).</a:t>
            </a:r>
          </a:p>
          <a:p>
            <a:endParaRPr lang="en-US" i="1" dirty="0" smtClean="0"/>
          </a:p>
          <a:p>
            <a:r>
              <a:rPr lang="en-US" dirty="0" smtClean="0"/>
              <a:t>b.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endParaRPr lang="en-US" dirty="0" smtClean="0"/>
          </a:p>
          <a:p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prodi-prodi</a:t>
            </a:r>
            <a:r>
              <a:rPr lang="en-US" dirty="0" smtClean="0"/>
              <a:t> yang “</a:t>
            </a:r>
            <a:r>
              <a:rPr lang="en-US" dirty="0" err="1" smtClean="0"/>
              <a:t>laku</a:t>
            </a:r>
            <a:r>
              <a:rPr lang="en-US" dirty="0" smtClean="0"/>
              <a:t> </a:t>
            </a:r>
            <a:r>
              <a:rPr lang="en-US" dirty="0" err="1" smtClean="0"/>
              <a:t>keras</a:t>
            </a:r>
            <a:r>
              <a:rPr lang="en-US" dirty="0" smtClean="0"/>
              <a:t>”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perguruan</a:t>
            </a:r>
            <a:endParaRPr lang="en-US" dirty="0" smtClean="0"/>
          </a:p>
          <a:p>
            <a:r>
              <a:rPr lang="en-US" dirty="0" err="1" smtClean="0"/>
              <a:t>tinggi</a:t>
            </a:r>
            <a:r>
              <a:rPr lang="en-US" dirty="0" smtClean="0"/>
              <a:t> Indonesia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prodi-prodi</a:t>
            </a:r>
            <a:r>
              <a:rPr lang="en-US" dirty="0" smtClean="0"/>
              <a:t> yang </a:t>
            </a:r>
            <a:r>
              <a:rPr lang="en-US" dirty="0" err="1" smtClean="0"/>
              <a:t>terserap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(</a:t>
            </a:r>
            <a:r>
              <a:rPr lang="en-US" dirty="0" err="1" smtClean="0"/>
              <a:t>dunia</a:t>
            </a:r>
            <a:endParaRPr lang="en-US" dirty="0" smtClean="0"/>
          </a:p>
          <a:p>
            <a:r>
              <a:rPr lang="en-US" dirty="0" err="1" smtClean="0"/>
              <a:t>industri</a:t>
            </a:r>
            <a:r>
              <a:rPr lang="en-US" dirty="0" smtClean="0"/>
              <a:t>).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551837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n-NO" dirty="0" smtClean="0"/>
              <a:t>c. Pengembangan ilmu pengetahuan dan teknologi di Indonesia belum</a:t>
            </a:r>
          </a:p>
          <a:p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menyejahterakan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endParaRPr lang="en-US" dirty="0" smtClean="0"/>
          </a:p>
          <a:p>
            <a:r>
              <a:rPr lang="en-US" dirty="0" smtClean="0"/>
              <a:t>elite yang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(</a:t>
            </a:r>
            <a:r>
              <a:rPr lang="en-US" i="1" dirty="0" smtClean="0"/>
              <a:t>scientist oriented).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685800"/>
            <a:ext cx="7620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F. </a:t>
            </a:r>
            <a:r>
              <a:rPr lang="en-US" b="1" dirty="0" err="1" smtClean="0"/>
              <a:t>Rangkuman</a:t>
            </a:r>
            <a:r>
              <a:rPr lang="en-US" b="1" dirty="0" smtClean="0"/>
              <a:t> </a:t>
            </a:r>
            <a:r>
              <a:rPr lang="en-US" b="1" dirty="0" err="1" smtClean="0"/>
              <a:t>tentang</a:t>
            </a:r>
            <a:r>
              <a:rPr lang="en-US" b="1" dirty="0" smtClean="0"/>
              <a:t> </a:t>
            </a:r>
            <a:r>
              <a:rPr lang="en-US" b="1" dirty="0" err="1" smtClean="0"/>
              <a:t>Pengertian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Pentingnya</a:t>
            </a:r>
            <a:r>
              <a:rPr lang="en-US" b="1" dirty="0" smtClean="0"/>
              <a:t> </a:t>
            </a:r>
            <a:r>
              <a:rPr lang="en-US" b="1" dirty="0" err="1" smtClean="0"/>
              <a:t>Pancasila</a:t>
            </a:r>
            <a:endParaRPr lang="en-US" b="1" dirty="0" smtClean="0"/>
          </a:p>
          <a:p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Dasar</a:t>
            </a:r>
            <a:r>
              <a:rPr lang="en-US" b="1" dirty="0" smtClean="0"/>
              <a:t> </a:t>
            </a:r>
            <a:r>
              <a:rPr lang="en-US" b="1" dirty="0" err="1" smtClean="0"/>
              <a:t>Nilai</a:t>
            </a:r>
            <a:r>
              <a:rPr lang="en-US" b="1" dirty="0" smtClean="0"/>
              <a:t> </a:t>
            </a:r>
            <a:r>
              <a:rPr lang="en-US" b="1" dirty="0" err="1" smtClean="0"/>
              <a:t>Pengembangan</a:t>
            </a:r>
            <a:r>
              <a:rPr lang="en-US" b="1" dirty="0" smtClean="0"/>
              <a:t> </a:t>
            </a:r>
            <a:r>
              <a:rPr lang="en-US" b="1" dirty="0" err="1" smtClean="0"/>
              <a:t>Ilmu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997839"/>
            <a:ext cx="91440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,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kelima</a:t>
            </a:r>
            <a:r>
              <a:rPr lang="en-US" dirty="0" smtClean="0"/>
              <a:t> </a:t>
            </a:r>
            <a:r>
              <a:rPr lang="en-US" dirty="0" err="1" smtClean="0"/>
              <a:t>sila</a:t>
            </a:r>
            <a:endParaRPr lang="en-US" dirty="0" smtClean="0"/>
          </a:p>
          <a:p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pegangan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endParaRPr lang="en-US" dirty="0" smtClean="0"/>
          </a:p>
          <a:p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.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terminologi</a:t>
            </a:r>
            <a:r>
              <a:rPr lang="en-US" dirty="0" smtClean="0"/>
              <a:t> yang </a:t>
            </a:r>
            <a:r>
              <a:rPr lang="en-US" dirty="0" err="1" smtClean="0"/>
              <a:t>dikemukakan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pakar</a:t>
            </a:r>
            <a:endParaRPr lang="en-US" dirty="0" smtClean="0"/>
          </a:p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rujukan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endParaRPr lang="en-US" dirty="0" smtClean="0"/>
          </a:p>
          <a:p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, </a:t>
            </a:r>
            <a:r>
              <a:rPr lang="en-US" dirty="0" err="1" smtClean="0"/>
              <a:t>antara</a:t>
            </a:r>
            <a:r>
              <a:rPr lang="en-US" dirty="0" smtClean="0"/>
              <a:t> lain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i="1" dirty="0" smtClean="0"/>
              <a:t>intellectual bastion </a:t>
            </a:r>
            <a:r>
              <a:rPr lang="it-IT" dirty="0" smtClean="0"/>
              <a:t>(Sofian Effendi); Pancasila sebagai </a:t>
            </a:r>
            <a:r>
              <a:rPr lang="it-IT" i="1" dirty="0" smtClean="0"/>
              <a:t>common denominator values (Muladi);</a:t>
            </a:r>
          </a:p>
          <a:p>
            <a:endParaRPr lang="it-IT" i="1" dirty="0" smtClean="0"/>
          </a:p>
          <a:p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paradigma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endParaRPr lang="en-US" dirty="0" smtClean="0"/>
          </a:p>
          <a:p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endParaRPr lang="en-US" dirty="0" smtClean="0"/>
          </a:p>
          <a:p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memperlihatkan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rambu-rambu</a:t>
            </a:r>
            <a:endParaRPr lang="en-US" dirty="0" smtClean="0"/>
          </a:p>
          <a:p>
            <a:r>
              <a:rPr lang="en-US" dirty="0" err="1" smtClean="0"/>
              <a:t>normatif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Indonesia.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berakar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endParaRPr lang="en-US" dirty="0" smtClean="0"/>
          </a:p>
          <a:p>
            <a:r>
              <a:rPr lang="en-US" dirty="0" err="1" smtClean="0"/>
              <a:t>bangsa</a:t>
            </a:r>
            <a:r>
              <a:rPr lang="en-US" dirty="0" smtClean="0"/>
              <a:t> Indonesia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 smtClean="0"/>
              <a:t>partisipasi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81000"/>
            <a:ext cx="7162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 smtClean="0"/>
              <a:t>Membangun</a:t>
            </a:r>
            <a:r>
              <a:rPr lang="en-US" b="1" dirty="0" smtClean="0"/>
              <a:t> </a:t>
            </a:r>
            <a:r>
              <a:rPr lang="en-US" b="1" dirty="0" err="1" smtClean="0"/>
              <a:t>Argumen</a:t>
            </a:r>
            <a:r>
              <a:rPr lang="en-US" b="1" dirty="0" smtClean="0"/>
              <a:t> </a:t>
            </a:r>
            <a:r>
              <a:rPr lang="en-US" b="1" dirty="0" err="1" smtClean="0"/>
              <a:t>tentang</a:t>
            </a:r>
            <a:r>
              <a:rPr lang="en-US" b="1" dirty="0" smtClean="0"/>
              <a:t> </a:t>
            </a:r>
            <a:r>
              <a:rPr lang="en-US" b="1" dirty="0" err="1" smtClean="0"/>
              <a:t>Dinamika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Tantangan</a:t>
            </a:r>
            <a:endParaRPr lang="en-US" b="1" dirty="0" smtClean="0"/>
          </a:p>
          <a:p>
            <a:r>
              <a:rPr lang="en-US" b="1" dirty="0" err="1" smtClean="0"/>
              <a:t>Pancasila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Dasar</a:t>
            </a:r>
            <a:r>
              <a:rPr lang="en-US" b="1" dirty="0" smtClean="0"/>
              <a:t> </a:t>
            </a:r>
            <a:r>
              <a:rPr lang="en-US" b="1" dirty="0" err="1" smtClean="0"/>
              <a:t>Nilai</a:t>
            </a:r>
            <a:r>
              <a:rPr lang="en-US" b="1" dirty="0" smtClean="0"/>
              <a:t> </a:t>
            </a:r>
            <a:r>
              <a:rPr lang="en-US" b="1" dirty="0" err="1" smtClean="0"/>
              <a:t>Pengembangan</a:t>
            </a:r>
            <a:r>
              <a:rPr lang="en-US" b="1" dirty="0" smtClean="0"/>
              <a:t> </a:t>
            </a:r>
            <a:r>
              <a:rPr lang="en-US" b="1" dirty="0" err="1" smtClean="0"/>
              <a:t>Ilmu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2286000"/>
            <a:ext cx="9067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1. </a:t>
            </a:r>
            <a:r>
              <a:rPr lang="en-US" b="1" dirty="0" err="1" smtClean="0"/>
              <a:t>Argumen</a:t>
            </a:r>
            <a:r>
              <a:rPr lang="en-US" b="1" dirty="0" smtClean="0"/>
              <a:t> </a:t>
            </a:r>
            <a:r>
              <a:rPr lang="en-US" b="1" dirty="0" err="1" smtClean="0"/>
              <a:t>tentang</a:t>
            </a:r>
            <a:r>
              <a:rPr lang="en-US" b="1" dirty="0" smtClean="0"/>
              <a:t> </a:t>
            </a:r>
            <a:r>
              <a:rPr lang="en-US" b="1" dirty="0" err="1" smtClean="0"/>
              <a:t>Dinamika</a:t>
            </a:r>
            <a:r>
              <a:rPr lang="en-US" b="1" dirty="0" smtClean="0"/>
              <a:t> </a:t>
            </a:r>
            <a:r>
              <a:rPr lang="en-US" b="1" dirty="0" err="1" smtClean="0"/>
              <a:t>Pancasila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Dasar</a:t>
            </a:r>
            <a:r>
              <a:rPr lang="en-US" b="1" dirty="0" smtClean="0"/>
              <a:t> </a:t>
            </a:r>
            <a:r>
              <a:rPr lang="en-US" b="1" dirty="0" err="1" smtClean="0"/>
              <a:t>Pengembangan</a:t>
            </a:r>
            <a:endParaRPr lang="en-US" b="1" dirty="0" smtClean="0"/>
          </a:p>
          <a:p>
            <a:r>
              <a:rPr lang="en-US" b="1" dirty="0" err="1" smtClean="0"/>
              <a:t>Ilmu</a:t>
            </a:r>
            <a:endParaRPr lang="en-US" b="1" dirty="0" smtClean="0"/>
          </a:p>
          <a:p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dibicarakan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eksplisit</a:t>
            </a:r>
            <a:endParaRPr lang="en-US" dirty="0" smtClean="0"/>
          </a:p>
          <a:p>
            <a:r>
              <a:rPr lang="pt-BR" dirty="0" smtClean="0"/>
              <a:t>oleh para penyelenggara negara sejak Orde Lama sampai era Reformasi. Para</a:t>
            </a:r>
          </a:p>
          <a:p>
            <a:r>
              <a:rPr lang="en-US" dirty="0" err="1" smtClean="0"/>
              <a:t>penyelenggara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umumnya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menyinggung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pentingnya</a:t>
            </a:r>
            <a:endParaRPr lang="en-US" dirty="0" smtClean="0"/>
          </a:p>
          <a:p>
            <a:r>
              <a:rPr lang="fi-FI" dirty="0" smtClean="0"/>
              <a:t>keterkaitan antara pengembangan ilmu dan dimensi kemanusiaan (</a:t>
            </a:r>
            <a:r>
              <a:rPr lang="fi-FI" i="1" dirty="0" smtClean="0"/>
              <a:t>humanism).</a:t>
            </a:r>
          </a:p>
          <a:p>
            <a:r>
              <a:rPr lang="en-US" dirty="0" err="1" smtClean="0"/>
              <a:t>Kajian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endParaRPr lang="en-US" dirty="0" smtClean="0"/>
          </a:p>
          <a:p>
            <a:r>
              <a:rPr lang="en-US" dirty="0" err="1" smtClean="0"/>
              <a:t>perhatian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eksplisit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intelektual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endParaRPr lang="en-US" dirty="0" smtClean="0"/>
          </a:p>
          <a:p>
            <a:r>
              <a:rPr lang="en-US" dirty="0" err="1" smtClean="0"/>
              <a:t>perguruan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, </a:t>
            </a:r>
            <a:r>
              <a:rPr lang="en-US" dirty="0" err="1" smtClean="0"/>
              <a:t>khususnya</a:t>
            </a:r>
            <a:r>
              <a:rPr lang="en-US" dirty="0" smtClean="0"/>
              <a:t> </a:t>
            </a:r>
            <a:r>
              <a:rPr lang="en-US" dirty="0" err="1" smtClean="0"/>
              <a:t>Universitas</a:t>
            </a:r>
            <a:r>
              <a:rPr lang="en-US" dirty="0" smtClean="0"/>
              <a:t> </a:t>
            </a:r>
            <a:r>
              <a:rPr lang="en-US" dirty="0" err="1" smtClean="0"/>
              <a:t>Gadjah</a:t>
            </a:r>
            <a:r>
              <a:rPr lang="en-US" dirty="0" smtClean="0"/>
              <a:t> </a:t>
            </a:r>
            <a:r>
              <a:rPr lang="en-US" dirty="0" err="1" smtClean="0"/>
              <a:t>Mada</a:t>
            </a:r>
            <a:r>
              <a:rPr lang="en-US" dirty="0" smtClean="0"/>
              <a:t> yang </a:t>
            </a:r>
            <a:r>
              <a:rPr lang="en-US" dirty="0" err="1" smtClean="0"/>
              <a:t>menyelenggarakan</a:t>
            </a:r>
            <a:endParaRPr lang="en-US" dirty="0" smtClean="0"/>
          </a:p>
          <a:p>
            <a:r>
              <a:rPr lang="en-US" dirty="0" smtClean="0"/>
              <a:t>Seminar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, 1987 </a:t>
            </a:r>
            <a:r>
              <a:rPr lang="en-US" dirty="0" err="1" smtClean="0"/>
              <a:t>dan</a:t>
            </a:r>
            <a:endParaRPr lang="en-US" dirty="0" smtClean="0"/>
          </a:p>
          <a:p>
            <a:r>
              <a:rPr lang="en-US" dirty="0" err="1" smtClean="0"/>
              <a:t>Simposium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Sarasehan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Paradigma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endParaRPr lang="en-US" dirty="0" smtClean="0"/>
          </a:p>
          <a:p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Pembangunan </a:t>
            </a:r>
            <a:r>
              <a:rPr lang="en-US" dirty="0" err="1" smtClean="0"/>
              <a:t>Nasioanl</a:t>
            </a:r>
            <a:r>
              <a:rPr lang="en-US" dirty="0" smtClean="0"/>
              <a:t>, 2006.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81000"/>
            <a:ext cx="7162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D. </a:t>
            </a:r>
            <a:r>
              <a:rPr lang="en-US" b="1" dirty="0" err="1" smtClean="0"/>
              <a:t>Membangun</a:t>
            </a:r>
            <a:r>
              <a:rPr lang="en-US" b="1" dirty="0" smtClean="0"/>
              <a:t> </a:t>
            </a:r>
            <a:r>
              <a:rPr lang="en-US" b="1" dirty="0" err="1" smtClean="0"/>
              <a:t>Argumen</a:t>
            </a:r>
            <a:r>
              <a:rPr lang="en-US" b="1" dirty="0" smtClean="0"/>
              <a:t> </a:t>
            </a:r>
            <a:r>
              <a:rPr lang="en-US" b="1" dirty="0" err="1" smtClean="0"/>
              <a:t>tentang</a:t>
            </a:r>
            <a:r>
              <a:rPr lang="en-US" b="1" dirty="0" smtClean="0"/>
              <a:t> </a:t>
            </a:r>
            <a:r>
              <a:rPr lang="en-US" b="1" dirty="0" err="1" smtClean="0"/>
              <a:t>Dinamika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Tantangan</a:t>
            </a:r>
            <a:endParaRPr lang="en-US" b="1" dirty="0" smtClean="0"/>
          </a:p>
          <a:p>
            <a:r>
              <a:rPr lang="en-US" b="1" dirty="0" err="1" smtClean="0"/>
              <a:t>Pancasila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Dasar</a:t>
            </a:r>
            <a:r>
              <a:rPr lang="en-US" b="1" dirty="0" smtClean="0"/>
              <a:t> </a:t>
            </a:r>
            <a:r>
              <a:rPr lang="en-US" b="1" dirty="0" err="1" smtClean="0"/>
              <a:t>Nilai</a:t>
            </a:r>
            <a:r>
              <a:rPr lang="en-US" b="1" dirty="0" smtClean="0"/>
              <a:t> </a:t>
            </a:r>
            <a:r>
              <a:rPr lang="en-US" b="1" dirty="0" err="1" smtClean="0"/>
              <a:t>Pengembangan</a:t>
            </a:r>
            <a:r>
              <a:rPr lang="en-US" b="1" dirty="0" smtClean="0"/>
              <a:t> </a:t>
            </a:r>
            <a:r>
              <a:rPr lang="en-US" b="1" dirty="0" err="1" smtClean="0"/>
              <a:t>Ilmu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2286000"/>
            <a:ext cx="9067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1. </a:t>
            </a:r>
            <a:r>
              <a:rPr lang="en-US" b="1" dirty="0" err="1" smtClean="0"/>
              <a:t>Argumen</a:t>
            </a:r>
            <a:r>
              <a:rPr lang="en-US" b="1" dirty="0" smtClean="0"/>
              <a:t> </a:t>
            </a:r>
            <a:r>
              <a:rPr lang="en-US" b="1" dirty="0" err="1" smtClean="0"/>
              <a:t>tentang</a:t>
            </a:r>
            <a:r>
              <a:rPr lang="en-US" b="1" dirty="0" smtClean="0"/>
              <a:t> </a:t>
            </a:r>
            <a:r>
              <a:rPr lang="en-US" b="1" dirty="0" err="1" smtClean="0"/>
              <a:t>Dinamika</a:t>
            </a:r>
            <a:r>
              <a:rPr lang="en-US" b="1" dirty="0" smtClean="0"/>
              <a:t> </a:t>
            </a:r>
            <a:r>
              <a:rPr lang="en-US" b="1" dirty="0" err="1" smtClean="0"/>
              <a:t>Pancasila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Dasar</a:t>
            </a:r>
            <a:r>
              <a:rPr lang="en-US" b="1" dirty="0" smtClean="0"/>
              <a:t> </a:t>
            </a:r>
            <a:r>
              <a:rPr lang="en-US" b="1" dirty="0" err="1" smtClean="0"/>
              <a:t>Pengembangan</a:t>
            </a:r>
            <a:endParaRPr lang="en-US" b="1" dirty="0" smtClean="0"/>
          </a:p>
          <a:p>
            <a:r>
              <a:rPr lang="en-US" b="1" dirty="0" err="1" smtClean="0"/>
              <a:t>Ilmu</a:t>
            </a:r>
            <a:endParaRPr lang="en-US" b="1" dirty="0" smtClean="0"/>
          </a:p>
          <a:p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dibicarakan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eksplisit</a:t>
            </a:r>
            <a:endParaRPr lang="en-US" dirty="0" smtClean="0"/>
          </a:p>
          <a:p>
            <a:r>
              <a:rPr lang="pt-BR" dirty="0" smtClean="0"/>
              <a:t>oleh para penyelenggara negara sejak Orde Lama sampai era Reformasi. Para</a:t>
            </a:r>
          </a:p>
          <a:p>
            <a:r>
              <a:rPr lang="en-US" dirty="0" err="1" smtClean="0"/>
              <a:t>penyelenggara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umumnya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menyinggung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pentingnya</a:t>
            </a:r>
            <a:endParaRPr lang="en-US" dirty="0" smtClean="0"/>
          </a:p>
          <a:p>
            <a:r>
              <a:rPr lang="fi-FI" dirty="0" smtClean="0"/>
              <a:t>keterkaitan antara pengembangan ilmu dan dimensi kemanusiaan (</a:t>
            </a:r>
            <a:r>
              <a:rPr lang="fi-FI" i="1" dirty="0" smtClean="0"/>
              <a:t>humanism).</a:t>
            </a:r>
          </a:p>
          <a:p>
            <a:r>
              <a:rPr lang="en-US" dirty="0" err="1" smtClean="0"/>
              <a:t>Kajian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endParaRPr lang="en-US" dirty="0" smtClean="0"/>
          </a:p>
          <a:p>
            <a:r>
              <a:rPr lang="en-US" dirty="0" err="1" smtClean="0"/>
              <a:t>perhatian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eksplisit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intelektual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endParaRPr lang="en-US" dirty="0" smtClean="0"/>
          </a:p>
          <a:p>
            <a:r>
              <a:rPr lang="en-US" dirty="0" err="1" smtClean="0"/>
              <a:t>perguruan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, </a:t>
            </a:r>
            <a:r>
              <a:rPr lang="en-US" dirty="0" err="1" smtClean="0"/>
              <a:t>khususnya</a:t>
            </a:r>
            <a:r>
              <a:rPr lang="en-US" dirty="0" smtClean="0"/>
              <a:t> </a:t>
            </a:r>
            <a:r>
              <a:rPr lang="en-US" dirty="0" err="1" smtClean="0"/>
              <a:t>Universitas</a:t>
            </a:r>
            <a:r>
              <a:rPr lang="en-US" dirty="0" smtClean="0"/>
              <a:t> </a:t>
            </a:r>
            <a:r>
              <a:rPr lang="en-US" dirty="0" err="1" smtClean="0"/>
              <a:t>Gadjah</a:t>
            </a:r>
            <a:r>
              <a:rPr lang="en-US" dirty="0" smtClean="0"/>
              <a:t> </a:t>
            </a:r>
            <a:r>
              <a:rPr lang="en-US" dirty="0" err="1" smtClean="0"/>
              <a:t>Mada</a:t>
            </a:r>
            <a:r>
              <a:rPr lang="en-US" dirty="0" smtClean="0"/>
              <a:t> yang </a:t>
            </a:r>
            <a:r>
              <a:rPr lang="en-US" dirty="0" err="1" smtClean="0"/>
              <a:t>menyelenggarakan</a:t>
            </a:r>
            <a:endParaRPr lang="en-US" dirty="0" smtClean="0"/>
          </a:p>
          <a:p>
            <a:r>
              <a:rPr lang="en-US" dirty="0" smtClean="0"/>
              <a:t>Seminar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, 1987 </a:t>
            </a:r>
            <a:r>
              <a:rPr lang="en-US" dirty="0" err="1" smtClean="0"/>
              <a:t>dan</a:t>
            </a:r>
            <a:endParaRPr lang="en-US" dirty="0" smtClean="0"/>
          </a:p>
          <a:p>
            <a:r>
              <a:rPr lang="en-US" dirty="0" err="1" smtClean="0"/>
              <a:t>Simposium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Sarasehan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Paradigma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endParaRPr lang="en-US" dirty="0" smtClean="0"/>
          </a:p>
          <a:p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Pembangunan </a:t>
            </a:r>
            <a:r>
              <a:rPr lang="en-US" dirty="0" err="1" smtClean="0"/>
              <a:t>Nasioanl</a:t>
            </a:r>
            <a:r>
              <a:rPr lang="en-US" dirty="0" smtClean="0"/>
              <a:t>, 2006.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533400"/>
            <a:ext cx="8610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2. </a:t>
            </a:r>
            <a:r>
              <a:rPr lang="en-US" b="1" dirty="0" err="1" smtClean="0"/>
              <a:t>Argumen</a:t>
            </a:r>
            <a:r>
              <a:rPr lang="en-US" b="1" dirty="0" smtClean="0"/>
              <a:t> </a:t>
            </a:r>
            <a:r>
              <a:rPr lang="en-US" b="1" dirty="0" err="1" smtClean="0"/>
              <a:t>tentang</a:t>
            </a:r>
            <a:r>
              <a:rPr lang="en-US" b="1" dirty="0" smtClean="0"/>
              <a:t> </a:t>
            </a:r>
            <a:r>
              <a:rPr lang="en-US" b="1" dirty="0" err="1" smtClean="0"/>
              <a:t>Tantangan</a:t>
            </a:r>
            <a:r>
              <a:rPr lang="en-US" b="1" dirty="0" smtClean="0"/>
              <a:t> </a:t>
            </a:r>
            <a:r>
              <a:rPr lang="en-US" b="1" dirty="0" err="1" smtClean="0"/>
              <a:t>Pancasila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Dasar</a:t>
            </a:r>
            <a:r>
              <a:rPr lang="en-US" b="1" dirty="0" smtClean="0"/>
              <a:t> </a:t>
            </a:r>
            <a:r>
              <a:rPr lang="en-US" b="1" dirty="0" err="1" smtClean="0"/>
              <a:t>Pengembangan</a:t>
            </a:r>
            <a:endParaRPr lang="en-US" b="1" dirty="0" smtClean="0"/>
          </a:p>
          <a:p>
            <a:r>
              <a:rPr lang="en-US" b="1" dirty="0" err="1" smtClean="0"/>
              <a:t>Ilmu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752600"/>
            <a:ext cx="9144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tantangan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endParaRPr lang="en-US" dirty="0" smtClean="0"/>
          </a:p>
          <a:p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iptek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Indonesia:</a:t>
            </a:r>
          </a:p>
          <a:p>
            <a:endParaRPr lang="en-US" dirty="0" smtClean="0"/>
          </a:p>
          <a:p>
            <a:r>
              <a:rPr lang="en-US" dirty="0" smtClean="0"/>
              <a:t>a. </a:t>
            </a:r>
            <a:r>
              <a:rPr lang="en-US" dirty="0" err="1" smtClean="0"/>
              <a:t>Kapitalisme</a:t>
            </a:r>
            <a:r>
              <a:rPr lang="en-US" dirty="0" smtClean="0"/>
              <a:t> yang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menguasai</a:t>
            </a:r>
            <a:r>
              <a:rPr lang="en-US" dirty="0" smtClean="0"/>
              <a:t> </a:t>
            </a:r>
            <a:r>
              <a:rPr lang="en-US" dirty="0" err="1" smtClean="0"/>
              <a:t>perekonomian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, </a:t>
            </a:r>
            <a:r>
              <a:rPr lang="en-US" dirty="0" err="1" smtClean="0"/>
              <a:t>termasuk</a:t>
            </a:r>
            <a:endParaRPr lang="en-US" dirty="0" smtClean="0"/>
          </a:p>
          <a:p>
            <a:r>
              <a:rPr lang="en-US" dirty="0" smtClean="0"/>
              <a:t>Indonesia. </a:t>
            </a:r>
            <a:r>
              <a:rPr lang="en-US" dirty="0" err="1" smtClean="0"/>
              <a:t>Akibatnya</a:t>
            </a:r>
            <a:r>
              <a:rPr lang="en-US" dirty="0" smtClean="0"/>
              <a:t>,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penerapan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endParaRPr lang="en-US" dirty="0" smtClean="0"/>
          </a:p>
          <a:p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terbatas</a:t>
            </a:r>
            <a:r>
              <a:rPr lang="en-US" dirty="0" smtClean="0"/>
              <a:t>.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endParaRPr lang="en-US" dirty="0" smtClean="0"/>
          </a:p>
          <a:p>
            <a:r>
              <a:rPr lang="en-US" dirty="0" err="1" smtClean="0"/>
              <a:t>sitem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yang </a:t>
            </a:r>
            <a:r>
              <a:rPr lang="en-US" dirty="0" err="1" smtClean="0"/>
              <a:t>pernah</a:t>
            </a:r>
            <a:r>
              <a:rPr lang="en-US" dirty="0" smtClean="0"/>
              <a:t> </a:t>
            </a:r>
            <a:r>
              <a:rPr lang="en-US" dirty="0" err="1" smtClean="0"/>
              <a:t>dirintis</a:t>
            </a:r>
            <a:r>
              <a:rPr lang="en-US" dirty="0" smtClean="0"/>
              <a:t> Prof. </a:t>
            </a:r>
            <a:r>
              <a:rPr lang="en-US" dirty="0" err="1" smtClean="0"/>
              <a:t>Mubyarto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1980-</a:t>
            </a:r>
          </a:p>
          <a:p>
            <a:r>
              <a:rPr lang="en-US" dirty="0" smtClean="0"/>
              <a:t>an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wujud</a:t>
            </a:r>
            <a:r>
              <a:rPr lang="en-US" dirty="0" smtClean="0"/>
              <a:t> </a:t>
            </a:r>
            <a:r>
              <a:rPr lang="en-US" dirty="0" err="1" smtClean="0"/>
              <a:t>nyata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diandalkan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endParaRPr lang="en-US" dirty="0" smtClean="0"/>
          </a:p>
          <a:p>
            <a:r>
              <a:rPr lang="en-US" dirty="0" err="1" smtClean="0"/>
              <a:t>menangkal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menyaingi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yang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endParaRPr lang="en-US" dirty="0" smtClean="0"/>
          </a:p>
          <a:p>
            <a:r>
              <a:rPr lang="en-US" dirty="0" err="1" smtClean="0"/>
              <a:t>pemilik</a:t>
            </a:r>
            <a:r>
              <a:rPr lang="en-US" dirty="0" smtClean="0"/>
              <a:t> modal </a:t>
            </a:r>
            <a:r>
              <a:rPr lang="en-US" dirty="0" err="1" smtClean="0"/>
              <a:t>besar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b. </a:t>
            </a:r>
            <a:r>
              <a:rPr lang="en-US" dirty="0" err="1" smtClean="0"/>
              <a:t>Globalisasi</a:t>
            </a:r>
            <a:r>
              <a:rPr lang="en-US" dirty="0" smtClean="0"/>
              <a:t> yang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lemahnya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saing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</a:t>
            </a:r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iptek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Indonesia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berkedudukan</a:t>
            </a:r>
            <a:endParaRPr lang="en-US" dirty="0" smtClean="0"/>
          </a:p>
          <a:p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produsen</a:t>
            </a:r>
            <a:r>
              <a:rPr lang="en-US" dirty="0" smtClean="0"/>
              <a:t> </a:t>
            </a:r>
            <a:r>
              <a:rPr lang="en-US" dirty="0" err="1" smtClean="0"/>
              <a:t>dibandingkan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negaranegara</a:t>
            </a:r>
            <a:endParaRPr lang="en-US" dirty="0" smtClean="0"/>
          </a:p>
          <a:p>
            <a:r>
              <a:rPr lang="en-US" dirty="0" smtClean="0"/>
              <a:t>lain.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443841"/>
            <a:ext cx="91440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c. </a:t>
            </a:r>
            <a:r>
              <a:rPr lang="en-US" dirty="0" err="1" smtClean="0"/>
              <a:t>Konsumerisme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Indonesia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endParaRPr lang="en-US" dirty="0" smtClean="0"/>
          </a:p>
          <a:p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lain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 </a:t>
            </a:r>
            <a:r>
              <a:rPr lang="en-US" dirty="0" err="1" smtClean="0"/>
              <a:t>ipteknya</a:t>
            </a:r>
            <a:r>
              <a:rPr lang="en-US" dirty="0" smtClean="0"/>
              <a:t>.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endParaRPr lang="en-US" dirty="0" smtClean="0"/>
          </a:p>
          <a:p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taraf</a:t>
            </a:r>
            <a:r>
              <a:rPr lang="en-US" dirty="0" smtClean="0"/>
              <a:t> </a:t>
            </a:r>
            <a:r>
              <a:rPr lang="en-US" dirty="0" err="1" smtClean="0"/>
              <a:t>wacana</a:t>
            </a:r>
            <a:r>
              <a:rPr lang="en-US" dirty="0" smtClean="0"/>
              <a:t> yang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endParaRPr lang="en-US" dirty="0" smtClean="0"/>
          </a:p>
          <a:p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aplikasi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d. </a:t>
            </a:r>
            <a:r>
              <a:rPr lang="en-US" dirty="0" err="1" smtClean="0"/>
              <a:t>Pragmatisme</a:t>
            </a:r>
            <a:r>
              <a:rPr lang="en-US" dirty="0" smtClean="0"/>
              <a:t> yang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ciri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; </a:t>
            </a:r>
            <a:r>
              <a:rPr lang="en-US" i="1" dirty="0" smtClean="0"/>
              <a:t>workability</a:t>
            </a:r>
          </a:p>
          <a:p>
            <a:r>
              <a:rPr lang="en-US" dirty="0" smtClean="0"/>
              <a:t>(</a:t>
            </a:r>
            <a:r>
              <a:rPr lang="en-US" dirty="0" err="1" smtClean="0"/>
              <a:t>keberhasilan</a:t>
            </a:r>
            <a:r>
              <a:rPr lang="en-US" dirty="0" smtClean="0"/>
              <a:t>), </a:t>
            </a:r>
            <a:r>
              <a:rPr lang="en-US" i="1" dirty="0" smtClean="0"/>
              <a:t>satisfaction (</a:t>
            </a:r>
            <a:r>
              <a:rPr lang="en-US" i="1" dirty="0" err="1" smtClean="0"/>
              <a:t>kepuasan</a:t>
            </a:r>
            <a:r>
              <a:rPr lang="en-US" i="1" dirty="0" smtClean="0"/>
              <a:t>), </a:t>
            </a:r>
            <a:r>
              <a:rPr lang="en-US" i="1" dirty="0" err="1" smtClean="0"/>
              <a:t>dan</a:t>
            </a:r>
            <a:r>
              <a:rPr lang="en-US" i="1" dirty="0" smtClean="0"/>
              <a:t> result (</a:t>
            </a:r>
            <a:r>
              <a:rPr lang="en-US" i="1" dirty="0" err="1" smtClean="0"/>
              <a:t>hasil</a:t>
            </a:r>
            <a:r>
              <a:rPr lang="en-US" i="1" dirty="0" smtClean="0"/>
              <a:t>) (Titus, </a:t>
            </a:r>
            <a:r>
              <a:rPr lang="en-US" i="1" dirty="0" err="1" smtClean="0"/>
              <a:t>dkk</a:t>
            </a:r>
            <a:r>
              <a:rPr lang="en-US" i="1" dirty="0" smtClean="0"/>
              <a:t>.,</a:t>
            </a:r>
          </a:p>
          <a:p>
            <a:r>
              <a:rPr lang="en-US" dirty="0" smtClean="0"/>
              <a:t>1984) </a:t>
            </a:r>
            <a:r>
              <a:rPr lang="en-US" dirty="0" err="1" smtClean="0"/>
              <a:t>mewarnani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r>
              <a:rPr lang="en-US" dirty="0" smtClean="0"/>
              <a:t>Indonesia.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45720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E. </a:t>
            </a:r>
            <a:r>
              <a:rPr lang="en-US" b="1" dirty="0" err="1" smtClean="0"/>
              <a:t>Mendeskripsikan</a:t>
            </a:r>
            <a:r>
              <a:rPr lang="en-US" b="1" dirty="0" smtClean="0"/>
              <a:t> </a:t>
            </a:r>
            <a:r>
              <a:rPr lang="en-US" b="1" dirty="0" err="1" smtClean="0"/>
              <a:t>Esensi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Urgensi</a:t>
            </a:r>
            <a:r>
              <a:rPr lang="en-US" b="1" dirty="0" smtClean="0"/>
              <a:t> </a:t>
            </a:r>
            <a:r>
              <a:rPr lang="en-US" b="1" dirty="0" err="1" smtClean="0"/>
              <a:t>Pancasila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Dasar</a:t>
            </a:r>
            <a:endParaRPr lang="en-US" b="1" dirty="0" smtClean="0"/>
          </a:p>
          <a:p>
            <a:r>
              <a:rPr lang="en-US" b="1" dirty="0" err="1" smtClean="0"/>
              <a:t>Nilai</a:t>
            </a:r>
            <a:r>
              <a:rPr lang="en-US" b="1" dirty="0" smtClean="0"/>
              <a:t> </a:t>
            </a:r>
            <a:r>
              <a:rPr lang="en-US" b="1" dirty="0" err="1" smtClean="0"/>
              <a:t>Pengembangan</a:t>
            </a:r>
            <a:r>
              <a:rPr lang="en-US" b="1" dirty="0" smtClean="0"/>
              <a:t> </a:t>
            </a:r>
            <a:r>
              <a:rPr lang="en-US" b="1" dirty="0" err="1" smtClean="0"/>
              <a:t>Ilmu</a:t>
            </a:r>
            <a:r>
              <a:rPr lang="en-US" b="1" dirty="0" smtClean="0"/>
              <a:t> </a:t>
            </a:r>
            <a:r>
              <a:rPr lang="en-US" b="1" dirty="0" err="1" smtClean="0"/>
              <a:t>untuk</a:t>
            </a:r>
            <a:r>
              <a:rPr lang="en-US" b="1" dirty="0" smtClean="0"/>
              <a:t> </a:t>
            </a:r>
            <a:r>
              <a:rPr lang="en-US" b="1" dirty="0" err="1" smtClean="0"/>
              <a:t>Masa</a:t>
            </a:r>
            <a:r>
              <a:rPr lang="en-US" b="1" dirty="0" smtClean="0"/>
              <a:t> </a:t>
            </a:r>
            <a:r>
              <a:rPr lang="en-US" b="1" dirty="0" err="1" smtClean="0"/>
              <a:t>Depan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2057400"/>
            <a:ext cx="91440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1. </a:t>
            </a:r>
            <a:r>
              <a:rPr lang="en-US" b="1" dirty="0" err="1" smtClean="0"/>
              <a:t>Esensi</a:t>
            </a:r>
            <a:r>
              <a:rPr lang="en-US" b="1" dirty="0" smtClean="0"/>
              <a:t> </a:t>
            </a:r>
            <a:r>
              <a:rPr lang="en-US" b="1" dirty="0" err="1" smtClean="0"/>
              <a:t>Pancasila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Dasar</a:t>
            </a:r>
            <a:r>
              <a:rPr lang="en-US" b="1" dirty="0" smtClean="0"/>
              <a:t> </a:t>
            </a:r>
            <a:r>
              <a:rPr lang="en-US" b="1" dirty="0" err="1" smtClean="0"/>
              <a:t>Nilai</a:t>
            </a:r>
            <a:r>
              <a:rPr lang="en-US" b="1" dirty="0" smtClean="0"/>
              <a:t> </a:t>
            </a:r>
            <a:r>
              <a:rPr lang="en-US" b="1" dirty="0" err="1" smtClean="0"/>
              <a:t>Pengembangan</a:t>
            </a:r>
            <a:r>
              <a:rPr lang="en-US" b="1" dirty="0" smtClean="0"/>
              <a:t> </a:t>
            </a:r>
            <a:r>
              <a:rPr lang="en-US" b="1" dirty="0" err="1" smtClean="0"/>
              <a:t>Ilmu</a:t>
            </a:r>
            <a:endParaRPr lang="en-US" b="1" dirty="0" smtClean="0"/>
          </a:p>
          <a:p>
            <a:r>
              <a:rPr lang="en-US" dirty="0" err="1" smtClean="0"/>
              <a:t>Hakikat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iptek</a:t>
            </a:r>
            <a:r>
              <a:rPr lang="en-US" dirty="0" smtClean="0"/>
              <a:t> </a:t>
            </a:r>
            <a:r>
              <a:rPr lang="en-US" dirty="0" err="1" smtClean="0"/>
              <a:t>dikemukakan</a:t>
            </a:r>
            <a:endParaRPr lang="en-US" dirty="0" smtClean="0"/>
          </a:p>
          <a:p>
            <a:r>
              <a:rPr lang="en-US" dirty="0" smtClean="0"/>
              <a:t>Prof. </a:t>
            </a:r>
            <a:r>
              <a:rPr lang="en-US" dirty="0" err="1" smtClean="0"/>
              <a:t>Wahyudi</a:t>
            </a:r>
            <a:r>
              <a:rPr lang="en-US" dirty="0" smtClean="0"/>
              <a:t> </a:t>
            </a:r>
            <a:r>
              <a:rPr lang="en-US" dirty="0" err="1" smtClean="0"/>
              <a:t>Sediawan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Simposium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sarasehan</a:t>
            </a:r>
            <a:r>
              <a:rPr lang="en-US" dirty="0" smtClean="0"/>
              <a:t> </a:t>
            </a:r>
            <a:r>
              <a:rPr lang="en-US" i="1" dirty="0" err="1" smtClean="0"/>
              <a:t>Pancasila</a:t>
            </a:r>
            <a:r>
              <a:rPr lang="en-US" i="1" dirty="0" smtClean="0"/>
              <a:t> </a:t>
            </a:r>
            <a:r>
              <a:rPr lang="en-US" i="1" dirty="0" err="1" smtClean="0"/>
              <a:t>sebagai</a:t>
            </a:r>
            <a:endParaRPr lang="en-US" i="1" dirty="0" smtClean="0"/>
          </a:p>
          <a:p>
            <a:r>
              <a:rPr lang="en-US" i="1" dirty="0" err="1" smtClean="0"/>
              <a:t>Paradigma</a:t>
            </a:r>
            <a:r>
              <a:rPr lang="en-US" i="1" dirty="0" smtClean="0"/>
              <a:t> </a:t>
            </a:r>
            <a:r>
              <a:rPr lang="en-US" i="1" dirty="0" err="1" smtClean="0"/>
              <a:t>Ilmu</a:t>
            </a:r>
            <a:r>
              <a:rPr lang="en-US" i="1" dirty="0" smtClean="0"/>
              <a:t> </a:t>
            </a:r>
            <a:r>
              <a:rPr lang="en-US" i="1" dirty="0" err="1" smtClean="0"/>
              <a:t>Pengetahuan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 Pembangunan </a:t>
            </a:r>
            <a:r>
              <a:rPr lang="en-US" i="1" dirty="0" err="1" smtClean="0"/>
              <a:t>Bangsa</a:t>
            </a:r>
            <a:r>
              <a:rPr lang="en-US" i="1" dirty="0" smtClean="0"/>
              <a:t> </a:t>
            </a:r>
            <a:r>
              <a:rPr lang="en-US" i="1" dirty="0" err="1" smtClean="0"/>
              <a:t>sebagai</a:t>
            </a:r>
            <a:r>
              <a:rPr lang="en-US" i="1" dirty="0" smtClean="0"/>
              <a:t> </a:t>
            </a:r>
            <a:r>
              <a:rPr lang="en-US" i="1" dirty="0" err="1" smtClean="0"/>
              <a:t>berikut</a:t>
            </a:r>
            <a:r>
              <a:rPr lang="en-US" i="1" dirty="0" smtClean="0"/>
              <a:t>.</a:t>
            </a:r>
          </a:p>
          <a:p>
            <a:r>
              <a:rPr lang="fi-FI" b="1" i="1" dirty="0" smtClean="0"/>
              <a:t>Sila pertama, Ketuhanan Yang Maha Esa memberikan kesadaran bahwa</a:t>
            </a:r>
          </a:p>
          <a:p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ibarat</a:t>
            </a:r>
            <a:r>
              <a:rPr lang="en-US" dirty="0" smtClean="0"/>
              <a:t>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menempuh</a:t>
            </a:r>
            <a:r>
              <a:rPr lang="en-US" dirty="0" smtClean="0"/>
              <a:t> </a:t>
            </a:r>
            <a:r>
              <a:rPr lang="en-US" dirty="0" err="1" smtClean="0"/>
              <a:t>ujian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ujian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endParaRPr lang="en-US" dirty="0" smtClean="0"/>
          </a:p>
          <a:p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kehidupannya</a:t>
            </a:r>
            <a:r>
              <a:rPr lang="en-US" dirty="0" smtClean="0"/>
              <a:t> yang </a:t>
            </a:r>
            <a:r>
              <a:rPr lang="en-US" dirty="0" err="1" smtClean="0"/>
              <a:t>abadi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akhirat</a:t>
            </a:r>
            <a:r>
              <a:rPr lang="en-US" dirty="0" smtClean="0"/>
              <a:t> </a:t>
            </a:r>
            <a:r>
              <a:rPr lang="en-US" dirty="0" err="1" smtClean="0"/>
              <a:t>nanti</a:t>
            </a:r>
            <a:r>
              <a:rPr lang="en-US" dirty="0" smtClean="0"/>
              <a:t>.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ujiannya</a:t>
            </a:r>
            <a:endParaRPr lang="en-US" dirty="0" smtClean="0"/>
          </a:p>
          <a:p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diperintahkan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kebaikan</a:t>
            </a:r>
            <a:r>
              <a:rPr lang="en-US" dirty="0" smtClean="0"/>
              <a:t>,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endParaRPr lang="en-US" dirty="0" smtClean="0"/>
          </a:p>
          <a:p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bumi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443841"/>
            <a:ext cx="91440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err="1" smtClean="0"/>
              <a:t>Sila</a:t>
            </a:r>
            <a:r>
              <a:rPr lang="en-US" b="1" i="1" dirty="0" smtClean="0"/>
              <a:t> </a:t>
            </a:r>
            <a:r>
              <a:rPr lang="en-US" b="1" i="1" dirty="0" err="1" smtClean="0"/>
              <a:t>kedua</a:t>
            </a:r>
            <a:r>
              <a:rPr lang="en-US" b="1" i="1" dirty="0" smtClean="0"/>
              <a:t>, </a:t>
            </a:r>
            <a:r>
              <a:rPr lang="en-US" b="1" i="1" dirty="0" err="1" smtClean="0"/>
              <a:t>Kemanusiaan</a:t>
            </a:r>
            <a:r>
              <a:rPr lang="en-US" b="1" i="1" dirty="0" smtClean="0"/>
              <a:t> yang </a:t>
            </a:r>
            <a:r>
              <a:rPr lang="en-US" b="1" i="1" dirty="0" err="1" smtClean="0"/>
              <a:t>Adil</a:t>
            </a:r>
            <a:r>
              <a:rPr lang="en-US" b="1" i="1" dirty="0" smtClean="0"/>
              <a:t> </a:t>
            </a:r>
            <a:r>
              <a:rPr lang="en-US" b="1" i="1" dirty="0" err="1" smtClean="0"/>
              <a:t>dan</a:t>
            </a:r>
            <a:r>
              <a:rPr lang="en-US" b="1" i="1" dirty="0" smtClean="0"/>
              <a:t> </a:t>
            </a:r>
            <a:r>
              <a:rPr lang="en-US" b="1" i="1" dirty="0" err="1" smtClean="0"/>
              <a:t>Beradab</a:t>
            </a:r>
            <a:r>
              <a:rPr lang="en-US" b="1" i="1" dirty="0" smtClean="0"/>
              <a:t> </a:t>
            </a:r>
            <a:r>
              <a:rPr lang="en-US" b="1" i="1" dirty="0" err="1" smtClean="0"/>
              <a:t>memberikan</a:t>
            </a:r>
            <a:r>
              <a:rPr lang="en-US" b="1" i="1" dirty="0" smtClean="0"/>
              <a:t> </a:t>
            </a:r>
            <a:r>
              <a:rPr lang="en-US" b="1" i="1" dirty="0" err="1" smtClean="0"/>
              <a:t>arahan</a:t>
            </a:r>
            <a:r>
              <a:rPr lang="en-US" b="1" i="1" dirty="0" smtClean="0"/>
              <a:t>,</a:t>
            </a:r>
          </a:p>
          <a:p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universal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khas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ilmuwan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endParaRPr lang="en-US" dirty="0" smtClean="0"/>
          </a:p>
          <a:p>
            <a:r>
              <a:rPr lang="en-US" dirty="0" smtClean="0"/>
              <a:t>Indonesia.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kemanusiaan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humanisme</a:t>
            </a:r>
            <a:r>
              <a:rPr lang="en-US" dirty="0" smtClean="0"/>
              <a:t> </a:t>
            </a:r>
            <a:r>
              <a:rPr lang="en-US" dirty="0" err="1" smtClean="0"/>
              <a:t>menghendaki</a:t>
            </a:r>
            <a:r>
              <a:rPr lang="en-US" dirty="0" smtClean="0"/>
              <a:t> agar </a:t>
            </a:r>
            <a:r>
              <a:rPr lang="en-US" dirty="0" err="1" smtClean="0"/>
              <a:t>perlakuan</a:t>
            </a:r>
            <a:endParaRPr lang="en-US" dirty="0" smtClean="0"/>
          </a:p>
          <a:p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kodratnya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endParaRPr lang="en-US" dirty="0" smtClean="0"/>
          </a:p>
          <a:p>
            <a:r>
              <a:rPr lang="fi-FI" dirty="0" smtClean="0"/>
              <a:t>memiliki keinginan, seperti kecukupan materi, bersosialisasi, eksistensinya</a:t>
            </a:r>
          </a:p>
          <a:p>
            <a:r>
              <a:rPr lang="en-US" dirty="0" err="1" smtClean="0"/>
              <a:t>dihargai</a:t>
            </a:r>
            <a:r>
              <a:rPr lang="en-US" dirty="0" smtClean="0"/>
              <a:t>, </a:t>
            </a:r>
            <a:r>
              <a:rPr lang="en-US" dirty="0" err="1" smtClean="0"/>
              <a:t>mengeluarkan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, </a:t>
            </a:r>
            <a:r>
              <a:rPr lang="en-US" dirty="0" err="1" smtClean="0"/>
              <a:t>berperan</a:t>
            </a:r>
            <a:r>
              <a:rPr lang="en-US" dirty="0" smtClean="0"/>
              <a:t> </a:t>
            </a:r>
            <a:r>
              <a:rPr lang="en-US" dirty="0" err="1" smtClean="0"/>
              <a:t>nyata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lingkungannya</a:t>
            </a:r>
            <a:r>
              <a:rPr lang="en-US" dirty="0" smtClean="0"/>
              <a:t>, </a:t>
            </a:r>
            <a:r>
              <a:rPr lang="en-US" dirty="0" err="1" smtClean="0"/>
              <a:t>bekerja</a:t>
            </a:r>
            <a:endParaRPr lang="en-US" dirty="0" smtClean="0"/>
          </a:p>
          <a:p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kemampuannya</a:t>
            </a:r>
            <a:r>
              <a:rPr lang="en-US" dirty="0" smtClean="0"/>
              <a:t> yang </a:t>
            </a:r>
            <a:r>
              <a:rPr lang="en-US" dirty="0" err="1" smtClean="0"/>
              <a:t>tertinggi</a:t>
            </a:r>
            <a:r>
              <a:rPr lang="en-US" dirty="0" smtClean="0"/>
              <a:t> (</a:t>
            </a:r>
            <a:r>
              <a:rPr lang="en-US" dirty="0" err="1" smtClean="0"/>
              <a:t>Wahyudi</a:t>
            </a:r>
            <a:r>
              <a:rPr lang="en-US" dirty="0" smtClean="0"/>
              <a:t>, 2006: 65).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1443841"/>
            <a:ext cx="89916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err="1" smtClean="0"/>
              <a:t>Sila</a:t>
            </a:r>
            <a:r>
              <a:rPr lang="en-US" b="1" i="1" dirty="0" smtClean="0"/>
              <a:t> </a:t>
            </a:r>
            <a:r>
              <a:rPr lang="en-US" b="1" i="1" dirty="0" err="1" smtClean="0"/>
              <a:t>ketiga</a:t>
            </a:r>
            <a:r>
              <a:rPr lang="en-US" b="1" i="1" dirty="0" smtClean="0"/>
              <a:t>, </a:t>
            </a:r>
            <a:r>
              <a:rPr lang="en-US" b="1" i="1" dirty="0" err="1" smtClean="0"/>
              <a:t>Persatuan</a:t>
            </a:r>
            <a:r>
              <a:rPr lang="en-US" b="1" i="1" dirty="0" smtClean="0"/>
              <a:t> Indonesia </a:t>
            </a:r>
            <a:r>
              <a:rPr lang="en-US" b="1" i="1" dirty="0" err="1" smtClean="0"/>
              <a:t>memberikan</a:t>
            </a:r>
            <a:r>
              <a:rPr lang="en-US" b="1" i="1" dirty="0" smtClean="0"/>
              <a:t> </a:t>
            </a:r>
            <a:r>
              <a:rPr lang="en-US" b="1" i="1" dirty="0" err="1" smtClean="0"/>
              <a:t>landasan</a:t>
            </a:r>
            <a:r>
              <a:rPr lang="en-US" b="1" i="1" dirty="0" smtClean="0"/>
              <a:t> </a:t>
            </a:r>
            <a:r>
              <a:rPr lang="en-US" b="1" i="1" dirty="0" err="1" smtClean="0"/>
              <a:t>esensial</a:t>
            </a:r>
            <a:r>
              <a:rPr lang="en-US" b="1" i="1" dirty="0" smtClean="0"/>
              <a:t> </a:t>
            </a:r>
            <a:r>
              <a:rPr lang="en-US" b="1" i="1" dirty="0" err="1" smtClean="0"/>
              <a:t>bagi</a:t>
            </a:r>
            <a:endParaRPr lang="en-US" b="1" i="1" dirty="0" smtClean="0"/>
          </a:p>
          <a:p>
            <a:r>
              <a:rPr lang="nn-NO" dirty="0" smtClean="0"/>
              <a:t>kelangsungan Negara Kesatauan Republik Indonesia (NKRI). Untuk itu,</a:t>
            </a:r>
          </a:p>
          <a:p>
            <a:r>
              <a:rPr lang="en-US" dirty="0" err="1" smtClean="0"/>
              <a:t>ilmuwan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Indonesia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menjunjung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Persatuan</a:t>
            </a:r>
            <a:endParaRPr lang="en-US" dirty="0" smtClean="0"/>
          </a:p>
          <a:p>
            <a:r>
              <a:rPr lang="en-US" dirty="0" smtClean="0"/>
              <a:t>Indonesia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tugas-tugas</a:t>
            </a:r>
            <a:r>
              <a:rPr lang="en-US" dirty="0" smtClean="0"/>
              <a:t> </a:t>
            </a:r>
            <a:r>
              <a:rPr lang="en-US" dirty="0" err="1" smtClean="0"/>
              <a:t>profesionalnya</a:t>
            </a:r>
            <a:r>
              <a:rPr lang="en-US" dirty="0" smtClean="0"/>
              <a:t>.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yang </a:t>
            </a:r>
            <a:r>
              <a:rPr lang="en-US" dirty="0" err="1" smtClean="0"/>
              <a:t>sinergis</a:t>
            </a:r>
            <a:endParaRPr lang="en-US" dirty="0" smtClean="0"/>
          </a:p>
          <a:p>
            <a:r>
              <a:rPr lang="en-US" dirty="0" err="1" smtClean="0"/>
              <a:t>antarindividu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kelebihan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kekurangannya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endParaRPr lang="en-US" dirty="0" smtClean="0"/>
          </a:p>
          <a:p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produktivitas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penjumlahan</a:t>
            </a:r>
            <a:endParaRPr lang="en-US" dirty="0" smtClean="0"/>
          </a:p>
          <a:p>
            <a:r>
              <a:rPr lang="sv-SE" dirty="0" smtClean="0"/>
              <a:t>produktivitas individunya (Wahyudi, 2006: 66).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889844"/>
            <a:ext cx="99060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b="1" i="1" dirty="0" smtClean="0"/>
              <a:t>Sila keempat, Kerakyatan yang Dipimpin oleh Hikmah Kebijaksanaan</a:t>
            </a:r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Permusyawaratan</a:t>
            </a:r>
            <a:r>
              <a:rPr lang="en-US" dirty="0" smtClean="0"/>
              <a:t>/</a:t>
            </a:r>
            <a:r>
              <a:rPr lang="en-US" dirty="0" err="1" smtClean="0"/>
              <a:t>Perwakilan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arahan</a:t>
            </a:r>
            <a:r>
              <a:rPr lang="en-US" dirty="0" smtClean="0"/>
              <a:t> </a:t>
            </a:r>
            <a:r>
              <a:rPr lang="en-US" dirty="0" err="1" smtClean="0"/>
              <a:t>asa</a:t>
            </a:r>
            <a:r>
              <a:rPr lang="en-US" dirty="0" smtClean="0"/>
              <a:t> </a:t>
            </a:r>
            <a:r>
              <a:rPr lang="en-US" dirty="0" err="1" smtClean="0"/>
              <a:t>kerakyatan</a:t>
            </a:r>
            <a:r>
              <a:rPr lang="en-US" dirty="0" smtClean="0"/>
              <a:t>, yang</a:t>
            </a:r>
          </a:p>
          <a:p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Indonesia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endParaRPr lang="en-US" dirty="0" smtClean="0"/>
          </a:p>
          <a:p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Indonesia.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endParaRPr lang="en-US" dirty="0" smtClean="0"/>
          </a:p>
          <a:p>
            <a:r>
              <a:rPr lang="en-US" dirty="0" err="1" smtClean="0"/>
              <a:t>kewajiban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 </a:t>
            </a:r>
            <a:r>
              <a:rPr lang="en-US" dirty="0" err="1" smtClean="0"/>
              <a:t>Demikian</a:t>
            </a:r>
            <a:r>
              <a:rPr lang="en-US" dirty="0" smtClean="0"/>
              <a:t> pula </a:t>
            </a:r>
            <a:r>
              <a:rPr lang="en-US" dirty="0" err="1" smtClean="0"/>
              <a:t>halnya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ilmuwan</a:t>
            </a:r>
            <a:endParaRPr lang="en-US" dirty="0" smtClean="0"/>
          </a:p>
          <a:p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kontribusi</a:t>
            </a:r>
            <a:r>
              <a:rPr lang="en-US" dirty="0" smtClean="0"/>
              <a:t> </a:t>
            </a:r>
            <a:r>
              <a:rPr lang="en-US" dirty="0" err="1" smtClean="0"/>
              <a:t>sebasar-besarnya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endParaRPr lang="en-US" dirty="0" smtClean="0"/>
          </a:p>
          <a:p>
            <a:r>
              <a:rPr lang="fi-FI" dirty="0" smtClean="0"/>
              <a:t>kemampuan untuk kemajuan negara. Sila keempat ini juga memberi arahan</a:t>
            </a:r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, regional </a:t>
            </a:r>
            <a:r>
              <a:rPr lang="en-US" dirty="0" err="1" smtClean="0"/>
              <a:t>maupun</a:t>
            </a:r>
            <a:endParaRPr lang="en-US" dirty="0" smtClean="0"/>
          </a:p>
          <a:p>
            <a:r>
              <a:rPr lang="en-US" dirty="0" err="1" smtClean="0"/>
              <a:t>lingkup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sempit</a:t>
            </a:r>
            <a:r>
              <a:rPr lang="en-US" dirty="0" smtClean="0"/>
              <a:t> (</a:t>
            </a:r>
            <a:r>
              <a:rPr lang="en-US" dirty="0" err="1" smtClean="0"/>
              <a:t>Wahtudi</a:t>
            </a:r>
            <a:r>
              <a:rPr lang="en-US" dirty="0" smtClean="0"/>
              <a:t>, 2006: 68).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1058</Words>
  <Application>Microsoft Office PowerPoint</Application>
  <PresentationFormat>On-screen Show (4:3)</PresentationFormat>
  <Paragraphs>130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HP</cp:lastModifiedBy>
  <cp:revision>2</cp:revision>
  <dcterms:created xsi:type="dcterms:W3CDTF">2021-08-28T13:10:54Z</dcterms:created>
  <dcterms:modified xsi:type="dcterms:W3CDTF">2021-08-28T13:22:12Z</dcterms:modified>
</cp:coreProperties>
</file>