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7"/>
  </p:notesMasterIdLst>
  <p:sldIdLst>
    <p:sldId id="256" r:id="rId2"/>
    <p:sldId id="290" r:id="rId3"/>
    <p:sldId id="257" r:id="rId4"/>
    <p:sldId id="258" r:id="rId5"/>
    <p:sldId id="319" r:id="rId6"/>
    <p:sldId id="291" r:id="rId7"/>
    <p:sldId id="292" r:id="rId8"/>
    <p:sldId id="294" r:id="rId9"/>
    <p:sldId id="295" r:id="rId10"/>
    <p:sldId id="296" r:id="rId11"/>
    <p:sldId id="297" r:id="rId12"/>
    <p:sldId id="298" r:id="rId13"/>
    <p:sldId id="299" r:id="rId14"/>
    <p:sldId id="300" r:id="rId15"/>
    <p:sldId id="301" r:id="rId16"/>
    <p:sldId id="303" r:id="rId17"/>
    <p:sldId id="304" r:id="rId18"/>
    <p:sldId id="309" r:id="rId19"/>
    <p:sldId id="310" r:id="rId20"/>
    <p:sldId id="312" r:id="rId21"/>
    <p:sldId id="314" r:id="rId22"/>
    <p:sldId id="316" r:id="rId23"/>
    <p:sldId id="317" r:id="rId24"/>
    <p:sldId id="318" r:id="rId25"/>
    <p:sldId id="261" r:id="rId26"/>
  </p:sldIdLst>
  <p:sldSz cx="18288000" cy="10287000"/>
  <p:notesSz cx="6858000" cy="9144000"/>
  <p:embeddedFontLst>
    <p:embeddedFont>
      <p:font typeface="Arial Unicode MS" panose="020B0604020202020204" pitchFamily="34" charset="-128"/>
      <p:regular r:id="rId28"/>
    </p:embeddedFont>
    <p:embeddedFont>
      <p:font typeface="Calibri" panose="020F0502020204030204" pitchFamily="34" charset="0"/>
      <p:regular r:id="rId29"/>
      <p:bold r:id="rId30"/>
      <p:italic r:id="rId31"/>
      <p:boldItalic r:id="rId32"/>
    </p:embeddedFont>
    <p:embeddedFont>
      <p:font typeface="Dosis" panose="02010503020202060003" pitchFamily="2" charset="77"/>
      <p:regular r:id="rId33"/>
      <p:bold r:id="rId34"/>
    </p:embeddedFont>
    <p:embeddedFont>
      <p:font typeface="Overpass Light Bold" pitchFamily="2" charset="77"/>
      <p:regular r:id="rId35"/>
    </p:embeddedFont>
  </p:embeddedFontLst>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CCE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9" autoAdjust="0"/>
    <p:restoredTop sz="94648" autoAdjust="0"/>
  </p:normalViewPr>
  <p:slideViewPr>
    <p:cSldViewPr>
      <p:cViewPr varScale="1">
        <p:scale>
          <a:sx n="71" d="100"/>
          <a:sy n="71" d="100"/>
        </p:scale>
        <p:origin x="800" y="176"/>
      </p:cViewPr>
      <p:guideLst>
        <p:guide orient="horz" pos="2160"/>
        <p:guide pos="2880"/>
      </p:guideLst>
    </p:cSldViewPr>
  </p:slideViewPr>
  <p:outlineViewPr>
    <p:cViewPr>
      <p:scale>
        <a:sx n="33" d="100"/>
        <a:sy n="33" d="100"/>
      </p:scale>
      <p:origin x="0" y="179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0191C6-0995-4E93-978E-7504B9CF1532}"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id-ID"/>
        </a:p>
      </dgm:t>
    </dgm:pt>
    <dgm:pt modelId="{4DBB2773-F21A-4FF5-8C63-C26B75C700EB}">
      <dgm:prSet phldrT="[Text]"/>
      <dgm:spPr/>
      <dgm:t>
        <a:bodyPr/>
        <a:lstStyle/>
        <a:p>
          <a:r>
            <a:rPr lang="id-ID" b="1">
              <a:solidFill>
                <a:schemeClr val="accent1">
                  <a:lumMod val="20000"/>
                  <a:lumOff val="80000"/>
                </a:schemeClr>
              </a:solidFill>
              <a:latin typeface="Dosis" pitchFamily="2" charset="0"/>
            </a:rPr>
            <a:t>Penggunaan </a:t>
          </a:r>
          <a:r>
            <a:rPr lang="id-ID" b="1" dirty="0">
              <a:solidFill>
                <a:schemeClr val="accent1">
                  <a:lumMod val="20000"/>
                  <a:lumOff val="80000"/>
                </a:schemeClr>
              </a:solidFill>
              <a:latin typeface="Dosis" pitchFamily="2" charset="0"/>
            </a:rPr>
            <a:t>Bahasa yang Baik</a:t>
          </a:r>
        </a:p>
      </dgm:t>
    </dgm:pt>
    <dgm:pt modelId="{7363E6BE-ABC2-4EAE-BC0B-97CF2E5CBECB}" type="sibTrans" cxnId="{117703FC-1910-4F0E-AACA-4CAA4912D272}">
      <dgm:prSet/>
      <dgm:spPr/>
      <dgm:t>
        <a:bodyPr/>
        <a:lstStyle/>
        <a:p>
          <a:endParaRPr lang="id-ID"/>
        </a:p>
      </dgm:t>
    </dgm:pt>
    <dgm:pt modelId="{151DFC19-D22E-4258-8F95-581D4C2980F7}" type="parTrans" cxnId="{117703FC-1910-4F0E-AACA-4CAA4912D272}">
      <dgm:prSet/>
      <dgm:spPr>
        <a:ln>
          <a:solidFill>
            <a:srgbClr val="C00000"/>
          </a:solidFill>
        </a:ln>
      </dgm:spPr>
      <dgm:t>
        <a:bodyPr/>
        <a:lstStyle/>
        <a:p>
          <a:endParaRPr lang="id-ID"/>
        </a:p>
      </dgm:t>
    </dgm:pt>
    <dgm:pt modelId="{49797583-833C-41A8-A819-28B8999C7BAA}">
      <dgm:prSet phldrT="[Text]"/>
      <dgm:spPr/>
      <dgm:t>
        <a:bodyPr/>
        <a:lstStyle/>
        <a:p>
          <a:r>
            <a:rPr lang="id-ID" b="1" dirty="0">
              <a:solidFill>
                <a:schemeClr val="accent1">
                  <a:lumMod val="20000"/>
                  <a:lumOff val="80000"/>
                </a:schemeClr>
              </a:solidFill>
              <a:latin typeface="Dosis" pitchFamily="2" charset="0"/>
            </a:rPr>
            <a:t>Memilih Daya Pikat</a:t>
          </a:r>
        </a:p>
      </dgm:t>
    </dgm:pt>
    <dgm:pt modelId="{968038B7-1106-4F26-B772-DDD21D63E7F1}" type="sibTrans" cxnId="{F5CE735F-6F4F-4E90-B9FD-8D24594EE14C}">
      <dgm:prSet/>
      <dgm:spPr/>
      <dgm:t>
        <a:bodyPr/>
        <a:lstStyle/>
        <a:p>
          <a:endParaRPr lang="id-ID"/>
        </a:p>
      </dgm:t>
    </dgm:pt>
    <dgm:pt modelId="{1EBEC4C4-3122-4EE8-ABE6-615948B9A890}" type="parTrans" cxnId="{F5CE735F-6F4F-4E90-B9FD-8D24594EE14C}">
      <dgm:prSet/>
      <dgm:spPr>
        <a:ln>
          <a:solidFill>
            <a:srgbClr val="C00000"/>
          </a:solidFill>
        </a:ln>
      </dgm:spPr>
      <dgm:t>
        <a:bodyPr/>
        <a:lstStyle/>
        <a:p>
          <a:endParaRPr lang="id-ID"/>
        </a:p>
      </dgm:t>
    </dgm:pt>
    <dgm:pt modelId="{DED89D9A-BD11-4AB4-BA42-F6A8990EA206}">
      <dgm:prSet phldrT="[Text]"/>
      <dgm:spPr/>
      <dgm:t>
        <a:bodyPr/>
        <a:lstStyle/>
        <a:p>
          <a:r>
            <a:rPr lang="id-ID" b="1" dirty="0">
              <a:solidFill>
                <a:schemeClr val="accent1">
                  <a:lumMod val="20000"/>
                  <a:lumOff val="80000"/>
                </a:schemeClr>
              </a:solidFill>
              <a:latin typeface="Dosis" pitchFamily="2" charset="0"/>
            </a:rPr>
            <a:t>Membuat Kerangka Argumentasi</a:t>
          </a:r>
        </a:p>
      </dgm:t>
    </dgm:pt>
    <dgm:pt modelId="{3A8C649F-A4CF-4AF4-AE23-D25265E9E163}" type="sibTrans" cxnId="{DDAC4A4E-EFB7-4EBD-95ED-B1143C6F2241}">
      <dgm:prSet/>
      <dgm:spPr/>
      <dgm:t>
        <a:bodyPr/>
        <a:lstStyle/>
        <a:p>
          <a:endParaRPr lang="id-ID"/>
        </a:p>
      </dgm:t>
    </dgm:pt>
    <dgm:pt modelId="{CE086E0D-481C-41ED-9DD9-D2B7DD67844F}" type="parTrans" cxnId="{DDAC4A4E-EFB7-4EBD-95ED-B1143C6F2241}">
      <dgm:prSet/>
      <dgm:spPr>
        <a:ln>
          <a:solidFill>
            <a:srgbClr val="C00000"/>
          </a:solidFill>
        </a:ln>
      </dgm:spPr>
      <dgm:t>
        <a:bodyPr/>
        <a:lstStyle/>
        <a:p>
          <a:endParaRPr lang="id-ID"/>
        </a:p>
      </dgm:t>
    </dgm:pt>
    <dgm:pt modelId="{DA2BFC54-FD3C-4355-AFBA-2C6974BC2896}">
      <dgm:prSet phldrT="[Text]"/>
      <dgm:spPr/>
      <dgm:t>
        <a:bodyPr/>
        <a:lstStyle/>
        <a:p>
          <a:r>
            <a:rPr lang="id-ID" b="1" dirty="0">
              <a:solidFill>
                <a:schemeClr val="accent1">
                  <a:lumMod val="20000"/>
                  <a:lumOff val="80000"/>
                </a:schemeClr>
              </a:solidFill>
              <a:latin typeface="Dosis" pitchFamily="2" charset="0"/>
            </a:rPr>
            <a:t>Menetapkan Kredibilitas</a:t>
          </a:r>
        </a:p>
      </dgm:t>
    </dgm:pt>
    <dgm:pt modelId="{F6BC873D-1362-449B-B002-74A489DBFA4F}" type="sibTrans" cxnId="{85BFF1E8-3488-42A2-AA99-E550375DD635}">
      <dgm:prSet/>
      <dgm:spPr/>
      <dgm:t>
        <a:bodyPr/>
        <a:lstStyle/>
        <a:p>
          <a:endParaRPr lang="id-ID"/>
        </a:p>
      </dgm:t>
    </dgm:pt>
    <dgm:pt modelId="{E6EF2300-6889-4501-AA6A-2D0FF29ADFB4}" type="parTrans" cxnId="{85BFF1E8-3488-42A2-AA99-E550375DD635}">
      <dgm:prSet/>
      <dgm:spPr>
        <a:ln>
          <a:solidFill>
            <a:srgbClr val="C00000"/>
          </a:solidFill>
        </a:ln>
      </dgm:spPr>
      <dgm:t>
        <a:bodyPr/>
        <a:lstStyle/>
        <a:p>
          <a:endParaRPr lang="id-ID"/>
        </a:p>
      </dgm:t>
    </dgm:pt>
    <dgm:pt modelId="{F8EA8598-A6B9-4A02-A284-3CB089C62316}">
      <dgm:prSet phldrT="[Text]"/>
      <dgm:spPr/>
      <dgm:t>
        <a:bodyPr/>
        <a:lstStyle/>
        <a:p>
          <a:r>
            <a:rPr lang="id-ID" b="1" dirty="0">
              <a:solidFill>
                <a:schemeClr val="accent1">
                  <a:lumMod val="20000"/>
                  <a:lumOff val="80000"/>
                </a:schemeClr>
              </a:solidFill>
              <a:latin typeface="Dosis" pitchFamily="2" charset="0"/>
            </a:rPr>
            <a:t>Pesan Persuasif</a:t>
          </a:r>
        </a:p>
      </dgm:t>
    </dgm:pt>
    <dgm:pt modelId="{B79F362D-9C57-4C16-93DF-52C32D20E26D}" type="sibTrans" cxnId="{DD5C1112-7E3C-4219-BD02-EF2261C745A0}">
      <dgm:prSet/>
      <dgm:spPr/>
      <dgm:t>
        <a:bodyPr/>
        <a:lstStyle/>
        <a:p>
          <a:endParaRPr lang="id-ID"/>
        </a:p>
      </dgm:t>
    </dgm:pt>
    <dgm:pt modelId="{3ED2564A-75FE-4B83-ABEF-D56B0E67D2D0}" type="parTrans" cxnId="{DD5C1112-7E3C-4219-BD02-EF2261C745A0}">
      <dgm:prSet/>
      <dgm:spPr/>
      <dgm:t>
        <a:bodyPr/>
        <a:lstStyle/>
        <a:p>
          <a:endParaRPr lang="id-ID"/>
        </a:p>
      </dgm:t>
    </dgm:pt>
    <dgm:pt modelId="{288E384C-4810-4E75-833A-A86B6BDA94DA}" type="pres">
      <dgm:prSet presAssocID="{AE0191C6-0995-4E93-978E-7504B9CF1532}" presName="diagram" presStyleCnt="0">
        <dgm:presLayoutVars>
          <dgm:chPref val="1"/>
          <dgm:dir/>
          <dgm:animOne val="branch"/>
          <dgm:animLvl val="lvl"/>
          <dgm:resizeHandles val="exact"/>
        </dgm:presLayoutVars>
      </dgm:prSet>
      <dgm:spPr/>
    </dgm:pt>
    <dgm:pt modelId="{A131CA81-7FA3-4A27-BC00-EFDE043FB2E7}" type="pres">
      <dgm:prSet presAssocID="{F8EA8598-A6B9-4A02-A284-3CB089C62316}" presName="root1" presStyleCnt="0"/>
      <dgm:spPr/>
    </dgm:pt>
    <dgm:pt modelId="{D4318855-4007-4DB9-9146-6B51668ABA04}" type="pres">
      <dgm:prSet presAssocID="{F8EA8598-A6B9-4A02-A284-3CB089C62316}" presName="LevelOneTextNode" presStyleLbl="node0" presStyleIdx="0" presStyleCnt="1" custScaleX="124985">
        <dgm:presLayoutVars>
          <dgm:chPref val="3"/>
        </dgm:presLayoutVars>
      </dgm:prSet>
      <dgm:spPr/>
    </dgm:pt>
    <dgm:pt modelId="{97FE98CA-335F-4FCA-946C-A5B75F734083}" type="pres">
      <dgm:prSet presAssocID="{F8EA8598-A6B9-4A02-A284-3CB089C62316}" presName="level2hierChild" presStyleCnt="0"/>
      <dgm:spPr/>
    </dgm:pt>
    <dgm:pt modelId="{B446B592-57E3-470F-87C3-7792109667FD}" type="pres">
      <dgm:prSet presAssocID="{E6EF2300-6889-4501-AA6A-2D0FF29ADFB4}" presName="conn2-1" presStyleLbl="parChTrans1D2" presStyleIdx="0" presStyleCnt="4"/>
      <dgm:spPr/>
    </dgm:pt>
    <dgm:pt modelId="{69A9AA57-488D-46FB-9B8C-AE40CAAB5A0C}" type="pres">
      <dgm:prSet presAssocID="{E6EF2300-6889-4501-AA6A-2D0FF29ADFB4}" presName="connTx" presStyleLbl="parChTrans1D2" presStyleIdx="0" presStyleCnt="4"/>
      <dgm:spPr/>
    </dgm:pt>
    <dgm:pt modelId="{D994A8C7-434C-436C-871C-70E5E6680B4F}" type="pres">
      <dgm:prSet presAssocID="{DA2BFC54-FD3C-4355-AFBA-2C6974BC2896}" presName="root2" presStyleCnt="0"/>
      <dgm:spPr/>
    </dgm:pt>
    <dgm:pt modelId="{3665F7EA-C45B-4F21-8043-3F66C7D75992}" type="pres">
      <dgm:prSet presAssocID="{DA2BFC54-FD3C-4355-AFBA-2C6974BC2896}" presName="LevelTwoTextNode" presStyleLbl="node2" presStyleIdx="0" presStyleCnt="4" custScaleX="154834">
        <dgm:presLayoutVars>
          <dgm:chPref val="3"/>
        </dgm:presLayoutVars>
      </dgm:prSet>
      <dgm:spPr/>
    </dgm:pt>
    <dgm:pt modelId="{79619B5A-76C9-4200-89DD-C5DF7FAB1622}" type="pres">
      <dgm:prSet presAssocID="{DA2BFC54-FD3C-4355-AFBA-2C6974BC2896}" presName="level3hierChild" presStyleCnt="0"/>
      <dgm:spPr/>
    </dgm:pt>
    <dgm:pt modelId="{665FBE43-5570-46D6-A46D-1DF8A596FEEF}" type="pres">
      <dgm:prSet presAssocID="{CE086E0D-481C-41ED-9DD9-D2B7DD67844F}" presName="conn2-1" presStyleLbl="parChTrans1D2" presStyleIdx="1" presStyleCnt="4"/>
      <dgm:spPr/>
    </dgm:pt>
    <dgm:pt modelId="{AF6EE395-00F7-45A8-B2D2-A5234A8807B5}" type="pres">
      <dgm:prSet presAssocID="{CE086E0D-481C-41ED-9DD9-D2B7DD67844F}" presName="connTx" presStyleLbl="parChTrans1D2" presStyleIdx="1" presStyleCnt="4"/>
      <dgm:spPr/>
    </dgm:pt>
    <dgm:pt modelId="{068A8C51-BCD6-4586-8E64-83935C49E2FC}" type="pres">
      <dgm:prSet presAssocID="{DED89D9A-BD11-4AB4-BA42-F6A8990EA206}" presName="root2" presStyleCnt="0"/>
      <dgm:spPr/>
    </dgm:pt>
    <dgm:pt modelId="{501D1DFD-45F8-4440-A2DE-5C549089F7D2}" type="pres">
      <dgm:prSet presAssocID="{DED89D9A-BD11-4AB4-BA42-F6A8990EA206}" presName="LevelTwoTextNode" presStyleLbl="node2" presStyleIdx="1" presStyleCnt="4" custScaleX="154834">
        <dgm:presLayoutVars>
          <dgm:chPref val="3"/>
        </dgm:presLayoutVars>
      </dgm:prSet>
      <dgm:spPr/>
    </dgm:pt>
    <dgm:pt modelId="{2DDC1615-B059-4B65-9B6B-D5A3EC8492A3}" type="pres">
      <dgm:prSet presAssocID="{DED89D9A-BD11-4AB4-BA42-F6A8990EA206}" presName="level3hierChild" presStyleCnt="0"/>
      <dgm:spPr/>
    </dgm:pt>
    <dgm:pt modelId="{B0F57543-54A4-4617-9E82-86B1A1C1EF8E}" type="pres">
      <dgm:prSet presAssocID="{1EBEC4C4-3122-4EE8-ABE6-615948B9A890}" presName="conn2-1" presStyleLbl="parChTrans1D2" presStyleIdx="2" presStyleCnt="4"/>
      <dgm:spPr/>
    </dgm:pt>
    <dgm:pt modelId="{0AB701B8-C149-4417-9AD6-EC470110A06E}" type="pres">
      <dgm:prSet presAssocID="{1EBEC4C4-3122-4EE8-ABE6-615948B9A890}" presName="connTx" presStyleLbl="parChTrans1D2" presStyleIdx="2" presStyleCnt="4"/>
      <dgm:spPr/>
    </dgm:pt>
    <dgm:pt modelId="{146DE4C6-4485-47D1-90B5-FC25A02483A6}" type="pres">
      <dgm:prSet presAssocID="{49797583-833C-41A8-A819-28B8999C7BAA}" presName="root2" presStyleCnt="0"/>
      <dgm:spPr/>
    </dgm:pt>
    <dgm:pt modelId="{43BDEC1F-EA53-4CB8-934A-B3418F5076D7}" type="pres">
      <dgm:prSet presAssocID="{49797583-833C-41A8-A819-28B8999C7BAA}" presName="LevelTwoTextNode" presStyleLbl="node2" presStyleIdx="2" presStyleCnt="4" custScaleX="154834">
        <dgm:presLayoutVars>
          <dgm:chPref val="3"/>
        </dgm:presLayoutVars>
      </dgm:prSet>
      <dgm:spPr/>
    </dgm:pt>
    <dgm:pt modelId="{B2F93487-C8E6-4EA5-BB5C-42F005937E43}" type="pres">
      <dgm:prSet presAssocID="{49797583-833C-41A8-A819-28B8999C7BAA}" presName="level3hierChild" presStyleCnt="0"/>
      <dgm:spPr/>
    </dgm:pt>
    <dgm:pt modelId="{5727D871-8D20-44C5-A11F-B330358A3FB1}" type="pres">
      <dgm:prSet presAssocID="{151DFC19-D22E-4258-8F95-581D4C2980F7}" presName="conn2-1" presStyleLbl="parChTrans1D2" presStyleIdx="3" presStyleCnt="4"/>
      <dgm:spPr/>
    </dgm:pt>
    <dgm:pt modelId="{35ED90A4-1320-414E-9166-D24024E29892}" type="pres">
      <dgm:prSet presAssocID="{151DFC19-D22E-4258-8F95-581D4C2980F7}" presName="connTx" presStyleLbl="parChTrans1D2" presStyleIdx="3" presStyleCnt="4"/>
      <dgm:spPr/>
    </dgm:pt>
    <dgm:pt modelId="{5746A537-F4E2-41EE-A68B-B8BBB0156A45}" type="pres">
      <dgm:prSet presAssocID="{4DBB2773-F21A-4FF5-8C63-C26B75C700EB}" presName="root2" presStyleCnt="0"/>
      <dgm:spPr/>
    </dgm:pt>
    <dgm:pt modelId="{8D4DB8C3-1B27-4B5E-8FF1-32FA866EBAD0}" type="pres">
      <dgm:prSet presAssocID="{4DBB2773-F21A-4FF5-8C63-C26B75C700EB}" presName="LevelTwoTextNode" presStyleLbl="node2" presStyleIdx="3" presStyleCnt="4" custScaleX="154834">
        <dgm:presLayoutVars>
          <dgm:chPref val="3"/>
        </dgm:presLayoutVars>
      </dgm:prSet>
      <dgm:spPr/>
    </dgm:pt>
    <dgm:pt modelId="{F2D89980-8633-4484-910A-E5FAD9D3B847}" type="pres">
      <dgm:prSet presAssocID="{4DBB2773-F21A-4FF5-8C63-C26B75C700EB}" presName="level3hierChild" presStyleCnt="0"/>
      <dgm:spPr/>
    </dgm:pt>
  </dgm:ptLst>
  <dgm:cxnLst>
    <dgm:cxn modelId="{050F8E02-36F8-4D7B-BDBB-4D6815E52A3B}" type="presOf" srcId="{E6EF2300-6889-4501-AA6A-2D0FF29ADFB4}" destId="{69A9AA57-488D-46FB-9B8C-AE40CAAB5A0C}" srcOrd="1" destOrd="0" presId="urn:microsoft.com/office/officeart/2005/8/layout/hierarchy2"/>
    <dgm:cxn modelId="{2FFDC504-9F16-45BB-B2E2-F32AE27074AD}" type="presOf" srcId="{F8EA8598-A6B9-4A02-A284-3CB089C62316}" destId="{D4318855-4007-4DB9-9146-6B51668ABA04}" srcOrd="0" destOrd="0" presId="urn:microsoft.com/office/officeart/2005/8/layout/hierarchy2"/>
    <dgm:cxn modelId="{07310605-60B2-4A85-A6F5-27AD5C0EA99F}" type="presOf" srcId="{AE0191C6-0995-4E93-978E-7504B9CF1532}" destId="{288E384C-4810-4E75-833A-A86B6BDA94DA}" srcOrd="0" destOrd="0" presId="urn:microsoft.com/office/officeart/2005/8/layout/hierarchy2"/>
    <dgm:cxn modelId="{DD5C1112-7E3C-4219-BD02-EF2261C745A0}" srcId="{AE0191C6-0995-4E93-978E-7504B9CF1532}" destId="{F8EA8598-A6B9-4A02-A284-3CB089C62316}" srcOrd="0" destOrd="0" parTransId="{3ED2564A-75FE-4B83-ABEF-D56B0E67D2D0}" sibTransId="{B79F362D-9C57-4C16-93DF-52C32D20E26D}"/>
    <dgm:cxn modelId="{FF6F2914-8727-4CBA-BB69-E2EFBA5C94F7}" type="presOf" srcId="{DA2BFC54-FD3C-4355-AFBA-2C6974BC2896}" destId="{3665F7EA-C45B-4F21-8043-3F66C7D75992}" srcOrd="0" destOrd="0" presId="urn:microsoft.com/office/officeart/2005/8/layout/hierarchy2"/>
    <dgm:cxn modelId="{4A618427-F019-40DA-95A1-97321A4C35FB}" type="presOf" srcId="{4DBB2773-F21A-4FF5-8C63-C26B75C700EB}" destId="{8D4DB8C3-1B27-4B5E-8FF1-32FA866EBAD0}" srcOrd="0" destOrd="0" presId="urn:microsoft.com/office/officeart/2005/8/layout/hierarchy2"/>
    <dgm:cxn modelId="{BE0BBB30-F140-413C-8587-656CDDD017DF}" type="presOf" srcId="{CE086E0D-481C-41ED-9DD9-D2B7DD67844F}" destId="{665FBE43-5570-46D6-A46D-1DF8A596FEEF}" srcOrd="0" destOrd="0" presId="urn:microsoft.com/office/officeart/2005/8/layout/hierarchy2"/>
    <dgm:cxn modelId="{DDAC4A4E-EFB7-4EBD-95ED-B1143C6F2241}" srcId="{F8EA8598-A6B9-4A02-A284-3CB089C62316}" destId="{DED89D9A-BD11-4AB4-BA42-F6A8990EA206}" srcOrd="1" destOrd="0" parTransId="{CE086E0D-481C-41ED-9DD9-D2B7DD67844F}" sibTransId="{3A8C649F-A4CF-4AF4-AE23-D25265E9E163}"/>
    <dgm:cxn modelId="{F5CE735F-6F4F-4E90-B9FD-8D24594EE14C}" srcId="{F8EA8598-A6B9-4A02-A284-3CB089C62316}" destId="{49797583-833C-41A8-A819-28B8999C7BAA}" srcOrd="2" destOrd="0" parTransId="{1EBEC4C4-3122-4EE8-ABE6-615948B9A890}" sibTransId="{968038B7-1106-4F26-B772-DDD21D63E7F1}"/>
    <dgm:cxn modelId="{EB4A616B-499E-41AB-8F68-FE192810BF91}" type="presOf" srcId="{E6EF2300-6889-4501-AA6A-2D0FF29ADFB4}" destId="{B446B592-57E3-470F-87C3-7792109667FD}" srcOrd="0" destOrd="0" presId="urn:microsoft.com/office/officeart/2005/8/layout/hierarchy2"/>
    <dgm:cxn modelId="{A1A8AF6F-877B-4791-8F65-303D29D2E8A5}" type="presOf" srcId="{DED89D9A-BD11-4AB4-BA42-F6A8990EA206}" destId="{501D1DFD-45F8-4440-A2DE-5C549089F7D2}" srcOrd="0" destOrd="0" presId="urn:microsoft.com/office/officeart/2005/8/layout/hierarchy2"/>
    <dgm:cxn modelId="{A5D69870-6D34-42EB-9B42-14B3A3E6C6F5}" type="presOf" srcId="{1EBEC4C4-3122-4EE8-ABE6-615948B9A890}" destId="{B0F57543-54A4-4617-9E82-86B1A1C1EF8E}" srcOrd="0" destOrd="0" presId="urn:microsoft.com/office/officeart/2005/8/layout/hierarchy2"/>
    <dgm:cxn modelId="{75301484-B59A-4F81-B00A-56D2816A1CE2}" type="presOf" srcId="{151DFC19-D22E-4258-8F95-581D4C2980F7}" destId="{35ED90A4-1320-414E-9166-D24024E29892}" srcOrd="1" destOrd="0" presId="urn:microsoft.com/office/officeart/2005/8/layout/hierarchy2"/>
    <dgm:cxn modelId="{75BD0F96-DEF8-49AD-82AF-BF8B4FE0ABEB}" type="presOf" srcId="{CE086E0D-481C-41ED-9DD9-D2B7DD67844F}" destId="{AF6EE395-00F7-45A8-B2D2-A5234A8807B5}" srcOrd="1" destOrd="0" presId="urn:microsoft.com/office/officeart/2005/8/layout/hierarchy2"/>
    <dgm:cxn modelId="{405673A8-D61C-4CC6-9FCB-3AD89532196D}" type="presOf" srcId="{151DFC19-D22E-4258-8F95-581D4C2980F7}" destId="{5727D871-8D20-44C5-A11F-B330358A3FB1}" srcOrd="0" destOrd="0" presId="urn:microsoft.com/office/officeart/2005/8/layout/hierarchy2"/>
    <dgm:cxn modelId="{EC4060D0-D2D8-4834-A639-0533B24BCC31}" type="presOf" srcId="{49797583-833C-41A8-A819-28B8999C7BAA}" destId="{43BDEC1F-EA53-4CB8-934A-B3418F5076D7}" srcOrd="0" destOrd="0" presId="urn:microsoft.com/office/officeart/2005/8/layout/hierarchy2"/>
    <dgm:cxn modelId="{B06C24E1-464C-4A38-BE11-B0FFC798EB45}" type="presOf" srcId="{1EBEC4C4-3122-4EE8-ABE6-615948B9A890}" destId="{0AB701B8-C149-4417-9AD6-EC470110A06E}" srcOrd="1" destOrd="0" presId="urn:microsoft.com/office/officeart/2005/8/layout/hierarchy2"/>
    <dgm:cxn modelId="{85BFF1E8-3488-42A2-AA99-E550375DD635}" srcId="{F8EA8598-A6B9-4A02-A284-3CB089C62316}" destId="{DA2BFC54-FD3C-4355-AFBA-2C6974BC2896}" srcOrd="0" destOrd="0" parTransId="{E6EF2300-6889-4501-AA6A-2D0FF29ADFB4}" sibTransId="{F6BC873D-1362-449B-B002-74A489DBFA4F}"/>
    <dgm:cxn modelId="{117703FC-1910-4F0E-AACA-4CAA4912D272}" srcId="{F8EA8598-A6B9-4A02-A284-3CB089C62316}" destId="{4DBB2773-F21A-4FF5-8C63-C26B75C700EB}" srcOrd="3" destOrd="0" parTransId="{151DFC19-D22E-4258-8F95-581D4C2980F7}" sibTransId="{7363E6BE-ABC2-4EAE-BC0B-97CF2E5CBECB}"/>
    <dgm:cxn modelId="{DC95A75F-885A-47B7-A9CC-EBBC8861E1F5}" type="presParOf" srcId="{288E384C-4810-4E75-833A-A86B6BDA94DA}" destId="{A131CA81-7FA3-4A27-BC00-EFDE043FB2E7}" srcOrd="0" destOrd="0" presId="urn:microsoft.com/office/officeart/2005/8/layout/hierarchy2"/>
    <dgm:cxn modelId="{A49D7B03-A98F-4181-AA45-CC003AF187DF}" type="presParOf" srcId="{A131CA81-7FA3-4A27-BC00-EFDE043FB2E7}" destId="{D4318855-4007-4DB9-9146-6B51668ABA04}" srcOrd="0" destOrd="0" presId="urn:microsoft.com/office/officeart/2005/8/layout/hierarchy2"/>
    <dgm:cxn modelId="{868D246A-E7FC-4112-B1F3-F4FF4741876E}" type="presParOf" srcId="{A131CA81-7FA3-4A27-BC00-EFDE043FB2E7}" destId="{97FE98CA-335F-4FCA-946C-A5B75F734083}" srcOrd="1" destOrd="0" presId="urn:microsoft.com/office/officeart/2005/8/layout/hierarchy2"/>
    <dgm:cxn modelId="{39212F58-EE7A-4B1F-A19A-8B896BEF3ECE}" type="presParOf" srcId="{97FE98CA-335F-4FCA-946C-A5B75F734083}" destId="{B446B592-57E3-470F-87C3-7792109667FD}" srcOrd="0" destOrd="0" presId="urn:microsoft.com/office/officeart/2005/8/layout/hierarchy2"/>
    <dgm:cxn modelId="{AB0924C0-B192-4D04-8B0A-96E3E4FBD361}" type="presParOf" srcId="{B446B592-57E3-470F-87C3-7792109667FD}" destId="{69A9AA57-488D-46FB-9B8C-AE40CAAB5A0C}" srcOrd="0" destOrd="0" presId="urn:microsoft.com/office/officeart/2005/8/layout/hierarchy2"/>
    <dgm:cxn modelId="{2FF67EBE-3090-4725-A5E5-7E7965A4D1FD}" type="presParOf" srcId="{97FE98CA-335F-4FCA-946C-A5B75F734083}" destId="{D994A8C7-434C-436C-871C-70E5E6680B4F}" srcOrd="1" destOrd="0" presId="urn:microsoft.com/office/officeart/2005/8/layout/hierarchy2"/>
    <dgm:cxn modelId="{4281173D-85B3-4B6D-8B63-C71D9823C31D}" type="presParOf" srcId="{D994A8C7-434C-436C-871C-70E5E6680B4F}" destId="{3665F7EA-C45B-4F21-8043-3F66C7D75992}" srcOrd="0" destOrd="0" presId="urn:microsoft.com/office/officeart/2005/8/layout/hierarchy2"/>
    <dgm:cxn modelId="{702FD0E2-91CF-4666-B6B4-1A7BD5EBD7D1}" type="presParOf" srcId="{D994A8C7-434C-436C-871C-70E5E6680B4F}" destId="{79619B5A-76C9-4200-89DD-C5DF7FAB1622}" srcOrd="1" destOrd="0" presId="urn:microsoft.com/office/officeart/2005/8/layout/hierarchy2"/>
    <dgm:cxn modelId="{9259D136-EF6B-4A00-AC03-BCFD6AA3D002}" type="presParOf" srcId="{97FE98CA-335F-4FCA-946C-A5B75F734083}" destId="{665FBE43-5570-46D6-A46D-1DF8A596FEEF}" srcOrd="2" destOrd="0" presId="urn:microsoft.com/office/officeart/2005/8/layout/hierarchy2"/>
    <dgm:cxn modelId="{3E5C542A-9E91-48F5-A853-BC3B758EF8C4}" type="presParOf" srcId="{665FBE43-5570-46D6-A46D-1DF8A596FEEF}" destId="{AF6EE395-00F7-45A8-B2D2-A5234A8807B5}" srcOrd="0" destOrd="0" presId="urn:microsoft.com/office/officeart/2005/8/layout/hierarchy2"/>
    <dgm:cxn modelId="{129F7A5D-4EEA-4698-8B9F-5B2E62E38CBE}" type="presParOf" srcId="{97FE98CA-335F-4FCA-946C-A5B75F734083}" destId="{068A8C51-BCD6-4586-8E64-83935C49E2FC}" srcOrd="3" destOrd="0" presId="urn:microsoft.com/office/officeart/2005/8/layout/hierarchy2"/>
    <dgm:cxn modelId="{5CCEC70B-68D0-40AF-A0EF-6D2ED1D41D6E}" type="presParOf" srcId="{068A8C51-BCD6-4586-8E64-83935C49E2FC}" destId="{501D1DFD-45F8-4440-A2DE-5C549089F7D2}" srcOrd="0" destOrd="0" presId="urn:microsoft.com/office/officeart/2005/8/layout/hierarchy2"/>
    <dgm:cxn modelId="{88A50D49-68A7-4AA6-946F-CC4DD55CF628}" type="presParOf" srcId="{068A8C51-BCD6-4586-8E64-83935C49E2FC}" destId="{2DDC1615-B059-4B65-9B6B-D5A3EC8492A3}" srcOrd="1" destOrd="0" presId="urn:microsoft.com/office/officeart/2005/8/layout/hierarchy2"/>
    <dgm:cxn modelId="{850AE752-B062-4F4D-A13A-3AF3575660BD}" type="presParOf" srcId="{97FE98CA-335F-4FCA-946C-A5B75F734083}" destId="{B0F57543-54A4-4617-9E82-86B1A1C1EF8E}" srcOrd="4" destOrd="0" presId="urn:microsoft.com/office/officeart/2005/8/layout/hierarchy2"/>
    <dgm:cxn modelId="{F42BAF48-B2D7-4564-AC87-8133D1D2386B}" type="presParOf" srcId="{B0F57543-54A4-4617-9E82-86B1A1C1EF8E}" destId="{0AB701B8-C149-4417-9AD6-EC470110A06E}" srcOrd="0" destOrd="0" presId="urn:microsoft.com/office/officeart/2005/8/layout/hierarchy2"/>
    <dgm:cxn modelId="{09602537-235A-4F81-B8F1-B727C480A495}" type="presParOf" srcId="{97FE98CA-335F-4FCA-946C-A5B75F734083}" destId="{146DE4C6-4485-47D1-90B5-FC25A02483A6}" srcOrd="5" destOrd="0" presId="urn:microsoft.com/office/officeart/2005/8/layout/hierarchy2"/>
    <dgm:cxn modelId="{B90256DC-711F-435C-BD4E-86DFFA6D3126}" type="presParOf" srcId="{146DE4C6-4485-47D1-90B5-FC25A02483A6}" destId="{43BDEC1F-EA53-4CB8-934A-B3418F5076D7}" srcOrd="0" destOrd="0" presId="urn:microsoft.com/office/officeart/2005/8/layout/hierarchy2"/>
    <dgm:cxn modelId="{58F599E3-52FE-4948-806E-1CA3E8D9426E}" type="presParOf" srcId="{146DE4C6-4485-47D1-90B5-FC25A02483A6}" destId="{B2F93487-C8E6-4EA5-BB5C-42F005937E43}" srcOrd="1" destOrd="0" presId="urn:microsoft.com/office/officeart/2005/8/layout/hierarchy2"/>
    <dgm:cxn modelId="{61820AE7-B12C-4168-94D2-262A58C21512}" type="presParOf" srcId="{97FE98CA-335F-4FCA-946C-A5B75F734083}" destId="{5727D871-8D20-44C5-A11F-B330358A3FB1}" srcOrd="6" destOrd="0" presId="urn:microsoft.com/office/officeart/2005/8/layout/hierarchy2"/>
    <dgm:cxn modelId="{5FCFDD9D-E15B-42A9-B111-1BEA94BCBF7F}" type="presParOf" srcId="{5727D871-8D20-44C5-A11F-B330358A3FB1}" destId="{35ED90A4-1320-414E-9166-D24024E29892}" srcOrd="0" destOrd="0" presId="urn:microsoft.com/office/officeart/2005/8/layout/hierarchy2"/>
    <dgm:cxn modelId="{BF30C086-D967-4D5A-A9D7-8479CBDBC82D}" type="presParOf" srcId="{97FE98CA-335F-4FCA-946C-A5B75F734083}" destId="{5746A537-F4E2-41EE-A68B-B8BBB0156A45}" srcOrd="7" destOrd="0" presId="urn:microsoft.com/office/officeart/2005/8/layout/hierarchy2"/>
    <dgm:cxn modelId="{2641F8D2-0747-489D-966E-AC89FA0CDF8E}" type="presParOf" srcId="{5746A537-F4E2-41EE-A68B-B8BBB0156A45}" destId="{8D4DB8C3-1B27-4B5E-8FF1-32FA866EBAD0}" srcOrd="0" destOrd="0" presId="urn:microsoft.com/office/officeart/2005/8/layout/hierarchy2"/>
    <dgm:cxn modelId="{1F9BF43A-887F-457A-B3F3-04A147ABD31C}" type="presParOf" srcId="{5746A537-F4E2-41EE-A68B-B8BBB0156A45}" destId="{F2D89980-8633-4484-910A-E5FAD9D3B84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BD94FF-4B69-4723-B024-3099172E69B2}" type="doc">
      <dgm:prSet loTypeId="urn:microsoft.com/office/officeart/2005/8/layout/arrow2" loCatId="process" qsTypeId="urn:microsoft.com/office/officeart/2005/8/quickstyle/simple1" qsCatId="simple" csTypeId="urn:microsoft.com/office/officeart/2005/8/colors/accent1_2" csCatId="accent1" phldr="1"/>
      <dgm:spPr/>
    </dgm:pt>
    <dgm:pt modelId="{32E49856-93FE-4C46-89A4-2A1AD9B89D69}">
      <dgm:prSet phldrT="[Text]"/>
      <dgm:spPr/>
      <dgm:t>
        <a:bodyPr/>
        <a:lstStyle/>
        <a:p>
          <a:r>
            <a:rPr lang="id-ID" b="1" dirty="0">
              <a:solidFill>
                <a:schemeClr val="accent3"/>
              </a:solidFill>
              <a:latin typeface="Dosis" pitchFamily="2" charset="0"/>
            </a:rPr>
            <a:t>Attention</a:t>
          </a:r>
        </a:p>
      </dgm:t>
    </dgm:pt>
    <dgm:pt modelId="{54AD2031-BD82-4FA1-97EF-759BE25A2066}" type="parTrans" cxnId="{368139B2-A563-47E3-8393-A3B770C9B70A}">
      <dgm:prSet/>
      <dgm:spPr/>
      <dgm:t>
        <a:bodyPr/>
        <a:lstStyle/>
        <a:p>
          <a:endParaRPr lang="id-ID"/>
        </a:p>
      </dgm:t>
    </dgm:pt>
    <dgm:pt modelId="{C487BADB-3F31-4F54-A05B-37E00627E1DA}" type="sibTrans" cxnId="{368139B2-A563-47E3-8393-A3B770C9B70A}">
      <dgm:prSet/>
      <dgm:spPr/>
      <dgm:t>
        <a:bodyPr/>
        <a:lstStyle/>
        <a:p>
          <a:endParaRPr lang="id-ID"/>
        </a:p>
      </dgm:t>
    </dgm:pt>
    <dgm:pt modelId="{5C8DC20F-5C32-4821-AFC0-EED8C8F10126}">
      <dgm:prSet phldrT="[Text]"/>
      <dgm:spPr/>
      <dgm:t>
        <a:bodyPr/>
        <a:lstStyle/>
        <a:p>
          <a:r>
            <a:rPr lang="id-ID" b="1" dirty="0">
              <a:solidFill>
                <a:schemeClr val="accent3"/>
              </a:solidFill>
              <a:latin typeface="Dosis" pitchFamily="2" charset="0"/>
            </a:rPr>
            <a:t>Interest</a:t>
          </a:r>
        </a:p>
      </dgm:t>
    </dgm:pt>
    <dgm:pt modelId="{5A8D3529-4A44-4ED8-A5E3-56DC3B653046}" type="parTrans" cxnId="{D79F4A84-D995-488F-AAED-BBB2893D2EE1}">
      <dgm:prSet/>
      <dgm:spPr/>
      <dgm:t>
        <a:bodyPr/>
        <a:lstStyle/>
        <a:p>
          <a:endParaRPr lang="id-ID"/>
        </a:p>
      </dgm:t>
    </dgm:pt>
    <dgm:pt modelId="{AA65B95F-DBA5-45D5-81AE-BAA6D71F3F06}" type="sibTrans" cxnId="{D79F4A84-D995-488F-AAED-BBB2893D2EE1}">
      <dgm:prSet/>
      <dgm:spPr/>
      <dgm:t>
        <a:bodyPr/>
        <a:lstStyle/>
        <a:p>
          <a:endParaRPr lang="id-ID"/>
        </a:p>
      </dgm:t>
    </dgm:pt>
    <dgm:pt modelId="{7A256E7B-4939-4364-9121-D082EF7B988F}">
      <dgm:prSet phldrT="[Text]"/>
      <dgm:spPr/>
      <dgm:t>
        <a:bodyPr/>
        <a:lstStyle/>
        <a:p>
          <a:r>
            <a:rPr lang="id-ID" b="1" dirty="0">
              <a:solidFill>
                <a:schemeClr val="accent3"/>
              </a:solidFill>
              <a:latin typeface="Dosis" pitchFamily="2" charset="0"/>
            </a:rPr>
            <a:t>Desire</a:t>
          </a:r>
        </a:p>
      </dgm:t>
    </dgm:pt>
    <dgm:pt modelId="{C221AED3-B745-46AD-B32E-FD5B3DF6375A}" type="parTrans" cxnId="{A8E590BB-99F9-4B67-AA6D-F1F577607967}">
      <dgm:prSet/>
      <dgm:spPr/>
      <dgm:t>
        <a:bodyPr/>
        <a:lstStyle/>
        <a:p>
          <a:endParaRPr lang="id-ID"/>
        </a:p>
      </dgm:t>
    </dgm:pt>
    <dgm:pt modelId="{82718B0B-BF74-47B2-98EE-B89631D77CE0}" type="sibTrans" cxnId="{A8E590BB-99F9-4B67-AA6D-F1F577607967}">
      <dgm:prSet/>
      <dgm:spPr/>
      <dgm:t>
        <a:bodyPr/>
        <a:lstStyle/>
        <a:p>
          <a:endParaRPr lang="id-ID"/>
        </a:p>
      </dgm:t>
    </dgm:pt>
    <dgm:pt modelId="{E168BDBD-BFB0-46FC-AD1C-861BD2C54222}">
      <dgm:prSet phldrT="[Text]"/>
      <dgm:spPr/>
      <dgm:t>
        <a:bodyPr/>
        <a:lstStyle/>
        <a:p>
          <a:r>
            <a:rPr lang="id-ID" b="1" dirty="0">
              <a:solidFill>
                <a:schemeClr val="accent3"/>
              </a:solidFill>
              <a:latin typeface="Dosis" pitchFamily="2" charset="0"/>
            </a:rPr>
            <a:t>Action</a:t>
          </a:r>
        </a:p>
      </dgm:t>
    </dgm:pt>
    <dgm:pt modelId="{F8BEB0D4-A4EF-4331-BE45-00300C652921}" type="parTrans" cxnId="{8EC21A6A-2BF0-4653-B539-A361989DF0D3}">
      <dgm:prSet/>
      <dgm:spPr/>
      <dgm:t>
        <a:bodyPr/>
        <a:lstStyle/>
        <a:p>
          <a:endParaRPr lang="id-ID"/>
        </a:p>
      </dgm:t>
    </dgm:pt>
    <dgm:pt modelId="{A42FDF50-1D36-4CE8-BB6F-DCAA463F35F2}" type="sibTrans" cxnId="{8EC21A6A-2BF0-4653-B539-A361989DF0D3}">
      <dgm:prSet/>
      <dgm:spPr/>
      <dgm:t>
        <a:bodyPr/>
        <a:lstStyle/>
        <a:p>
          <a:endParaRPr lang="id-ID"/>
        </a:p>
      </dgm:t>
    </dgm:pt>
    <dgm:pt modelId="{DC76FFD7-774E-40B2-91A0-47458BFC68F2}" type="pres">
      <dgm:prSet presAssocID="{47BD94FF-4B69-4723-B024-3099172E69B2}" presName="arrowDiagram" presStyleCnt="0">
        <dgm:presLayoutVars>
          <dgm:chMax val="5"/>
          <dgm:dir/>
          <dgm:resizeHandles val="exact"/>
        </dgm:presLayoutVars>
      </dgm:prSet>
      <dgm:spPr/>
    </dgm:pt>
    <dgm:pt modelId="{A43A4CB9-543F-41D3-ADAF-A262255D7C45}" type="pres">
      <dgm:prSet presAssocID="{47BD94FF-4B69-4723-B024-3099172E69B2}" presName="arrow" presStyleLbl="bgShp" presStyleIdx="0" presStyleCnt="1"/>
      <dgm:spPr>
        <a:solidFill>
          <a:schemeClr val="accent1"/>
        </a:solidFill>
      </dgm:spPr>
    </dgm:pt>
    <dgm:pt modelId="{31FEA3DB-F815-4DF1-8CEE-B6EA310EA2E9}" type="pres">
      <dgm:prSet presAssocID="{47BD94FF-4B69-4723-B024-3099172E69B2}" presName="arrowDiagram4" presStyleCnt="0"/>
      <dgm:spPr/>
    </dgm:pt>
    <dgm:pt modelId="{3CB1941B-0524-454D-81C4-76F0B0F57609}" type="pres">
      <dgm:prSet presAssocID="{32E49856-93FE-4C46-89A4-2A1AD9B89D69}" presName="bullet4a" presStyleLbl="node1" presStyleIdx="0" presStyleCnt="4"/>
      <dgm:spPr>
        <a:solidFill>
          <a:schemeClr val="bg1">
            <a:lumMod val="85000"/>
          </a:schemeClr>
        </a:solidFill>
      </dgm:spPr>
    </dgm:pt>
    <dgm:pt modelId="{CDB03231-E4CE-4FF4-901A-A57331F4597E}" type="pres">
      <dgm:prSet presAssocID="{32E49856-93FE-4C46-89A4-2A1AD9B89D69}" presName="textBox4a" presStyleLbl="revTx" presStyleIdx="0" presStyleCnt="4">
        <dgm:presLayoutVars>
          <dgm:bulletEnabled val="1"/>
        </dgm:presLayoutVars>
      </dgm:prSet>
      <dgm:spPr/>
    </dgm:pt>
    <dgm:pt modelId="{86460DE6-478B-4C42-AC73-C19F4B08EEC9}" type="pres">
      <dgm:prSet presAssocID="{5C8DC20F-5C32-4821-AFC0-EED8C8F10126}" presName="bullet4b" presStyleLbl="node1" presStyleIdx="1" presStyleCnt="4"/>
      <dgm:spPr>
        <a:solidFill>
          <a:schemeClr val="bg1">
            <a:lumMod val="85000"/>
          </a:schemeClr>
        </a:solidFill>
      </dgm:spPr>
    </dgm:pt>
    <dgm:pt modelId="{455998B3-B47B-4818-A8D8-DE84DE4AFD0C}" type="pres">
      <dgm:prSet presAssocID="{5C8DC20F-5C32-4821-AFC0-EED8C8F10126}" presName="textBox4b" presStyleLbl="revTx" presStyleIdx="1" presStyleCnt="4">
        <dgm:presLayoutVars>
          <dgm:bulletEnabled val="1"/>
        </dgm:presLayoutVars>
      </dgm:prSet>
      <dgm:spPr/>
    </dgm:pt>
    <dgm:pt modelId="{63CF7982-AB26-49C3-88A8-ACA10A35E2D6}" type="pres">
      <dgm:prSet presAssocID="{7A256E7B-4939-4364-9121-D082EF7B988F}" presName="bullet4c" presStyleLbl="node1" presStyleIdx="2" presStyleCnt="4"/>
      <dgm:spPr>
        <a:solidFill>
          <a:schemeClr val="bg1">
            <a:lumMod val="85000"/>
          </a:schemeClr>
        </a:solidFill>
      </dgm:spPr>
    </dgm:pt>
    <dgm:pt modelId="{A3F866CB-AEA8-463A-BD12-FC04F1805B29}" type="pres">
      <dgm:prSet presAssocID="{7A256E7B-4939-4364-9121-D082EF7B988F}" presName="textBox4c" presStyleLbl="revTx" presStyleIdx="2" presStyleCnt="4">
        <dgm:presLayoutVars>
          <dgm:bulletEnabled val="1"/>
        </dgm:presLayoutVars>
      </dgm:prSet>
      <dgm:spPr/>
    </dgm:pt>
    <dgm:pt modelId="{B73C3B10-9257-42CC-BE2E-1A7F915BFDD0}" type="pres">
      <dgm:prSet presAssocID="{E168BDBD-BFB0-46FC-AD1C-861BD2C54222}" presName="bullet4d" presStyleLbl="node1" presStyleIdx="3" presStyleCnt="4"/>
      <dgm:spPr>
        <a:solidFill>
          <a:schemeClr val="bg1">
            <a:lumMod val="85000"/>
          </a:schemeClr>
        </a:solidFill>
      </dgm:spPr>
    </dgm:pt>
    <dgm:pt modelId="{80A7254B-090D-40BB-B788-FB64D897FEF9}" type="pres">
      <dgm:prSet presAssocID="{E168BDBD-BFB0-46FC-AD1C-861BD2C54222}" presName="textBox4d" presStyleLbl="revTx" presStyleIdx="3" presStyleCnt="4">
        <dgm:presLayoutVars>
          <dgm:bulletEnabled val="1"/>
        </dgm:presLayoutVars>
      </dgm:prSet>
      <dgm:spPr/>
    </dgm:pt>
  </dgm:ptLst>
  <dgm:cxnLst>
    <dgm:cxn modelId="{8D3A6C0A-9116-4C92-B161-0E4E784297BD}" type="presOf" srcId="{7A256E7B-4939-4364-9121-D082EF7B988F}" destId="{A3F866CB-AEA8-463A-BD12-FC04F1805B29}" srcOrd="0" destOrd="0" presId="urn:microsoft.com/office/officeart/2005/8/layout/arrow2"/>
    <dgm:cxn modelId="{6BBC2610-07CC-4F4E-BDC6-0FE5C520918E}" type="presOf" srcId="{E168BDBD-BFB0-46FC-AD1C-861BD2C54222}" destId="{80A7254B-090D-40BB-B788-FB64D897FEF9}" srcOrd="0" destOrd="0" presId="urn:microsoft.com/office/officeart/2005/8/layout/arrow2"/>
    <dgm:cxn modelId="{5A8F4948-C149-4767-9B15-44619E24C9E4}" type="presOf" srcId="{32E49856-93FE-4C46-89A4-2A1AD9B89D69}" destId="{CDB03231-E4CE-4FF4-901A-A57331F4597E}" srcOrd="0" destOrd="0" presId="urn:microsoft.com/office/officeart/2005/8/layout/arrow2"/>
    <dgm:cxn modelId="{8EC21A6A-2BF0-4653-B539-A361989DF0D3}" srcId="{47BD94FF-4B69-4723-B024-3099172E69B2}" destId="{E168BDBD-BFB0-46FC-AD1C-861BD2C54222}" srcOrd="3" destOrd="0" parTransId="{F8BEB0D4-A4EF-4331-BE45-00300C652921}" sibTransId="{A42FDF50-1D36-4CE8-BB6F-DCAA463F35F2}"/>
    <dgm:cxn modelId="{D79F4A84-D995-488F-AAED-BBB2893D2EE1}" srcId="{47BD94FF-4B69-4723-B024-3099172E69B2}" destId="{5C8DC20F-5C32-4821-AFC0-EED8C8F10126}" srcOrd="1" destOrd="0" parTransId="{5A8D3529-4A44-4ED8-A5E3-56DC3B653046}" sibTransId="{AA65B95F-DBA5-45D5-81AE-BAA6D71F3F06}"/>
    <dgm:cxn modelId="{B716A18B-47A5-4D39-8D8C-0A189CD28960}" type="presOf" srcId="{47BD94FF-4B69-4723-B024-3099172E69B2}" destId="{DC76FFD7-774E-40B2-91A0-47458BFC68F2}" srcOrd="0" destOrd="0" presId="urn:microsoft.com/office/officeart/2005/8/layout/arrow2"/>
    <dgm:cxn modelId="{368139B2-A563-47E3-8393-A3B770C9B70A}" srcId="{47BD94FF-4B69-4723-B024-3099172E69B2}" destId="{32E49856-93FE-4C46-89A4-2A1AD9B89D69}" srcOrd="0" destOrd="0" parTransId="{54AD2031-BD82-4FA1-97EF-759BE25A2066}" sibTransId="{C487BADB-3F31-4F54-A05B-37E00627E1DA}"/>
    <dgm:cxn modelId="{A8E590BB-99F9-4B67-AA6D-F1F577607967}" srcId="{47BD94FF-4B69-4723-B024-3099172E69B2}" destId="{7A256E7B-4939-4364-9121-D082EF7B988F}" srcOrd="2" destOrd="0" parTransId="{C221AED3-B745-46AD-B32E-FD5B3DF6375A}" sibTransId="{82718B0B-BF74-47B2-98EE-B89631D77CE0}"/>
    <dgm:cxn modelId="{920136C7-15AA-4E2D-AD29-0491FC0A9EF4}" type="presOf" srcId="{5C8DC20F-5C32-4821-AFC0-EED8C8F10126}" destId="{455998B3-B47B-4818-A8D8-DE84DE4AFD0C}" srcOrd="0" destOrd="0" presId="urn:microsoft.com/office/officeart/2005/8/layout/arrow2"/>
    <dgm:cxn modelId="{71249B43-1769-4FF4-B156-CDF60D08BE33}" type="presParOf" srcId="{DC76FFD7-774E-40B2-91A0-47458BFC68F2}" destId="{A43A4CB9-543F-41D3-ADAF-A262255D7C45}" srcOrd="0" destOrd="0" presId="urn:microsoft.com/office/officeart/2005/8/layout/arrow2"/>
    <dgm:cxn modelId="{DFA2CAC7-9D68-4E33-9F86-D958B80BC77E}" type="presParOf" srcId="{DC76FFD7-774E-40B2-91A0-47458BFC68F2}" destId="{31FEA3DB-F815-4DF1-8CEE-B6EA310EA2E9}" srcOrd="1" destOrd="0" presId="urn:microsoft.com/office/officeart/2005/8/layout/arrow2"/>
    <dgm:cxn modelId="{B11E1A28-A960-48A2-8A16-4D5179087B95}" type="presParOf" srcId="{31FEA3DB-F815-4DF1-8CEE-B6EA310EA2E9}" destId="{3CB1941B-0524-454D-81C4-76F0B0F57609}" srcOrd="0" destOrd="0" presId="urn:microsoft.com/office/officeart/2005/8/layout/arrow2"/>
    <dgm:cxn modelId="{2D4A675E-8D71-470B-A4BA-D861F5A67A92}" type="presParOf" srcId="{31FEA3DB-F815-4DF1-8CEE-B6EA310EA2E9}" destId="{CDB03231-E4CE-4FF4-901A-A57331F4597E}" srcOrd="1" destOrd="0" presId="urn:microsoft.com/office/officeart/2005/8/layout/arrow2"/>
    <dgm:cxn modelId="{6E9B85DE-6071-4063-856C-AA7B96BBFF3A}" type="presParOf" srcId="{31FEA3DB-F815-4DF1-8CEE-B6EA310EA2E9}" destId="{86460DE6-478B-4C42-AC73-C19F4B08EEC9}" srcOrd="2" destOrd="0" presId="urn:microsoft.com/office/officeart/2005/8/layout/arrow2"/>
    <dgm:cxn modelId="{80FFF44E-8812-4F0F-BFFD-7F7CF6D57F5E}" type="presParOf" srcId="{31FEA3DB-F815-4DF1-8CEE-B6EA310EA2E9}" destId="{455998B3-B47B-4818-A8D8-DE84DE4AFD0C}" srcOrd="3" destOrd="0" presId="urn:microsoft.com/office/officeart/2005/8/layout/arrow2"/>
    <dgm:cxn modelId="{7EBAB136-0D77-4B96-9303-1ABA381D55F6}" type="presParOf" srcId="{31FEA3DB-F815-4DF1-8CEE-B6EA310EA2E9}" destId="{63CF7982-AB26-49C3-88A8-ACA10A35E2D6}" srcOrd="4" destOrd="0" presId="urn:microsoft.com/office/officeart/2005/8/layout/arrow2"/>
    <dgm:cxn modelId="{376FEE08-BF88-4128-84A5-88B38B01BCE6}" type="presParOf" srcId="{31FEA3DB-F815-4DF1-8CEE-B6EA310EA2E9}" destId="{A3F866CB-AEA8-463A-BD12-FC04F1805B29}" srcOrd="5" destOrd="0" presId="urn:microsoft.com/office/officeart/2005/8/layout/arrow2"/>
    <dgm:cxn modelId="{84735642-823F-47C3-8BFD-BDE5E85CC5C2}" type="presParOf" srcId="{31FEA3DB-F815-4DF1-8CEE-B6EA310EA2E9}" destId="{B73C3B10-9257-42CC-BE2E-1A7F915BFDD0}" srcOrd="6" destOrd="0" presId="urn:microsoft.com/office/officeart/2005/8/layout/arrow2"/>
    <dgm:cxn modelId="{ECF4C2AD-B115-499A-9124-0B7131AD1348}" type="presParOf" srcId="{31FEA3DB-F815-4DF1-8CEE-B6EA310EA2E9}" destId="{80A7254B-090D-40BB-B788-FB64D897FEF9}" srcOrd="7"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AFA6DC-C94E-4DD2-91B2-F3D198C0B2A5}"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id-ID"/>
        </a:p>
      </dgm:t>
    </dgm:pt>
    <dgm:pt modelId="{3C5CBA3C-00AA-4AA4-9351-0D12AE3C72CD}">
      <dgm:prSet phldrT="[Text]"/>
      <dgm:spPr>
        <a:ln>
          <a:solidFill>
            <a:schemeClr val="bg2"/>
          </a:solidFill>
        </a:ln>
        <a:effectLst>
          <a:outerShdw blurRad="50800" dist="38100" dir="8100000" algn="tr" rotWithShape="0">
            <a:prstClr val="black">
              <a:alpha val="40000"/>
            </a:prstClr>
          </a:outerShdw>
        </a:effectLst>
      </dgm:spPr>
      <dgm:t>
        <a:bodyPr/>
        <a:lstStyle/>
        <a:p>
          <a:r>
            <a:rPr lang="id-ID" b="1" dirty="0">
              <a:latin typeface="Dosis" pitchFamily="2" charset="0"/>
            </a:rPr>
            <a:t>Pesan Persuasif</a:t>
          </a:r>
        </a:p>
      </dgm:t>
    </dgm:pt>
    <dgm:pt modelId="{4B9F953D-16AD-4B8C-AAEB-5A7E2BBF83FA}" type="parTrans" cxnId="{584B4F4D-E8B2-4FEA-A191-4DF18A7067A5}">
      <dgm:prSet/>
      <dgm:spPr/>
      <dgm:t>
        <a:bodyPr/>
        <a:lstStyle/>
        <a:p>
          <a:endParaRPr lang="id-ID"/>
        </a:p>
      </dgm:t>
    </dgm:pt>
    <dgm:pt modelId="{7B9A44C9-B3E5-413D-B5A2-7DDEBD8CDFDB}" type="sibTrans" cxnId="{584B4F4D-E8B2-4FEA-A191-4DF18A7067A5}">
      <dgm:prSet/>
      <dgm:spPr/>
      <dgm:t>
        <a:bodyPr/>
        <a:lstStyle/>
        <a:p>
          <a:endParaRPr lang="id-ID"/>
        </a:p>
      </dgm:t>
    </dgm:pt>
    <dgm:pt modelId="{19AC6AD9-BB01-44BD-B7EA-58EE8586DFEA}">
      <dgm:prSet phldrT="[Text]"/>
      <dgm:spPr>
        <a:solidFill>
          <a:schemeClr val="bg1">
            <a:lumMod val="85000"/>
            <a:alpha val="90000"/>
          </a:schemeClr>
        </a:solidFill>
        <a:ln>
          <a:solidFill>
            <a:schemeClr val="bg2"/>
          </a:solidFill>
        </a:ln>
        <a:effectLst>
          <a:outerShdw blurRad="50800" dist="38100" dir="8100000" algn="tr" rotWithShape="0">
            <a:prstClr val="black">
              <a:alpha val="40000"/>
            </a:prstClr>
          </a:outerShdw>
        </a:effectLst>
      </dgm:spPr>
      <dgm:t>
        <a:bodyPr/>
        <a:lstStyle/>
        <a:p>
          <a:r>
            <a:rPr lang="id-ID" b="1" dirty="0">
              <a:latin typeface="Dosis" pitchFamily="2" charset="0"/>
            </a:rPr>
            <a:t>Penjualan</a:t>
          </a:r>
        </a:p>
      </dgm:t>
    </dgm:pt>
    <dgm:pt modelId="{C7C36106-A300-43EA-9192-9E4DD4061125}" type="parTrans" cxnId="{08AC277D-DB23-4708-AB0B-A9D73B960271}">
      <dgm:prSet/>
      <dgm:spPr>
        <a:ln w="76200">
          <a:solidFill>
            <a:srgbClr val="FF0000"/>
          </a:solidFill>
        </a:ln>
      </dgm:spPr>
      <dgm:t>
        <a:bodyPr/>
        <a:lstStyle/>
        <a:p>
          <a:endParaRPr lang="id-ID"/>
        </a:p>
      </dgm:t>
    </dgm:pt>
    <dgm:pt modelId="{17A06FB5-2FDF-4A6F-8D5D-2056119DD634}" type="sibTrans" cxnId="{08AC277D-DB23-4708-AB0B-A9D73B960271}">
      <dgm:prSet/>
      <dgm:spPr/>
      <dgm:t>
        <a:bodyPr/>
        <a:lstStyle/>
        <a:p>
          <a:endParaRPr lang="id-ID"/>
        </a:p>
      </dgm:t>
    </dgm:pt>
    <dgm:pt modelId="{DF65822D-90CD-4A43-9A15-1DB7BA981A10}">
      <dgm:prSet phldrT="[Text]"/>
      <dgm:spPr>
        <a:solidFill>
          <a:schemeClr val="bg1">
            <a:lumMod val="85000"/>
            <a:alpha val="90000"/>
          </a:schemeClr>
        </a:solidFill>
        <a:ln>
          <a:solidFill>
            <a:schemeClr val="bg2"/>
          </a:solidFill>
        </a:ln>
        <a:effectLst>
          <a:outerShdw blurRad="50800" dist="38100" dir="8100000" algn="tr" rotWithShape="0">
            <a:prstClr val="black">
              <a:alpha val="40000"/>
            </a:prstClr>
          </a:outerShdw>
        </a:effectLst>
      </dgm:spPr>
      <dgm:t>
        <a:bodyPr/>
        <a:lstStyle/>
        <a:p>
          <a:r>
            <a:rPr lang="id-ID" b="1" dirty="0">
              <a:latin typeface="Dosis" pitchFamily="2" charset="0"/>
            </a:rPr>
            <a:t>Permintaan Dana</a:t>
          </a:r>
        </a:p>
      </dgm:t>
    </dgm:pt>
    <dgm:pt modelId="{447D75EC-6F2B-4B53-BEB6-1B4403A2E008}" type="parTrans" cxnId="{A64F7ACB-92BB-4DA4-906A-069F13FEB5F7}">
      <dgm:prSet/>
      <dgm:spPr>
        <a:ln w="76200">
          <a:solidFill>
            <a:srgbClr val="FF0000"/>
          </a:solidFill>
        </a:ln>
      </dgm:spPr>
      <dgm:t>
        <a:bodyPr/>
        <a:lstStyle/>
        <a:p>
          <a:endParaRPr lang="id-ID"/>
        </a:p>
      </dgm:t>
    </dgm:pt>
    <dgm:pt modelId="{A0775833-6776-47A7-A9CC-2BC88FB86146}" type="sibTrans" cxnId="{A64F7ACB-92BB-4DA4-906A-069F13FEB5F7}">
      <dgm:prSet/>
      <dgm:spPr/>
      <dgm:t>
        <a:bodyPr/>
        <a:lstStyle/>
        <a:p>
          <a:endParaRPr lang="id-ID"/>
        </a:p>
      </dgm:t>
    </dgm:pt>
    <dgm:pt modelId="{3CCADA1D-F4FA-4841-99EF-AEBAD0ABCC06}" type="pres">
      <dgm:prSet presAssocID="{79AFA6DC-C94E-4DD2-91B2-F3D198C0B2A5}" presName="diagram" presStyleCnt="0">
        <dgm:presLayoutVars>
          <dgm:chPref val="1"/>
          <dgm:dir/>
          <dgm:animOne val="branch"/>
          <dgm:animLvl val="lvl"/>
          <dgm:resizeHandles/>
        </dgm:presLayoutVars>
      </dgm:prSet>
      <dgm:spPr/>
    </dgm:pt>
    <dgm:pt modelId="{8DB9F19E-1BC7-416C-95A7-624477327EFD}" type="pres">
      <dgm:prSet presAssocID="{3C5CBA3C-00AA-4AA4-9351-0D12AE3C72CD}" presName="root" presStyleCnt="0"/>
      <dgm:spPr/>
    </dgm:pt>
    <dgm:pt modelId="{5E8FAD2C-E3BC-4957-8518-4508807AEEDF}" type="pres">
      <dgm:prSet presAssocID="{3C5CBA3C-00AA-4AA4-9351-0D12AE3C72CD}" presName="rootComposite" presStyleCnt="0"/>
      <dgm:spPr/>
    </dgm:pt>
    <dgm:pt modelId="{171114DB-157E-40A8-9F2E-FC9DAABF6C67}" type="pres">
      <dgm:prSet presAssocID="{3C5CBA3C-00AA-4AA4-9351-0D12AE3C72CD}" presName="rootText" presStyleLbl="node1" presStyleIdx="0" presStyleCnt="1"/>
      <dgm:spPr/>
    </dgm:pt>
    <dgm:pt modelId="{53E2686C-B751-4487-9D5B-078B8E627689}" type="pres">
      <dgm:prSet presAssocID="{3C5CBA3C-00AA-4AA4-9351-0D12AE3C72CD}" presName="rootConnector" presStyleLbl="node1" presStyleIdx="0" presStyleCnt="1"/>
      <dgm:spPr/>
    </dgm:pt>
    <dgm:pt modelId="{26201A58-4EB9-47E4-B11E-B9720DBBB853}" type="pres">
      <dgm:prSet presAssocID="{3C5CBA3C-00AA-4AA4-9351-0D12AE3C72CD}" presName="childShape" presStyleCnt="0"/>
      <dgm:spPr/>
    </dgm:pt>
    <dgm:pt modelId="{0BA5D13C-EF61-46EA-BA77-B4869D14AC44}" type="pres">
      <dgm:prSet presAssocID="{C7C36106-A300-43EA-9192-9E4DD4061125}" presName="Name13" presStyleLbl="parChTrans1D2" presStyleIdx="0" presStyleCnt="2"/>
      <dgm:spPr/>
    </dgm:pt>
    <dgm:pt modelId="{5F8CB748-6F02-4BD9-9233-C37791AA3A5A}" type="pres">
      <dgm:prSet presAssocID="{19AC6AD9-BB01-44BD-B7EA-58EE8586DFEA}" presName="childText" presStyleLbl="bgAcc1" presStyleIdx="0" presStyleCnt="2">
        <dgm:presLayoutVars>
          <dgm:bulletEnabled val="1"/>
        </dgm:presLayoutVars>
      </dgm:prSet>
      <dgm:spPr/>
    </dgm:pt>
    <dgm:pt modelId="{C9A8D7A4-88D4-4B90-A9B0-2901312763A2}" type="pres">
      <dgm:prSet presAssocID="{447D75EC-6F2B-4B53-BEB6-1B4403A2E008}" presName="Name13" presStyleLbl="parChTrans1D2" presStyleIdx="1" presStyleCnt="2"/>
      <dgm:spPr/>
    </dgm:pt>
    <dgm:pt modelId="{6B5FC3B1-796F-4A20-AF92-81D3E2F0537D}" type="pres">
      <dgm:prSet presAssocID="{DF65822D-90CD-4A43-9A15-1DB7BA981A10}" presName="childText" presStyleLbl="bgAcc1" presStyleIdx="1" presStyleCnt="2">
        <dgm:presLayoutVars>
          <dgm:bulletEnabled val="1"/>
        </dgm:presLayoutVars>
      </dgm:prSet>
      <dgm:spPr/>
    </dgm:pt>
  </dgm:ptLst>
  <dgm:cxnLst>
    <dgm:cxn modelId="{4C803320-A30E-47C2-A0C3-BD24EB610E53}" type="presOf" srcId="{79AFA6DC-C94E-4DD2-91B2-F3D198C0B2A5}" destId="{3CCADA1D-F4FA-4841-99EF-AEBAD0ABCC06}" srcOrd="0" destOrd="0" presId="urn:microsoft.com/office/officeart/2005/8/layout/hierarchy3"/>
    <dgm:cxn modelId="{584B4F4D-E8B2-4FEA-A191-4DF18A7067A5}" srcId="{79AFA6DC-C94E-4DD2-91B2-F3D198C0B2A5}" destId="{3C5CBA3C-00AA-4AA4-9351-0D12AE3C72CD}" srcOrd="0" destOrd="0" parTransId="{4B9F953D-16AD-4B8C-AAEB-5A7E2BBF83FA}" sibTransId="{7B9A44C9-B3E5-413D-B5A2-7DDEBD8CDFDB}"/>
    <dgm:cxn modelId="{758ABA55-FE73-4118-82CE-AD704DEC312C}" type="presOf" srcId="{3C5CBA3C-00AA-4AA4-9351-0D12AE3C72CD}" destId="{53E2686C-B751-4487-9D5B-078B8E627689}" srcOrd="1" destOrd="0" presId="urn:microsoft.com/office/officeart/2005/8/layout/hierarchy3"/>
    <dgm:cxn modelId="{78FB9A5C-A7F8-4D65-BE77-E61EDCF8DBDF}" type="presOf" srcId="{3C5CBA3C-00AA-4AA4-9351-0D12AE3C72CD}" destId="{171114DB-157E-40A8-9F2E-FC9DAABF6C67}" srcOrd="0" destOrd="0" presId="urn:microsoft.com/office/officeart/2005/8/layout/hierarchy3"/>
    <dgm:cxn modelId="{987D1568-3E02-4EFE-BB45-AA2CD0DC7F4C}" type="presOf" srcId="{DF65822D-90CD-4A43-9A15-1DB7BA981A10}" destId="{6B5FC3B1-796F-4A20-AF92-81D3E2F0537D}" srcOrd="0" destOrd="0" presId="urn:microsoft.com/office/officeart/2005/8/layout/hierarchy3"/>
    <dgm:cxn modelId="{08AC277D-DB23-4708-AB0B-A9D73B960271}" srcId="{3C5CBA3C-00AA-4AA4-9351-0D12AE3C72CD}" destId="{19AC6AD9-BB01-44BD-B7EA-58EE8586DFEA}" srcOrd="0" destOrd="0" parTransId="{C7C36106-A300-43EA-9192-9E4DD4061125}" sibTransId="{17A06FB5-2FDF-4A6F-8D5D-2056119DD634}"/>
    <dgm:cxn modelId="{5424E9A2-DBC5-4115-9C1A-D97D36745874}" type="presOf" srcId="{C7C36106-A300-43EA-9192-9E4DD4061125}" destId="{0BA5D13C-EF61-46EA-BA77-B4869D14AC44}" srcOrd="0" destOrd="0" presId="urn:microsoft.com/office/officeart/2005/8/layout/hierarchy3"/>
    <dgm:cxn modelId="{7368C1BE-9575-4150-9CD5-67DDA14D2310}" type="presOf" srcId="{19AC6AD9-BB01-44BD-B7EA-58EE8586DFEA}" destId="{5F8CB748-6F02-4BD9-9233-C37791AA3A5A}" srcOrd="0" destOrd="0" presId="urn:microsoft.com/office/officeart/2005/8/layout/hierarchy3"/>
    <dgm:cxn modelId="{A64F7ACB-92BB-4DA4-906A-069F13FEB5F7}" srcId="{3C5CBA3C-00AA-4AA4-9351-0D12AE3C72CD}" destId="{DF65822D-90CD-4A43-9A15-1DB7BA981A10}" srcOrd="1" destOrd="0" parTransId="{447D75EC-6F2B-4B53-BEB6-1B4403A2E008}" sibTransId="{A0775833-6776-47A7-A9CC-2BC88FB86146}"/>
    <dgm:cxn modelId="{8E102FDA-8031-4CF2-90A6-7D06E8C8D209}" type="presOf" srcId="{447D75EC-6F2B-4B53-BEB6-1B4403A2E008}" destId="{C9A8D7A4-88D4-4B90-A9B0-2901312763A2}" srcOrd="0" destOrd="0" presId="urn:microsoft.com/office/officeart/2005/8/layout/hierarchy3"/>
    <dgm:cxn modelId="{0616136D-4329-4851-BEB9-EFD500C48AFD}" type="presParOf" srcId="{3CCADA1D-F4FA-4841-99EF-AEBAD0ABCC06}" destId="{8DB9F19E-1BC7-416C-95A7-624477327EFD}" srcOrd="0" destOrd="0" presId="urn:microsoft.com/office/officeart/2005/8/layout/hierarchy3"/>
    <dgm:cxn modelId="{19BF1DA1-2546-4B7E-9542-42576500497A}" type="presParOf" srcId="{8DB9F19E-1BC7-416C-95A7-624477327EFD}" destId="{5E8FAD2C-E3BC-4957-8518-4508807AEEDF}" srcOrd="0" destOrd="0" presId="urn:microsoft.com/office/officeart/2005/8/layout/hierarchy3"/>
    <dgm:cxn modelId="{37C6E3E6-2B6A-4B3E-B6A9-01BF947F0AEF}" type="presParOf" srcId="{5E8FAD2C-E3BC-4957-8518-4508807AEEDF}" destId="{171114DB-157E-40A8-9F2E-FC9DAABF6C67}" srcOrd="0" destOrd="0" presId="urn:microsoft.com/office/officeart/2005/8/layout/hierarchy3"/>
    <dgm:cxn modelId="{BAE177D9-99AB-4076-ABDB-439410438E2A}" type="presParOf" srcId="{5E8FAD2C-E3BC-4957-8518-4508807AEEDF}" destId="{53E2686C-B751-4487-9D5B-078B8E627689}" srcOrd="1" destOrd="0" presId="urn:microsoft.com/office/officeart/2005/8/layout/hierarchy3"/>
    <dgm:cxn modelId="{3A50CBBD-613B-4C1F-94DF-B2764E880B7D}" type="presParOf" srcId="{8DB9F19E-1BC7-416C-95A7-624477327EFD}" destId="{26201A58-4EB9-47E4-B11E-B9720DBBB853}" srcOrd="1" destOrd="0" presId="urn:microsoft.com/office/officeart/2005/8/layout/hierarchy3"/>
    <dgm:cxn modelId="{FC05B041-F1AC-404C-B26D-279DC2ED1DCD}" type="presParOf" srcId="{26201A58-4EB9-47E4-B11E-B9720DBBB853}" destId="{0BA5D13C-EF61-46EA-BA77-B4869D14AC44}" srcOrd="0" destOrd="0" presId="urn:microsoft.com/office/officeart/2005/8/layout/hierarchy3"/>
    <dgm:cxn modelId="{839657CB-7860-4E10-B20D-1DA831235677}" type="presParOf" srcId="{26201A58-4EB9-47E4-B11E-B9720DBBB853}" destId="{5F8CB748-6F02-4BD9-9233-C37791AA3A5A}" srcOrd="1" destOrd="0" presId="urn:microsoft.com/office/officeart/2005/8/layout/hierarchy3"/>
    <dgm:cxn modelId="{AB061A89-D474-4CE3-ACF9-26BB6F62FA7F}" type="presParOf" srcId="{26201A58-4EB9-47E4-B11E-B9720DBBB853}" destId="{C9A8D7A4-88D4-4B90-A9B0-2901312763A2}" srcOrd="2" destOrd="0" presId="urn:microsoft.com/office/officeart/2005/8/layout/hierarchy3"/>
    <dgm:cxn modelId="{A1D2676D-363B-4026-A51D-B5E0C50D828A}" type="presParOf" srcId="{26201A58-4EB9-47E4-B11E-B9720DBBB853}" destId="{6B5FC3B1-796F-4A20-AF92-81D3E2F0537D}"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18855-4007-4DB9-9146-6B51668ABA04}">
      <dsp:nvSpPr>
        <dsp:cNvPr id="0" name=""/>
        <dsp:cNvSpPr/>
      </dsp:nvSpPr>
      <dsp:spPr>
        <a:xfrm>
          <a:off x="3352805" y="2632042"/>
          <a:ext cx="3811694" cy="15248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id-ID" sz="4300" b="1" kern="1200" dirty="0">
              <a:solidFill>
                <a:schemeClr val="accent1">
                  <a:lumMod val="20000"/>
                  <a:lumOff val="80000"/>
                </a:schemeClr>
              </a:solidFill>
              <a:latin typeface="Dosis" pitchFamily="2" charset="0"/>
            </a:rPr>
            <a:t>Pesan Persuasif</a:t>
          </a:r>
        </a:p>
      </dsp:txBody>
      <dsp:txXfrm>
        <a:off x="3397467" y="2676704"/>
        <a:ext cx="3722370" cy="1435536"/>
      </dsp:txXfrm>
    </dsp:sp>
    <dsp:sp modelId="{B446B592-57E3-470F-87C3-7792109667FD}">
      <dsp:nvSpPr>
        <dsp:cNvPr id="0" name=""/>
        <dsp:cNvSpPr/>
      </dsp:nvSpPr>
      <dsp:spPr>
        <a:xfrm rot="17692822">
          <a:off x="6324698" y="2059065"/>
          <a:ext cx="2899491" cy="40429"/>
        </a:xfrm>
        <a:custGeom>
          <a:avLst/>
          <a:gdLst/>
          <a:ahLst/>
          <a:cxnLst/>
          <a:rect l="0" t="0" r="0" b="0"/>
          <a:pathLst>
            <a:path>
              <a:moveTo>
                <a:pt x="0" y="20214"/>
              </a:moveTo>
              <a:lnTo>
                <a:pt x="2899491" y="20214"/>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id-ID" sz="1000" kern="1200"/>
        </a:p>
      </dsp:txBody>
      <dsp:txXfrm>
        <a:off x="7701957" y="2006792"/>
        <a:ext cx="144974" cy="144974"/>
      </dsp:txXfrm>
    </dsp:sp>
    <dsp:sp modelId="{3665F7EA-C45B-4F21-8043-3F66C7D75992}">
      <dsp:nvSpPr>
        <dsp:cNvPr id="0" name=""/>
        <dsp:cNvSpPr/>
      </dsp:nvSpPr>
      <dsp:spPr>
        <a:xfrm>
          <a:off x="8384388" y="1657"/>
          <a:ext cx="4722005" cy="15248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id-ID" sz="4400" b="1" kern="1200" dirty="0">
              <a:solidFill>
                <a:schemeClr val="accent1">
                  <a:lumMod val="20000"/>
                  <a:lumOff val="80000"/>
                </a:schemeClr>
              </a:solidFill>
              <a:latin typeface="Dosis" pitchFamily="2" charset="0"/>
            </a:rPr>
            <a:t>Menetapkan Kredibilitas</a:t>
          </a:r>
        </a:p>
      </dsp:txBody>
      <dsp:txXfrm>
        <a:off x="8429050" y="46319"/>
        <a:ext cx="4632681" cy="1435536"/>
      </dsp:txXfrm>
    </dsp:sp>
    <dsp:sp modelId="{665FBE43-5570-46D6-A46D-1DF8A596FEEF}">
      <dsp:nvSpPr>
        <dsp:cNvPr id="0" name=""/>
        <dsp:cNvSpPr/>
      </dsp:nvSpPr>
      <dsp:spPr>
        <a:xfrm rot="19457599">
          <a:off x="7023295" y="2935860"/>
          <a:ext cx="1502297" cy="40429"/>
        </a:xfrm>
        <a:custGeom>
          <a:avLst/>
          <a:gdLst/>
          <a:ahLst/>
          <a:cxnLst/>
          <a:rect l="0" t="0" r="0" b="0"/>
          <a:pathLst>
            <a:path>
              <a:moveTo>
                <a:pt x="0" y="20214"/>
              </a:moveTo>
              <a:lnTo>
                <a:pt x="1502297" y="20214"/>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7736886" y="2918517"/>
        <a:ext cx="75114" cy="75114"/>
      </dsp:txXfrm>
    </dsp:sp>
    <dsp:sp modelId="{501D1DFD-45F8-4440-A2DE-5C549089F7D2}">
      <dsp:nvSpPr>
        <dsp:cNvPr id="0" name=""/>
        <dsp:cNvSpPr/>
      </dsp:nvSpPr>
      <dsp:spPr>
        <a:xfrm>
          <a:off x="8384388" y="1755247"/>
          <a:ext cx="4722005" cy="15248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id-ID" sz="4300" b="1" kern="1200" dirty="0">
              <a:solidFill>
                <a:schemeClr val="accent1">
                  <a:lumMod val="20000"/>
                  <a:lumOff val="80000"/>
                </a:schemeClr>
              </a:solidFill>
              <a:latin typeface="Dosis" pitchFamily="2" charset="0"/>
            </a:rPr>
            <a:t>Membuat Kerangka Argumentasi</a:t>
          </a:r>
        </a:p>
      </dsp:txBody>
      <dsp:txXfrm>
        <a:off x="8429050" y="1799909"/>
        <a:ext cx="4632681" cy="1435536"/>
      </dsp:txXfrm>
    </dsp:sp>
    <dsp:sp modelId="{B0F57543-54A4-4617-9E82-86B1A1C1EF8E}">
      <dsp:nvSpPr>
        <dsp:cNvPr id="0" name=""/>
        <dsp:cNvSpPr/>
      </dsp:nvSpPr>
      <dsp:spPr>
        <a:xfrm rot="2142401">
          <a:off x="7023295" y="3812655"/>
          <a:ext cx="1502297" cy="40429"/>
        </a:xfrm>
        <a:custGeom>
          <a:avLst/>
          <a:gdLst/>
          <a:ahLst/>
          <a:cxnLst/>
          <a:rect l="0" t="0" r="0" b="0"/>
          <a:pathLst>
            <a:path>
              <a:moveTo>
                <a:pt x="0" y="20214"/>
              </a:moveTo>
              <a:lnTo>
                <a:pt x="1502297" y="20214"/>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7736886" y="3795312"/>
        <a:ext cx="75114" cy="75114"/>
      </dsp:txXfrm>
    </dsp:sp>
    <dsp:sp modelId="{43BDEC1F-EA53-4CB8-934A-B3418F5076D7}">
      <dsp:nvSpPr>
        <dsp:cNvPr id="0" name=""/>
        <dsp:cNvSpPr/>
      </dsp:nvSpPr>
      <dsp:spPr>
        <a:xfrm>
          <a:off x="8384388" y="3508837"/>
          <a:ext cx="4722005" cy="15248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id-ID" sz="4300" b="1" kern="1200" dirty="0">
              <a:solidFill>
                <a:schemeClr val="accent1">
                  <a:lumMod val="20000"/>
                  <a:lumOff val="80000"/>
                </a:schemeClr>
              </a:solidFill>
              <a:latin typeface="Dosis" pitchFamily="2" charset="0"/>
            </a:rPr>
            <a:t>Memilih Daya Pikat</a:t>
          </a:r>
        </a:p>
      </dsp:txBody>
      <dsp:txXfrm>
        <a:off x="8429050" y="3553499"/>
        <a:ext cx="4632681" cy="1435536"/>
      </dsp:txXfrm>
    </dsp:sp>
    <dsp:sp modelId="{5727D871-8D20-44C5-A11F-B330358A3FB1}">
      <dsp:nvSpPr>
        <dsp:cNvPr id="0" name=""/>
        <dsp:cNvSpPr/>
      </dsp:nvSpPr>
      <dsp:spPr>
        <a:xfrm rot="3907178">
          <a:off x="6324698" y="4689450"/>
          <a:ext cx="2899491" cy="40429"/>
        </a:xfrm>
        <a:custGeom>
          <a:avLst/>
          <a:gdLst/>
          <a:ahLst/>
          <a:cxnLst/>
          <a:rect l="0" t="0" r="0" b="0"/>
          <a:pathLst>
            <a:path>
              <a:moveTo>
                <a:pt x="0" y="20214"/>
              </a:moveTo>
              <a:lnTo>
                <a:pt x="2899491" y="20214"/>
              </a:lnTo>
            </a:path>
          </a:pathLst>
        </a:custGeom>
        <a:noFill/>
        <a:ln w="25400" cap="flat" cmpd="sng" algn="ctr">
          <a:solidFill>
            <a:srgbClr val="C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id-ID" sz="1000" kern="1200"/>
        </a:p>
      </dsp:txBody>
      <dsp:txXfrm>
        <a:off x="7701957" y="4637177"/>
        <a:ext cx="144974" cy="144974"/>
      </dsp:txXfrm>
    </dsp:sp>
    <dsp:sp modelId="{8D4DB8C3-1B27-4B5E-8FF1-32FA866EBAD0}">
      <dsp:nvSpPr>
        <dsp:cNvPr id="0" name=""/>
        <dsp:cNvSpPr/>
      </dsp:nvSpPr>
      <dsp:spPr>
        <a:xfrm>
          <a:off x="8384388" y="5262426"/>
          <a:ext cx="4722005" cy="15248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id-ID" sz="4300" b="1" kern="1200">
              <a:solidFill>
                <a:schemeClr val="accent1">
                  <a:lumMod val="20000"/>
                  <a:lumOff val="80000"/>
                </a:schemeClr>
              </a:solidFill>
              <a:latin typeface="Dosis" pitchFamily="2" charset="0"/>
            </a:rPr>
            <a:t>Penggunaan </a:t>
          </a:r>
          <a:r>
            <a:rPr lang="id-ID" sz="4300" b="1" kern="1200" dirty="0">
              <a:solidFill>
                <a:schemeClr val="accent1">
                  <a:lumMod val="20000"/>
                  <a:lumOff val="80000"/>
                </a:schemeClr>
              </a:solidFill>
              <a:latin typeface="Dosis" pitchFamily="2" charset="0"/>
            </a:rPr>
            <a:t>Bahasa yang Baik</a:t>
          </a:r>
        </a:p>
      </dsp:txBody>
      <dsp:txXfrm>
        <a:off x="8429050" y="5307088"/>
        <a:ext cx="4632681" cy="14355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3A4CB9-543F-41D3-ADAF-A262255D7C45}">
      <dsp:nvSpPr>
        <dsp:cNvPr id="0" name=""/>
        <dsp:cNvSpPr/>
      </dsp:nvSpPr>
      <dsp:spPr>
        <a:xfrm>
          <a:off x="1219200" y="0"/>
          <a:ext cx="9753600" cy="6096000"/>
        </a:xfrm>
        <a:prstGeom prst="swooshArrow">
          <a:avLst>
            <a:gd name="adj1" fmla="val 25000"/>
            <a:gd name="adj2" fmla="val 25000"/>
          </a:avLst>
        </a:prstGeom>
        <a:solidFill>
          <a:schemeClr val="accent1"/>
        </a:solidFill>
        <a:ln>
          <a:noFill/>
        </a:ln>
        <a:effectLst/>
      </dsp:spPr>
      <dsp:style>
        <a:lnRef idx="0">
          <a:scrgbClr r="0" g="0" b="0"/>
        </a:lnRef>
        <a:fillRef idx="1">
          <a:scrgbClr r="0" g="0" b="0"/>
        </a:fillRef>
        <a:effectRef idx="0">
          <a:scrgbClr r="0" g="0" b="0"/>
        </a:effectRef>
        <a:fontRef idx="minor"/>
      </dsp:style>
    </dsp:sp>
    <dsp:sp modelId="{3CB1941B-0524-454D-81C4-76F0B0F57609}">
      <dsp:nvSpPr>
        <dsp:cNvPr id="0" name=""/>
        <dsp:cNvSpPr/>
      </dsp:nvSpPr>
      <dsp:spPr>
        <a:xfrm>
          <a:off x="2179929" y="4532985"/>
          <a:ext cx="224332" cy="224332"/>
        </a:xfrm>
        <a:prstGeom prst="ellipse">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B03231-E4CE-4FF4-901A-A57331F4597E}">
      <dsp:nvSpPr>
        <dsp:cNvPr id="0" name=""/>
        <dsp:cNvSpPr/>
      </dsp:nvSpPr>
      <dsp:spPr>
        <a:xfrm>
          <a:off x="2292096" y="4645152"/>
          <a:ext cx="1667865" cy="14508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869" tIns="0" rIns="0" bIns="0" numCol="1" spcCol="1270" anchor="t" anchorCtr="0">
          <a:noAutofit/>
        </a:bodyPr>
        <a:lstStyle/>
        <a:p>
          <a:pPr marL="0" lvl="0" indent="0" algn="l" defTabSz="1377950">
            <a:lnSpc>
              <a:spcPct val="90000"/>
            </a:lnSpc>
            <a:spcBef>
              <a:spcPct val="0"/>
            </a:spcBef>
            <a:spcAft>
              <a:spcPct val="35000"/>
            </a:spcAft>
            <a:buNone/>
          </a:pPr>
          <a:r>
            <a:rPr lang="id-ID" sz="3100" b="1" kern="1200" dirty="0">
              <a:solidFill>
                <a:schemeClr val="accent3"/>
              </a:solidFill>
              <a:latin typeface="Dosis" pitchFamily="2" charset="0"/>
            </a:rPr>
            <a:t>Attention</a:t>
          </a:r>
        </a:p>
      </dsp:txBody>
      <dsp:txXfrm>
        <a:off x="2292096" y="4645152"/>
        <a:ext cx="1667865" cy="1450848"/>
      </dsp:txXfrm>
    </dsp:sp>
    <dsp:sp modelId="{86460DE6-478B-4C42-AC73-C19F4B08EEC9}">
      <dsp:nvSpPr>
        <dsp:cNvPr id="0" name=""/>
        <dsp:cNvSpPr/>
      </dsp:nvSpPr>
      <dsp:spPr>
        <a:xfrm>
          <a:off x="3764889" y="3115055"/>
          <a:ext cx="390144" cy="390144"/>
        </a:xfrm>
        <a:prstGeom prst="ellipse">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5998B3-B47B-4818-A8D8-DE84DE4AFD0C}">
      <dsp:nvSpPr>
        <dsp:cNvPr id="0" name=""/>
        <dsp:cNvSpPr/>
      </dsp:nvSpPr>
      <dsp:spPr>
        <a:xfrm>
          <a:off x="3959961" y="3310127"/>
          <a:ext cx="2048256" cy="2785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729" tIns="0" rIns="0" bIns="0" numCol="1" spcCol="1270" anchor="t" anchorCtr="0">
          <a:noAutofit/>
        </a:bodyPr>
        <a:lstStyle/>
        <a:p>
          <a:pPr marL="0" lvl="0" indent="0" algn="l" defTabSz="1377950">
            <a:lnSpc>
              <a:spcPct val="90000"/>
            </a:lnSpc>
            <a:spcBef>
              <a:spcPct val="0"/>
            </a:spcBef>
            <a:spcAft>
              <a:spcPct val="35000"/>
            </a:spcAft>
            <a:buNone/>
          </a:pPr>
          <a:r>
            <a:rPr lang="id-ID" sz="3100" b="1" kern="1200" dirty="0">
              <a:solidFill>
                <a:schemeClr val="accent3"/>
              </a:solidFill>
              <a:latin typeface="Dosis" pitchFamily="2" charset="0"/>
            </a:rPr>
            <a:t>Interest</a:t>
          </a:r>
        </a:p>
      </dsp:txBody>
      <dsp:txXfrm>
        <a:off x="3959961" y="3310127"/>
        <a:ext cx="2048256" cy="2785872"/>
      </dsp:txXfrm>
    </dsp:sp>
    <dsp:sp modelId="{63CF7982-AB26-49C3-88A8-ACA10A35E2D6}">
      <dsp:nvSpPr>
        <dsp:cNvPr id="0" name=""/>
        <dsp:cNvSpPr/>
      </dsp:nvSpPr>
      <dsp:spPr>
        <a:xfrm>
          <a:off x="5788761" y="2070201"/>
          <a:ext cx="516940" cy="516940"/>
        </a:xfrm>
        <a:prstGeom prst="ellipse">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F866CB-AEA8-463A-BD12-FC04F1805B29}">
      <dsp:nvSpPr>
        <dsp:cNvPr id="0" name=""/>
        <dsp:cNvSpPr/>
      </dsp:nvSpPr>
      <dsp:spPr>
        <a:xfrm>
          <a:off x="6047232" y="2328672"/>
          <a:ext cx="2048256" cy="3767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3916" tIns="0" rIns="0" bIns="0" numCol="1" spcCol="1270" anchor="t" anchorCtr="0">
          <a:noAutofit/>
        </a:bodyPr>
        <a:lstStyle/>
        <a:p>
          <a:pPr marL="0" lvl="0" indent="0" algn="l" defTabSz="1377950">
            <a:lnSpc>
              <a:spcPct val="90000"/>
            </a:lnSpc>
            <a:spcBef>
              <a:spcPct val="0"/>
            </a:spcBef>
            <a:spcAft>
              <a:spcPct val="35000"/>
            </a:spcAft>
            <a:buNone/>
          </a:pPr>
          <a:r>
            <a:rPr lang="id-ID" sz="3100" b="1" kern="1200" dirty="0">
              <a:solidFill>
                <a:schemeClr val="accent3"/>
              </a:solidFill>
              <a:latin typeface="Dosis" pitchFamily="2" charset="0"/>
            </a:rPr>
            <a:t>Desire</a:t>
          </a:r>
        </a:p>
      </dsp:txBody>
      <dsp:txXfrm>
        <a:off x="6047232" y="2328672"/>
        <a:ext cx="2048256" cy="3767328"/>
      </dsp:txXfrm>
    </dsp:sp>
    <dsp:sp modelId="{B73C3B10-9257-42CC-BE2E-1A7F915BFDD0}">
      <dsp:nvSpPr>
        <dsp:cNvPr id="0" name=""/>
        <dsp:cNvSpPr/>
      </dsp:nvSpPr>
      <dsp:spPr>
        <a:xfrm>
          <a:off x="7993075" y="1378915"/>
          <a:ext cx="692505" cy="692505"/>
        </a:xfrm>
        <a:prstGeom prst="ellipse">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A7254B-090D-40BB-B788-FB64D897FEF9}">
      <dsp:nvSpPr>
        <dsp:cNvPr id="0" name=""/>
        <dsp:cNvSpPr/>
      </dsp:nvSpPr>
      <dsp:spPr>
        <a:xfrm>
          <a:off x="8339328" y="1725168"/>
          <a:ext cx="2048256" cy="4370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944" tIns="0" rIns="0" bIns="0" numCol="1" spcCol="1270" anchor="t" anchorCtr="0">
          <a:noAutofit/>
        </a:bodyPr>
        <a:lstStyle/>
        <a:p>
          <a:pPr marL="0" lvl="0" indent="0" algn="l" defTabSz="1377950">
            <a:lnSpc>
              <a:spcPct val="90000"/>
            </a:lnSpc>
            <a:spcBef>
              <a:spcPct val="0"/>
            </a:spcBef>
            <a:spcAft>
              <a:spcPct val="35000"/>
            </a:spcAft>
            <a:buNone/>
          </a:pPr>
          <a:r>
            <a:rPr lang="id-ID" sz="3100" b="1" kern="1200" dirty="0">
              <a:solidFill>
                <a:schemeClr val="accent3"/>
              </a:solidFill>
              <a:latin typeface="Dosis" pitchFamily="2" charset="0"/>
            </a:rPr>
            <a:t>Action</a:t>
          </a:r>
        </a:p>
      </dsp:txBody>
      <dsp:txXfrm>
        <a:off x="8339328" y="1725168"/>
        <a:ext cx="2048256" cy="43708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1114DB-157E-40A8-9F2E-FC9DAABF6C67}">
      <dsp:nvSpPr>
        <dsp:cNvPr id="0" name=""/>
        <dsp:cNvSpPr/>
      </dsp:nvSpPr>
      <dsp:spPr>
        <a:xfrm>
          <a:off x="6290741" y="1470"/>
          <a:ext cx="3877716" cy="1938858"/>
        </a:xfrm>
        <a:prstGeom prst="roundRect">
          <a:avLst>
            <a:gd name="adj" fmla="val 10000"/>
          </a:avLst>
        </a:prstGeom>
        <a:solidFill>
          <a:schemeClr val="accent1">
            <a:hueOff val="0"/>
            <a:satOff val="0"/>
            <a:lumOff val="0"/>
            <a:alphaOff val="0"/>
          </a:schemeClr>
        </a:solidFill>
        <a:ln w="25400" cap="flat" cmpd="sng" algn="ctr">
          <a:solidFill>
            <a:schemeClr val="bg2"/>
          </a:solidFill>
          <a:prstDash val="solid"/>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73660" rIns="110490" bIns="73660" numCol="1" spcCol="1270" anchor="ctr" anchorCtr="0">
          <a:noAutofit/>
        </a:bodyPr>
        <a:lstStyle/>
        <a:p>
          <a:pPr marL="0" lvl="0" indent="0" algn="ctr" defTabSz="2578100">
            <a:lnSpc>
              <a:spcPct val="90000"/>
            </a:lnSpc>
            <a:spcBef>
              <a:spcPct val="0"/>
            </a:spcBef>
            <a:spcAft>
              <a:spcPct val="35000"/>
            </a:spcAft>
            <a:buNone/>
          </a:pPr>
          <a:r>
            <a:rPr lang="id-ID" sz="5800" b="1" kern="1200" dirty="0">
              <a:latin typeface="Dosis" pitchFamily="2" charset="0"/>
            </a:rPr>
            <a:t>Pesan Persuasif</a:t>
          </a:r>
        </a:p>
      </dsp:txBody>
      <dsp:txXfrm>
        <a:off x="6347528" y="58257"/>
        <a:ext cx="3764142" cy="1825284"/>
      </dsp:txXfrm>
    </dsp:sp>
    <dsp:sp modelId="{0BA5D13C-EF61-46EA-BA77-B4869D14AC44}">
      <dsp:nvSpPr>
        <dsp:cNvPr id="0" name=""/>
        <dsp:cNvSpPr/>
      </dsp:nvSpPr>
      <dsp:spPr>
        <a:xfrm>
          <a:off x="6678513" y="1940328"/>
          <a:ext cx="387771" cy="1454143"/>
        </a:xfrm>
        <a:custGeom>
          <a:avLst/>
          <a:gdLst/>
          <a:ahLst/>
          <a:cxnLst/>
          <a:rect l="0" t="0" r="0" b="0"/>
          <a:pathLst>
            <a:path>
              <a:moveTo>
                <a:pt x="0" y="0"/>
              </a:moveTo>
              <a:lnTo>
                <a:pt x="0" y="1454143"/>
              </a:lnTo>
              <a:lnTo>
                <a:pt x="387771" y="1454143"/>
              </a:lnTo>
            </a:path>
          </a:pathLst>
        </a:custGeom>
        <a:noFill/>
        <a:ln w="76200" cap="flat" cmpd="sng" algn="ctr">
          <a:solidFill>
            <a:srgbClr val="FF0000"/>
          </a:solidFill>
          <a:prstDash val="solid"/>
        </a:ln>
        <a:effectLst/>
      </dsp:spPr>
      <dsp:style>
        <a:lnRef idx="2">
          <a:scrgbClr r="0" g="0" b="0"/>
        </a:lnRef>
        <a:fillRef idx="0">
          <a:scrgbClr r="0" g="0" b="0"/>
        </a:fillRef>
        <a:effectRef idx="0">
          <a:scrgbClr r="0" g="0" b="0"/>
        </a:effectRef>
        <a:fontRef idx="minor"/>
      </dsp:style>
    </dsp:sp>
    <dsp:sp modelId="{5F8CB748-6F02-4BD9-9233-C37791AA3A5A}">
      <dsp:nvSpPr>
        <dsp:cNvPr id="0" name=""/>
        <dsp:cNvSpPr/>
      </dsp:nvSpPr>
      <dsp:spPr>
        <a:xfrm>
          <a:off x="7066284" y="2425043"/>
          <a:ext cx="3102173" cy="1938858"/>
        </a:xfrm>
        <a:prstGeom prst="roundRect">
          <a:avLst>
            <a:gd name="adj" fmla="val 10000"/>
          </a:avLst>
        </a:prstGeom>
        <a:solidFill>
          <a:schemeClr val="bg1">
            <a:lumMod val="85000"/>
            <a:alpha val="90000"/>
          </a:schemeClr>
        </a:solidFill>
        <a:ln w="25400" cap="flat" cmpd="sng" algn="ctr">
          <a:solidFill>
            <a:schemeClr val="bg2"/>
          </a:solidFill>
          <a:prstDash val="solid"/>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87630" tIns="58420" rIns="87630" bIns="58420" numCol="1" spcCol="1270" anchor="ctr" anchorCtr="0">
          <a:noAutofit/>
        </a:bodyPr>
        <a:lstStyle/>
        <a:p>
          <a:pPr marL="0" lvl="0" indent="0" algn="ctr" defTabSz="2044700">
            <a:lnSpc>
              <a:spcPct val="90000"/>
            </a:lnSpc>
            <a:spcBef>
              <a:spcPct val="0"/>
            </a:spcBef>
            <a:spcAft>
              <a:spcPct val="35000"/>
            </a:spcAft>
            <a:buNone/>
          </a:pPr>
          <a:r>
            <a:rPr lang="id-ID" sz="4600" b="1" kern="1200" dirty="0">
              <a:latin typeface="Dosis" pitchFamily="2" charset="0"/>
            </a:rPr>
            <a:t>Penjualan</a:t>
          </a:r>
        </a:p>
      </dsp:txBody>
      <dsp:txXfrm>
        <a:off x="7123071" y="2481830"/>
        <a:ext cx="2988599" cy="1825284"/>
      </dsp:txXfrm>
    </dsp:sp>
    <dsp:sp modelId="{C9A8D7A4-88D4-4B90-A9B0-2901312763A2}">
      <dsp:nvSpPr>
        <dsp:cNvPr id="0" name=""/>
        <dsp:cNvSpPr/>
      </dsp:nvSpPr>
      <dsp:spPr>
        <a:xfrm>
          <a:off x="6678513" y="1940328"/>
          <a:ext cx="387771" cy="3877716"/>
        </a:xfrm>
        <a:custGeom>
          <a:avLst/>
          <a:gdLst/>
          <a:ahLst/>
          <a:cxnLst/>
          <a:rect l="0" t="0" r="0" b="0"/>
          <a:pathLst>
            <a:path>
              <a:moveTo>
                <a:pt x="0" y="0"/>
              </a:moveTo>
              <a:lnTo>
                <a:pt x="0" y="3877716"/>
              </a:lnTo>
              <a:lnTo>
                <a:pt x="387771" y="3877716"/>
              </a:lnTo>
            </a:path>
          </a:pathLst>
        </a:custGeom>
        <a:noFill/>
        <a:ln w="76200" cap="flat" cmpd="sng" algn="ctr">
          <a:solidFill>
            <a:srgbClr val="FF0000"/>
          </a:solidFill>
          <a:prstDash val="solid"/>
        </a:ln>
        <a:effectLst/>
      </dsp:spPr>
      <dsp:style>
        <a:lnRef idx="2">
          <a:scrgbClr r="0" g="0" b="0"/>
        </a:lnRef>
        <a:fillRef idx="0">
          <a:scrgbClr r="0" g="0" b="0"/>
        </a:fillRef>
        <a:effectRef idx="0">
          <a:scrgbClr r="0" g="0" b="0"/>
        </a:effectRef>
        <a:fontRef idx="minor"/>
      </dsp:style>
    </dsp:sp>
    <dsp:sp modelId="{6B5FC3B1-796F-4A20-AF92-81D3E2F0537D}">
      <dsp:nvSpPr>
        <dsp:cNvPr id="0" name=""/>
        <dsp:cNvSpPr/>
      </dsp:nvSpPr>
      <dsp:spPr>
        <a:xfrm>
          <a:off x="7066284" y="4848616"/>
          <a:ext cx="3102173" cy="1938858"/>
        </a:xfrm>
        <a:prstGeom prst="roundRect">
          <a:avLst>
            <a:gd name="adj" fmla="val 10000"/>
          </a:avLst>
        </a:prstGeom>
        <a:solidFill>
          <a:schemeClr val="bg1">
            <a:lumMod val="85000"/>
            <a:alpha val="90000"/>
          </a:schemeClr>
        </a:solidFill>
        <a:ln w="25400" cap="flat" cmpd="sng" algn="ctr">
          <a:solidFill>
            <a:schemeClr val="bg2"/>
          </a:solidFill>
          <a:prstDash val="solid"/>
        </a:ln>
        <a:effectLst>
          <a:outerShdw blurRad="50800" dist="38100" dir="8100000" algn="tr"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87630" tIns="58420" rIns="87630" bIns="58420" numCol="1" spcCol="1270" anchor="ctr" anchorCtr="0">
          <a:noAutofit/>
        </a:bodyPr>
        <a:lstStyle/>
        <a:p>
          <a:pPr marL="0" lvl="0" indent="0" algn="ctr" defTabSz="2044700">
            <a:lnSpc>
              <a:spcPct val="90000"/>
            </a:lnSpc>
            <a:spcBef>
              <a:spcPct val="0"/>
            </a:spcBef>
            <a:spcAft>
              <a:spcPct val="35000"/>
            </a:spcAft>
            <a:buNone/>
          </a:pPr>
          <a:r>
            <a:rPr lang="id-ID" sz="4600" b="1" kern="1200" dirty="0">
              <a:latin typeface="Dosis" pitchFamily="2" charset="0"/>
            </a:rPr>
            <a:t>Permintaan Dana</a:t>
          </a:r>
        </a:p>
      </dsp:txBody>
      <dsp:txXfrm>
        <a:off x="7123071" y="4905403"/>
        <a:ext cx="2988599" cy="182528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7FAE804-6A5C-45B0-BEBA-AEC77F2C75DD}" type="datetimeFigureOut">
              <a:rPr lang="en-US"/>
              <a:pPr>
                <a:defRPr/>
              </a:pPr>
              <a:t>11/9/20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69BDE1C-5744-45A8-891E-F87839ED3E3C}" type="slidenum">
              <a:rPr lang="en-US"/>
              <a:pPr>
                <a:defRPr/>
              </a:pPr>
              <a:t>‹#›</a:t>
            </a:fld>
            <a:endParaRPr lang="en-US"/>
          </a:p>
        </p:txBody>
      </p:sp>
    </p:spTree>
    <p:extLst>
      <p:ext uri="{BB962C8B-B14F-4D97-AF65-F5344CB8AC3E}">
        <p14:creationId xmlns:p14="http://schemas.microsoft.com/office/powerpoint/2010/main" val="20284140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69BDE1C-5744-45A8-891E-F87839ED3E3C}" type="slidenum">
              <a:rPr lang="en-US" smtClean="0"/>
              <a:pPr>
                <a:defRPr/>
              </a:pPr>
              <a:t>17</a:t>
            </a:fld>
            <a:endParaRPr lang="en-US"/>
          </a:p>
        </p:txBody>
      </p:sp>
    </p:spTree>
    <p:extLst>
      <p:ext uri="{BB962C8B-B14F-4D97-AF65-F5344CB8AC3E}">
        <p14:creationId xmlns:p14="http://schemas.microsoft.com/office/powerpoint/2010/main" val="1944469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204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0E94460D-05D6-4797-92D7-AE1F1D5D1C88}" type="slidenum">
              <a:rPr lang="en-US" smtClean="0"/>
              <a:pPr fontAlgn="base">
                <a:spcBef>
                  <a:spcPct val="0"/>
                </a:spcBef>
                <a:spcAft>
                  <a:spcPct val="0"/>
                </a:spcAft>
                <a:defRPr/>
              </a:pPr>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5827764-7E7C-4FB0-A275-A206C0628C07}" type="datetimeFigureOut">
              <a:rPr lang="en-US"/>
              <a:pPr>
                <a:defRPr/>
              </a:pPr>
              <a:t>11/9/20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C66F78C-EE75-4837-8931-B0FF5AFF5563}" type="slidenum">
              <a:rPr lang="en-US"/>
              <a:pPr>
                <a:defRPr/>
              </a:pPr>
              <a:t>‹#›</a:t>
            </a:fld>
            <a:endParaRPr lang="en-US"/>
          </a:p>
        </p:txBody>
      </p:sp>
    </p:spTree>
    <p:extLst>
      <p:ext uri="{BB962C8B-B14F-4D97-AF65-F5344CB8AC3E}">
        <p14:creationId xmlns:p14="http://schemas.microsoft.com/office/powerpoint/2010/main" val="2293722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22CD18C-C5EB-4710-AADB-8E07B4CBE17A}" type="datetimeFigureOut">
              <a:rPr lang="en-US"/>
              <a:pPr>
                <a:defRPr/>
              </a:pPr>
              <a:t>11/9/20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FCAB6AD-759D-4F90-A132-4636AE5DAD34}" type="slidenum">
              <a:rPr lang="en-US"/>
              <a:pPr>
                <a:defRPr/>
              </a:pPr>
              <a:t>‹#›</a:t>
            </a:fld>
            <a:endParaRPr lang="en-US"/>
          </a:p>
        </p:txBody>
      </p:sp>
    </p:spTree>
    <p:extLst>
      <p:ext uri="{BB962C8B-B14F-4D97-AF65-F5344CB8AC3E}">
        <p14:creationId xmlns:p14="http://schemas.microsoft.com/office/powerpoint/2010/main" val="2620989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4D1AFD8-8F03-4314-BE2D-160B86E9E5D6}" type="datetimeFigureOut">
              <a:rPr lang="en-US"/>
              <a:pPr>
                <a:defRPr/>
              </a:pPr>
              <a:t>11/9/20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183A20-5F9F-4C9C-9790-30D08F16D002}" type="slidenum">
              <a:rPr lang="en-US"/>
              <a:pPr>
                <a:defRPr/>
              </a:pPr>
              <a:t>‹#›</a:t>
            </a:fld>
            <a:endParaRPr lang="en-US"/>
          </a:p>
        </p:txBody>
      </p:sp>
    </p:spTree>
    <p:extLst>
      <p:ext uri="{BB962C8B-B14F-4D97-AF65-F5344CB8AC3E}">
        <p14:creationId xmlns:p14="http://schemas.microsoft.com/office/powerpoint/2010/main" val="272896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3BB3CD3-192A-40F6-8273-F4F0AC8FEE98}" type="datetimeFigureOut">
              <a:rPr lang="en-US"/>
              <a:pPr>
                <a:defRPr/>
              </a:pPr>
              <a:t>11/9/20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4C419F4-1216-42A8-B446-247323CAE4CB}" type="slidenum">
              <a:rPr lang="en-US"/>
              <a:pPr>
                <a:defRPr/>
              </a:pPr>
              <a:t>‹#›</a:t>
            </a:fld>
            <a:endParaRPr lang="en-US"/>
          </a:p>
        </p:txBody>
      </p:sp>
    </p:spTree>
    <p:extLst>
      <p:ext uri="{BB962C8B-B14F-4D97-AF65-F5344CB8AC3E}">
        <p14:creationId xmlns:p14="http://schemas.microsoft.com/office/powerpoint/2010/main" val="714546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5521C976-BB95-4557-865A-64EFA8F2FFBB}" type="datetimeFigureOut">
              <a:rPr lang="en-US"/>
              <a:pPr>
                <a:defRPr/>
              </a:pPr>
              <a:t>11/9/20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2D19119-C6BC-40E1-9D41-A43CB6A220D2}" type="slidenum">
              <a:rPr lang="en-US"/>
              <a:pPr>
                <a:defRPr/>
              </a:pPr>
              <a:t>‹#›</a:t>
            </a:fld>
            <a:endParaRPr lang="en-US"/>
          </a:p>
        </p:txBody>
      </p:sp>
    </p:spTree>
    <p:extLst>
      <p:ext uri="{BB962C8B-B14F-4D97-AF65-F5344CB8AC3E}">
        <p14:creationId xmlns:p14="http://schemas.microsoft.com/office/powerpoint/2010/main" val="1390374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DDE92193-8A12-4900-9BC9-99EB040E61CD}" type="datetimeFigureOut">
              <a:rPr lang="en-US"/>
              <a:pPr>
                <a:defRPr/>
              </a:pPr>
              <a:t>11/9/20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B11681B-29CC-4787-B183-5CBB4A48AA91}" type="slidenum">
              <a:rPr lang="en-US"/>
              <a:pPr>
                <a:defRPr/>
              </a:pPr>
              <a:t>‹#›</a:t>
            </a:fld>
            <a:endParaRPr lang="en-US"/>
          </a:p>
        </p:txBody>
      </p:sp>
    </p:spTree>
    <p:extLst>
      <p:ext uri="{BB962C8B-B14F-4D97-AF65-F5344CB8AC3E}">
        <p14:creationId xmlns:p14="http://schemas.microsoft.com/office/powerpoint/2010/main" val="4291396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C09A4FF-83AA-4B7F-9519-ACF8E68C5713}" type="datetimeFigureOut">
              <a:rPr lang="en-US"/>
              <a:pPr>
                <a:defRPr/>
              </a:pPr>
              <a:t>11/9/20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A60D830-D9C8-43DD-ADF9-4BC5BD2BF504}" type="slidenum">
              <a:rPr lang="en-US"/>
              <a:pPr>
                <a:defRPr/>
              </a:pPr>
              <a:t>‹#›</a:t>
            </a:fld>
            <a:endParaRPr lang="en-US"/>
          </a:p>
        </p:txBody>
      </p:sp>
    </p:spTree>
    <p:extLst>
      <p:ext uri="{BB962C8B-B14F-4D97-AF65-F5344CB8AC3E}">
        <p14:creationId xmlns:p14="http://schemas.microsoft.com/office/powerpoint/2010/main" val="1048542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6423C91-BD30-4E1B-9915-BD319E6E9C15}" type="datetimeFigureOut">
              <a:rPr lang="en-US"/>
              <a:pPr>
                <a:defRPr/>
              </a:pPr>
              <a:t>11/9/20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0BC56D5-73FB-496B-A883-5479ABB59079}" type="slidenum">
              <a:rPr lang="en-US"/>
              <a:pPr>
                <a:defRPr/>
              </a:pPr>
              <a:t>‹#›</a:t>
            </a:fld>
            <a:endParaRPr lang="en-US"/>
          </a:p>
        </p:txBody>
      </p:sp>
    </p:spTree>
    <p:extLst>
      <p:ext uri="{BB962C8B-B14F-4D97-AF65-F5344CB8AC3E}">
        <p14:creationId xmlns:p14="http://schemas.microsoft.com/office/powerpoint/2010/main" val="1341455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9BEBEEE-C3DC-45AA-AEAC-C53D3E62FD7A}" type="datetimeFigureOut">
              <a:rPr lang="en-US"/>
              <a:pPr>
                <a:defRPr/>
              </a:pPr>
              <a:t>11/9/20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07F0E94-DF43-46CE-AB48-468B3E894087}" type="slidenum">
              <a:rPr lang="en-US"/>
              <a:pPr>
                <a:defRPr/>
              </a:pPr>
              <a:t>‹#›</a:t>
            </a:fld>
            <a:endParaRPr lang="en-US"/>
          </a:p>
        </p:txBody>
      </p:sp>
    </p:spTree>
    <p:extLst>
      <p:ext uri="{BB962C8B-B14F-4D97-AF65-F5344CB8AC3E}">
        <p14:creationId xmlns:p14="http://schemas.microsoft.com/office/powerpoint/2010/main" val="1498980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FC742F2-2449-46F6-821A-6C9F8364E384}" type="datetimeFigureOut">
              <a:rPr lang="en-US"/>
              <a:pPr>
                <a:defRPr/>
              </a:pPr>
              <a:t>11/9/20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3D05D80-BEC5-4E32-AF0B-1D71FD47DC7D}" type="slidenum">
              <a:rPr lang="en-US"/>
              <a:pPr>
                <a:defRPr/>
              </a:pPr>
              <a:t>‹#›</a:t>
            </a:fld>
            <a:endParaRPr lang="en-US"/>
          </a:p>
        </p:txBody>
      </p:sp>
    </p:spTree>
    <p:extLst>
      <p:ext uri="{BB962C8B-B14F-4D97-AF65-F5344CB8AC3E}">
        <p14:creationId xmlns:p14="http://schemas.microsoft.com/office/powerpoint/2010/main" val="2029087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E51E318-0A36-4357-906F-9BE9C26018F5}" type="datetimeFigureOut">
              <a:rPr lang="en-US"/>
              <a:pPr>
                <a:defRPr/>
              </a:pPr>
              <a:t>11/9/20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DEB34C9-5E81-4608-BAC9-ABE611635EDA}" type="slidenum">
              <a:rPr lang="en-US"/>
              <a:pPr>
                <a:defRPr/>
              </a:pPr>
              <a:t>‹#›</a:t>
            </a:fld>
            <a:endParaRPr lang="en-US"/>
          </a:p>
        </p:txBody>
      </p:sp>
    </p:spTree>
    <p:extLst>
      <p:ext uri="{BB962C8B-B14F-4D97-AF65-F5344CB8AC3E}">
        <p14:creationId xmlns:p14="http://schemas.microsoft.com/office/powerpoint/2010/main" val="338691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FDA3B97-980A-4AE3-8517-8447C4339C9A}" type="datetimeFigureOut">
              <a:rPr lang="en-US"/>
              <a:pPr>
                <a:defRPr/>
              </a:pPr>
              <a:t>11/9/20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1AA94EE-59E1-45F1-A609-1A7C4B143AA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http://www.abest21.org/qa/images/img-accredited.jpg"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0.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Layout" Target="../diagrams/layout3.xml"/><Relationship Id="rId7" Type="http://schemas.openxmlformats.org/officeDocument/2006/relationships/image" Target="../media/image28.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http://www.abest21.org/qa/images/img-accredited.jpg"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Group 2"/>
          <p:cNvGrpSpPr>
            <a:grpSpLocks/>
          </p:cNvGrpSpPr>
          <p:nvPr/>
        </p:nvGrpSpPr>
        <p:grpSpPr bwMode="auto">
          <a:xfrm>
            <a:off x="1028700" y="8832850"/>
            <a:ext cx="16230600" cy="652463"/>
            <a:chOff x="0" y="0"/>
            <a:chExt cx="21640800" cy="869941"/>
          </a:xfrm>
        </p:grpSpPr>
        <p:sp>
          <p:nvSpPr>
            <p:cNvPr id="2066" name="AutoShape 3"/>
            <p:cNvSpPr>
              <a:spLocks noChangeArrowheads="1"/>
            </p:cNvSpPr>
            <p:nvPr/>
          </p:nvSpPr>
          <p:spPr bwMode="auto">
            <a:xfrm>
              <a:off x="0" y="0"/>
              <a:ext cx="21640800" cy="41400"/>
            </a:xfrm>
            <a:prstGeom prst="rect">
              <a:avLst/>
            </a:prstGeom>
            <a:solidFill>
              <a:srgbClr val="CDA63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067" name="TextBox 4"/>
            <p:cNvSpPr txBox="1">
              <a:spLocks noChangeArrowheads="1"/>
            </p:cNvSpPr>
            <p:nvPr/>
          </p:nvSpPr>
          <p:spPr bwMode="auto">
            <a:xfrm>
              <a:off x="0" y="319814"/>
              <a:ext cx="13063311" cy="55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lnSpc>
                  <a:spcPts val="3500"/>
                </a:lnSpc>
              </a:pPr>
              <a:endParaRPr lang="en-US" sz="2500">
                <a:solidFill>
                  <a:srgbClr val="1A1B18"/>
                </a:solidFill>
                <a:latin typeface="Overpass Light Bold" charset="0"/>
              </a:endParaRPr>
            </a:p>
          </p:txBody>
        </p:sp>
      </p:grpSp>
      <p:grpSp>
        <p:nvGrpSpPr>
          <p:cNvPr id="2051" name="Group 5"/>
          <p:cNvGrpSpPr>
            <a:grpSpLocks/>
          </p:cNvGrpSpPr>
          <p:nvPr/>
        </p:nvGrpSpPr>
        <p:grpSpPr bwMode="auto">
          <a:xfrm>
            <a:off x="1143000" y="9345613"/>
            <a:ext cx="955675" cy="217487"/>
            <a:chOff x="0" y="0"/>
            <a:chExt cx="1273980" cy="290918"/>
          </a:xfrm>
        </p:grpSpPr>
        <p:grpSp>
          <p:nvGrpSpPr>
            <p:cNvPr id="2060" name="Group 6"/>
            <p:cNvGrpSpPr>
              <a:grpSpLocks noChangeAspect="1"/>
            </p:cNvGrpSpPr>
            <p:nvPr/>
          </p:nvGrpSpPr>
          <p:grpSpPr bwMode="auto">
            <a:xfrm>
              <a:off x="983062" y="0"/>
              <a:ext cx="290918" cy="290918"/>
              <a:chOff x="0" y="0"/>
              <a:chExt cx="1708150" cy="1708150"/>
            </a:xfrm>
          </p:grpSpPr>
          <p:sp>
            <p:nvSpPr>
              <p:cNvPr id="2065" name="Freeform 7"/>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61" name="Group 8"/>
            <p:cNvGrpSpPr>
              <a:grpSpLocks noChangeAspect="1"/>
            </p:cNvGrpSpPr>
            <p:nvPr/>
          </p:nvGrpSpPr>
          <p:grpSpPr bwMode="auto">
            <a:xfrm>
              <a:off x="489944" y="0"/>
              <a:ext cx="290918" cy="290918"/>
              <a:chOff x="0" y="0"/>
              <a:chExt cx="1708150" cy="1708150"/>
            </a:xfrm>
          </p:grpSpPr>
          <p:sp>
            <p:nvSpPr>
              <p:cNvPr id="2064" name="Freeform 9"/>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62" name="Group 10"/>
            <p:cNvGrpSpPr>
              <a:grpSpLocks/>
            </p:cNvGrpSpPr>
            <p:nvPr/>
          </p:nvGrpSpPr>
          <p:grpSpPr bwMode="auto">
            <a:xfrm>
              <a:off x="0" y="1587"/>
              <a:ext cx="287744" cy="287744"/>
              <a:chOff x="0" y="0"/>
              <a:chExt cx="6350000" cy="6350000"/>
            </a:xfrm>
          </p:grpSpPr>
          <p:sp>
            <p:nvSpPr>
              <p:cNvPr id="2063" name="Freeform 11"/>
              <p:cNvSpPr>
                <a:spLocks/>
              </p:cNvSpPr>
              <p:nvPr/>
            </p:nvSpPr>
            <p:spPr bwMode="auto">
              <a:xfrm>
                <a:off x="14167" y="0"/>
                <a:ext cx="6321665" cy="6350000"/>
              </a:xfrm>
              <a:custGeom>
                <a:avLst/>
                <a:gdLst>
                  <a:gd name="T0" fmla="*/ 3160833 w 6321665"/>
                  <a:gd name="T1" fmla="*/ 0 h 6350000"/>
                  <a:gd name="T2" fmla="*/ 3160833 w 6321665"/>
                  <a:gd name="T3" fmla="*/ 0 h 6350000"/>
                  <a:gd name="T4" fmla="*/ 6321666 w 6321665"/>
                  <a:gd name="T5" fmla="*/ 3175000 h 6350000"/>
                  <a:gd name="T6" fmla="*/ 3160833 w 6321665"/>
                  <a:gd name="T7" fmla="*/ 6350000 h 6350000"/>
                  <a:gd name="T8" fmla="*/ 0 w 6321665"/>
                  <a:gd name="T9" fmla="*/ 3175000 h 6350000"/>
                  <a:gd name="T10" fmla="*/ 3160833 w 6321665"/>
                  <a:gd name="T11" fmla="*/ 0 h 635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A6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pic>
        <p:nvPicPr>
          <p:cNvPr id="2052" name="Picture 15" descr="C:\Users\USER's\Downloads\pngeg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9713" y="3417888"/>
            <a:ext cx="1028700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TextBox 12"/>
          <p:cNvSpPr txBox="1">
            <a:spLocks noChangeArrowheads="1"/>
          </p:cNvSpPr>
          <p:nvPr/>
        </p:nvSpPr>
        <p:spPr bwMode="auto">
          <a:xfrm>
            <a:off x="1028700" y="3606800"/>
            <a:ext cx="11717338"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lnSpc>
                <a:spcPts val="15000"/>
              </a:lnSpc>
            </a:pPr>
            <a:r>
              <a:rPr lang="en-US" sz="12500" b="1" dirty="0" err="1">
                <a:solidFill>
                  <a:srgbClr val="00B050"/>
                </a:solidFill>
                <a:latin typeface="Dosis" pitchFamily="2" charset="0"/>
              </a:rPr>
              <a:t>Penulisan</a:t>
            </a:r>
            <a:r>
              <a:rPr lang="en-US" sz="12500" b="1" dirty="0">
                <a:solidFill>
                  <a:srgbClr val="00B050"/>
                </a:solidFill>
                <a:latin typeface="Dosis" pitchFamily="2" charset="0"/>
              </a:rPr>
              <a:t> </a:t>
            </a:r>
            <a:r>
              <a:rPr lang="en-US" sz="12500" b="1" dirty="0" err="1">
                <a:solidFill>
                  <a:srgbClr val="00B050"/>
                </a:solidFill>
                <a:latin typeface="Dosis" pitchFamily="2" charset="0"/>
              </a:rPr>
              <a:t>Pesan</a:t>
            </a:r>
            <a:r>
              <a:rPr lang="en-US" sz="12500" b="1" dirty="0">
                <a:solidFill>
                  <a:srgbClr val="00B050"/>
                </a:solidFill>
                <a:latin typeface="Dosis" pitchFamily="2" charset="0"/>
              </a:rPr>
              <a:t> </a:t>
            </a:r>
            <a:r>
              <a:rPr lang="en-US" sz="12500" b="1" dirty="0" err="1">
                <a:solidFill>
                  <a:srgbClr val="00B050"/>
                </a:solidFill>
                <a:latin typeface="Dosis" pitchFamily="2" charset="0"/>
              </a:rPr>
              <a:t>Pesan</a:t>
            </a:r>
            <a:r>
              <a:rPr lang="en-US" sz="12500" b="1" dirty="0">
                <a:solidFill>
                  <a:srgbClr val="00B050"/>
                </a:solidFill>
                <a:latin typeface="Dosis" pitchFamily="2" charset="0"/>
              </a:rPr>
              <a:t> </a:t>
            </a:r>
            <a:r>
              <a:rPr lang="en-US" sz="12500" b="1" dirty="0" err="1">
                <a:solidFill>
                  <a:srgbClr val="00B050"/>
                </a:solidFill>
                <a:latin typeface="Dosis" pitchFamily="2" charset="0"/>
              </a:rPr>
              <a:t>Persuasif</a:t>
            </a:r>
            <a:endParaRPr lang="en-US" sz="12500" b="1" dirty="0">
              <a:solidFill>
                <a:srgbClr val="00B050"/>
              </a:solidFill>
              <a:latin typeface="Dosis" pitchFamily="2" charset="0"/>
            </a:endParaRPr>
          </a:p>
        </p:txBody>
      </p:sp>
      <p:sp>
        <p:nvSpPr>
          <p:cNvPr id="2054" name="TextBox 14"/>
          <p:cNvSpPr txBox="1">
            <a:spLocks noChangeArrowheads="1"/>
          </p:cNvSpPr>
          <p:nvPr/>
        </p:nvSpPr>
        <p:spPr bwMode="auto">
          <a:xfrm>
            <a:off x="1143000" y="7453313"/>
            <a:ext cx="6907213"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lnSpc>
                <a:spcPts val="4625"/>
              </a:lnSpc>
            </a:pPr>
            <a:r>
              <a:rPr lang="en-US" sz="3200" b="1" dirty="0" err="1">
                <a:solidFill>
                  <a:srgbClr val="1A1B18"/>
                </a:solidFill>
                <a:latin typeface="Dosis" pitchFamily="2" charset="0"/>
              </a:rPr>
              <a:t>Fakultas</a:t>
            </a:r>
            <a:r>
              <a:rPr lang="en-US" sz="3200" b="1" dirty="0">
                <a:solidFill>
                  <a:srgbClr val="1A1B18"/>
                </a:solidFill>
                <a:latin typeface="Dosis" pitchFamily="2" charset="0"/>
              </a:rPr>
              <a:t> </a:t>
            </a:r>
            <a:r>
              <a:rPr lang="en-US" sz="3200" b="1" dirty="0" err="1">
                <a:solidFill>
                  <a:srgbClr val="1A1B18"/>
                </a:solidFill>
                <a:latin typeface="Dosis" pitchFamily="2" charset="0"/>
              </a:rPr>
              <a:t>Ekonomi</a:t>
            </a:r>
            <a:r>
              <a:rPr lang="en-US" sz="3200" b="1" dirty="0">
                <a:solidFill>
                  <a:srgbClr val="1A1B18"/>
                </a:solidFill>
                <a:latin typeface="Dosis" pitchFamily="2" charset="0"/>
              </a:rPr>
              <a:t> &amp; </a:t>
            </a:r>
            <a:r>
              <a:rPr lang="en-US" sz="3200" b="1" dirty="0" err="1">
                <a:solidFill>
                  <a:srgbClr val="1A1B18"/>
                </a:solidFill>
                <a:latin typeface="Dosis" pitchFamily="2" charset="0"/>
              </a:rPr>
              <a:t>Bisnis</a:t>
            </a:r>
            <a:r>
              <a:rPr lang="en-US" sz="3200" b="1" dirty="0">
                <a:solidFill>
                  <a:srgbClr val="1A1B18"/>
                </a:solidFill>
                <a:latin typeface="Dosis" pitchFamily="2" charset="0"/>
              </a:rPr>
              <a:t> </a:t>
            </a:r>
          </a:p>
          <a:p>
            <a:pPr eaLnBrk="1" hangingPunct="1">
              <a:lnSpc>
                <a:spcPts val="4625"/>
              </a:lnSpc>
            </a:pPr>
            <a:r>
              <a:rPr lang="en-US" sz="3200" b="1" dirty="0" err="1">
                <a:solidFill>
                  <a:srgbClr val="1A1B18"/>
                </a:solidFill>
                <a:latin typeface="Dosis" pitchFamily="2" charset="0"/>
              </a:rPr>
              <a:t>Universitas</a:t>
            </a:r>
            <a:r>
              <a:rPr lang="en-US" sz="3200" b="1" dirty="0">
                <a:solidFill>
                  <a:srgbClr val="1A1B18"/>
                </a:solidFill>
                <a:latin typeface="Dosis" pitchFamily="2" charset="0"/>
              </a:rPr>
              <a:t> Lampung</a:t>
            </a:r>
          </a:p>
        </p:txBody>
      </p:sp>
      <p:pic>
        <p:nvPicPr>
          <p:cNvPr id="205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1250" y="419100"/>
            <a:ext cx="183991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56" name="Group 16"/>
          <p:cNvGrpSpPr>
            <a:grpSpLocks/>
          </p:cNvGrpSpPr>
          <p:nvPr/>
        </p:nvGrpSpPr>
        <p:grpSpPr bwMode="auto">
          <a:xfrm>
            <a:off x="14095413" y="657225"/>
            <a:ext cx="3163887" cy="1895475"/>
            <a:chOff x="9516" y="795"/>
            <a:chExt cx="1854" cy="1186"/>
          </a:xfrm>
        </p:grpSpPr>
        <p:pic>
          <p:nvPicPr>
            <p:cNvPr id="2057" name="Picture 1" descr="http://d3.fe.unpad.ac.id/paap_v102/assets/images/aacsb.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03" y="1298"/>
              <a:ext cx="1167" cy="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4" descr="https://encrypted-tbn2.gstatic.com/images?q=tbn:ANd9GcTbnQiKdYnuEudn2cpBeKWc2eVMqSXRsDy93xHKR51qREfmpjD9W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8" y="795"/>
              <a:ext cx="817"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9" descr="http://www.abest21.org/qa/images/img-accredited.jpg"/>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9516" y="1298"/>
              <a:ext cx="687" cy="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TextBox 14"/>
          <p:cNvSpPr txBox="1">
            <a:spLocks noChangeArrowheads="1"/>
          </p:cNvSpPr>
          <p:nvPr/>
        </p:nvSpPr>
        <p:spPr bwMode="auto">
          <a:xfrm>
            <a:off x="12080483" y="9212161"/>
            <a:ext cx="5202237" cy="546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r" eaLnBrk="1" hangingPunct="1">
              <a:lnSpc>
                <a:spcPts val="4625"/>
              </a:lnSpc>
            </a:pPr>
            <a:r>
              <a:rPr lang="en-US" sz="3600" b="1" dirty="0" err="1">
                <a:solidFill>
                  <a:srgbClr val="1A1B18"/>
                </a:solidFill>
                <a:latin typeface="Dosis" pitchFamily="2" charset="0"/>
              </a:rPr>
              <a:t>Komunikasi</a:t>
            </a:r>
            <a:r>
              <a:rPr lang="en-US" sz="3600" b="1" dirty="0">
                <a:solidFill>
                  <a:srgbClr val="1A1B18"/>
                </a:solidFill>
                <a:latin typeface="Dosis" pitchFamily="2" charset="0"/>
              </a:rPr>
              <a:t> </a:t>
            </a:r>
            <a:r>
              <a:rPr lang="en-US" sz="3600" b="1" dirty="0" err="1">
                <a:solidFill>
                  <a:srgbClr val="1A1B18"/>
                </a:solidFill>
                <a:latin typeface="Dosis" pitchFamily="2" charset="0"/>
              </a:rPr>
              <a:t>Bisnis</a:t>
            </a:r>
            <a:endParaRPr lang="en-US" sz="3600" b="1" dirty="0">
              <a:solidFill>
                <a:srgbClr val="1A1B18"/>
              </a:solidFill>
              <a:latin typeface="Dosis"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581400" y="190500"/>
            <a:ext cx="10134600" cy="1143000"/>
          </a:xfrm>
        </p:spPr>
        <p:txBody>
          <a:bodyPr>
            <a:normAutofit fontScale="90000"/>
          </a:bodyPr>
          <a:lstStyle/>
          <a:p>
            <a:r>
              <a:rPr lang="id-ID" sz="5700" b="1" dirty="0">
                <a:latin typeface="Dosis" pitchFamily="2" charset="0"/>
              </a:rPr>
              <a:t>Teori Kebutuhan Hierarki/Berjenjang </a:t>
            </a:r>
          </a:p>
        </p:txBody>
      </p:sp>
      <p:sp>
        <p:nvSpPr>
          <p:cNvPr id="2" name="Content Placeholder 1"/>
          <p:cNvSpPr>
            <a:spLocks noGrp="1"/>
          </p:cNvSpPr>
          <p:nvPr>
            <p:ph idx="1"/>
          </p:nvPr>
        </p:nvSpPr>
        <p:spPr>
          <a:xfrm>
            <a:off x="762000" y="2171700"/>
            <a:ext cx="8839200" cy="7620000"/>
          </a:xfrm>
        </p:spPr>
        <p:txBody>
          <a:bodyPr>
            <a:normAutofit fontScale="70000" lnSpcReduction="20000"/>
          </a:bodyPr>
          <a:lstStyle/>
          <a:p>
            <a:pPr marL="195941" indent="0" algn="just">
              <a:lnSpc>
                <a:spcPct val="120000"/>
              </a:lnSpc>
              <a:buNone/>
            </a:pPr>
            <a:r>
              <a:rPr lang="id-ID" sz="4600" dirty="0">
                <a:latin typeface="Dosis" pitchFamily="2" charset="0"/>
              </a:rPr>
              <a:t>Abraham Maslow dalam Teori Kebutuhan Hierarki/Berjenjang menyatakan bahwa manusia pada dasarnya memiliki 5 kebutuhan yang bertingkat, dimulai dari yang paling dasar hingga sampai pada aktualisasi diri. Untuk menuju jenjang kebutuhan yang lebih tinggi,  seseorang harus dapat memenuhi kebutuhan yang ada di tingkat bawahnya. Kebutuhan tersebut adalah sebagai berikut:</a:t>
            </a:r>
            <a:endParaRPr lang="id-ID" dirty="0">
              <a:latin typeface="Dosis" pitchFamily="2" charset="0"/>
            </a:endParaRPr>
          </a:p>
          <a:p>
            <a:pPr marL="195941" indent="0" algn="just">
              <a:buNone/>
            </a:pPr>
            <a:endParaRPr lang="id-ID" dirty="0">
              <a:latin typeface="Dosis" pitchFamily="2" charset="0"/>
            </a:endParaRPr>
          </a:p>
          <a:p>
            <a:pPr marL="1620598" lvl="1" indent="-918475">
              <a:buFont typeface="+mj-lt"/>
              <a:buAutoNum type="arabicPeriod"/>
            </a:pPr>
            <a:r>
              <a:rPr lang="id-ID" sz="4600" b="1" dirty="0">
                <a:latin typeface="Dosis" pitchFamily="2" charset="0"/>
              </a:rPr>
              <a:t>Kebutuhan Fisiologis</a:t>
            </a:r>
            <a:endParaRPr lang="id-ID" sz="4600" dirty="0">
              <a:latin typeface="Dosis" pitchFamily="2" charset="0"/>
            </a:endParaRPr>
          </a:p>
          <a:p>
            <a:pPr marL="1620598" lvl="1" indent="-918475">
              <a:buFont typeface="+mj-lt"/>
              <a:buAutoNum type="arabicPeriod"/>
            </a:pPr>
            <a:r>
              <a:rPr lang="id-ID" sz="4600" b="1" dirty="0">
                <a:latin typeface="Dosis" pitchFamily="2" charset="0"/>
              </a:rPr>
              <a:t>Kebutuhan Keselamatan dan Keamanan</a:t>
            </a:r>
          </a:p>
          <a:p>
            <a:pPr marL="1620598" lvl="1" indent="-918475">
              <a:buFont typeface="+mj-lt"/>
              <a:buAutoNum type="arabicPeriod"/>
            </a:pPr>
            <a:r>
              <a:rPr lang="id-ID" sz="4600" b="1" dirty="0">
                <a:latin typeface="Dosis" pitchFamily="2" charset="0"/>
              </a:rPr>
              <a:t>Kebutuhan Sosial</a:t>
            </a:r>
            <a:endParaRPr lang="id-ID" sz="4600" dirty="0">
              <a:latin typeface="Dosis" pitchFamily="2" charset="0"/>
            </a:endParaRPr>
          </a:p>
          <a:p>
            <a:pPr marL="1620598" lvl="1" indent="-918475">
              <a:buFont typeface="+mj-lt"/>
              <a:buAutoNum type="arabicPeriod"/>
            </a:pPr>
            <a:r>
              <a:rPr lang="id-ID" sz="4600" b="1" dirty="0">
                <a:latin typeface="Dosis" pitchFamily="2" charset="0"/>
              </a:rPr>
              <a:t>Kebutuhan Status</a:t>
            </a:r>
            <a:endParaRPr lang="id-ID" sz="4600" dirty="0">
              <a:latin typeface="Dosis" pitchFamily="2" charset="0"/>
            </a:endParaRPr>
          </a:p>
          <a:p>
            <a:pPr marL="1620598" lvl="1" indent="-918475">
              <a:buFont typeface="+mj-lt"/>
              <a:buAutoNum type="arabicPeriod"/>
            </a:pPr>
            <a:r>
              <a:rPr lang="id-ID" sz="4600" b="1" dirty="0">
                <a:latin typeface="Dosis" pitchFamily="2" charset="0"/>
              </a:rPr>
              <a:t>Kebutuhan Aktualisasi Diri</a:t>
            </a:r>
            <a:endParaRPr lang="id-ID" sz="4600" dirty="0">
              <a:latin typeface="Dosis" pitchFamily="2" charset="0"/>
            </a:endParaRPr>
          </a:p>
        </p:txBody>
      </p:sp>
      <p:grpSp>
        <p:nvGrpSpPr>
          <p:cNvPr id="5" name="Group 5"/>
          <p:cNvGrpSpPr>
            <a:grpSpLocks/>
          </p:cNvGrpSpPr>
          <p:nvPr/>
        </p:nvGrpSpPr>
        <p:grpSpPr bwMode="auto">
          <a:xfrm rot="5400000">
            <a:off x="187037" y="845850"/>
            <a:ext cx="955675" cy="217487"/>
            <a:chOff x="0" y="0"/>
            <a:chExt cx="1273980" cy="290918"/>
          </a:xfrm>
        </p:grpSpPr>
        <p:grpSp>
          <p:nvGrpSpPr>
            <p:cNvPr id="6" name="Group 6"/>
            <p:cNvGrpSpPr>
              <a:grpSpLocks noChangeAspect="1"/>
            </p:cNvGrpSpPr>
            <p:nvPr/>
          </p:nvGrpSpPr>
          <p:grpSpPr bwMode="auto">
            <a:xfrm>
              <a:off x="983062" y="0"/>
              <a:ext cx="290918" cy="290918"/>
              <a:chOff x="0" y="0"/>
              <a:chExt cx="1708150" cy="1708150"/>
            </a:xfrm>
          </p:grpSpPr>
          <p:sp>
            <p:nvSpPr>
              <p:cNvPr id="11" name="Freeform 7"/>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 name="Group 8"/>
            <p:cNvGrpSpPr>
              <a:grpSpLocks noChangeAspect="1"/>
            </p:cNvGrpSpPr>
            <p:nvPr/>
          </p:nvGrpSpPr>
          <p:grpSpPr bwMode="auto">
            <a:xfrm>
              <a:off x="489944" y="0"/>
              <a:ext cx="290918" cy="290918"/>
              <a:chOff x="0" y="0"/>
              <a:chExt cx="1708150" cy="1708150"/>
            </a:xfrm>
          </p:grpSpPr>
          <p:sp>
            <p:nvSpPr>
              <p:cNvPr id="10" name="Freeform 9"/>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8" name="Group 10"/>
            <p:cNvGrpSpPr>
              <a:grpSpLocks/>
            </p:cNvGrpSpPr>
            <p:nvPr/>
          </p:nvGrpSpPr>
          <p:grpSpPr bwMode="auto">
            <a:xfrm>
              <a:off x="0" y="1587"/>
              <a:ext cx="287744" cy="287744"/>
              <a:chOff x="0" y="0"/>
              <a:chExt cx="6350000" cy="6350000"/>
            </a:xfrm>
          </p:grpSpPr>
          <p:sp>
            <p:nvSpPr>
              <p:cNvPr id="9" name="Freeform 11"/>
              <p:cNvSpPr>
                <a:spLocks/>
              </p:cNvSpPr>
              <p:nvPr/>
            </p:nvSpPr>
            <p:spPr bwMode="auto">
              <a:xfrm>
                <a:off x="14167" y="0"/>
                <a:ext cx="6321665" cy="6350000"/>
              </a:xfrm>
              <a:custGeom>
                <a:avLst/>
                <a:gdLst>
                  <a:gd name="T0" fmla="*/ 3160833 w 6321665"/>
                  <a:gd name="T1" fmla="*/ 0 h 6350000"/>
                  <a:gd name="T2" fmla="*/ 3160833 w 6321665"/>
                  <a:gd name="T3" fmla="*/ 0 h 6350000"/>
                  <a:gd name="T4" fmla="*/ 6321666 w 6321665"/>
                  <a:gd name="T5" fmla="*/ 3175000 h 6350000"/>
                  <a:gd name="T6" fmla="*/ 3160833 w 6321665"/>
                  <a:gd name="T7" fmla="*/ 6350000 h 6350000"/>
                  <a:gd name="T8" fmla="*/ 0 w 6321665"/>
                  <a:gd name="T9" fmla="*/ 3175000 h 6350000"/>
                  <a:gd name="T10" fmla="*/ 3160833 w 6321665"/>
                  <a:gd name="T11" fmla="*/ 0 h 635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A6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4" name="AutoShape 2" descr="https://www.verywellmind.com/thmb/3yiyV2p1-f2DPqZDmRzEqMn4Ios=/700x0/filters:no_upscale():max_bytes(150000):strip_icc():format(webp)/4136760-article-what-is-maslows-hierarchy-of-needs-5a97179aeb97de003668392e.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4" descr="https://www.verywellmind.com/thmb/3yiyV2p1-f2DPqZDmRzEqMn4Ios=/700x0/filters:no_upscale():max_bytes(150000):strip_icc():format(webp)/4136760-article-what-is-maslows-hierarchy-of-needs-5a97179aeb97de003668392e.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0" y="2857500"/>
            <a:ext cx="8109508"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814341" y="9321804"/>
            <a:ext cx="2305667" cy="1505331"/>
            <a:chOff x="102032" y="1091411"/>
            <a:chExt cx="4348117" cy="3225416"/>
          </a:xfrm>
        </p:grpSpPr>
        <p:grpSp>
          <p:nvGrpSpPr>
            <p:cNvPr id="16" name="Group 15"/>
            <p:cNvGrpSpPr/>
            <p:nvPr/>
          </p:nvGrpSpPr>
          <p:grpSpPr>
            <a:xfrm rot="-2700000">
              <a:off x="102032" y="2665308"/>
              <a:ext cx="4188911" cy="1651519"/>
              <a:chOff x="17780" y="22860"/>
              <a:chExt cx="914828" cy="360680"/>
            </a:xfrm>
          </p:grpSpPr>
          <p:sp>
            <p:nvSpPr>
              <p:cNvPr id="19" name="Freeform 18"/>
              <p:cNvSpPr/>
              <p:nvPr/>
            </p:nvSpPr>
            <p:spPr>
              <a:xfrm>
                <a:off x="17780" y="22860"/>
                <a:ext cx="914828" cy="360680"/>
              </a:xfrm>
              <a:custGeom>
                <a:avLst/>
                <a:gdLst/>
                <a:ahLst/>
                <a:cxnLst/>
                <a:rect l="l" t="t" r="r" b="b"/>
                <a:pathLst>
                  <a:path w="914828" h="360680">
                    <a:moveTo>
                      <a:pt x="914828" y="180340"/>
                    </a:moveTo>
                    <a:cubicBezTo>
                      <a:pt x="914828" y="81280"/>
                      <a:pt x="834818" y="0"/>
                      <a:pt x="734488" y="0"/>
                    </a:cubicBezTo>
                    <a:lnTo>
                      <a:pt x="172720" y="0"/>
                    </a:lnTo>
                    <a:lnTo>
                      <a:pt x="172720" y="1270"/>
                    </a:lnTo>
                    <a:cubicBezTo>
                      <a:pt x="76200" y="5080"/>
                      <a:pt x="0" y="83820"/>
                      <a:pt x="0" y="180340"/>
                    </a:cubicBezTo>
                    <a:cubicBezTo>
                      <a:pt x="0" y="276860"/>
                      <a:pt x="77470" y="355600"/>
                      <a:pt x="172720" y="359410"/>
                    </a:cubicBezTo>
                    <a:lnTo>
                      <a:pt x="172720" y="360680"/>
                    </a:lnTo>
                    <a:lnTo>
                      <a:pt x="734488" y="360680"/>
                    </a:lnTo>
                    <a:cubicBezTo>
                      <a:pt x="833548" y="360680"/>
                      <a:pt x="914828" y="279400"/>
                      <a:pt x="914828" y="180340"/>
                    </a:cubicBezTo>
                    <a:close/>
                  </a:path>
                </a:pathLst>
              </a:custGeom>
              <a:solidFill>
                <a:srgbClr val="1D617A"/>
              </a:solidFill>
            </p:spPr>
            <p:txBody>
              <a:bodyPr/>
              <a:lstStyle/>
              <a:p>
                <a:endParaRPr lang="en-US"/>
              </a:p>
            </p:txBody>
          </p:sp>
        </p:grpSp>
        <p:grpSp>
          <p:nvGrpSpPr>
            <p:cNvPr id="17" name="Group 16"/>
            <p:cNvGrpSpPr/>
            <p:nvPr/>
          </p:nvGrpSpPr>
          <p:grpSpPr>
            <a:xfrm rot="-2700000">
              <a:off x="602650" y="1091411"/>
              <a:ext cx="3847499" cy="1651519"/>
              <a:chOff x="37193" y="3447"/>
              <a:chExt cx="840266" cy="360680"/>
            </a:xfrm>
          </p:grpSpPr>
          <p:sp>
            <p:nvSpPr>
              <p:cNvPr id="18" name="Freeform 17"/>
              <p:cNvSpPr/>
              <p:nvPr/>
            </p:nvSpPr>
            <p:spPr>
              <a:xfrm>
                <a:off x="37193" y="3447"/>
                <a:ext cx="840266" cy="360680"/>
              </a:xfrm>
              <a:custGeom>
                <a:avLst/>
                <a:gdLst/>
                <a:ahLst/>
                <a:cxnLst/>
                <a:rect l="l" t="t" r="r" b="b"/>
                <a:pathLst>
                  <a:path w="840266" h="360680">
                    <a:moveTo>
                      <a:pt x="840266" y="180340"/>
                    </a:moveTo>
                    <a:cubicBezTo>
                      <a:pt x="840266" y="81280"/>
                      <a:pt x="760256" y="0"/>
                      <a:pt x="659926" y="0"/>
                    </a:cubicBezTo>
                    <a:lnTo>
                      <a:pt x="172720" y="0"/>
                    </a:lnTo>
                    <a:lnTo>
                      <a:pt x="172720" y="1270"/>
                    </a:lnTo>
                    <a:cubicBezTo>
                      <a:pt x="76200" y="5080"/>
                      <a:pt x="0" y="83820"/>
                      <a:pt x="0" y="180340"/>
                    </a:cubicBezTo>
                    <a:cubicBezTo>
                      <a:pt x="0" y="276860"/>
                      <a:pt x="77470" y="355600"/>
                      <a:pt x="172720" y="359410"/>
                    </a:cubicBezTo>
                    <a:lnTo>
                      <a:pt x="172720" y="360680"/>
                    </a:lnTo>
                    <a:lnTo>
                      <a:pt x="659925" y="360680"/>
                    </a:lnTo>
                    <a:cubicBezTo>
                      <a:pt x="758985" y="360680"/>
                      <a:pt x="840265" y="279400"/>
                      <a:pt x="840265" y="180340"/>
                    </a:cubicBezTo>
                    <a:close/>
                  </a:path>
                </a:pathLst>
              </a:custGeom>
              <a:solidFill>
                <a:srgbClr val="61C2A2"/>
              </a:solidFill>
            </p:spPr>
            <p:txBody>
              <a:bodyPr/>
              <a:lstStyle/>
              <a:p>
                <a:endParaRPr lang="en-US"/>
              </a:p>
            </p:txBody>
          </p:sp>
        </p:grpSp>
      </p:grpSp>
      <p:grpSp>
        <p:nvGrpSpPr>
          <p:cNvPr id="20" name="Group 19"/>
          <p:cNvGrpSpPr/>
          <p:nvPr/>
        </p:nvGrpSpPr>
        <p:grpSpPr>
          <a:xfrm>
            <a:off x="16576207" y="2790"/>
            <a:ext cx="2221917" cy="1327871"/>
            <a:chOff x="102032" y="1217121"/>
            <a:chExt cx="4348117" cy="3099706"/>
          </a:xfrm>
        </p:grpSpPr>
        <p:grpSp>
          <p:nvGrpSpPr>
            <p:cNvPr id="21" name="Group 20"/>
            <p:cNvGrpSpPr/>
            <p:nvPr/>
          </p:nvGrpSpPr>
          <p:grpSpPr>
            <a:xfrm rot="-2700000">
              <a:off x="102032" y="2665308"/>
              <a:ext cx="4188911" cy="1651519"/>
              <a:chOff x="17780" y="22860"/>
              <a:chExt cx="914828" cy="360680"/>
            </a:xfrm>
          </p:grpSpPr>
          <p:sp>
            <p:nvSpPr>
              <p:cNvPr id="24" name="Freeform 23"/>
              <p:cNvSpPr/>
              <p:nvPr/>
            </p:nvSpPr>
            <p:spPr>
              <a:xfrm>
                <a:off x="17780" y="22860"/>
                <a:ext cx="914828" cy="360680"/>
              </a:xfrm>
              <a:custGeom>
                <a:avLst/>
                <a:gdLst/>
                <a:ahLst/>
                <a:cxnLst/>
                <a:rect l="l" t="t" r="r" b="b"/>
                <a:pathLst>
                  <a:path w="914828" h="360680">
                    <a:moveTo>
                      <a:pt x="914828" y="180340"/>
                    </a:moveTo>
                    <a:cubicBezTo>
                      <a:pt x="914828" y="81280"/>
                      <a:pt x="834818" y="0"/>
                      <a:pt x="734488" y="0"/>
                    </a:cubicBezTo>
                    <a:lnTo>
                      <a:pt x="172720" y="0"/>
                    </a:lnTo>
                    <a:lnTo>
                      <a:pt x="172720" y="1270"/>
                    </a:lnTo>
                    <a:cubicBezTo>
                      <a:pt x="76200" y="5080"/>
                      <a:pt x="0" y="83820"/>
                      <a:pt x="0" y="180340"/>
                    </a:cubicBezTo>
                    <a:cubicBezTo>
                      <a:pt x="0" y="276860"/>
                      <a:pt x="77470" y="355600"/>
                      <a:pt x="172720" y="359410"/>
                    </a:cubicBezTo>
                    <a:lnTo>
                      <a:pt x="172720" y="360680"/>
                    </a:lnTo>
                    <a:lnTo>
                      <a:pt x="734488" y="360680"/>
                    </a:lnTo>
                    <a:cubicBezTo>
                      <a:pt x="833548" y="360680"/>
                      <a:pt x="914828" y="279400"/>
                      <a:pt x="914828" y="180340"/>
                    </a:cubicBezTo>
                    <a:close/>
                  </a:path>
                </a:pathLst>
              </a:custGeom>
              <a:solidFill>
                <a:srgbClr val="1D617A"/>
              </a:solidFill>
            </p:spPr>
            <p:txBody>
              <a:bodyPr/>
              <a:lstStyle/>
              <a:p>
                <a:endParaRPr lang="en-US"/>
              </a:p>
            </p:txBody>
          </p:sp>
        </p:grpSp>
        <p:grpSp>
          <p:nvGrpSpPr>
            <p:cNvPr id="22" name="Group 21"/>
            <p:cNvGrpSpPr/>
            <p:nvPr/>
          </p:nvGrpSpPr>
          <p:grpSpPr>
            <a:xfrm rot="-2700000">
              <a:off x="602650" y="1217121"/>
              <a:ext cx="3847499" cy="1651519"/>
              <a:chOff x="17780" y="22860"/>
              <a:chExt cx="840266" cy="360680"/>
            </a:xfrm>
          </p:grpSpPr>
          <p:sp>
            <p:nvSpPr>
              <p:cNvPr id="23" name="Freeform 22"/>
              <p:cNvSpPr/>
              <p:nvPr/>
            </p:nvSpPr>
            <p:spPr>
              <a:xfrm>
                <a:off x="17780" y="22860"/>
                <a:ext cx="840266" cy="360680"/>
              </a:xfrm>
              <a:custGeom>
                <a:avLst/>
                <a:gdLst/>
                <a:ahLst/>
                <a:cxnLst/>
                <a:rect l="l" t="t" r="r" b="b"/>
                <a:pathLst>
                  <a:path w="840266" h="360680">
                    <a:moveTo>
                      <a:pt x="840266" y="180340"/>
                    </a:moveTo>
                    <a:cubicBezTo>
                      <a:pt x="840266" y="81280"/>
                      <a:pt x="760256" y="0"/>
                      <a:pt x="659926" y="0"/>
                    </a:cubicBezTo>
                    <a:lnTo>
                      <a:pt x="172720" y="0"/>
                    </a:lnTo>
                    <a:lnTo>
                      <a:pt x="172720" y="1270"/>
                    </a:lnTo>
                    <a:cubicBezTo>
                      <a:pt x="76200" y="5080"/>
                      <a:pt x="0" y="83820"/>
                      <a:pt x="0" y="180340"/>
                    </a:cubicBezTo>
                    <a:cubicBezTo>
                      <a:pt x="0" y="276860"/>
                      <a:pt x="77470" y="355600"/>
                      <a:pt x="172720" y="359410"/>
                    </a:cubicBezTo>
                    <a:lnTo>
                      <a:pt x="172720" y="360680"/>
                    </a:lnTo>
                    <a:lnTo>
                      <a:pt x="659925" y="360680"/>
                    </a:lnTo>
                    <a:cubicBezTo>
                      <a:pt x="758985" y="360680"/>
                      <a:pt x="840265" y="279400"/>
                      <a:pt x="840265" y="180340"/>
                    </a:cubicBezTo>
                    <a:close/>
                  </a:path>
                </a:pathLst>
              </a:custGeom>
              <a:solidFill>
                <a:srgbClr val="61C2A2"/>
              </a:solidFill>
            </p:spPr>
            <p:txBody>
              <a:bodyPr/>
              <a:lstStyle/>
              <a:p>
                <a:endParaRPr lang="en-US"/>
              </a:p>
            </p:txBody>
          </p:sp>
        </p:grpSp>
      </p:grpSp>
    </p:spTree>
    <p:extLst>
      <p:ext uri="{BB962C8B-B14F-4D97-AF65-F5344CB8AC3E}">
        <p14:creationId xmlns:p14="http://schemas.microsoft.com/office/powerpoint/2010/main" val="676949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id-ID" b="1" dirty="0">
                <a:latin typeface="Dosis" pitchFamily="2" charset="0"/>
              </a:rPr>
              <a:t>Pertimbangan Perbedaan Budaya</a:t>
            </a:r>
          </a:p>
        </p:txBody>
      </p:sp>
      <p:sp>
        <p:nvSpPr>
          <p:cNvPr id="2" name="Content Placeholder 1"/>
          <p:cNvSpPr>
            <a:spLocks noGrp="1"/>
          </p:cNvSpPr>
          <p:nvPr>
            <p:ph idx="1"/>
          </p:nvPr>
        </p:nvSpPr>
        <p:spPr>
          <a:xfrm>
            <a:off x="762000" y="1790700"/>
            <a:ext cx="8991600" cy="7696200"/>
          </a:xfrm>
        </p:spPr>
        <p:txBody>
          <a:bodyPr/>
          <a:lstStyle/>
          <a:p>
            <a:pPr marL="195941" indent="0" algn="just">
              <a:buNone/>
            </a:pPr>
            <a:r>
              <a:rPr lang="id-ID" sz="4400" dirty="0">
                <a:latin typeface="Dosis" pitchFamily="2" charset="0"/>
              </a:rPr>
              <a:t>Pemahaman terhadap perbedaan budaya, dapat mempengaruhi respek audiens terhadap pemberi pesan dan memuaskan kebutuhan mereka. Dengan memahami budaya yang dimiliki oleh audiens,  penyampaian pesan-pesan persuasif akan lebih efektif.</a:t>
            </a:r>
          </a:p>
        </p:txBody>
      </p:sp>
      <p:grpSp>
        <p:nvGrpSpPr>
          <p:cNvPr id="5" name="Group 7"/>
          <p:cNvGrpSpPr/>
          <p:nvPr/>
        </p:nvGrpSpPr>
        <p:grpSpPr>
          <a:xfrm>
            <a:off x="14935200" y="7734300"/>
            <a:ext cx="4982522" cy="3957292"/>
            <a:chOff x="0" y="0"/>
            <a:chExt cx="8890754" cy="7711801"/>
          </a:xfrm>
        </p:grpSpPr>
        <p:grpSp>
          <p:nvGrpSpPr>
            <p:cNvPr id="6" name="Group 8"/>
            <p:cNvGrpSpPr>
              <a:grpSpLocks noChangeAspect="1"/>
            </p:cNvGrpSpPr>
            <p:nvPr/>
          </p:nvGrpSpPr>
          <p:grpSpPr>
            <a:xfrm>
              <a:off x="1178953" y="0"/>
              <a:ext cx="7711801" cy="7711801"/>
              <a:chOff x="0" y="0"/>
              <a:chExt cx="2787650" cy="2787650"/>
            </a:xfrm>
          </p:grpSpPr>
          <p:sp>
            <p:nvSpPr>
              <p:cNvPr id="9" name="Freeform 9"/>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7" name="Group 10"/>
            <p:cNvGrpSpPr>
              <a:grpSpLocks noChangeAspect="1"/>
            </p:cNvGrpSpPr>
            <p:nvPr/>
          </p:nvGrpSpPr>
          <p:grpSpPr>
            <a:xfrm>
              <a:off x="0" y="0"/>
              <a:ext cx="7711801" cy="7711801"/>
              <a:chOff x="-2540" y="-2540"/>
              <a:chExt cx="6355080" cy="6355080"/>
            </a:xfrm>
          </p:grpSpPr>
          <p:sp>
            <p:nvSpPr>
              <p:cNvPr id="8" name="Freeform 11"/>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pic>
        <p:nvPicPr>
          <p:cNvPr id="6146" name="Picture 2" descr="C:\Users\USER's\Downloads\hiclipart.co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3589" y="876300"/>
            <a:ext cx="5490411" cy="65786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5"/>
          <p:cNvGrpSpPr>
            <a:grpSpLocks/>
          </p:cNvGrpSpPr>
          <p:nvPr/>
        </p:nvGrpSpPr>
        <p:grpSpPr bwMode="auto">
          <a:xfrm rot="5400000">
            <a:off x="79480" y="9126365"/>
            <a:ext cx="955675" cy="217487"/>
            <a:chOff x="0" y="0"/>
            <a:chExt cx="1273980" cy="290918"/>
          </a:xfrm>
        </p:grpSpPr>
        <p:grpSp>
          <p:nvGrpSpPr>
            <p:cNvPr id="12" name="Group 6"/>
            <p:cNvGrpSpPr>
              <a:grpSpLocks noChangeAspect="1"/>
            </p:cNvGrpSpPr>
            <p:nvPr/>
          </p:nvGrpSpPr>
          <p:grpSpPr bwMode="auto">
            <a:xfrm>
              <a:off x="983062" y="0"/>
              <a:ext cx="290918" cy="290918"/>
              <a:chOff x="0" y="0"/>
              <a:chExt cx="1708150" cy="1708150"/>
            </a:xfrm>
          </p:grpSpPr>
          <p:sp>
            <p:nvSpPr>
              <p:cNvPr id="17" name="Freeform 7"/>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3" name="Group 8"/>
            <p:cNvGrpSpPr>
              <a:grpSpLocks noChangeAspect="1"/>
            </p:cNvGrpSpPr>
            <p:nvPr/>
          </p:nvGrpSpPr>
          <p:grpSpPr bwMode="auto">
            <a:xfrm>
              <a:off x="489944" y="0"/>
              <a:ext cx="290918" cy="290918"/>
              <a:chOff x="0" y="0"/>
              <a:chExt cx="1708150" cy="1708150"/>
            </a:xfrm>
          </p:grpSpPr>
          <p:sp>
            <p:nvSpPr>
              <p:cNvPr id="16" name="Freeform 15"/>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4" name="Group 10"/>
            <p:cNvGrpSpPr>
              <a:grpSpLocks/>
            </p:cNvGrpSpPr>
            <p:nvPr/>
          </p:nvGrpSpPr>
          <p:grpSpPr bwMode="auto">
            <a:xfrm>
              <a:off x="0" y="1587"/>
              <a:ext cx="287744" cy="287744"/>
              <a:chOff x="0" y="0"/>
              <a:chExt cx="6350000" cy="6350000"/>
            </a:xfrm>
          </p:grpSpPr>
          <p:sp>
            <p:nvSpPr>
              <p:cNvPr id="15" name="Freeform 11"/>
              <p:cNvSpPr>
                <a:spLocks/>
              </p:cNvSpPr>
              <p:nvPr/>
            </p:nvSpPr>
            <p:spPr bwMode="auto">
              <a:xfrm>
                <a:off x="14167" y="0"/>
                <a:ext cx="6321665" cy="6350000"/>
              </a:xfrm>
              <a:custGeom>
                <a:avLst/>
                <a:gdLst>
                  <a:gd name="T0" fmla="*/ 3160833 w 6321665"/>
                  <a:gd name="T1" fmla="*/ 0 h 6350000"/>
                  <a:gd name="T2" fmla="*/ 3160833 w 6321665"/>
                  <a:gd name="T3" fmla="*/ 0 h 6350000"/>
                  <a:gd name="T4" fmla="*/ 6321666 w 6321665"/>
                  <a:gd name="T5" fmla="*/ 3175000 h 6350000"/>
                  <a:gd name="T6" fmla="*/ 3160833 w 6321665"/>
                  <a:gd name="T7" fmla="*/ 6350000 h 6350000"/>
                  <a:gd name="T8" fmla="*/ 0 w 6321665"/>
                  <a:gd name="T9" fmla="*/ 3175000 h 6350000"/>
                  <a:gd name="T10" fmla="*/ 3160833 w 6321665"/>
                  <a:gd name="T11" fmla="*/ 0 h 635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A6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Tree>
    <p:extLst>
      <p:ext uri="{BB962C8B-B14F-4D97-AF65-F5344CB8AC3E}">
        <p14:creationId xmlns:p14="http://schemas.microsoft.com/office/powerpoint/2010/main" val="4129711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7"/>
          <p:cNvGrpSpPr/>
          <p:nvPr/>
        </p:nvGrpSpPr>
        <p:grpSpPr>
          <a:xfrm rot="10800000">
            <a:off x="-1828800" y="7962900"/>
            <a:ext cx="4573115" cy="3952102"/>
            <a:chOff x="0" y="0"/>
            <a:chExt cx="6097487" cy="5269470"/>
          </a:xfrm>
        </p:grpSpPr>
        <p:grpSp>
          <p:nvGrpSpPr>
            <p:cNvPr id="12" name="Group 8"/>
            <p:cNvGrpSpPr>
              <a:grpSpLocks noChangeAspect="1"/>
            </p:cNvGrpSpPr>
            <p:nvPr/>
          </p:nvGrpSpPr>
          <p:grpSpPr>
            <a:xfrm rot="-2700000">
              <a:off x="771696" y="771696"/>
              <a:ext cx="3726078" cy="3726078"/>
              <a:chOff x="0" y="0"/>
              <a:chExt cx="2653030" cy="2653030"/>
            </a:xfrm>
          </p:grpSpPr>
          <p:sp>
            <p:nvSpPr>
              <p:cNvPr id="15" name="Freeform 14"/>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F5FBF9"/>
              </a:solidFill>
            </p:spPr>
          </p:sp>
        </p:grpSp>
        <p:grpSp>
          <p:nvGrpSpPr>
            <p:cNvPr id="13" name="Group 10"/>
            <p:cNvGrpSpPr/>
            <p:nvPr/>
          </p:nvGrpSpPr>
          <p:grpSpPr>
            <a:xfrm rot="-2700000">
              <a:off x="1599713" y="771696"/>
              <a:ext cx="3726078" cy="3726078"/>
              <a:chOff x="0" y="0"/>
              <a:chExt cx="1913890" cy="1913890"/>
            </a:xfrm>
          </p:grpSpPr>
          <p:sp>
            <p:nvSpPr>
              <p:cNvPr id="14" name="Freeform 11"/>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F5972"/>
              </a:solidFill>
            </p:spPr>
          </p:sp>
        </p:grpSp>
      </p:grpSp>
      <p:sp>
        <p:nvSpPr>
          <p:cNvPr id="3" name="Title 2"/>
          <p:cNvSpPr>
            <a:spLocks noGrp="1"/>
          </p:cNvSpPr>
          <p:nvPr>
            <p:ph type="title"/>
          </p:nvPr>
        </p:nvSpPr>
        <p:spPr>
          <a:xfrm>
            <a:off x="914400" y="495300"/>
            <a:ext cx="11353800" cy="1143000"/>
          </a:xfrm>
        </p:spPr>
        <p:txBody>
          <a:bodyPr>
            <a:normAutofit fontScale="90000"/>
          </a:bodyPr>
          <a:lstStyle/>
          <a:p>
            <a:pPr algn="l"/>
            <a:r>
              <a:rPr lang="id-ID" sz="6400" b="1" dirty="0">
                <a:latin typeface="Dosis" pitchFamily="2" charset="0"/>
              </a:rPr>
              <a:t>Memilih Pendekatan Organisasional</a:t>
            </a:r>
          </a:p>
        </p:txBody>
      </p:sp>
      <p:sp>
        <p:nvSpPr>
          <p:cNvPr id="2" name="Content Placeholder 1"/>
          <p:cNvSpPr>
            <a:spLocks noGrp="1"/>
          </p:cNvSpPr>
          <p:nvPr>
            <p:ph idx="1"/>
          </p:nvPr>
        </p:nvSpPr>
        <p:spPr>
          <a:xfrm>
            <a:off x="1524000" y="2065337"/>
            <a:ext cx="10058400" cy="7421563"/>
          </a:xfrm>
        </p:spPr>
        <p:txBody>
          <a:bodyPr>
            <a:normAutofit/>
          </a:bodyPr>
          <a:lstStyle/>
          <a:p>
            <a:pPr algn="just"/>
            <a:r>
              <a:rPr lang="id-ID" sz="3600" dirty="0">
                <a:latin typeface="Dosis" pitchFamily="2" charset="0"/>
              </a:rPr>
              <a:t>Pendekatan organisasional dipilih berdasarkan kemungkinan reaksi dari audiens terhadap pesan yang disampaikan. </a:t>
            </a:r>
            <a:r>
              <a:rPr lang="en-US" sz="3600" dirty="0">
                <a:latin typeface="Dosis" pitchFamily="2" charset="0"/>
              </a:rPr>
              <a:t> </a:t>
            </a:r>
            <a:r>
              <a:rPr lang="id-ID" sz="3600" dirty="0">
                <a:latin typeface="Dosis" pitchFamily="2" charset="0"/>
              </a:rPr>
              <a:t>Karena hakikat dari persuasi adalah untuk meyakinkan audiens atau mengubah sikap, kepercayaan, dan tindakan mereka, maka pendekatan organisasional tak langsung (</a:t>
            </a:r>
            <a:r>
              <a:rPr lang="id-ID" sz="3600" i="1" dirty="0">
                <a:latin typeface="Dosis" pitchFamily="2" charset="0"/>
              </a:rPr>
              <a:t>indirect organizational approach</a:t>
            </a:r>
            <a:r>
              <a:rPr lang="id-ID" sz="3600" dirty="0">
                <a:latin typeface="Dosis" pitchFamily="2" charset="0"/>
              </a:rPr>
              <a:t>) lebih cocok untuk digunakan. </a:t>
            </a:r>
            <a:r>
              <a:rPr lang="en-US" sz="3600" dirty="0">
                <a:latin typeface="Dosis" pitchFamily="2" charset="0"/>
              </a:rPr>
              <a:t> </a:t>
            </a:r>
          </a:p>
          <a:p>
            <a:pPr algn="just"/>
            <a:r>
              <a:rPr lang="id-ID" sz="3600" dirty="0">
                <a:latin typeface="Dosis" pitchFamily="2" charset="0"/>
              </a:rPr>
              <a:t>Namun, jika audiens bersifat objektif dan pengirim pesan mengetahui bahwa pesan-pesan yang disampaikan dengan segera lebih disukai oleh audiens, maka pendekatan yang tepat adalah pendekatan organisasional  langsung (</a:t>
            </a:r>
            <a:r>
              <a:rPr lang="id-ID" sz="3600" i="1" dirty="0">
                <a:latin typeface="Dosis" pitchFamily="2" charset="0"/>
              </a:rPr>
              <a:t>direct organizational approach</a:t>
            </a:r>
            <a:r>
              <a:rPr lang="id-ID" sz="3600" dirty="0">
                <a:latin typeface="Dosis" pitchFamily="2" charset="0"/>
              </a:rPr>
              <a:t>).</a:t>
            </a:r>
          </a:p>
          <a:p>
            <a:pPr algn="just"/>
            <a:endParaRPr lang="id-ID" dirty="0"/>
          </a:p>
        </p:txBody>
      </p:sp>
      <p:pic>
        <p:nvPicPr>
          <p:cNvPr id="7170" name="Picture 2" descr="C:\Users\USER's\Downloads\ClipartKey_139723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8536" y="3255818"/>
            <a:ext cx="6330864" cy="488755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7"/>
          <p:cNvGrpSpPr/>
          <p:nvPr/>
        </p:nvGrpSpPr>
        <p:grpSpPr>
          <a:xfrm>
            <a:off x="15392400" y="-1267148"/>
            <a:ext cx="4573115" cy="3952102"/>
            <a:chOff x="0" y="0"/>
            <a:chExt cx="6097487" cy="5269470"/>
          </a:xfrm>
        </p:grpSpPr>
        <p:grpSp>
          <p:nvGrpSpPr>
            <p:cNvPr id="7" name="Group 8"/>
            <p:cNvGrpSpPr>
              <a:grpSpLocks noChangeAspect="1"/>
            </p:cNvGrpSpPr>
            <p:nvPr/>
          </p:nvGrpSpPr>
          <p:grpSpPr>
            <a:xfrm rot="-2700000">
              <a:off x="771696" y="771696"/>
              <a:ext cx="3726078" cy="3726078"/>
              <a:chOff x="0" y="0"/>
              <a:chExt cx="2653030" cy="2653030"/>
            </a:xfrm>
          </p:grpSpPr>
          <p:sp>
            <p:nvSpPr>
              <p:cNvPr id="10" name="Freeform 9"/>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F5FBF9"/>
              </a:solidFill>
            </p:spPr>
          </p:sp>
        </p:grpSp>
        <p:grpSp>
          <p:nvGrpSpPr>
            <p:cNvPr id="8" name="Group 10"/>
            <p:cNvGrpSpPr/>
            <p:nvPr/>
          </p:nvGrpSpPr>
          <p:grpSpPr>
            <a:xfrm rot="-2700000">
              <a:off x="1599713" y="771696"/>
              <a:ext cx="3726078" cy="3726078"/>
              <a:chOff x="0" y="0"/>
              <a:chExt cx="1913890" cy="1913890"/>
            </a:xfrm>
          </p:grpSpPr>
          <p:sp>
            <p:nvSpPr>
              <p:cNvPr id="9" name="Freeform 11"/>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F5972"/>
              </a:solidFill>
            </p:spPr>
          </p:sp>
        </p:grpSp>
      </p:grpSp>
    </p:spTree>
    <p:extLst>
      <p:ext uri="{BB962C8B-B14F-4D97-AF65-F5344CB8AC3E}">
        <p14:creationId xmlns:p14="http://schemas.microsoft.com/office/powerpoint/2010/main" val="81954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1231" y="3161041"/>
            <a:ext cx="15544800" cy="2744642"/>
          </a:xfrm>
        </p:spPr>
        <p:txBody>
          <a:bodyPr>
            <a:normAutofit/>
          </a:bodyPr>
          <a:lstStyle/>
          <a:p>
            <a:r>
              <a:rPr lang="id-ID" sz="4800" b="1" dirty="0">
                <a:latin typeface="Dosis" pitchFamily="2" charset="0"/>
              </a:rPr>
              <a:t>Mengembangkan Pesan Persuasif</a:t>
            </a:r>
          </a:p>
        </p:txBody>
      </p:sp>
      <p:grpSp>
        <p:nvGrpSpPr>
          <p:cNvPr id="4" name="Group 6"/>
          <p:cNvGrpSpPr/>
          <p:nvPr/>
        </p:nvGrpSpPr>
        <p:grpSpPr>
          <a:xfrm>
            <a:off x="-2164061" y="-2286000"/>
            <a:ext cx="7014173" cy="6061673"/>
            <a:chOff x="0" y="0"/>
            <a:chExt cx="9352231" cy="8082231"/>
          </a:xfrm>
        </p:grpSpPr>
        <p:grpSp>
          <p:nvGrpSpPr>
            <p:cNvPr id="5" name="Group 7"/>
            <p:cNvGrpSpPr>
              <a:grpSpLocks noChangeAspect="1"/>
            </p:cNvGrpSpPr>
            <p:nvPr/>
          </p:nvGrpSpPr>
          <p:grpSpPr>
            <a:xfrm rot="-2700000">
              <a:off x="1183615" y="1183615"/>
              <a:ext cx="5715000" cy="5715000"/>
              <a:chOff x="0" y="0"/>
              <a:chExt cx="2653030" cy="2653030"/>
            </a:xfrm>
          </p:grpSpPr>
          <p:sp>
            <p:nvSpPr>
              <p:cNvPr id="8" name="Freeform 8"/>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5DCAD1"/>
              </a:solidFill>
            </p:spPr>
          </p:sp>
        </p:grpSp>
        <p:grpSp>
          <p:nvGrpSpPr>
            <p:cNvPr id="6" name="Group 9"/>
            <p:cNvGrpSpPr/>
            <p:nvPr/>
          </p:nvGrpSpPr>
          <p:grpSpPr>
            <a:xfrm rot="-2700000">
              <a:off x="2453615" y="1183615"/>
              <a:ext cx="5715000" cy="5715000"/>
              <a:chOff x="0" y="0"/>
              <a:chExt cx="1913890" cy="1913890"/>
            </a:xfrm>
          </p:grpSpPr>
          <p:sp>
            <p:nvSpPr>
              <p:cNvPr id="7" name="Freeform 10"/>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3CD74"/>
              </a:solidFill>
            </p:spPr>
          </p:sp>
        </p:grpSp>
      </p:grpSp>
      <p:grpSp>
        <p:nvGrpSpPr>
          <p:cNvPr id="9" name="Group 6"/>
          <p:cNvGrpSpPr/>
          <p:nvPr/>
        </p:nvGrpSpPr>
        <p:grpSpPr>
          <a:xfrm rot="21210899">
            <a:off x="13451887" y="5908907"/>
            <a:ext cx="7014173" cy="6061673"/>
            <a:chOff x="0" y="0"/>
            <a:chExt cx="9352231" cy="8082231"/>
          </a:xfrm>
        </p:grpSpPr>
        <p:grpSp>
          <p:nvGrpSpPr>
            <p:cNvPr id="10" name="Group 7"/>
            <p:cNvGrpSpPr>
              <a:grpSpLocks noChangeAspect="1"/>
            </p:cNvGrpSpPr>
            <p:nvPr/>
          </p:nvGrpSpPr>
          <p:grpSpPr>
            <a:xfrm rot="-2700000">
              <a:off x="1183615" y="1183615"/>
              <a:ext cx="5715000" cy="5715000"/>
              <a:chOff x="0" y="0"/>
              <a:chExt cx="2653030" cy="2653030"/>
            </a:xfrm>
          </p:grpSpPr>
          <p:sp>
            <p:nvSpPr>
              <p:cNvPr id="13" name="Freeform 8"/>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5DCAD1"/>
              </a:solidFill>
            </p:spPr>
          </p:sp>
        </p:grpSp>
        <p:grpSp>
          <p:nvGrpSpPr>
            <p:cNvPr id="11" name="Group 9"/>
            <p:cNvGrpSpPr/>
            <p:nvPr/>
          </p:nvGrpSpPr>
          <p:grpSpPr>
            <a:xfrm rot="-2700000">
              <a:off x="2453615" y="1183615"/>
              <a:ext cx="5715000" cy="5715000"/>
              <a:chOff x="0" y="0"/>
              <a:chExt cx="1913890" cy="1913890"/>
            </a:xfrm>
          </p:grpSpPr>
          <p:sp>
            <p:nvSpPr>
              <p:cNvPr id="12" name="Freeform 10"/>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3CD74"/>
              </a:solidFill>
            </p:spPr>
          </p:sp>
        </p:grpSp>
      </p:grpSp>
    </p:spTree>
    <p:extLst>
      <p:ext uri="{BB962C8B-B14F-4D97-AF65-F5344CB8AC3E}">
        <p14:creationId xmlns:p14="http://schemas.microsoft.com/office/powerpoint/2010/main" val="3796694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877051"/>
              </p:ext>
            </p:extLst>
          </p:nvPr>
        </p:nvGraphicFramePr>
        <p:xfrm>
          <a:off x="914400" y="2400301"/>
          <a:ext cx="16459200" cy="67889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4876800" y="342900"/>
            <a:ext cx="9753600" cy="1143000"/>
          </a:xfrm>
        </p:spPr>
        <p:txBody>
          <a:bodyPr>
            <a:normAutofit/>
          </a:bodyPr>
          <a:lstStyle/>
          <a:p>
            <a:r>
              <a:rPr lang="id-ID" b="1" dirty="0">
                <a:latin typeface="Dosis" pitchFamily="2" charset="0"/>
              </a:rPr>
              <a:t>Komponen Pesan Persuasif yang Efektif</a:t>
            </a:r>
          </a:p>
        </p:txBody>
      </p:sp>
      <p:grpSp>
        <p:nvGrpSpPr>
          <p:cNvPr id="13" name="Group 2"/>
          <p:cNvGrpSpPr/>
          <p:nvPr/>
        </p:nvGrpSpPr>
        <p:grpSpPr>
          <a:xfrm>
            <a:off x="-667488" y="-800100"/>
            <a:ext cx="3416193" cy="3009900"/>
            <a:chOff x="0" y="0"/>
            <a:chExt cx="5349117" cy="4554924"/>
          </a:xfrm>
        </p:grpSpPr>
        <p:grpSp>
          <p:nvGrpSpPr>
            <p:cNvPr id="14" name="Group 3"/>
            <p:cNvGrpSpPr>
              <a:grpSpLocks noChangeAspect="1"/>
            </p:cNvGrpSpPr>
            <p:nvPr/>
          </p:nvGrpSpPr>
          <p:grpSpPr>
            <a:xfrm>
              <a:off x="0" y="0"/>
              <a:ext cx="4554924" cy="4554924"/>
              <a:chOff x="0" y="0"/>
              <a:chExt cx="2787650" cy="2787650"/>
            </a:xfrm>
          </p:grpSpPr>
          <p:sp>
            <p:nvSpPr>
              <p:cNvPr id="17" name="Freeform 4"/>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15" name="Group 5"/>
            <p:cNvGrpSpPr>
              <a:grpSpLocks noChangeAspect="1"/>
            </p:cNvGrpSpPr>
            <p:nvPr/>
          </p:nvGrpSpPr>
          <p:grpSpPr>
            <a:xfrm>
              <a:off x="794194" y="0"/>
              <a:ext cx="4554924" cy="4554924"/>
              <a:chOff x="-2540" y="-2540"/>
              <a:chExt cx="6355080" cy="6355080"/>
            </a:xfrm>
          </p:grpSpPr>
          <p:sp>
            <p:nvSpPr>
              <p:cNvPr id="16" name="Freeform 6"/>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grpSp>
        <p:nvGrpSpPr>
          <p:cNvPr id="18" name="Group 7"/>
          <p:cNvGrpSpPr/>
          <p:nvPr/>
        </p:nvGrpSpPr>
        <p:grpSpPr>
          <a:xfrm>
            <a:off x="14709096" y="7734300"/>
            <a:ext cx="5677465" cy="4643092"/>
            <a:chOff x="0" y="0"/>
            <a:chExt cx="8890754" cy="7711801"/>
          </a:xfrm>
        </p:grpSpPr>
        <p:grpSp>
          <p:nvGrpSpPr>
            <p:cNvPr id="19" name="Group 8"/>
            <p:cNvGrpSpPr>
              <a:grpSpLocks noChangeAspect="1"/>
            </p:cNvGrpSpPr>
            <p:nvPr/>
          </p:nvGrpSpPr>
          <p:grpSpPr>
            <a:xfrm>
              <a:off x="1178953" y="0"/>
              <a:ext cx="7711801" cy="7711801"/>
              <a:chOff x="0" y="0"/>
              <a:chExt cx="2787650" cy="2787650"/>
            </a:xfrm>
          </p:grpSpPr>
          <p:sp>
            <p:nvSpPr>
              <p:cNvPr id="22" name="Freeform 9"/>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20" name="Group 10"/>
            <p:cNvGrpSpPr>
              <a:grpSpLocks noChangeAspect="1"/>
            </p:cNvGrpSpPr>
            <p:nvPr/>
          </p:nvGrpSpPr>
          <p:grpSpPr>
            <a:xfrm>
              <a:off x="0" y="0"/>
              <a:ext cx="7711801" cy="7711801"/>
              <a:chOff x="-2540" y="-2540"/>
              <a:chExt cx="6355080" cy="6355080"/>
            </a:xfrm>
          </p:grpSpPr>
          <p:sp>
            <p:nvSpPr>
              <p:cNvPr id="21" name="Freeform 11"/>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pic>
        <p:nvPicPr>
          <p:cNvPr id="8194" name="Picture 2" descr="C:\Users\USER's\Downloads\efficiency-pngrepo-com.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7004" y="4229100"/>
            <a:ext cx="2971800"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044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266700"/>
            <a:ext cx="8229600" cy="1143000"/>
          </a:xfrm>
        </p:spPr>
        <p:txBody>
          <a:bodyPr/>
          <a:lstStyle/>
          <a:p>
            <a:pPr algn="l"/>
            <a:r>
              <a:rPr lang="id-ID" b="1" dirty="0">
                <a:latin typeface="Dosis" pitchFamily="2" charset="0"/>
              </a:rPr>
              <a:t>Menetapkan Kredibilitas</a:t>
            </a:r>
          </a:p>
        </p:txBody>
      </p:sp>
      <p:sp>
        <p:nvSpPr>
          <p:cNvPr id="2" name="Content Placeholder 1"/>
          <p:cNvSpPr>
            <a:spLocks noGrp="1"/>
          </p:cNvSpPr>
          <p:nvPr>
            <p:ph idx="1"/>
          </p:nvPr>
        </p:nvSpPr>
        <p:spPr>
          <a:xfrm>
            <a:off x="685800" y="1485900"/>
            <a:ext cx="8229600" cy="4525963"/>
          </a:xfrm>
        </p:spPr>
        <p:txBody>
          <a:bodyPr/>
          <a:lstStyle/>
          <a:p>
            <a:pPr marL="195941" indent="0" algn="just">
              <a:buNone/>
            </a:pPr>
            <a:r>
              <a:rPr lang="en-US" dirty="0" err="1">
                <a:latin typeface="Dosis" pitchFamily="2" charset="0"/>
              </a:rPr>
              <a:t>Kredibilitas</a:t>
            </a:r>
            <a:r>
              <a:rPr lang="en-US" dirty="0">
                <a:latin typeface="Dosis" pitchFamily="2" charset="0"/>
              </a:rPr>
              <a:t> </a:t>
            </a:r>
            <a:r>
              <a:rPr lang="en-US" dirty="0" err="1">
                <a:latin typeface="Dosis" pitchFamily="2" charset="0"/>
              </a:rPr>
              <a:t>ditentukan</a:t>
            </a:r>
            <a:r>
              <a:rPr lang="en-US" dirty="0">
                <a:latin typeface="Dosis" pitchFamily="2" charset="0"/>
              </a:rPr>
              <a:t> </a:t>
            </a:r>
            <a:r>
              <a:rPr lang="en-US" dirty="0" err="1">
                <a:latin typeface="Dosis" pitchFamily="2" charset="0"/>
              </a:rPr>
              <a:t>oleh</a:t>
            </a:r>
            <a:r>
              <a:rPr lang="en-US" dirty="0">
                <a:latin typeface="Dosis" pitchFamily="2" charset="0"/>
              </a:rPr>
              <a:t> </a:t>
            </a:r>
            <a:r>
              <a:rPr lang="en-US" dirty="0" err="1">
                <a:latin typeface="Dosis" pitchFamily="2" charset="0"/>
              </a:rPr>
              <a:t>sejauh</a:t>
            </a:r>
            <a:r>
              <a:rPr lang="en-US" dirty="0">
                <a:latin typeface="Dosis" pitchFamily="2" charset="0"/>
              </a:rPr>
              <a:t> </a:t>
            </a:r>
            <a:r>
              <a:rPr lang="en-US" dirty="0" err="1">
                <a:latin typeface="Dosis" pitchFamily="2" charset="0"/>
              </a:rPr>
              <a:t>tingkat</a:t>
            </a:r>
            <a:r>
              <a:rPr lang="en-US" dirty="0">
                <a:latin typeface="Dosis" pitchFamily="2" charset="0"/>
              </a:rPr>
              <a:t> </a:t>
            </a:r>
            <a:r>
              <a:rPr lang="en-US" dirty="0" err="1">
                <a:latin typeface="Dosis" pitchFamily="2" charset="0"/>
              </a:rPr>
              <a:t>kepercayaan</a:t>
            </a:r>
            <a:r>
              <a:rPr lang="en-US" dirty="0">
                <a:latin typeface="Dosis" pitchFamily="2" charset="0"/>
              </a:rPr>
              <a:t> </a:t>
            </a:r>
            <a:r>
              <a:rPr lang="en-US" dirty="0" err="1">
                <a:latin typeface="Dosis" pitchFamily="2" charset="0"/>
              </a:rPr>
              <a:t>dan</a:t>
            </a:r>
            <a:r>
              <a:rPr lang="en-US" dirty="0">
                <a:latin typeface="Dosis" pitchFamily="2" charset="0"/>
              </a:rPr>
              <a:t> </a:t>
            </a:r>
            <a:r>
              <a:rPr lang="en-US" dirty="0" err="1">
                <a:latin typeface="Dosis" pitchFamily="2" charset="0"/>
              </a:rPr>
              <a:t>reliabilita</a:t>
            </a:r>
            <a:r>
              <a:rPr lang="id-ID" dirty="0">
                <a:latin typeface="Dosis" pitchFamily="2" charset="0"/>
              </a:rPr>
              <a:t>s</a:t>
            </a:r>
            <a:r>
              <a:rPr lang="en-US" dirty="0">
                <a:latin typeface="Dosis" pitchFamily="2" charset="0"/>
              </a:rPr>
              <a:t> yang </a:t>
            </a:r>
            <a:r>
              <a:rPr lang="en-US" dirty="0" err="1">
                <a:latin typeface="Dosis" pitchFamily="2" charset="0"/>
              </a:rPr>
              <a:t>dimil</a:t>
            </a:r>
            <a:r>
              <a:rPr lang="id-ID" dirty="0">
                <a:latin typeface="Dosis" pitchFamily="2" charset="0"/>
              </a:rPr>
              <a:t>i</a:t>
            </a:r>
            <a:r>
              <a:rPr lang="en-US" dirty="0" err="1">
                <a:latin typeface="Dosis" pitchFamily="2" charset="0"/>
              </a:rPr>
              <a:t>ki</a:t>
            </a:r>
            <a:r>
              <a:rPr lang="en-US" dirty="0">
                <a:latin typeface="Dosis" pitchFamily="2" charset="0"/>
              </a:rPr>
              <a:t>. </a:t>
            </a:r>
            <a:r>
              <a:rPr lang="en-US" dirty="0" err="1">
                <a:latin typeface="Dosis" pitchFamily="2" charset="0"/>
              </a:rPr>
              <a:t>Jika</a:t>
            </a:r>
            <a:r>
              <a:rPr lang="en-US" dirty="0">
                <a:latin typeface="Dosis" pitchFamily="2" charset="0"/>
              </a:rPr>
              <a:t> </a:t>
            </a:r>
            <a:r>
              <a:rPr lang="en-US" dirty="0" err="1">
                <a:latin typeface="Dosis" pitchFamily="2" charset="0"/>
              </a:rPr>
              <a:t>kredibilitas</a:t>
            </a:r>
            <a:r>
              <a:rPr lang="en-US" dirty="0">
                <a:latin typeface="Dosis" pitchFamily="2" charset="0"/>
              </a:rPr>
              <a:t> </a:t>
            </a:r>
            <a:r>
              <a:rPr lang="id-ID" dirty="0">
                <a:latin typeface="Dosis" pitchFamily="2" charset="0"/>
              </a:rPr>
              <a:t>komunikator di hadapan audiens </a:t>
            </a:r>
            <a:r>
              <a:rPr lang="en-US" dirty="0" err="1">
                <a:latin typeface="Dosis" pitchFamily="2" charset="0"/>
              </a:rPr>
              <a:t>diragukan</a:t>
            </a:r>
            <a:r>
              <a:rPr lang="en-US" dirty="0">
                <a:latin typeface="Dosis" pitchFamily="2" charset="0"/>
              </a:rPr>
              <a:t>, </a:t>
            </a:r>
            <a:r>
              <a:rPr lang="en-US" dirty="0" err="1">
                <a:latin typeface="Dosis" pitchFamily="2" charset="0"/>
              </a:rPr>
              <a:t>maka</a:t>
            </a:r>
            <a:r>
              <a:rPr lang="en-US" dirty="0">
                <a:latin typeface="Dosis" pitchFamily="2" charset="0"/>
              </a:rPr>
              <a:t> </a:t>
            </a:r>
            <a:r>
              <a:rPr lang="en-US" dirty="0" err="1">
                <a:latin typeface="Dosis" pitchFamily="2" charset="0"/>
              </a:rPr>
              <a:t>mereka</a:t>
            </a:r>
            <a:r>
              <a:rPr lang="id-ID" dirty="0">
                <a:latin typeface="Dosis" pitchFamily="2" charset="0"/>
              </a:rPr>
              <a:t> akan </a:t>
            </a:r>
            <a:r>
              <a:rPr lang="en-US" dirty="0" err="1">
                <a:latin typeface="Dosis" pitchFamily="2" charset="0"/>
              </a:rPr>
              <a:t>cenderung</a:t>
            </a:r>
            <a:r>
              <a:rPr lang="en-US" dirty="0">
                <a:latin typeface="Dosis" pitchFamily="2" charset="0"/>
              </a:rPr>
              <a:t> </a:t>
            </a:r>
            <a:r>
              <a:rPr lang="en-US" dirty="0" err="1">
                <a:latin typeface="Dosis" pitchFamily="2" charset="0"/>
              </a:rPr>
              <a:t>skepti</a:t>
            </a:r>
            <a:r>
              <a:rPr lang="id-ID" dirty="0">
                <a:latin typeface="Dosis" pitchFamily="2" charset="0"/>
              </a:rPr>
              <a:t>s </a:t>
            </a:r>
            <a:r>
              <a:rPr lang="en-US" dirty="0" err="1">
                <a:latin typeface="Dosis" pitchFamily="2" charset="0"/>
              </a:rPr>
              <a:t>dan</a:t>
            </a:r>
            <a:r>
              <a:rPr lang="en-US" dirty="0">
                <a:latin typeface="Dosis" pitchFamily="2" charset="0"/>
              </a:rPr>
              <a:t> </a:t>
            </a:r>
            <a:r>
              <a:rPr lang="en-US" dirty="0" err="1">
                <a:latin typeface="Dosis" pitchFamily="2" charset="0"/>
              </a:rPr>
              <a:t>tidak</a:t>
            </a:r>
            <a:r>
              <a:rPr lang="en-US" dirty="0">
                <a:latin typeface="Dosis" pitchFamily="2" charset="0"/>
              </a:rPr>
              <a:t> </a:t>
            </a:r>
            <a:r>
              <a:rPr lang="en-US" dirty="0" err="1">
                <a:latin typeface="Dosis" pitchFamily="2" charset="0"/>
              </a:rPr>
              <a:t>menerima</a:t>
            </a:r>
            <a:r>
              <a:rPr lang="en-US" dirty="0">
                <a:latin typeface="Dosis" pitchFamily="2" charset="0"/>
              </a:rPr>
              <a:t> </a:t>
            </a:r>
            <a:r>
              <a:rPr lang="en-US" dirty="0" err="1">
                <a:latin typeface="Dosis" pitchFamily="2" charset="0"/>
              </a:rPr>
              <a:t>begitu</a:t>
            </a:r>
            <a:r>
              <a:rPr lang="en-US" dirty="0">
                <a:latin typeface="Dosis" pitchFamily="2" charset="0"/>
              </a:rPr>
              <a:t> </a:t>
            </a:r>
            <a:r>
              <a:rPr lang="en-US" dirty="0" err="1">
                <a:latin typeface="Dosis" pitchFamily="2" charset="0"/>
              </a:rPr>
              <a:t>saja</a:t>
            </a:r>
            <a:r>
              <a:rPr lang="en-US" dirty="0">
                <a:latin typeface="Dosis" pitchFamily="2" charset="0"/>
              </a:rPr>
              <a:t>  </a:t>
            </a:r>
            <a:r>
              <a:rPr lang="id-ID" dirty="0">
                <a:latin typeface="Dosis" pitchFamily="2" charset="0"/>
              </a:rPr>
              <a:t>informasi</a:t>
            </a:r>
            <a:r>
              <a:rPr lang="en-US" dirty="0">
                <a:latin typeface="Dosis" pitchFamily="2" charset="0"/>
              </a:rPr>
              <a:t> yang </a:t>
            </a:r>
            <a:r>
              <a:rPr lang="en-US" dirty="0" err="1">
                <a:latin typeface="Dosis" pitchFamily="2" charset="0"/>
              </a:rPr>
              <a:t>disampaikan</a:t>
            </a:r>
            <a:r>
              <a:rPr lang="id-ID" dirty="0">
                <a:latin typeface="Dosis" pitchFamily="2" charset="0"/>
              </a:rPr>
              <a:t> sehingga upaya untuk melakukan persuasi akan tampak sebagai bentuk tipuan. </a:t>
            </a:r>
          </a:p>
          <a:p>
            <a:pPr marL="195941" indent="0">
              <a:buNone/>
            </a:pPr>
            <a:endParaRPr lang="id-ID" dirty="0"/>
          </a:p>
        </p:txBody>
      </p:sp>
      <p:sp>
        <p:nvSpPr>
          <p:cNvPr id="5" name="Title 2"/>
          <p:cNvSpPr txBox="1">
            <a:spLocks/>
          </p:cNvSpPr>
          <p:nvPr/>
        </p:nvSpPr>
        <p:spPr bwMode="auto">
          <a:xfrm>
            <a:off x="9677400" y="480954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25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r"/>
            <a:r>
              <a:rPr lang="en-US" b="1" dirty="0"/>
              <a:t>	</a:t>
            </a:r>
            <a:r>
              <a:rPr lang="id-ID" b="1" dirty="0"/>
              <a:t>Cara menumbuhkan kredibilitas</a:t>
            </a:r>
          </a:p>
        </p:txBody>
      </p:sp>
      <p:sp>
        <p:nvSpPr>
          <p:cNvPr id="6" name="Content Placeholder 1"/>
          <p:cNvSpPr txBox="1">
            <a:spLocks/>
          </p:cNvSpPr>
          <p:nvPr/>
        </p:nvSpPr>
        <p:spPr bwMode="auto">
          <a:xfrm>
            <a:off x="8915400" y="5786291"/>
            <a:ext cx="8991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d-ID" dirty="0">
                <a:latin typeface="Dosis" pitchFamily="2" charset="0"/>
              </a:rPr>
              <a:t>Melalui fakta atau bukti objektif berupa statistik, jaminan maupun hasil riset</a:t>
            </a:r>
          </a:p>
          <a:p>
            <a:pPr marL="0" indent="0" algn="just">
              <a:buNone/>
            </a:pPr>
            <a:r>
              <a:rPr lang="id-ID" dirty="0">
                <a:latin typeface="Dosis" pitchFamily="2" charset="0"/>
              </a:rPr>
              <a:t>Komunikator hendaknya memiliki keahlian atau merupakan seorang </a:t>
            </a:r>
            <a:r>
              <a:rPr lang="id-ID" i="1" dirty="0">
                <a:latin typeface="Dosis" pitchFamily="2" charset="0"/>
              </a:rPr>
              <a:t>expert</a:t>
            </a:r>
            <a:r>
              <a:rPr lang="id-ID" dirty="0">
                <a:latin typeface="Dosis" pitchFamily="2" charset="0"/>
              </a:rPr>
              <a:t> dalam bidang tertentu, objektif dalam melakukan penilaian terhadap sesuatu, dapat bersikap hormat dan jujur untuk menumbuhkan rasa hormat audiens, serta berpengalaman untuk dapat membantu mengidentifikasi audiens.</a:t>
            </a:r>
          </a:p>
          <a:p>
            <a:pPr algn="just"/>
            <a:endParaRPr lang="id-ID" dirty="0"/>
          </a:p>
        </p:txBody>
      </p:sp>
      <p:grpSp>
        <p:nvGrpSpPr>
          <p:cNvPr id="7" name="Group 7"/>
          <p:cNvGrpSpPr/>
          <p:nvPr/>
        </p:nvGrpSpPr>
        <p:grpSpPr>
          <a:xfrm rot="10800000">
            <a:off x="-1828800" y="7962900"/>
            <a:ext cx="4573115" cy="3952102"/>
            <a:chOff x="0" y="0"/>
            <a:chExt cx="6097487" cy="5269470"/>
          </a:xfrm>
        </p:grpSpPr>
        <p:grpSp>
          <p:nvGrpSpPr>
            <p:cNvPr id="8" name="Group 8"/>
            <p:cNvGrpSpPr>
              <a:grpSpLocks noChangeAspect="1"/>
            </p:cNvGrpSpPr>
            <p:nvPr/>
          </p:nvGrpSpPr>
          <p:grpSpPr>
            <a:xfrm rot="-2700000">
              <a:off x="771696" y="771696"/>
              <a:ext cx="3726078" cy="3726078"/>
              <a:chOff x="0" y="0"/>
              <a:chExt cx="2653030" cy="2653030"/>
            </a:xfrm>
          </p:grpSpPr>
          <p:sp>
            <p:nvSpPr>
              <p:cNvPr id="11" name="Freeform 10"/>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F5FBF9"/>
              </a:solidFill>
            </p:spPr>
          </p:sp>
        </p:grpSp>
        <p:grpSp>
          <p:nvGrpSpPr>
            <p:cNvPr id="9" name="Group 10"/>
            <p:cNvGrpSpPr/>
            <p:nvPr/>
          </p:nvGrpSpPr>
          <p:grpSpPr>
            <a:xfrm rot="-2700000">
              <a:off x="1599713" y="771696"/>
              <a:ext cx="3726078" cy="3726078"/>
              <a:chOff x="0" y="0"/>
              <a:chExt cx="1913890" cy="1913890"/>
            </a:xfrm>
          </p:grpSpPr>
          <p:sp>
            <p:nvSpPr>
              <p:cNvPr id="10" name="Freeform 11"/>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F5972"/>
              </a:solidFill>
            </p:spPr>
          </p:sp>
        </p:grpSp>
      </p:grpSp>
      <p:grpSp>
        <p:nvGrpSpPr>
          <p:cNvPr id="12" name="Group 7"/>
          <p:cNvGrpSpPr/>
          <p:nvPr/>
        </p:nvGrpSpPr>
        <p:grpSpPr>
          <a:xfrm>
            <a:off x="15392400" y="-1267148"/>
            <a:ext cx="4573115" cy="3952102"/>
            <a:chOff x="0" y="0"/>
            <a:chExt cx="6097487" cy="5269470"/>
          </a:xfrm>
        </p:grpSpPr>
        <p:grpSp>
          <p:nvGrpSpPr>
            <p:cNvPr id="13" name="Group 8"/>
            <p:cNvGrpSpPr>
              <a:grpSpLocks noChangeAspect="1"/>
            </p:cNvGrpSpPr>
            <p:nvPr/>
          </p:nvGrpSpPr>
          <p:grpSpPr>
            <a:xfrm rot="-2700000">
              <a:off x="771696" y="771696"/>
              <a:ext cx="3726078" cy="3726078"/>
              <a:chOff x="0" y="0"/>
              <a:chExt cx="2653030" cy="2653030"/>
            </a:xfrm>
          </p:grpSpPr>
          <p:sp>
            <p:nvSpPr>
              <p:cNvPr id="16" name="Freeform 15"/>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F5FBF9"/>
              </a:solidFill>
            </p:spPr>
          </p:sp>
        </p:grpSp>
        <p:grpSp>
          <p:nvGrpSpPr>
            <p:cNvPr id="14" name="Group 10"/>
            <p:cNvGrpSpPr/>
            <p:nvPr/>
          </p:nvGrpSpPr>
          <p:grpSpPr>
            <a:xfrm rot="-2700000">
              <a:off x="1599713" y="771696"/>
              <a:ext cx="3726078" cy="3726078"/>
              <a:chOff x="0" y="0"/>
              <a:chExt cx="1913890" cy="1913890"/>
            </a:xfrm>
          </p:grpSpPr>
          <p:sp>
            <p:nvSpPr>
              <p:cNvPr id="15" name="Freeform 11"/>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F5972"/>
              </a:solidFill>
            </p:spPr>
          </p:sp>
        </p:grpSp>
      </p:grpSp>
      <p:cxnSp>
        <p:nvCxnSpPr>
          <p:cNvPr id="17" name="Straight Connector 16"/>
          <p:cNvCxnSpPr/>
          <p:nvPr/>
        </p:nvCxnSpPr>
        <p:spPr>
          <a:xfrm>
            <a:off x="767791" y="1638300"/>
            <a:ext cx="0" cy="31712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7989464" y="5786291"/>
            <a:ext cx="0" cy="3853009"/>
          </a:xfrm>
          <a:prstGeom prst="line">
            <a:avLst/>
          </a:prstGeom>
        </p:spPr>
        <p:style>
          <a:lnRef idx="1">
            <a:schemeClr val="accent1"/>
          </a:lnRef>
          <a:fillRef idx="0">
            <a:schemeClr val="accent1"/>
          </a:fillRef>
          <a:effectRef idx="0">
            <a:schemeClr val="accent1"/>
          </a:effectRef>
          <a:fontRef idx="minor">
            <a:schemeClr val="tx1"/>
          </a:fontRef>
        </p:style>
      </p:cxnSp>
      <p:pic>
        <p:nvPicPr>
          <p:cNvPr id="9218" name="Picture 2" descr="C:\Users\USER's\Downloads\credibilit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25200" y="877204"/>
            <a:ext cx="3908097" cy="3908097"/>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D:\Videos\Uwan\Kuliah\authentic-credibility-credible-depend-1234864-png-images-pngio-credibility-png-512_5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6002768"/>
            <a:ext cx="3420053" cy="3420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578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525000" y="266700"/>
            <a:ext cx="8229600" cy="1143000"/>
          </a:xfrm>
        </p:spPr>
        <p:txBody>
          <a:bodyPr>
            <a:normAutofit/>
          </a:bodyPr>
          <a:lstStyle/>
          <a:p>
            <a:pPr algn="r"/>
            <a:r>
              <a:rPr lang="id-ID" dirty="0"/>
              <a:t>Membuat Kerangka Argumentasi</a:t>
            </a:r>
          </a:p>
        </p:txBody>
      </p:sp>
      <p:sp>
        <p:nvSpPr>
          <p:cNvPr id="2" name="Content Placeholder 1"/>
          <p:cNvSpPr>
            <a:spLocks noGrp="1"/>
          </p:cNvSpPr>
          <p:nvPr>
            <p:ph idx="1"/>
          </p:nvPr>
        </p:nvSpPr>
        <p:spPr>
          <a:xfrm>
            <a:off x="9372600" y="1257300"/>
            <a:ext cx="8229600" cy="4525963"/>
          </a:xfrm>
        </p:spPr>
        <p:txBody>
          <a:bodyPr/>
          <a:lstStyle/>
          <a:p>
            <a:pPr marL="195941" indent="0" algn="r">
              <a:buNone/>
            </a:pPr>
            <a:r>
              <a:rPr lang="id-ID" dirty="0">
                <a:latin typeface="Dosis" pitchFamily="2" charset="0"/>
              </a:rPr>
              <a:t>Kebanyakan pesan persuasif mengikuti rencana organisasional</a:t>
            </a:r>
            <a:r>
              <a:rPr lang="en-US" dirty="0">
                <a:latin typeface="Dosis" pitchFamily="2" charset="0"/>
              </a:rPr>
              <a:t> AIDA</a:t>
            </a:r>
            <a:r>
              <a:rPr lang="id-ID" dirty="0">
                <a:latin typeface="Dosis" pitchFamily="2" charset="0"/>
              </a:rPr>
              <a:t>, yaitu:</a:t>
            </a:r>
          </a:p>
          <a:p>
            <a:pPr marL="195941" indent="0">
              <a:buNone/>
            </a:pPr>
            <a:endParaRPr lang="id-ID" dirty="0"/>
          </a:p>
        </p:txBody>
      </p:sp>
      <p:graphicFrame>
        <p:nvGraphicFramePr>
          <p:cNvPr id="4" name="Diagram 3"/>
          <p:cNvGraphicFramePr/>
          <p:nvPr>
            <p:extLst>
              <p:ext uri="{D42A27DB-BD31-4B8C-83A1-F6EECF244321}">
                <p14:modId xmlns:p14="http://schemas.microsoft.com/office/powerpoint/2010/main" val="3479592236"/>
              </p:ext>
            </p:extLst>
          </p:nvPr>
        </p:nvGraphicFramePr>
        <p:xfrm>
          <a:off x="5486400" y="3238500"/>
          <a:ext cx="121920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Group 2"/>
          <p:cNvGrpSpPr/>
          <p:nvPr/>
        </p:nvGrpSpPr>
        <p:grpSpPr>
          <a:xfrm>
            <a:off x="-667488" y="-800100"/>
            <a:ext cx="4477488" cy="4038600"/>
            <a:chOff x="0" y="0"/>
            <a:chExt cx="5349117" cy="4554924"/>
          </a:xfrm>
        </p:grpSpPr>
        <p:grpSp>
          <p:nvGrpSpPr>
            <p:cNvPr id="8" name="Group 3"/>
            <p:cNvGrpSpPr>
              <a:grpSpLocks noChangeAspect="1"/>
            </p:cNvGrpSpPr>
            <p:nvPr/>
          </p:nvGrpSpPr>
          <p:grpSpPr>
            <a:xfrm>
              <a:off x="0" y="0"/>
              <a:ext cx="4554924" cy="4554924"/>
              <a:chOff x="0" y="0"/>
              <a:chExt cx="2787650" cy="2787650"/>
            </a:xfrm>
          </p:grpSpPr>
          <p:sp>
            <p:nvSpPr>
              <p:cNvPr id="11" name="Freeform 4"/>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9" name="Group 5"/>
            <p:cNvGrpSpPr>
              <a:grpSpLocks noChangeAspect="1"/>
            </p:cNvGrpSpPr>
            <p:nvPr/>
          </p:nvGrpSpPr>
          <p:grpSpPr>
            <a:xfrm>
              <a:off x="794194" y="0"/>
              <a:ext cx="4554924" cy="4554924"/>
              <a:chOff x="-2540" y="-2540"/>
              <a:chExt cx="6355080" cy="6355080"/>
            </a:xfrm>
          </p:grpSpPr>
          <p:sp>
            <p:nvSpPr>
              <p:cNvPr id="10" name="Freeform 6"/>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pic>
        <p:nvPicPr>
          <p:cNvPr id="10245" name="Picture 5" descr="C:\Users\USER's\Downloads\kisspng-computer-icons-vector-graphics-clip-art-discussion-meeting-free-business-icons-5c5fe160d6eae7.627857881549787488880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699" y="4076700"/>
            <a:ext cx="8153400" cy="4280535"/>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7"/>
          <p:cNvGrpSpPr/>
          <p:nvPr/>
        </p:nvGrpSpPr>
        <p:grpSpPr>
          <a:xfrm>
            <a:off x="14709096" y="7734300"/>
            <a:ext cx="5677465" cy="4643092"/>
            <a:chOff x="0" y="0"/>
            <a:chExt cx="8890754" cy="7711801"/>
          </a:xfrm>
        </p:grpSpPr>
        <p:grpSp>
          <p:nvGrpSpPr>
            <p:cNvPr id="22" name="Group 8"/>
            <p:cNvGrpSpPr>
              <a:grpSpLocks noChangeAspect="1"/>
            </p:cNvGrpSpPr>
            <p:nvPr/>
          </p:nvGrpSpPr>
          <p:grpSpPr>
            <a:xfrm>
              <a:off x="1178953" y="0"/>
              <a:ext cx="7711801" cy="7711801"/>
              <a:chOff x="0" y="0"/>
              <a:chExt cx="2787650" cy="2787650"/>
            </a:xfrm>
          </p:grpSpPr>
          <p:sp>
            <p:nvSpPr>
              <p:cNvPr id="25" name="Freeform 9"/>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23" name="Group 10"/>
            <p:cNvGrpSpPr>
              <a:grpSpLocks noChangeAspect="1"/>
            </p:cNvGrpSpPr>
            <p:nvPr/>
          </p:nvGrpSpPr>
          <p:grpSpPr>
            <a:xfrm>
              <a:off x="0" y="0"/>
              <a:ext cx="7711801" cy="7711801"/>
              <a:chOff x="-2540" y="-2540"/>
              <a:chExt cx="6355080" cy="6355080"/>
            </a:xfrm>
          </p:grpSpPr>
          <p:sp>
            <p:nvSpPr>
              <p:cNvPr id="24" name="Freeform 11"/>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spTree>
    <p:extLst>
      <p:ext uri="{BB962C8B-B14F-4D97-AF65-F5344CB8AC3E}">
        <p14:creationId xmlns:p14="http://schemas.microsoft.com/office/powerpoint/2010/main" val="792625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6"/>
          <p:cNvGrpSpPr/>
          <p:nvPr/>
        </p:nvGrpSpPr>
        <p:grpSpPr>
          <a:xfrm>
            <a:off x="-2164061" y="-2286000"/>
            <a:ext cx="7014173" cy="6061673"/>
            <a:chOff x="0" y="0"/>
            <a:chExt cx="9352231" cy="8082231"/>
          </a:xfrm>
        </p:grpSpPr>
        <p:grpSp>
          <p:nvGrpSpPr>
            <p:cNvPr id="24" name="Group 7"/>
            <p:cNvGrpSpPr>
              <a:grpSpLocks noChangeAspect="1"/>
            </p:cNvGrpSpPr>
            <p:nvPr/>
          </p:nvGrpSpPr>
          <p:grpSpPr>
            <a:xfrm rot="-2700000">
              <a:off x="1183615" y="1183615"/>
              <a:ext cx="5715000" cy="5715000"/>
              <a:chOff x="0" y="0"/>
              <a:chExt cx="2653030" cy="2653030"/>
            </a:xfrm>
          </p:grpSpPr>
          <p:sp>
            <p:nvSpPr>
              <p:cNvPr id="27" name="Freeform 8"/>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5DCAD1"/>
              </a:solidFill>
            </p:spPr>
          </p:sp>
        </p:grpSp>
        <p:grpSp>
          <p:nvGrpSpPr>
            <p:cNvPr id="25" name="Group 9"/>
            <p:cNvGrpSpPr/>
            <p:nvPr/>
          </p:nvGrpSpPr>
          <p:grpSpPr>
            <a:xfrm rot="-2700000">
              <a:off x="2453615" y="1183615"/>
              <a:ext cx="5715000" cy="5715000"/>
              <a:chOff x="0" y="0"/>
              <a:chExt cx="1913890" cy="1913890"/>
            </a:xfrm>
          </p:grpSpPr>
          <p:sp>
            <p:nvSpPr>
              <p:cNvPr id="26" name="Freeform 10"/>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3CD74"/>
              </a:solidFill>
            </p:spPr>
          </p:sp>
        </p:grpSp>
      </p:grpSp>
      <p:grpSp>
        <p:nvGrpSpPr>
          <p:cNvPr id="28" name="Group 6"/>
          <p:cNvGrpSpPr/>
          <p:nvPr/>
        </p:nvGrpSpPr>
        <p:grpSpPr>
          <a:xfrm rot="21210899">
            <a:off x="13451887" y="5908907"/>
            <a:ext cx="7014173" cy="6061673"/>
            <a:chOff x="0" y="0"/>
            <a:chExt cx="9352231" cy="8082231"/>
          </a:xfrm>
        </p:grpSpPr>
        <p:grpSp>
          <p:nvGrpSpPr>
            <p:cNvPr id="29" name="Group 7"/>
            <p:cNvGrpSpPr>
              <a:grpSpLocks noChangeAspect="1"/>
            </p:cNvGrpSpPr>
            <p:nvPr/>
          </p:nvGrpSpPr>
          <p:grpSpPr>
            <a:xfrm rot="-2700000">
              <a:off x="1183615" y="1183615"/>
              <a:ext cx="5715000" cy="5715000"/>
              <a:chOff x="0" y="0"/>
              <a:chExt cx="2653030" cy="2653030"/>
            </a:xfrm>
          </p:grpSpPr>
          <p:sp>
            <p:nvSpPr>
              <p:cNvPr id="32" name="Freeform 8"/>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5DCAD1"/>
              </a:solidFill>
            </p:spPr>
          </p:sp>
        </p:grpSp>
        <p:grpSp>
          <p:nvGrpSpPr>
            <p:cNvPr id="30" name="Group 9"/>
            <p:cNvGrpSpPr/>
            <p:nvPr/>
          </p:nvGrpSpPr>
          <p:grpSpPr>
            <a:xfrm rot="-2700000">
              <a:off x="2453615" y="1183615"/>
              <a:ext cx="5715000" cy="5715000"/>
              <a:chOff x="0" y="0"/>
              <a:chExt cx="1913890" cy="1913890"/>
            </a:xfrm>
          </p:grpSpPr>
          <p:sp>
            <p:nvSpPr>
              <p:cNvPr id="31" name="Freeform 10"/>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3CD74"/>
              </a:solidFill>
            </p:spPr>
          </p:sp>
        </p:grpSp>
      </p:grpSp>
      <p:sp>
        <p:nvSpPr>
          <p:cNvPr id="13" name="AutoShape 4"/>
          <p:cNvSpPr/>
          <p:nvPr/>
        </p:nvSpPr>
        <p:spPr>
          <a:xfrm>
            <a:off x="3124200" y="1047750"/>
            <a:ext cx="6191250" cy="4000500"/>
          </a:xfrm>
          <a:prstGeom prst="rect">
            <a:avLst/>
          </a:prstGeom>
          <a:solidFill>
            <a:srgbClr val="F3CD74"/>
          </a:solidFill>
        </p:spPr>
      </p:sp>
      <p:sp>
        <p:nvSpPr>
          <p:cNvPr id="14" name="AutoShape 5"/>
          <p:cNvSpPr/>
          <p:nvPr/>
        </p:nvSpPr>
        <p:spPr>
          <a:xfrm>
            <a:off x="9505950" y="1028700"/>
            <a:ext cx="6191250" cy="4000500"/>
          </a:xfrm>
          <a:prstGeom prst="rect">
            <a:avLst/>
          </a:prstGeom>
          <a:solidFill>
            <a:srgbClr val="5DCAD1"/>
          </a:solidFill>
        </p:spPr>
      </p:sp>
      <p:sp>
        <p:nvSpPr>
          <p:cNvPr id="15" name="AutoShape 6"/>
          <p:cNvSpPr/>
          <p:nvPr/>
        </p:nvSpPr>
        <p:spPr>
          <a:xfrm>
            <a:off x="3124200" y="5257800"/>
            <a:ext cx="6191250" cy="4000500"/>
          </a:xfrm>
          <a:prstGeom prst="rect">
            <a:avLst/>
          </a:prstGeom>
          <a:solidFill>
            <a:srgbClr val="5DCAD1"/>
          </a:solidFill>
        </p:spPr>
      </p:sp>
      <p:sp>
        <p:nvSpPr>
          <p:cNvPr id="16" name="AutoShape 9"/>
          <p:cNvSpPr/>
          <p:nvPr/>
        </p:nvSpPr>
        <p:spPr>
          <a:xfrm>
            <a:off x="9505950" y="5238750"/>
            <a:ext cx="6191250" cy="4000500"/>
          </a:xfrm>
          <a:prstGeom prst="rect">
            <a:avLst/>
          </a:prstGeom>
          <a:solidFill>
            <a:srgbClr val="F3CD74"/>
          </a:solidFill>
        </p:spPr>
      </p:sp>
      <p:sp>
        <p:nvSpPr>
          <p:cNvPr id="3" name="Title 2"/>
          <p:cNvSpPr>
            <a:spLocks noGrp="1"/>
          </p:cNvSpPr>
          <p:nvPr>
            <p:ph type="title"/>
          </p:nvPr>
        </p:nvSpPr>
        <p:spPr>
          <a:xfrm>
            <a:off x="4634345" y="20379"/>
            <a:ext cx="8229600" cy="1143000"/>
          </a:xfrm>
        </p:spPr>
        <p:txBody>
          <a:bodyPr/>
          <a:lstStyle/>
          <a:p>
            <a:r>
              <a:rPr lang="id-ID" b="1" dirty="0">
                <a:latin typeface="Dosis" pitchFamily="2" charset="0"/>
              </a:rPr>
              <a:t>Memilih Daya Pikat</a:t>
            </a:r>
          </a:p>
        </p:txBody>
      </p:sp>
      <p:sp>
        <p:nvSpPr>
          <p:cNvPr id="6" name="Content Placeholder 1"/>
          <p:cNvSpPr txBox="1">
            <a:spLocks/>
          </p:cNvSpPr>
          <p:nvPr/>
        </p:nvSpPr>
        <p:spPr bwMode="auto">
          <a:xfrm>
            <a:off x="9436677" y="2019300"/>
            <a:ext cx="6191249" cy="2964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95941" indent="0" algn="just">
              <a:buFont typeface="Arial" pitchFamily="34" charset="0"/>
              <a:buNone/>
            </a:pPr>
            <a:r>
              <a:rPr lang="id-ID" sz="2800" dirty="0">
                <a:latin typeface="Dosis" pitchFamily="2" charset="0"/>
              </a:rPr>
              <a:t>Persuasi secara emosional dapat dilakukan melalui argumentasi atau dalam bentuk simpati kepada audiens. Dalam hal ini, dapat digunakan kata-kata yang sangat berpengaruh terhadap emosi seseorang, misalnya kebebasan, kemudahan, fleksibilitas dan lain sebagainya.</a:t>
            </a:r>
          </a:p>
          <a:p>
            <a:pPr marL="195941" indent="0" algn="just">
              <a:buFont typeface="Arial" pitchFamily="34" charset="0"/>
              <a:buNone/>
            </a:pPr>
            <a:endParaRPr lang="id-ID" dirty="0"/>
          </a:p>
        </p:txBody>
      </p:sp>
      <p:sp>
        <p:nvSpPr>
          <p:cNvPr id="7" name="Title 2"/>
          <p:cNvSpPr txBox="1">
            <a:spLocks/>
          </p:cNvSpPr>
          <p:nvPr/>
        </p:nvSpPr>
        <p:spPr bwMode="auto">
          <a:xfrm>
            <a:off x="1905000" y="1079627"/>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id-ID" sz="3600" b="1" dirty="0">
                <a:latin typeface="Dosis" pitchFamily="2" charset="0"/>
              </a:rPr>
              <a:t>Pemikat Logika</a:t>
            </a:r>
          </a:p>
        </p:txBody>
      </p:sp>
      <p:sp>
        <p:nvSpPr>
          <p:cNvPr id="8" name="Content Placeholder 1"/>
          <p:cNvSpPr txBox="1">
            <a:spLocks/>
          </p:cNvSpPr>
          <p:nvPr/>
        </p:nvSpPr>
        <p:spPr bwMode="auto">
          <a:xfrm>
            <a:off x="2934566" y="2065122"/>
            <a:ext cx="6380884" cy="3070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95941" indent="0" algn="just">
              <a:buFont typeface="Arial" pitchFamily="34" charset="0"/>
              <a:buNone/>
            </a:pPr>
            <a:r>
              <a:rPr lang="id-ID" sz="2800" dirty="0">
                <a:latin typeface="Dosis" pitchFamily="2" charset="0"/>
              </a:rPr>
              <a:t>Pemikat logika dapat digunakan untuk melakukan persuasi audiens, seperti membuat pengaduan atau klaim dengan memberikan alasan dan bukti-bukti yang mendukung. Ketika memikat logika audiens, </a:t>
            </a:r>
            <a:endParaRPr lang="id-ID" sz="2800" dirty="0"/>
          </a:p>
          <a:p>
            <a:pPr marL="195941" indent="0">
              <a:buFont typeface="Arial" pitchFamily="34" charset="0"/>
              <a:buNone/>
            </a:pPr>
            <a:endParaRPr lang="id-ID" dirty="0"/>
          </a:p>
        </p:txBody>
      </p:sp>
      <p:sp>
        <p:nvSpPr>
          <p:cNvPr id="9" name="Title 2"/>
          <p:cNvSpPr txBox="1">
            <a:spLocks/>
          </p:cNvSpPr>
          <p:nvPr/>
        </p:nvSpPr>
        <p:spPr bwMode="auto">
          <a:xfrm>
            <a:off x="8686800" y="113766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id-ID" sz="3600" b="1" dirty="0">
                <a:latin typeface="Dosis" pitchFamily="2" charset="0"/>
              </a:rPr>
              <a:t>Pemikat Emosional</a:t>
            </a:r>
          </a:p>
        </p:txBody>
      </p:sp>
      <p:sp>
        <p:nvSpPr>
          <p:cNvPr id="19" name="Title 2"/>
          <p:cNvSpPr txBox="1">
            <a:spLocks/>
          </p:cNvSpPr>
          <p:nvPr/>
        </p:nvSpPr>
        <p:spPr bwMode="auto">
          <a:xfrm>
            <a:off x="2238808" y="5226627"/>
            <a:ext cx="7819592" cy="983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id-ID" sz="3600" b="1" dirty="0">
                <a:latin typeface="Dosis" pitchFamily="2" charset="0"/>
              </a:rPr>
              <a:t>Pertimbangan Etika</a:t>
            </a:r>
          </a:p>
        </p:txBody>
      </p:sp>
      <p:sp>
        <p:nvSpPr>
          <p:cNvPr id="20" name="Content Placeholder 1"/>
          <p:cNvSpPr>
            <a:spLocks noGrp="1"/>
          </p:cNvSpPr>
          <p:nvPr>
            <p:ph idx="1"/>
          </p:nvPr>
        </p:nvSpPr>
        <p:spPr>
          <a:xfrm>
            <a:off x="3124200" y="6210301"/>
            <a:ext cx="6191250" cy="3047999"/>
          </a:xfrm>
        </p:spPr>
        <p:txBody>
          <a:bodyPr>
            <a:normAutofit fontScale="70000" lnSpcReduction="20000"/>
          </a:bodyPr>
          <a:lstStyle/>
          <a:p>
            <a:pPr marL="109728" indent="0" algn="just">
              <a:buNone/>
            </a:pPr>
            <a:r>
              <a:rPr lang="id-ID" sz="3400" dirty="0">
                <a:latin typeface="Dosis" pitchFamily="2" charset="0"/>
              </a:rPr>
              <a:t>Dalam pemahaman positif, persuasi dapat digunakan untuk mempengaruhi audiens dengan memberikan informasi dan menambah pemahaman mereka dalam berbagai hal. Pelaku bisnis secara etis menginformasikan dan menambah pemahaman mereka dalam berbagai hal yang berkaitan dengan manfaat ide, organisasi, produk atau tindakan tertentu kepada audiens sehingga mereka dapat mengakui betapa baiknya hal-hal tersebut.</a:t>
            </a:r>
          </a:p>
          <a:p>
            <a:pPr marL="109728" indent="0" algn="just">
              <a:buNone/>
            </a:pPr>
            <a:endParaRPr lang="id-ID" dirty="0"/>
          </a:p>
        </p:txBody>
      </p:sp>
      <p:sp>
        <p:nvSpPr>
          <p:cNvPr id="21" name="Title 2"/>
          <p:cNvSpPr txBox="1">
            <a:spLocks/>
          </p:cNvSpPr>
          <p:nvPr/>
        </p:nvSpPr>
        <p:spPr bwMode="auto">
          <a:xfrm>
            <a:off x="9450532" y="5226627"/>
            <a:ext cx="624666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id-ID" sz="3600" b="1" dirty="0">
                <a:latin typeface="Dosis" pitchFamily="2" charset="0"/>
              </a:rPr>
              <a:t>Penggunaan Bahasa yang Baik</a:t>
            </a:r>
          </a:p>
        </p:txBody>
      </p:sp>
      <p:sp>
        <p:nvSpPr>
          <p:cNvPr id="22" name="Content Placeholder 1"/>
          <p:cNvSpPr txBox="1">
            <a:spLocks/>
          </p:cNvSpPr>
          <p:nvPr/>
        </p:nvSpPr>
        <p:spPr bwMode="auto">
          <a:xfrm>
            <a:off x="9450532" y="6210300"/>
            <a:ext cx="624666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09728" indent="0" algn="just">
              <a:buFont typeface="Arial" pitchFamily="34" charset="0"/>
              <a:buNone/>
            </a:pPr>
            <a:r>
              <a:rPr lang="id-ID" dirty="0">
                <a:latin typeface="Dosis" pitchFamily="2" charset="0"/>
              </a:rPr>
              <a:t>Penyampaikan pesan-pesan bisnis tertulis yang dilakukan secara persuasif sebaiknya tetap menggunakan bahasa yang baik, jelas, sederhana dan mudah dipahami</a:t>
            </a:r>
          </a:p>
        </p:txBody>
      </p:sp>
      <p:grpSp>
        <p:nvGrpSpPr>
          <p:cNvPr id="33" name="Group 32"/>
          <p:cNvGrpSpPr>
            <a:grpSpLocks/>
          </p:cNvGrpSpPr>
          <p:nvPr/>
        </p:nvGrpSpPr>
        <p:grpSpPr bwMode="auto">
          <a:xfrm rot="5400000">
            <a:off x="785019" y="8331994"/>
            <a:ext cx="955675" cy="217487"/>
            <a:chOff x="0" y="0"/>
            <a:chExt cx="1273980" cy="290918"/>
          </a:xfrm>
        </p:grpSpPr>
        <p:grpSp>
          <p:nvGrpSpPr>
            <p:cNvPr id="34" name="Group 33"/>
            <p:cNvGrpSpPr>
              <a:grpSpLocks noChangeAspect="1"/>
            </p:cNvGrpSpPr>
            <p:nvPr/>
          </p:nvGrpSpPr>
          <p:grpSpPr bwMode="auto">
            <a:xfrm>
              <a:off x="983062" y="0"/>
              <a:ext cx="290918" cy="290918"/>
              <a:chOff x="0" y="0"/>
              <a:chExt cx="1708150" cy="1708150"/>
            </a:xfrm>
          </p:grpSpPr>
          <p:sp>
            <p:nvSpPr>
              <p:cNvPr id="39" name="Freeform 7"/>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5" name="Group 8"/>
            <p:cNvGrpSpPr>
              <a:grpSpLocks noChangeAspect="1"/>
            </p:cNvGrpSpPr>
            <p:nvPr/>
          </p:nvGrpSpPr>
          <p:grpSpPr bwMode="auto">
            <a:xfrm>
              <a:off x="489944" y="0"/>
              <a:ext cx="290918" cy="290918"/>
              <a:chOff x="0" y="0"/>
              <a:chExt cx="1708150" cy="1708150"/>
            </a:xfrm>
          </p:grpSpPr>
          <p:sp>
            <p:nvSpPr>
              <p:cNvPr id="38" name="Freeform 9"/>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6" name="Group 10"/>
            <p:cNvGrpSpPr>
              <a:grpSpLocks/>
            </p:cNvGrpSpPr>
            <p:nvPr/>
          </p:nvGrpSpPr>
          <p:grpSpPr bwMode="auto">
            <a:xfrm>
              <a:off x="0" y="1587"/>
              <a:ext cx="287744" cy="287744"/>
              <a:chOff x="0" y="0"/>
              <a:chExt cx="6350000" cy="6350000"/>
            </a:xfrm>
          </p:grpSpPr>
          <p:sp>
            <p:nvSpPr>
              <p:cNvPr id="37" name="Freeform 11"/>
              <p:cNvSpPr>
                <a:spLocks/>
              </p:cNvSpPr>
              <p:nvPr/>
            </p:nvSpPr>
            <p:spPr bwMode="auto">
              <a:xfrm>
                <a:off x="14167" y="0"/>
                <a:ext cx="6321665" cy="6350000"/>
              </a:xfrm>
              <a:custGeom>
                <a:avLst/>
                <a:gdLst>
                  <a:gd name="T0" fmla="*/ 3160833 w 6321665"/>
                  <a:gd name="T1" fmla="*/ 0 h 6350000"/>
                  <a:gd name="T2" fmla="*/ 3160833 w 6321665"/>
                  <a:gd name="T3" fmla="*/ 0 h 6350000"/>
                  <a:gd name="T4" fmla="*/ 6321666 w 6321665"/>
                  <a:gd name="T5" fmla="*/ 3175000 h 6350000"/>
                  <a:gd name="T6" fmla="*/ 3160833 w 6321665"/>
                  <a:gd name="T7" fmla="*/ 6350000 h 6350000"/>
                  <a:gd name="T8" fmla="*/ 0 w 6321665"/>
                  <a:gd name="T9" fmla="*/ 3175000 h 6350000"/>
                  <a:gd name="T10" fmla="*/ 3160833 w 6321665"/>
                  <a:gd name="T11" fmla="*/ 0 h 635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A6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Tree>
    <p:extLst>
      <p:ext uri="{BB962C8B-B14F-4D97-AF65-F5344CB8AC3E}">
        <p14:creationId xmlns:p14="http://schemas.microsoft.com/office/powerpoint/2010/main" val="701393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3119477"/>
            <a:ext cx="15544800" cy="2744642"/>
          </a:xfrm>
        </p:spPr>
        <p:txBody>
          <a:bodyPr>
            <a:normAutofit/>
          </a:bodyPr>
          <a:lstStyle/>
          <a:p>
            <a:r>
              <a:rPr lang="id-ID" sz="4800" b="1" dirty="0">
                <a:latin typeface="Dosis" pitchFamily="2" charset="0"/>
              </a:rPr>
              <a:t>Menulis Permintaan Persuasif</a:t>
            </a:r>
          </a:p>
        </p:txBody>
      </p:sp>
      <p:grpSp>
        <p:nvGrpSpPr>
          <p:cNvPr id="4" name="Group 6"/>
          <p:cNvGrpSpPr/>
          <p:nvPr/>
        </p:nvGrpSpPr>
        <p:grpSpPr>
          <a:xfrm>
            <a:off x="-2164061" y="-2286000"/>
            <a:ext cx="7014173" cy="6061673"/>
            <a:chOff x="0" y="0"/>
            <a:chExt cx="9352231" cy="8082231"/>
          </a:xfrm>
        </p:grpSpPr>
        <p:grpSp>
          <p:nvGrpSpPr>
            <p:cNvPr id="5" name="Group 7"/>
            <p:cNvGrpSpPr>
              <a:grpSpLocks noChangeAspect="1"/>
            </p:cNvGrpSpPr>
            <p:nvPr/>
          </p:nvGrpSpPr>
          <p:grpSpPr>
            <a:xfrm rot="-2700000">
              <a:off x="1183615" y="1183615"/>
              <a:ext cx="5715000" cy="5715000"/>
              <a:chOff x="0" y="0"/>
              <a:chExt cx="2653030" cy="2653030"/>
            </a:xfrm>
          </p:grpSpPr>
          <p:sp>
            <p:nvSpPr>
              <p:cNvPr id="8" name="Freeform 8"/>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5DCAD1"/>
              </a:solidFill>
            </p:spPr>
          </p:sp>
        </p:grpSp>
        <p:grpSp>
          <p:nvGrpSpPr>
            <p:cNvPr id="6" name="Group 9"/>
            <p:cNvGrpSpPr/>
            <p:nvPr/>
          </p:nvGrpSpPr>
          <p:grpSpPr>
            <a:xfrm rot="-2700000">
              <a:off x="2453615" y="1183615"/>
              <a:ext cx="5715000" cy="5715000"/>
              <a:chOff x="0" y="0"/>
              <a:chExt cx="1913890" cy="1913890"/>
            </a:xfrm>
          </p:grpSpPr>
          <p:sp>
            <p:nvSpPr>
              <p:cNvPr id="7" name="Freeform 10"/>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3CD74"/>
              </a:solidFill>
            </p:spPr>
          </p:sp>
        </p:grpSp>
      </p:grpSp>
      <p:grpSp>
        <p:nvGrpSpPr>
          <p:cNvPr id="9" name="Group 6"/>
          <p:cNvGrpSpPr/>
          <p:nvPr/>
        </p:nvGrpSpPr>
        <p:grpSpPr>
          <a:xfrm rot="21210899">
            <a:off x="13451887" y="5908907"/>
            <a:ext cx="7014173" cy="6061673"/>
            <a:chOff x="0" y="0"/>
            <a:chExt cx="9352231" cy="8082231"/>
          </a:xfrm>
        </p:grpSpPr>
        <p:grpSp>
          <p:nvGrpSpPr>
            <p:cNvPr id="10" name="Group 7"/>
            <p:cNvGrpSpPr>
              <a:grpSpLocks noChangeAspect="1"/>
            </p:cNvGrpSpPr>
            <p:nvPr/>
          </p:nvGrpSpPr>
          <p:grpSpPr>
            <a:xfrm rot="-2700000">
              <a:off x="1183615" y="1183615"/>
              <a:ext cx="5715000" cy="5715000"/>
              <a:chOff x="0" y="0"/>
              <a:chExt cx="2653030" cy="2653030"/>
            </a:xfrm>
          </p:grpSpPr>
          <p:sp>
            <p:nvSpPr>
              <p:cNvPr id="13" name="Freeform 8"/>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5DCAD1"/>
              </a:solidFill>
            </p:spPr>
          </p:sp>
        </p:grpSp>
        <p:grpSp>
          <p:nvGrpSpPr>
            <p:cNvPr id="11" name="Group 9"/>
            <p:cNvGrpSpPr/>
            <p:nvPr/>
          </p:nvGrpSpPr>
          <p:grpSpPr>
            <a:xfrm rot="-2700000">
              <a:off x="2453615" y="1183615"/>
              <a:ext cx="5715000" cy="5715000"/>
              <a:chOff x="0" y="0"/>
              <a:chExt cx="1913890" cy="1913890"/>
            </a:xfrm>
          </p:grpSpPr>
          <p:sp>
            <p:nvSpPr>
              <p:cNvPr id="12" name="Freeform 10"/>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3CD74"/>
              </a:solidFill>
            </p:spPr>
          </p:sp>
        </p:grpSp>
      </p:grpSp>
    </p:spTree>
    <p:extLst>
      <p:ext uri="{BB962C8B-B14F-4D97-AF65-F5344CB8AC3E}">
        <p14:creationId xmlns:p14="http://schemas.microsoft.com/office/powerpoint/2010/main" val="3212049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95300"/>
            <a:ext cx="8229600" cy="1143000"/>
          </a:xfrm>
        </p:spPr>
        <p:txBody>
          <a:bodyPr>
            <a:normAutofit fontScale="90000"/>
          </a:bodyPr>
          <a:lstStyle/>
          <a:p>
            <a:r>
              <a:rPr lang="id-ID" b="1" dirty="0">
                <a:latin typeface="Dosis" pitchFamily="2" charset="0"/>
              </a:rPr>
              <a:t>Yang Perlu Diperhatian dalam Menyusun Permintaan Persuasif</a:t>
            </a:r>
          </a:p>
        </p:txBody>
      </p:sp>
      <p:sp>
        <p:nvSpPr>
          <p:cNvPr id="2" name="Content Placeholder 1"/>
          <p:cNvSpPr>
            <a:spLocks noGrp="1"/>
          </p:cNvSpPr>
          <p:nvPr>
            <p:ph idx="1"/>
          </p:nvPr>
        </p:nvSpPr>
        <p:spPr>
          <a:xfrm>
            <a:off x="457200" y="1836737"/>
            <a:ext cx="8229600" cy="4525963"/>
          </a:xfrm>
        </p:spPr>
        <p:txBody>
          <a:bodyPr/>
          <a:lstStyle/>
          <a:p>
            <a:pPr marL="195941" indent="0" algn="just">
              <a:buNone/>
            </a:pPr>
            <a:r>
              <a:rPr lang="id-ID" dirty="0">
                <a:latin typeface="Dosis" pitchFamily="2" charset="0"/>
              </a:rPr>
              <a:t>Yang paling penting untuk diingat adalah tetap menjaga batas-batas permintaannya. Perlu perhatian khusus terhadap manfaat yang didapat, baik secara langsung maupun tidak langsung dalam memenuhi permintaan tersebut.</a:t>
            </a:r>
          </a:p>
          <a:p>
            <a:pPr marL="195941" indent="0">
              <a:buNone/>
            </a:pPr>
            <a:endParaRPr lang="id-ID" dirty="0"/>
          </a:p>
        </p:txBody>
      </p:sp>
      <p:sp>
        <p:nvSpPr>
          <p:cNvPr id="5" name="Content Placeholder 1"/>
          <p:cNvSpPr txBox="1">
            <a:spLocks/>
          </p:cNvSpPr>
          <p:nvPr/>
        </p:nvSpPr>
        <p:spPr bwMode="auto">
          <a:xfrm>
            <a:off x="8763000" y="4381500"/>
            <a:ext cx="90678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0000" lnSpcReduction="20000"/>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id-ID" sz="4500" dirty="0">
                <a:latin typeface="Dosis" pitchFamily="2" charset="0"/>
              </a:rPr>
              <a:t>Penggambaran atau penjelasan fakta-fakta harus lengkap dan spesifik untuk memudahkan </a:t>
            </a:r>
            <a:r>
              <a:rPr lang="id-ID" sz="4500" i="1" dirty="0">
                <a:latin typeface="Dosis" pitchFamily="2" charset="0"/>
              </a:rPr>
              <a:t>audience </a:t>
            </a:r>
            <a:r>
              <a:rPr lang="id-ID" sz="4500" dirty="0">
                <a:latin typeface="Dosis" pitchFamily="2" charset="0"/>
              </a:rPr>
              <a:t>(dalam hal ini adalah produsen) dalam meninjau kembali atau mengevaluasi transaksi dan bukti-bukti yang mendukung.</a:t>
            </a:r>
          </a:p>
          <a:p>
            <a:r>
              <a:rPr lang="id-ID" sz="4500" dirty="0">
                <a:latin typeface="Dosis" pitchFamily="2" charset="0"/>
              </a:rPr>
              <a:t>Pesan disusun dengan nada penuh percaya diri dan positif  dengan tidak memberikan kesan bahwa produsen telah berlaku curang, tetapi tunjukkan bahwa konsumen memang layak dipuaskan dalam transaksi tersebut.</a:t>
            </a:r>
            <a:endParaRPr lang="en-US" sz="4500" dirty="0">
              <a:latin typeface="Dosis" pitchFamily="2" charset="0"/>
            </a:endParaRPr>
          </a:p>
          <a:p>
            <a:r>
              <a:rPr lang="id-ID" sz="4500" dirty="0">
                <a:latin typeface="Dosis" pitchFamily="2" charset="0"/>
              </a:rPr>
              <a:t>Tekankan manfaat yang diperoleh dengan memenuhi permintaan.</a:t>
            </a:r>
          </a:p>
          <a:p>
            <a:r>
              <a:rPr lang="id-ID" sz="4500" dirty="0">
                <a:latin typeface="Dosis" pitchFamily="2" charset="0"/>
              </a:rPr>
              <a:t>Buat permintaan yang reasonable.</a:t>
            </a:r>
          </a:p>
          <a:p>
            <a:pPr marL="0" indent="0">
              <a:buNone/>
            </a:pPr>
            <a:endParaRPr lang="id-ID" dirty="0"/>
          </a:p>
          <a:p>
            <a:endParaRPr lang="id-ID" dirty="0"/>
          </a:p>
        </p:txBody>
      </p:sp>
      <p:grpSp>
        <p:nvGrpSpPr>
          <p:cNvPr id="7" name="Group 2"/>
          <p:cNvGrpSpPr/>
          <p:nvPr/>
        </p:nvGrpSpPr>
        <p:grpSpPr>
          <a:xfrm rot="8014651">
            <a:off x="16333005" y="-907560"/>
            <a:ext cx="3416193" cy="3009900"/>
            <a:chOff x="0" y="0"/>
            <a:chExt cx="5349117" cy="4554924"/>
          </a:xfrm>
        </p:grpSpPr>
        <p:grpSp>
          <p:nvGrpSpPr>
            <p:cNvPr id="8" name="Group 3"/>
            <p:cNvGrpSpPr>
              <a:grpSpLocks noChangeAspect="1"/>
            </p:cNvGrpSpPr>
            <p:nvPr/>
          </p:nvGrpSpPr>
          <p:grpSpPr>
            <a:xfrm>
              <a:off x="0" y="0"/>
              <a:ext cx="4554924" cy="4554924"/>
              <a:chOff x="0" y="0"/>
              <a:chExt cx="2787650" cy="2787650"/>
            </a:xfrm>
          </p:grpSpPr>
          <p:sp>
            <p:nvSpPr>
              <p:cNvPr id="11" name="Freeform 4"/>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9" name="Group 5"/>
            <p:cNvGrpSpPr>
              <a:grpSpLocks noChangeAspect="1"/>
            </p:cNvGrpSpPr>
            <p:nvPr/>
          </p:nvGrpSpPr>
          <p:grpSpPr>
            <a:xfrm>
              <a:off x="794194" y="0"/>
              <a:ext cx="4554924" cy="4554924"/>
              <a:chOff x="-2540" y="-2540"/>
              <a:chExt cx="6355080" cy="6355080"/>
            </a:xfrm>
          </p:grpSpPr>
          <p:sp>
            <p:nvSpPr>
              <p:cNvPr id="10" name="Freeform 6"/>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grpSp>
        <p:nvGrpSpPr>
          <p:cNvPr id="12" name="Group 2"/>
          <p:cNvGrpSpPr/>
          <p:nvPr/>
        </p:nvGrpSpPr>
        <p:grpSpPr>
          <a:xfrm rot="8014651">
            <a:off x="-599376" y="7906028"/>
            <a:ext cx="3416193" cy="3009900"/>
            <a:chOff x="0" y="0"/>
            <a:chExt cx="5349117" cy="4554924"/>
          </a:xfrm>
        </p:grpSpPr>
        <p:grpSp>
          <p:nvGrpSpPr>
            <p:cNvPr id="13" name="Group 3"/>
            <p:cNvGrpSpPr>
              <a:grpSpLocks noChangeAspect="1"/>
            </p:cNvGrpSpPr>
            <p:nvPr/>
          </p:nvGrpSpPr>
          <p:grpSpPr>
            <a:xfrm>
              <a:off x="0" y="0"/>
              <a:ext cx="4554924" cy="4554924"/>
              <a:chOff x="0" y="0"/>
              <a:chExt cx="2787650" cy="2787650"/>
            </a:xfrm>
          </p:grpSpPr>
          <p:sp>
            <p:nvSpPr>
              <p:cNvPr id="16" name="Freeform 4"/>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14" name="Group 5"/>
            <p:cNvGrpSpPr>
              <a:grpSpLocks noChangeAspect="1"/>
            </p:cNvGrpSpPr>
            <p:nvPr/>
          </p:nvGrpSpPr>
          <p:grpSpPr>
            <a:xfrm>
              <a:off x="794194" y="0"/>
              <a:ext cx="4554924" cy="4554924"/>
              <a:chOff x="-2540" y="-2540"/>
              <a:chExt cx="6355080" cy="6355080"/>
            </a:xfrm>
          </p:grpSpPr>
          <p:sp>
            <p:nvSpPr>
              <p:cNvPr id="15" name="Freeform 6"/>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pic>
        <p:nvPicPr>
          <p:cNvPr id="11266" name="Picture 2" descr="C:\Users\USER's\Downloads\PinClipart.com_sandcastle-clipart-black-and_366369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14712" y="483725"/>
            <a:ext cx="3364375" cy="3364375"/>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C:\Users\USER's\Downloads\kisspng-scalable-vector-graphics-computer-icons-computer-f-documents-files-and-folders-png-icons-and-graphics-5cbed2f626f9f5.452300591556009718159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5063213"/>
            <a:ext cx="3814087" cy="3814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3633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90800" y="2133600"/>
            <a:ext cx="12725400" cy="5372100"/>
          </a:xfrm>
        </p:spPr>
        <p:txBody>
          <a:bodyPr/>
          <a:lstStyle/>
          <a:p>
            <a:pPr marL="0" indent="0" eaLnBrk="1" hangingPunct="1">
              <a:buFont typeface="Arial" pitchFamily="34" charset="0"/>
              <a:buNone/>
              <a:defRPr/>
            </a:pPr>
            <a:r>
              <a:rPr lang="en-US" b="1" dirty="0" err="1">
                <a:latin typeface="Dosis" pitchFamily="2" charset="0"/>
              </a:rPr>
              <a:t>Anggota</a:t>
            </a:r>
            <a:r>
              <a:rPr lang="en-US" b="1" dirty="0">
                <a:latin typeface="Dosis" pitchFamily="2" charset="0"/>
              </a:rPr>
              <a:t> </a:t>
            </a:r>
            <a:r>
              <a:rPr lang="en-US" b="1" dirty="0" err="1">
                <a:latin typeface="Dosis" pitchFamily="2" charset="0"/>
              </a:rPr>
              <a:t>Kelompok</a:t>
            </a:r>
            <a:r>
              <a:rPr lang="en-US" b="1" dirty="0">
                <a:latin typeface="Dosis" pitchFamily="2" charset="0"/>
              </a:rPr>
              <a:t> :</a:t>
            </a:r>
          </a:p>
          <a:p>
            <a:pPr marL="514350" indent="-514350" eaLnBrk="1" hangingPunct="1">
              <a:lnSpc>
                <a:spcPts val="5815"/>
              </a:lnSpc>
              <a:buFont typeface="+mj-lt"/>
              <a:buAutoNum type="arabicPeriod"/>
              <a:defRPr/>
            </a:pPr>
            <a:r>
              <a:rPr lang="en-US" spc="63" dirty="0">
                <a:solidFill>
                  <a:srgbClr val="000000"/>
                </a:solidFill>
                <a:latin typeface="Dosis" pitchFamily="2" charset="0"/>
              </a:rPr>
              <a:t>M </a:t>
            </a:r>
            <a:r>
              <a:rPr lang="en-US" spc="63" dirty="0" err="1">
                <a:solidFill>
                  <a:srgbClr val="000000"/>
                </a:solidFill>
                <a:latin typeface="Dosis" pitchFamily="2" charset="0"/>
              </a:rPr>
              <a:t>Farid</a:t>
            </a:r>
            <a:r>
              <a:rPr lang="en-US" spc="63" dirty="0">
                <a:solidFill>
                  <a:srgbClr val="000000"/>
                </a:solidFill>
                <a:latin typeface="Dosis" pitchFamily="2" charset="0"/>
              </a:rPr>
              <a:t> </a:t>
            </a:r>
            <a:r>
              <a:rPr lang="en-US" spc="63" dirty="0" err="1">
                <a:solidFill>
                  <a:srgbClr val="000000"/>
                </a:solidFill>
                <a:latin typeface="Dosis" pitchFamily="2" charset="0"/>
              </a:rPr>
              <a:t>Alfarisi</a:t>
            </a:r>
            <a:r>
              <a:rPr lang="en-US" spc="63" dirty="0">
                <a:solidFill>
                  <a:srgbClr val="000000"/>
                </a:solidFill>
                <a:latin typeface="Dosis" pitchFamily="2" charset="0"/>
              </a:rPr>
              <a:t>   				1851011006</a:t>
            </a:r>
          </a:p>
          <a:p>
            <a:pPr marL="514350" indent="-514350" eaLnBrk="1" hangingPunct="1">
              <a:lnSpc>
                <a:spcPts val="5815"/>
              </a:lnSpc>
              <a:buFont typeface="+mj-lt"/>
              <a:buAutoNum type="arabicPeriod"/>
              <a:defRPr/>
            </a:pPr>
            <a:r>
              <a:rPr lang="en-US" spc="63" dirty="0" err="1">
                <a:solidFill>
                  <a:srgbClr val="000000"/>
                </a:solidFill>
                <a:latin typeface="Dosis" pitchFamily="2" charset="0"/>
              </a:rPr>
              <a:t>Bimas</a:t>
            </a:r>
            <a:r>
              <a:rPr lang="en-US" spc="63" dirty="0">
                <a:solidFill>
                  <a:srgbClr val="000000"/>
                </a:solidFill>
                <a:latin typeface="Dosis" pitchFamily="2" charset="0"/>
              </a:rPr>
              <a:t> </a:t>
            </a:r>
            <a:r>
              <a:rPr lang="en-US" spc="63" dirty="0" err="1">
                <a:solidFill>
                  <a:srgbClr val="000000"/>
                </a:solidFill>
                <a:latin typeface="Dosis" pitchFamily="2" charset="0"/>
              </a:rPr>
              <a:t>Prayogi</a:t>
            </a:r>
            <a:r>
              <a:rPr lang="en-US" spc="63" dirty="0">
                <a:solidFill>
                  <a:srgbClr val="000000"/>
                </a:solidFill>
                <a:latin typeface="Dosis" pitchFamily="2" charset="0"/>
              </a:rPr>
              <a:t>				1811011062</a:t>
            </a:r>
          </a:p>
          <a:p>
            <a:pPr marL="514350" indent="-514350" eaLnBrk="1" hangingPunct="1">
              <a:lnSpc>
                <a:spcPts val="5815"/>
              </a:lnSpc>
              <a:buFont typeface="+mj-lt"/>
              <a:buAutoNum type="arabicPeriod"/>
              <a:defRPr/>
            </a:pPr>
            <a:r>
              <a:rPr lang="en-US" spc="63" dirty="0" err="1">
                <a:solidFill>
                  <a:srgbClr val="000000"/>
                </a:solidFill>
                <a:latin typeface="Dosis" pitchFamily="2" charset="0"/>
              </a:rPr>
              <a:t>Rizki</a:t>
            </a:r>
            <a:r>
              <a:rPr lang="en-US" spc="63" dirty="0">
                <a:solidFill>
                  <a:srgbClr val="000000"/>
                </a:solidFill>
                <a:latin typeface="Dosis" pitchFamily="2" charset="0"/>
              </a:rPr>
              <a:t> </a:t>
            </a:r>
            <a:r>
              <a:rPr lang="en-US" spc="63" dirty="0" err="1">
                <a:solidFill>
                  <a:srgbClr val="000000"/>
                </a:solidFill>
                <a:latin typeface="Dosis" pitchFamily="2" charset="0"/>
              </a:rPr>
              <a:t>Lauta</a:t>
            </a:r>
            <a:r>
              <a:rPr lang="en-US" spc="63" dirty="0">
                <a:solidFill>
                  <a:srgbClr val="000000"/>
                </a:solidFill>
                <a:latin typeface="Dosis" pitchFamily="2" charset="0"/>
              </a:rPr>
              <a:t> </a:t>
            </a:r>
            <a:r>
              <a:rPr lang="en-US" spc="63" dirty="0" err="1">
                <a:solidFill>
                  <a:srgbClr val="000000"/>
                </a:solidFill>
                <a:latin typeface="Dosis" pitchFamily="2" charset="0"/>
              </a:rPr>
              <a:t>Sembiring</a:t>
            </a:r>
            <a:r>
              <a:rPr lang="en-US" spc="63" dirty="0">
                <a:solidFill>
                  <a:srgbClr val="000000"/>
                </a:solidFill>
                <a:latin typeface="Dosis" pitchFamily="2" charset="0"/>
              </a:rPr>
              <a:t>			1851011014</a:t>
            </a:r>
          </a:p>
          <a:p>
            <a:pPr marL="514350" indent="-514350" eaLnBrk="1" hangingPunct="1">
              <a:lnSpc>
                <a:spcPts val="5815"/>
              </a:lnSpc>
              <a:buFont typeface="+mj-lt"/>
              <a:buAutoNum type="arabicPeriod"/>
              <a:defRPr/>
            </a:pPr>
            <a:r>
              <a:rPr lang="en-US" spc="63" dirty="0" err="1">
                <a:solidFill>
                  <a:srgbClr val="000000"/>
                </a:solidFill>
                <a:latin typeface="Dosis" pitchFamily="2" charset="0"/>
              </a:rPr>
              <a:t>Robi</a:t>
            </a:r>
            <a:r>
              <a:rPr lang="en-US" spc="63" dirty="0">
                <a:solidFill>
                  <a:srgbClr val="000000"/>
                </a:solidFill>
                <a:latin typeface="Dosis" pitchFamily="2" charset="0"/>
              </a:rPr>
              <a:t> </a:t>
            </a:r>
            <a:r>
              <a:rPr lang="en-US" spc="63" dirty="0" err="1">
                <a:solidFill>
                  <a:srgbClr val="000000"/>
                </a:solidFill>
                <a:latin typeface="Dosis" pitchFamily="2" charset="0"/>
              </a:rPr>
              <a:t>hidayansyah</a:t>
            </a:r>
            <a:r>
              <a:rPr lang="en-US" spc="63" dirty="0">
                <a:solidFill>
                  <a:srgbClr val="000000"/>
                </a:solidFill>
                <a:latin typeface="Dosis" pitchFamily="2" charset="0"/>
              </a:rPr>
              <a:t> 				1811011034</a:t>
            </a:r>
          </a:p>
          <a:p>
            <a:pPr marL="514350" indent="-514350" eaLnBrk="1" hangingPunct="1">
              <a:lnSpc>
                <a:spcPts val="5815"/>
              </a:lnSpc>
              <a:buFont typeface="+mj-lt"/>
              <a:buAutoNum type="arabicPeriod"/>
              <a:defRPr/>
            </a:pPr>
            <a:r>
              <a:rPr lang="en-US" spc="63" dirty="0" err="1">
                <a:solidFill>
                  <a:srgbClr val="000000"/>
                </a:solidFill>
                <a:latin typeface="Dosis" pitchFamily="2" charset="0"/>
              </a:rPr>
              <a:t>Jarisa</a:t>
            </a:r>
            <a:r>
              <a:rPr lang="en-US" spc="63" dirty="0">
                <a:solidFill>
                  <a:srgbClr val="000000"/>
                </a:solidFill>
                <a:latin typeface="Dosis" pitchFamily="2" charset="0"/>
              </a:rPr>
              <a:t> </a:t>
            </a:r>
            <a:r>
              <a:rPr lang="en-US" spc="63" dirty="0" err="1">
                <a:solidFill>
                  <a:srgbClr val="000000"/>
                </a:solidFill>
                <a:latin typeface="Dosis" pitchFamily="2" charset="0"/>
              </a:rPr>
              <a:t>Fitri</a:t>
            </a:r>
            <a:r>
              <a:rPr lang="en-US" spc="63" dirty="0">
                <a:solidFill>
                  <a:srgbClr val="000000"/>
                </a:solidFill>
                <a:latin typeface="Dosis" pitchFamily="2" charset="0"/>
              </a:rPr>
              <a:t>					1741011056</a:t>
            </a:r>
          </a:p>
          <a:p>
            <a:pPr marL="514350" indent="-514350" eaLnBrk="1" hangingPunct="1">
              <a:lnSpc>
                <a:spcPts val="5815"/>
              </a:lnSpc>
              <a:buFont typeface="+mj-lt"/>
              <a:buAutoNum type="arabicPeriod"/>
              <a:defRPr/>
            </a:pPr>
            <a:r>
              <a:rPr lang="en-US" spc="63" dirty="0">
                <a:solidFill>
                  <a:srgbClr val="000000"/>
                </a:solidFill>
                <a:latin typeface="Dosis" pitchFamily="2" charset="0"/>
              </a:rPr>
              <a:t>M </a:t>
            </a:r>
            <a:r>
              <a:rPr lang="en-US" spc="63" dirty="0" err="1">
                <a:solidFill>
                  <a:srgbClr val="000000"/>
                </a:solidFill>
                <a:latin typeface="Dosis" pitchFamily="2" charset="0"/>
              </a:rPr>
              <a:t>Farhan</a:t>
            </a:r>
            <a:r>
              <a:rPr lang="en-US" spc="63" dirty="0">
                <a:solidFill>
                  <a:srgbClr val="000000"/>
                </a:solidFill>
                <a:latin typeface="Dosis" pitchFamily="2" charset="0"/>
              </a:rPr>
              <a:t> </a:t>
            </a:r>
            <a:r>
              <a:rPr lang="en-US" spc="63" dirty="0" err="1">
                <a:solidFill>
                  <a:srgbClr val="000000"/>
                </a:solidFill>
                <a:latin typeface="Dosis" pitchFamily="2" charset="0"/>
              </a:rPr>
              <a:t>Desmi</a:t>
            </a:r>
            <a:r>
              <a:rPr lang="en-US" spc="63" dirty="0">
                <a:solidFill>
                  <a:srgbClr val="000000"/>
                </a:solidFill>
                <a:latin typeface="Dosis" pitchFamily="2" charset="0"/>
              </a:rPr>
              <a:t>				1711011018</a:t>
            </a:r>
          </a:p>
          <a:p>
            <a:pPr marL="514350" indent="-514350" eaLnBrk="1" hangingPunct="1">
              <a:lnSpc>
                <a:spcPts val="5815"/>
              </a:lnSpc>
              <a:buFont typeface="+mj-lt"/>
              <a:buAutoNum type="arabicPeriod"/>
              <a:defRPr/>
            </a:pPr>
            <a:endParaRPr lang="en-US" spc="63" dirty="0">
              <a:solidFill>
                <a:srgbClr val="000000"/>
              </a:solidFill>
              <a:latin typeface="Dosis" pitchFamily="2" charset="0"/>
            </a:endParaRPr>
          </a:p>
          <a:p>
            <a:pPr marL="514350" indent="-514350" eaLnBrk="1" hangingPunct="1">
              <a:buFont typeface="+mj-lt"/>
              <a:buAutoNum type="arabicPeriod"/>
              <a:defRPr/>
            </a:pPr>
            <a:endParaRPr lang="en-US" b="1" dirty="0">
              <a:latin typeface="Cormorant Garamond Bold Bold"/>
            </a:endParaRPr>
          </a:p>
        </p:txBody>
      </p:sp>
      <p:sp>
        <p:nvSpPr>
          <p:cNvPr id="3076" name="AutoShape 3"/>
          <p:cNvSpPr>
            <a:spLocks noChangeArrowheads="1"/>
          </p:cNvSpPr>
          <p:nvPr/>
        </p:nvSpPr>
        <p:spPr bwMode="auto">
          <a:xfrm rot="5400000">
            <a:off x="50915" y="4543627"/>
            <a:ext cx="4637173" cy="45719"/>
          </a:xfrm>
          <a:prstGeom prst="rect">
            <a:avLst/>
          </a:prstGeom>
          <a:solidFill>
            <a:schemeClr val="bg1"/>
          </a:solidFill>
          <a:ln w="9525">
            <a:solidFill>
              <a:schemeClr val="bg1"/>
            </a:solidFill>
            <a:miter lim="800000"/>
            <a:headEnd/>
            <a:tailEnd/>
          </a:ln>
        </p:spPr>
        <p:txBody>
          <a:bodyPr/>
          <a:lstStyle/>
          <a:p>
            <a:endParaRPr lang="en-US"/>
          </a:p>
        </p:txBody>
      </p:sp>
      <p:sp>
        <p:nvSpPr>
          <p:cNvPr id="3078" name="Title 1"/>
          <p:cNvSpPr>
            <a:spLocks noGrp="1"/>
          </p:cNvSpPr>
          <p:nvPr>
            <p:ph type="title"/>
          </p:nvPr>
        </p:nvSpPr>
        <p:spPr>
          <a:xfrm>
            <a:off x="304800" y="114300"/>
            <a:ext cx="13639800" cy="1600200"/>
          </a:xfrm>
        </p:spPr>
        <p:txBody>
          <a:bodyPr/>
          <a:lstStyle/>
          <a:p>
            <a:pPr algn="l" eaLnBrk="1" hangingPunct="1"/>
            <a:r>
              <a:rPr lang="en-US" sz="5400" b="1" dirty="0" err="1">
                <a:solidFill>
                  <a:srgbClr val="00B050"/>
                </a:solidFill>
                <a:latin typeface="Dosis" pitchFamily="2" charset="0"/>
              </a:rPr>
              <a:t>Kelompok</a:t>
            </a:r>
            <a:r>
              <a:rPr lang="en-US" sz="5400" b="1" dirty="0">
                <a:solidFill>
                  <a:srgbClr val="00B050"/>
                </a:solidFill>
                <a:latin typeface="Dosis" pitchFamily="2" charset="0"/>
              </a:rPr>
              <a:t> 8</a:t>
            </a:r>
          </a:p>
        </p:txBody>
      </p:sp>
      <p:grpSp>
        <p:nvGrpSpPr>
          <p:cNvPr id="11" name="Group 2"/>
          <p:cNvGrpSpPr/>
          <p:nvPr/>
        </p:nvGrpSpPr>
        <p:grpSpPr>
          <a:xfrm>
            <a:off x="-2697127" y="6667499"/>
            <a:ext cx="7014173" cy="6061673"/>
            <a:chOff x="0" y="0"/>
            <a:chExt cx="9352231" cy="8082231"/>
          </a:xfrm>
        </p:grpSpPr>
        <p:grpSp>
          <p:nvGrpSpPr>
            <p:cNvPr id="12" name="Group 3"/>
            <p:cNvGrpSpPr>
              <a:grpSpLocks noChangeAspect="1"/>
            </p:cNvGrpSpPr>
            <p:nvPr/>
          </p:nvGrpSpPr>
          <p:grpSpPr>
            <a:xfrm rot="-2700000">
              <a:off x="1183615" y="1183615"/>
              <a:ext cx="5715000" cy="5715000"/>
              <a:chOff x="0" y="0"/>
              <a:chExt cx="2653030" cy="2653030"/>
            </a:xfrm>
          </p:grpSpPr>
          <p:sp>
            <p:nvSpPr>
              <p:cNvPr id="15" name="Freeform 4"/>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F5FBF9"/>
              </a:solidFill>
            </p:spPr>
          </p:sp>
        </p:grpSp>
        <p:grpSp>
          <p:nvGrpSpPr>
            <p:cNvPr id="13" name="Group 5"/>
            <p:cNvGrpSpPr/>
            <p:nvPr/>
          </p:nvGrpSpPr>
          <p:grpSpPr>
            <a:xfrm rot="-2700000">
              <a:off x="2453615" y="1183615"/>
              <a:ext cx="5715000" cy="5715000"/>
              <a:chOff x="0" y="0"/>
              <a:chExt cx="1913890" cy="1913890"/>
            </a:xfrm>
          </p:grpSpPr>
          <p:sp>
            <p:nvSpPr>
              <p:cNvPr id="14" name="Freeform 6"/>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F5972"/>
              </a:solidFill>
            </p:spPr>
          </p:sp>
        </p:grpSp>
      </p:grpSp>
      <p:grpSp>
        <p:nvGrpSpPr>
          <p:cNvPr id="16" name="Group 7"/>
          <p:cNvGrpSpPr/>
          <p:nvPr/>
        </p:nvGrpSpPr>
        <p:grpSpPr>
          <a:xfrm>
            <a:off x="14906660" y="-1235975"/>
            <a:ext cx="4573115" cy="3952102"/>
            <a:chOff x="0" y="0"/>
            <a:chExt cx="6097487" cy="5269470"/>
          </a:xfrm>
        </p:grpSpPr>
        <p:grpSp>
          <p:nvGrpSpPr>
            <p:cNvPr id="17" name="Group 8"/>
            <p:cNvGrpSpPr>
              <a:grpSpLocks noChangeAspect="1"/>
            </p:cNvGrpSpPr>
            <p:nvPr/>
          </p:nvGrpSpPr>
          <p:grpSpPr>
            <a:xfrm rot="-2700000">
              <a:off x="771696" y="771696"/>
              <a:ext cx="3726078" cy="3726078"/>
              <a:chOff x="0" y="0"/>
              <a:chExt cx="2653030" cy="2653030"/>
            </a:xfrm>
          </p:grpSpPr>
          <p:sp>
            <p:nvSpPr>
              <p:cNvPr id="20" name="Freeform 9"/>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F5FBF9"/>
              </a:solidFill>
            </p:spPr>
          </p:sp>
        </p:grpSp>
        <p:grpSp>
          <p:nvGrpSpPr>
            <p:cNvPr id="18" name="Group 10"/>
            <p:cNvGrpSpPr/>
            <p:nvPr/>
          </p:nvGrpSpPr>
          <p:grpSpPr>
            <a:xfrm rot="-2700000">
              <a:off x="1599713" y="771696"/>
              <a:ext cx="3726078" cy="3726078"/>
              <a:chOff x="0" y="0"/>
              <a:chExt cx="1913890" cy="1913890"/>
            </a:xfrm>
          </p:grpSpPr>
          <p:sp>
            <p:nvSpPr>
              <p:cNvPr id="19" name="Freeform 11"/>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F5972"/>
              </a:solidFill>
            </p:spPr>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USER's\Downloads\hiclipart.com (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63200" y="4371283"/>
            <a:ext cx="8572500" cy="660082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pPr algn="l"/>
            <a:r>
              <a:rPr lang="id-ID" b="1" dirty="0">
                <a:latin typeface="Dosis" pitchFamily="2" charset="0"/>
              </a:rPr>
              <a:t>Hambatan yang Dihadapi</a:t>
            </a:r>
          </a:p>
        </p:txBody>
      </p:sp>
      <p:sp>
        <p:nvSpPr>
          <p:cNvPr id="2" name="Content Placeholder 1"/>
          <p:cNvSpPr>
            <a:spLocks noGrp="1"/>
          </p:cNvSpPr>
          <p:nvPr>
            <p:ph idx="1"/>
          </p:nvPr>
        </p:nvSpPr>
        <p:spPr>
          <a:xfrm>
            <a:off x="457200" y="1485900"/>
            <a:ext cx="11353800" cy="7962900"/>
          </a:xfrm>
        </p:spPr>
        <p:txBody>
          <a:bodyPr>
            <a:normAutofit/>
          </a:bodyPr>
          <a:lstStyle/>
          <a:p>
            <a:pPr marL="195941" indent="0" algn="just">
              <a:buNone/>
            </a:pPr>
            <a:r>
              <a:rPr lang="id-ID" sz="4000" dirty="0">
                <a:latin typeface="Dosis" pitchFamily="2" charset="0"/>
              </a:rPr>
              <a:t>Dibandingkan untuk tujuan internal pesan persuasif untuk tindakan memiliki banyak hambatan seperti:</a:t>
            </a:r>
          </a:p>
          <a:p>
            <a:pPr lvl="0" algn="just"/>
            <a:r>
              <a:rPr lang="id-ID" sz="4000" dirty="0">
                <a:latin typeface="Dosis" pitchFamily="2" charset="0"/>
              </a:rPr>
              <a:t>Permintaan tersebut seringkali tidak berhubungan langsung dengan pencapaian laba perusahaan.</a:t>
            </a:r>
          </a:p>
          <a:p>
            <a:pPr lvl="0" algn="just"/>
            <a:r>
              <a:rPr lang="id-ID" sz="4000" dirty="0">
                <a:latin typeface="Dosis" pitchFamily="2" charset="0"/>
              </a:rPr>
              <a:t>Orang-orang di perusahaan tersebut memiliki kesibukan yang menyebabkan mereka tidak bisa memikirkan hal baru yang belum tentu lebih baik dari sekarang.</a:t>
            </a:r>
          </a:p>
          <a:p>
            <a:pPr lvl="0" algn="just"/>
            <a:r>
              <a:rPr lang="id-ID" sz="4000" dirty="0">
                <a:latin typeface="Dosis" pitchFamily="2" charset="0"/>
              </a:rPr>
              <a:t>Permintaan yang masuk ke perusahaan cukup banyak sehingga perlu dipertimbangkan permintaan mana yang akan dipenuhi atau ditolak.</a:t>
            </a:r>
          </a:p>
          <a:p>
            <a:pPr marL="195941" indent="0" algn="just">
              <a:buNone/>
            </a:pPr>
            <a:endParaRPr lang="id-ID" dirty="0"/>
          </a:p>
        </p:txBody>
      </p:sp>
      <p:grpSp>
        <p:nvGrpSpPr>
          <p:cNvPr id="5" name="Group 2"/>
          <p:cNvGrpSpPr/>
          <p:nvPr/>
        </p:nvGrpSpPr>
        <p:grpSpPr>
          <a:xfrm rot="8014651">
            <a:off x="15723405" y="-411217"/>
            <a:ext cx="3416193" cy="3009900"/>
            <a:chOff x="0" y="0"/>
            <a:chExt cx="5349117" cy="4554924"/>
          </a:xfrm>
        </p:grpSpPr>
        <p:grpSp>
          <p:nvGrpSpPr>
            <p:cNvPr id="6" name="Group 3"/>
            <p:cNvGrpSpPr>
              <a:grpSpLocks noChangeAspect="1"/>
            </p:cNvGrpSpPr>
            <p:nvPr/>
          </p:nvGrpSpPr>
          <p:grpSpPr>
            <a:xfrm>
              <a:off x="0" y="0"/>
              <a:ext cx="4554924" cy="4554924"/>
              <a:chOff x="0" y="0"/>
              <a:chExt cx="2787650" cy="2787650"/>
            </a:xfrm>
          </p:grpSpPr>
          <p:sp>
            <p:nvSpPr>
              <p:cNvPr id="9" name="Freeform 4"/>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7" name="Group 5"/>
            <p:cNvGrpSpPr>
              <a:grpSpLocks noChangeAspect="1"/>
            </p:cNvGrpSpPr>
            <p:nvPr/>
          </p:nvGrpSpPr>
          <p:grpSpPr>
            <a:xfrm>
              <a:off x="794194" y="0"/>
              <a:ext cx="4554924" cy="4554924"/>
              <a:chOff x="-2540" y="-2540"/>
              <a:chExt cx="6355080" cy="6355080"/>
            </a:xfrm>
          </p:grpSpPr>
          <p:sp>
            <p:nvSpPr>
              <p:cNvPr id="8" name="Freeform 6"/>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grpSp>
        <p:nvGrpSpPr>
          <p:cNvPr id="10" name="Group 2"/>
          <p:cNvGrpSpPr/>
          <p:nvPr/>
        </p:nvGrpSpPr>
        <p:grpSpPr>
          <a:xfrm rot="8014651">
            <a:off x="-1617574" y="8882095"/>
            <a:ext cx="3696746" cy="3009900"/>
            <a:chOff x="0" y="0"/>
            <a:chExt cx="5349117" cy="4554924"/>
          </a:xfrm>
        </p:grpSpPr>
        <p:grpSp>
          <p:nvGrpSpPr>
            <p:cNvPr id="11" name="Group 3"/>
            <p:cNvGrpSpPr>
              <a:grpSpLocks noChangeAspect="1"/>
            </p:cNvGrpSpPr>
            <p:nvPr/>
          </p:nvGrpSpPr>
          <p:grpSpPr>
            <a:xfrm>
              <a:off x="0" y="0"/>
              <a:ext cx="4554924" cy="4554924"/>
              <a:chOff x="0" y="0"/>
              <a:chExt cx="2787650" cy="2787650"/>
            </a:xfrm>
          </p:grpSpPr>
          <p:sp>
            <p:nvSpPr>
              <p:cNvPr id="14" name="Freeform 4"/>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12" name="Group 5"/>
            <p:cNvGrpSpPr>
              <a:grpSpLocks noChangeAspect="1"/>
            </p:cNvGrpSpPr>
            <p:nvPr/>
          </p:nvGrpSpPr>
          <p:grpSpPr>
            <a:xfrm>
              <a:off x="794194" y="0"/>
              <a:ext cx="4554924" cy="4554924"/>
              <a:chOff x="-2540" y="-2540"/>
              <a:chExt cx="6355080" cy="6355080"/>
            </a:xfrm>
          </p:grpSpPr>
          <p:sp>
            <p:nvSpPr>
              <p:cNvPr id="13" name="Freeform 6"/>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spTree>
    <p:extLst>
      <p:ext uri="{BB962C8B-B14F-4D97-AF65-F5344CB8AC3E}">
        <p14:creationId xmlns:p14="http://schemas.microsoft.com/office/powerpoint/2010/main" val="20521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839775" y="7148945"/>
            <a:ext cx="5387975"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95664" y="-1104900"/>
            <a:ext cx="5387975" cy="511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3352800" y="1485900"/>
            <a:ext cx="8229600" cy="1143000"/>
          </a:xfrm>
        </p:spPr>
        <p:txBody>
          <a:bodyPr>
            <a:normAutofit fontScale="90000"/>
          </a:bodyPr>
          <a:lstStyle/>
          <a:p>
            <a:pPr lvl="0" algn="l"/>
            <a:r>
              <a:rPr lang="id-ID" sz="4900" b="1" dirty="0">
                <a:effectLst/>
                <a:latin typeface="Dosis" pitchFamily="2" charset="0"/>
              </a:rPr>
              <a:t>Permintaan P</a:t>
            </a:r>
            <a:r>
              <a:rPr lang="en-US" sz="4900" b="1" dirty="0" err="1">
                <a:effectLst/>
                <a:latin typeface="Dosis" pitchFamily="2" charset="0"/>
              </a:rPr>
              <a:t>ersuasif</a:t>
            </a:r>
            <a:r>
              <a:rPr lang="en-US" sz="4900" b="1" dirty="0">
                <a:effectLst/>
                <a:latin typeface="Dosis" pitchFamily="2" charset="0"/>
              </a:rPr>
              <a:t> </a:t>
            </a:r>
            <a:r>
              <a:rPr lang="id-ID" sz="4900" b="1" dirty="0">
                <a:effectLst/>
                <a:latin typeface="Dosis" pitchFamily="2" charset="0"/>
              </a:rPr>
              <a:t>u</a:t>
            </a:r>
            <a:r>
              <a:rPr lang="en-US" sz="4900" b="1" dirty="0" err="1">
                <a:effectLst/>
                <a:latin typeface="Dosis" pitchFamily="2" charset="0"/>
              </a:rPr>
              <a:t>ntuk</a:t>
            </a:r>
            <a:r>
              <a:rPr lang="en-US" sz="4900" b="1" dirty="0">
                <a:effectLst/>
                <a:latin typeface="Dosis" pitchFamily="2" charset="0"/>
              </a:rPr>
              <a:t> </a:t>
            </a:r>
            <a:r>
              <a:rPr lang="id-ID" sz="4900" b="1" dirty="0">
                <a:effectLst/>
                <a:latin typeface="Dosis" pitchFamily="2" charset="0"/>
              </a:rPr>
              <a:t>Klaim dan </a:t>
            </a:r>
            <a:r>
              <a:rPr lang="en-US" sz="4900" b="1" dirty="0" err="1">
                <a:effectLst/>
                <a:latin typeface="Dosis" pitchFamily="2" charset="0"/>
              </a:rPr>
              <a:t>Penyesuaian</a:t>
            </a:r>
            <a:br>
              <a:rPr lang="id-ID" b="1" dirty="0">
                <a:effectLst/>
                <a:latin typeface="Dosis" pitchFamily="2" charset="0"/>
              </a:rPr>
            </a:br>
            <a:endParaRPr lang="id-ID" b="1" dirty="0">
              <a:latin typeface="Dosis" pitchFamily="2" charset="0"/>
            </a:endParaRPr>
          </a:p>
        </p:txBody>
      </p:sp>
      <p:sp>
        <p:nvSpPr>
          <p:cNvPr id="2" name="Content Placeholder 1"/>
          <p:cNvSpPr>
            <a:spLocks noGrp="1"/>
          </p:cNvSpPr>
          <p:nvPr>
            <p:ph idx="1"/>
          </p:nvPr>
        </p:nvSpPr>
        <p:spPr>
          <a:xfrm>
            <a:off x="3124200" y="2781300"/>
            <a:ext cx="9448800" cy="7772400"/>
          </a:xfrm>
        </p:spPr>
        <p:txBody>
          <a:bodyPr/>
          <a:lstStyle/>
          <a:p>
            <a:pPr marL="195941" indent="0" algn="just">
              <a:buNone/>
            </a:pPr>
            <a:r>
              <a:rPr lang="id-ID" sz="4400" dirty="0">
                <a:latin typeface="Dosis" pitchFamily="2" charset="0"/>
              </a:rPr>
              <a:t>Surat pengaduan persuasif cenderung merujuk pada surat pengaduan atau surat keluhan (</a:t>
            </a:r>
            <a:r>
              <a:rPr lang="id-ID" sz="4400" i="1" dirty="0">
                <a:latin typeface="Dosis" pitchFamily="2" charset="0"/>
              </a:rPr>
              <a:t>complaint letter</a:t>
            </a:r>
            <a:r>
              <a:rPr lang="id-ID" sz="4400" dirty="0">
                <a:latin typeface="Dosis" pitchFamily="2" charset="0"/>
              </a:rPr>
              <a:t>), tujuannya adalah melakukan persuasi kepada orang lain untuk melakukan penyesuaian-penyesuaian yang diperlukan.</a:t>
            </a:r>
          </a:p>
        </p:txBody>
      </p:sp>
      <p:pic>
        <p:nvPicPr>
          <p:cNvPr id="13315" name="Picture 3" descr="C:\Users\USER's\Downloads\clipart354063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11200" y="2587337"/>
            <a:ext cx="4122563" cy="4259601"/>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2"/>
          <p:cNvGrpSpPr/>
          <p:nvPr/>
        </p:nvGrpSpPr>
        <p:grpSpPr>
          <a:xfrm>
            <a:off x="-1879171" y="-2171700"/>
            <a:ext cx="4774771" cy="5257800"/>
            <a:chOff x="0" y="0"/>
            <a:chExt cx="9352231" cy="8082231"/>
          </a:xfrm>
        </p:grpSpPr>
        <p:grpSp>
          <p:nvGrpSpPr>
            <p:cNvPr id="8" name="Group 3"/>
            <p:cNvGrpSpPr>
              <a:grpSpLocks noChangeAspect="1"/>
            </p:cNvGrpSpPr>
            <p:nvPr/>
          </p:nvGrpSpPr>
          <p:grpSpPr>
            <a:xfrm rot="-2700000">
              <a:off x="1183615" y="1183615"/>
              <a:ext cx="5715000" cy="5715000"/>
              <a:chOff x="0" y="0"/>
              <a:chExt cx="2653030" cy="2653030"/>
            </a:xfrm>
          </p:grpSpPr>
          <p:sp>
            <p:nvSpPr>
              <p:cNvPr id="11" name="Freeform 4"/>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F5FBF9"/>
              </a:solidFill>
            </p:spPr>
          </p:sp>
        </p:grpSp>
        <p:grpSp>
          <p:nvGrpSpPr>
            <p:cNvPr id="9" name="Group 5"/>
            <p:cNvGrpSpPr/>
            <p:nvPr/>
          </p:nvGrpSpPr>
          <p:grpSpPr>
            <a:xfrm rot="-2700000">
              <a:off x="2453615" y="1183615"/>
              <a:ext cx="5715000" cy="5715000"/>
              <a:chOff x="0" y="0"/>
              <a:chExt cx="1913890" cy="1913890"/>
            </a:xfrm>
          </p:grpSpPr>
          <p:sp>
            <p:nvSpPr>
              <p:cNvPr id="10" name="Freeform 6"/>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F5972"/>
              </a:solidFill>
            </p:spPr>
          </p:sp>
        </p:grpSp>
      </p:grpSp>
      <p:grpSp>
        <p:nvGrpSpPr>
          <p:cNvPr id="12" name="Group 7"/>
          <p:cNvGrpSpPr/>
          <p:nvPr/>
        </p:nvGrpSpPr>
        <p:grpSpPr>
          <a:xfrm>
            <a:off x="15799877" y="7931877"/>
            <a:ext cx="3415098" cy="2795896"/>
            <a:chOff x="1190955" y="12223804"/>
            <a:chExt cx="4553465" cy="3727862"/>
          </a:xfrm>
        </p:grpSpPr>
        <p:grpSp>
          <p:nvGrpSpPr>
            <p:cNvPr id="13" name="Group 8"/>
            <p:cNvGrpSpPr>
              <a:grpSpLocks noChangeAspect="1"/>
            </p:cNvGrpSpPr>
            <p:nvPr/>
          </p:nvGrpSpPr>
          <p:grpSpPr>
            <a:xfrm rot="-2700000">
              <a:off x="1190955" y="12223804"/>
              <a:ext cx="3726078" cy="3727862"/>
              <a:chOff x="-5555178" y="5976713"/>
              <a:chExt cx="2653030" cy="2654300"/>
            </a:xfrm>
          </p:grpSpPr>
          <p:sp>
            <p:nvSpPr>
              <p:cNvPr id="16" name="Freeform 9"/>
              <p:cNvSpPr/>
              <p:nvPr/>
            </p:nvSpPr>
            <p:spPr>
              <a:xfrm>
                <a:off x="-5555178" y="5976713"/>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F5FBF9"/>
              </a:solidFill>
            </p:spPr>
          </p:sp>
        </p:grpSp>
        <p:grpSp>
          <p:nvGrpSpPr>
            <p:cNvPr id="14" name="Group 10"/>
            <p:cNvGrpSpPr/>
            <p:nvPr/>
          </p:nvGrpSpPr>
          <p:grpSpPr>
            <a:xfrm rot="-2700000">
              <a:off x="2018342" y="12224064"/>
              <a:ext cx="3726078" cy="3726078"/>
              <a:chOff x="-4007493" y="4311588"/>
              <a:chExt cx="1913890" cy="1913890"/>
            </a:xfrm>
          </p:grpSpPr>
          <p:sp>
            <p:nvSpPr>
              <p:cNvPr id="15" name="Freeform 11"/>
              <p:cNvSpPr/>
              <p:nvPr/>
            </p:nvSpPr>
            <p:spPr>
              <a:xfrm>
                <a:off x="-4007493" y="4311588"/>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F5972"/>
              </a:solidFill>
            </p:spPr>
          </p:sp>
        </p:grpSp>
      </p:grpSp>
    </p:spTree>
    <p:extLst>
      <p:ext uri="{BB962C8B-B14F-4D97-AF65-F5344CB8AC3E}">
        <p14:creationId xmlns:p14="http://schemas.microsoft.com/office/powerpoint/2010/main" val="1991731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621673"/>
            <a:ext cx="15544800" cy="3817971"/>
          </a:xfrm>
        </p:spPr>
        <p:txBody>
          <a:bodyPr>
            <a:normAutofit/>
          </a:bodyPr>
          <a:lstStyle/>
          <a:p>
            <a:r>
              <a:rPr lang="en-US" b="1" dirty="0" err="1">
                <a:latin typeface="Dosis" pitchFamily="2" charset="0"/>
              </a:rPr>
              <a:t>Penulisan</a:t>
            </a:r>
            <a:r>
              <a:rPr lang="en-US" b="1" dirty="0">
                <a:latin typeface="Dosis" pitchFamily="2" charset="0"/>
              </a:rPr>
              <a:t> </a:t>
            </a:r>
            <a:r>
              <a:rPr lang="id-ID" b="1" dirty="0">
                <a:latin typeface="Dosis" pitchFamily="2" charset="0"/>
              </a:rPr>
              <a:t>Pesan-Pesan Penjualan dan Permohonan Dana</a:t>
            </a:r>
          </a:p>
        </p:txBody>
      </p:sp>
      <p:grpSp>
        <p:nvGrpSpPr>
          <p:cNvPr id="14" name="Group 6"/>
          <p:cNvGrpSpPr/>
          <p:nvPr/>
        </p:nvGrpSpPr>
        <p:grpSpPr>
          <a:xfrm>
            <a:off x="-2164061" y="-2286000"/>
            <a:ext cx="7014173" cy="6061673"/>
            <a:chOff x="0" y="0"/>
            <a:chExt cx="9352231" cy="8082231"/>
          </a:xfrm>
        </p:grpSpPr>
        <p:grpSp>
          <p:nvGrpSpPr>
            <p:cNvPr id="15" name="Group 7"/>
            <p:cNvGrpSpPr>
              <a:grpSpLocks noChangeAspect="1"/>
            </p:cNvGrpSpPr>
            <p:nvPr/>
          </p:nvGrpSpPr>
          <p:grpSpPr>
            <a:xfrm rot="-2700000">
              <a:off x="1183615" y="1183615"/>
              <a:ext cx="5715000" cy="5715000"/>
              <a:chOff x="0" y="0"/>
              <a:chExt cx="2653030" cy="2653030"/>
            </a:xfrm>
          </p:grpSpPr>
          <p:sp>
            <p:nvSpPr>
              <p:cNvPr id="18" name="Freeform 8"/>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5DCAD1"/>
              </a:solidFill>
            </p:spPr>
          </p:sp>
        </p:grpSp>
        <p:grpSp>
          <p:nvGrpSpPr>
            <p:cNvPr id="16" name="Group 9"/>
            <p:cNvGrpSpPr/>
            <p:nvPr/>
          </p:nvGrpSpPr>
          <p:grpSpPr>
            <a:xfrm rot="-2700000">
              <a:off x="2453615" y="1183615"/>
              <a:ext cx="5715000" cy="5715000"/>
              <a:chOff x="0" y="0"/>
              <a:chExt cx="1913890" cy="1913890"/>
            </a:xfrm>
          </p:grpSpPr>
          <p:sp>
            <p:nvSpPr>
              <p:cNvPr id="17" name="Freeform 10"/>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3CD74"/>
              </a:solidFill>
            </p:spPr>
          </p:sp>
        </p:grpSp>
      </p:grpSp>
      <p:grpSp>
        <p:nvGrpSpPr>
          <p:cNvPr id="19" name="Group 6"/>
          <p:cNvGrpSpPr/>
          <p:nvPr/>
        </p:nvGrpSpPr>
        <p:grpSpPr>
          <a:xfrm rot="21210899">
            <a:off x="13451887" y="5908907"/>
            <a:ext cx="7014173" cy="6061673"/>
            <a:chOff x="0" y="0"/>
            <a:chExt cx="9352231" cy="8082231"/>
          </a:xfrm>
        </p:grpSpPr>
        <p:grpSp>
          <p:nvGrpSpPr>
            <p:cNvPr id="20" name="Group 7"/>
            <p:cNvGrpSpPr>
              <a:grpSpLocks noChangeAspect="1"/>
            </p:cNvGrpSpPr>
            <p:nvPr/>
          </p:nvGrpSpPr>
          <p:grpSpPr>
            <a:xfrm rot="-2700000">
              <a:off x="1183615" y="1183615"/>
              <a:ext cx="5715000" cy="5715000"/>
              <a:chOff x="0" y="0"/>
              <a:chExt cx="2653030" cy="2653030"/>
            </a:xfrm>
          </p:grpSpPr>
          <p:sp>
            <p:nvSpPr>
              <p:cNvPr id="23" name="Freeform 8"/>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5DCAD1"/>
              </a:solidFill>
            </p:spPr>
          </p:sp>
        </p:grpSp>
        <p:grpSp>
          <p:nvGrpSpPr>
            <p:cNvPr id="21" name="Group 9"/>
            <p:cNvGrpSpPr/>
            <p:nvPr/>
          </p:nvGrpSpPr>
          <p:grpSpPr>
            <a:xfrm rot="-2700000">
              <a:off x="2453615" y="1183615"/>
              <a:ext cx="5715000" cy="5715000"/>
              <a:chOff x="0" y="0"/>
              <a:chExt cx="1913890" cy="1913890"/>
            </a:xfrm>
          </p:grpSpPr>
          <p:sp>
            <p:nvSpPr>
              <p:cNvPr id="22" name="Freeform 10"/>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3CD74"/>
              </a:solidFill>
            </p:spPr>
          </p:sp>
        </p:grpSp>
      </p:grpSp>
    </p:spTree>
    <p:extLst>
      <p:ext uri="{BB962C8B-B14F-4D97-AF65-F5344CB8AC3E}">
        <p14:creationId xmlns:p14="http://schemas.microsoft.com/office/powerpoint/2010/main" val="774375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81600" y="274638"/>
            <a:ext cx="8229600" cy="1143000"/>
          </a:xfrm>
        </p:spPr>
        <p:txBody>
          <a:bodyPr/>
          <a:lstStyle/>
          <a:p>
            <a:r>
              <a:rPr lang="id-ID" sz="4800" b="1" dirty="0">
                <a:latin typeface="Dosis" pitchFamily="2" charset="0"/>
              </a:rPr>
              <a:t>Jenis Pesan Persuasif</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08046990"/>
              </p:ext>
            </p:extLst>
          </p:nvPr>
        </p:nvGraphicFramePr>
        <p:xfrm>
          <a:off x="914400" y="2400301"/>
          <a:ext cx="16459200" cy="67889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338" name="Picture 2" descr="C:\Users\USER's\Downloads\PinClipart.com_flea-market-clipart_165932.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28800" y="2030255"/>
            <a:ext cx="3276600" cy="3394364"/>
          </a:xfrm>
          <a:prstGeom prst="rect">
            <a:avLst/>
          </a:prstGeom>
          <a:noFill/>
          <a:extLst>
            <a:ext uri="{909E8E84-426E-40DD-AFC4-6F175D3DCCD1}">
              <a14:hiddenFill xmlns:a14="http://schemas.microsoft.com/office/drawing/2010/main">
                <a:solidFill>
                  <a:srgbClr val="FFFFFF"/>
                </a:solidFill>
              </a14:hiddenFill>
            </a:ext>
          </a:extLst>
        </p:spPr>
      </p:pic>
      <p:pic>
        <p:nvPicPr>
          <p:cNvPr id="14341" name="Picture 5" descr="D:\Videos\Uwan\Kuliah\venture-capital-vc-kauffmanorg-151736-png-images-pngio-capital-png-300_30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182600" y="5805619"/>
            <a:ext cx="3811588" cy="3824287"/>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7"/>
          <p:cNvGrpSpPr/>
          <p:nvPr/>
        </p:nvGrpSpPr>
        <p:grpSpPr>
          <a:xfrm rot="10800000">
            <a:off x="-1828800" y="7962900"/>
            <a:ext cx="4573115" cy="3952102"/>
            <a:chOff x="0" y="0"/>
            <a:chExt cx="6097487" cy="5269470"/>
          </a:xfrm>
        </p:grpSpPr>
        <p:grpSp>
          <p:nvGrpSpPr>
            <p:cNvPr id="11" name="Group 8"/>
            <p:cNvGrpSpPr>
              <a:grpSpLocks noChangeAspect="1"/>
            </p:cNvGrpSpPr>
            <p:nvPr/>
          </p:nvGrpSpPr>
          <p:grpSpPr>
            <a:xfrm rot="-2700000">
              <a:off x="771696" y="771696"/>
              <a:ext cx="3726078" cy="3726078"/>
              <a:chOff x="0" y="0"/>
              <a:chExt cx="2653030" cy="2653030"/>
            </a:xfrm>
          </p:grpSpPr>
          <p:sp>
            <p:nvSpPr>
              <p:cNvPr id="14" name="Freeform 13"/>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F5FBF9"/>
              </a:solidFill>
            </p:spPr>
          </p:sp>
        </p:grpSp>
        <p:grpSp>
          <p:nvGrpSpPr>
            <p:cNvPr id="12" name="Group 10"/>
            <p:cNvGrpSpPr/>
            <p:nvPr/>
          </p:nvGrpSpPr>
          <p:grpSpPr>
            <a:xfrm rot="-2700000">
              <a:off x="1599713" y="771696"/>
              <a:ext cx="3726078" cy="3726078"/>
              <a:chOff x="0" y="0"/>
              <a:chExt cx="1913890" cy="1913890"/>
            </a:xfrm>
          </p:grpSpPr>
          <p:sp>
            <p:nvSpPr>
              <p:cNvPr id="13" name="Freeform 11"/>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F5972"/>
              </a:solidFill>
            </p:spPr>
          </p:sp>
        </p:grpSp>
      </p:grpSp>
      <p:grpSp>
        <p:nvGrpSpPr>
          <p:cNvPr id="15" name="Group 7"/>
          <p:cNvGrpSpPr/>
          <p:nvPr/>
        </p:nvGrpSpPr>
        <p:grpSpPr>
          <a:xfrm>
            <a:off x="15392400" y="-1267148"/>
            <a:ext cx="4573115" cy="3952102"/>
            <a:chOff x="0" y="0"/>
            <a:chExt cx="6097487" cy="5269470"/>
          </a:xfrm>
        </p:grpSpPr>
        <p:grpSp>
          <p:nvGrpSpPr>
            <p:cNvPr id="16" name="Group 8"/>
            <p:cNvGrpSpPr>
              <a:grpSpLocks noChangeAspect="1"/>
            </p:cNvGrpSpPr>
            <p:nvPr/>
          </p:nvGrpSpPr>
          <p:grpSpPr>
            <a:xfrm rot="-2700000">
              <a:off x="771696" y="771696"/>
              <a:ext cx="3726078" cy="3726078"/>
              <a:chOff x="0" y="0"/>
              <a:chExt cx="2653030" cy="2653030"/>
            </a:xfrm>
          </p:grpSpPr>
          <p:sp>
            <p:nvSpPr>
              <p:cNvPr id="19" name="Freeform 18"/>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F5FBF9"/>
              </a:solidFill>
            </p:spPr>
          </p:sp>
        </p:grpSp>
        <p:grpSp>
          <p:nvGrpSpPr>
            <p:cNvPr id="17" name="Group 10"/>
            <p:cNvGrpSpPr/>
            <p:nvPr/>
          </p:nvGrpSpPr>
          <p:grpSpPr>
            <a:xfrm rot="-2700000">
              <a:off x="1599713" y="771696"/>
              <a:ext cx="3726078" cy="3726078"/>
              <a:chOff x="0" y="0"/>
              <a:chExt cx="1913890" cy="1913890"/>
            </a:xfrm>
          </p:grpSpPr>
          <p:sp>
            <p:nvSpPr>
              <p:cNvPr id="18" name="Freeform 11"/>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F5972"/>
              </a:solidFill>
            </p:spPr>
          </p:sp>
        </p:grpSp>
      </p:grpSp>
      <p:pic>
        <p:nvPicPr>
          <p:cNvPr id="20" name="Picture 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20875" y="7048500"/>
            <a:ext cx="5387975" cy="511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4859000" y="-952500"/>
            <a:ext cx="5387975"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69896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9296400" cy="1143000"/>
          </a:xfrm>
        </p:spPr>
        <p:txBody>
          <a:bodyPr>
            <a:normAutofit/>
          </a:bodyPr>
          <a:lstStyle/>
          <a:p>
            <a:pPr algn="l"/>
            <a:r>
              <a:rPr lang="id-ID" b="1" dirty="0">
                <a:latin typeface="Dosis" pitchFamily="2" charset="0"/>
              </a:rPr>
              <a:t>Perencanaan Pesan-Pesan Penjualan</a:t>
            </a:r>
          </a:p>
        </p:txBody>
      </p:sp>
      <p:sp>
        <p:nvSpPr>
          <p:cNvPr id="2" name="Content Placeholder 1"/>
          <p:cNvSpPr>
            <a:spLocks noGrp="1"/>
          </p:cNvSpPr>
          <p:nvPr>
            <p:ph idx="1"/>
          </p:nvPr>
        </p:nvSpPr>
        <p:spPr>
          <a:xfrm>
            <a:off x="457200" y="1600200"/>
            <a:ext cx="9448800" cy="7581900"/>
          </a:xfrm>
        </p:spPr>
        <p:txBody>
          <a:bodyPr>
            <a:normAutofit/>
          </a:bodyPr>
          <a:lstStyle/>
          <a:p>
            <a:pPr algn="just"/>
            <a:r>
              <a:rPr lang="id-ID" sz="3800" dirty="0">
                <a:latin typeface="Dosis" pitchFamily="2" charset="0"/>
              </a:rPr>
              <a:t>Memperoleh pemahaman yang menyeluruh atas produk yang ditawarkan</a:t>
            </a:r>
          </a:p>
          <a:p>
            <a:pPr algn="just"/>
            <a:r>
              <a:rPr lang="id-ID" sz="3800" dirty="0">
                <a:latin typeface="Dosis" pitchFamily="2" charset="0"/>
              </a:rPr>
              <a:t>Mencitrakan produk sesuai dengan hasil analisis audiens terhadap kebutuhan, minat dan emosional mereka</a:t>
            </a:r>
          </a:p>
          <a:p>
            <a:pPr algn="just"/>
            <a:r>
              <a:rPr lang="id-ID" sz="3800" dirty="0">
                <a:latin typeface="Dosis" pitchFamily="2" charset="0"/>
              </a:rPr>
              <a:t>Menentukan poin penjualan  produk atau manfaat paling yang paling menarik bagi audiens</a:t>
            </a:r>
          </a:p>
          <a:p>
            <a:pPr algn="just"/>
            <a:r>
              <a:rPr lang="id-ID" sz="3800" dirty="0">
                <a:latin typeface="Dosis" pitchFamily="2" charset="0"/>
              </a:rPr>
              <a:t>Menentukan saluran/media pesan dan metode distribusi yang paling efektif dan efisien</a:t>
            </a:r>
          </a:p>
        </p:txBody>
      </p:sp>
      <p:pic>
        <p:nvPicPr>
          <p:cNvPr id="15362" name="Picture 2" descr="C:\Users\USER's\Downloads\pnghut_letter-email-paper-sales_5HJgb7e7n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1813" y="1866901"/>
            <a:ext cx="5867400" cy="58674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15894814" y="31173"/>
            <a:ext cx="2882806" cy="2067258"/>
            <a:chOff x="102032" y="1217121"/>
            <a:chExt cx="4348117" cy="3099706"/>
          </a:xfrm>
        </p:grpSpPr>
        <p:grpSp>
          <p:nvGrpSpPr>
            <p:cNvPr id="12" name="Group 11"/>
            <p:cNvGrpSpPr/>
            <p:nvPr/>
          </p:nvGrpSpPr>
          <p:grpSpPr>
            <a:xfrm rot="-2700000">
              <a:off x="102032" y="2665308"/>
              <a:ext cx="4188911" cy="1651519"/>
              <a:chOff x="17780" y="22860"/>
              <a:chExt cx="914828" cy="360680"/>
            </a:xfrm>
          </p:grpSpPr>
          <p:sp>
            <p:nvSpPr>
              <p:cNvPr id="15" name="Freeform 14"/>
              <p:cNvSpPr/>
              <p:nvPr/>
            </p:nvSpPr>
            <p:spPr>
              <a:xfrm>
                <a:off x="17780" y="22860"/>
                <a:ext cx="914828" cy="360680"/>
              </a:xfrm>
              <a:custGeom>
                <a:avLst/>
                <a:gdLst/>
                <a:ahLst/>
                <a:cxnLst/>
                <a:rect l="l" t="t" r="r" b="b"/>
                <a:pathLst>
                  <a:path w="914828" h="360680">
                    <a:moveTo>
                      <a:pt x="914828" y="180340"/>
                    </a:moveTo>
                    <a:cubicBezTo>
                      <a:pt x="914828" y="81280"/>
                      <a:pt x="834818" y="0"/>
                      <a:pt x="734488" y="0"/>
                    </a:cubicBezTo>
                    <a:lnTo>
                      <a:pt x="172720" y="0"/>
                    </a:lnTo>
                    <a:lnTo>
                      <a:pt x="172720" y="1270"/>
                    </a:lnTo>
                    <a:cubicBezTo>
                      <a:pt x="76200" y="5080"/>
                      <a:pt x="0" y="83820"/>
                      <a:pt x="0" y="180340"/>
                    </a:cubicBezTo>
                    <a:cubicBezTo>
                      <a:pt x="0" y="276860"/>
                      <a:pt x="77470" y="355600"/>
                      <a:pt x="172720" y="359410"/>
                    </a:cubicBezTo>
                    <a:lnTo>
                      <a:pt x="172720" y="360680"/>
                    </a:lnTo>
                    <a:lnTo>
                      <a:pt x="734488" y="360680"/>
                    </a:lnTo>
                    <a:cubicBezTo>
                      <a:pt x="833548" y="360680"/>
                      <a:pt x="914828" y="279400"/>
                      <a:pt x="914828" y="180340"/>
                    </a:cubicBezTo>
                    <a:close/>
                  </a:path>
                </a:pathLst>
              </a:custGeom>
              <a:solidFill>
                <a:srgbClr val="1D617A"/>
              </a:solidFill>
            </p:spPr>
            <p:txBody>
              <a:bodyPr/>
              <a:lstStyle/>
              <a:p>
                <a:endParaRPr lang="en-US"/>
              </a:p>
            </p:txBody>
          </p:sp>
        </p:grpSp>
        <p:grpSp>
          <p:nvGrpSpPr>
            <p:cNvPr id="13" name="Group 12"/>
            <p:cNvGrpSpPr/>
            <p:nvPr/>
          </p:nvGrpSpPr>
          <p:grpSpPr>
            <a:xfrm rot="-2700000">
              <a:off x="602650" y="1217121"/>
              <a:ext cx="3847499" cy="1651519"/>
              <a:chOff x="17780" y="22860"/>
              <a:chExt cx="840266" cy="360680"/>
            </a:xfrm>
          </p:grpSpPr>
          <p:sp>
            <p:nvSpPr>
              <p:cNvPr id="14" name="Freeform 13"/>
              <p:cNvSpPr/>
              <p:nvPr/>
            </p:nvSpPr>
            <p:spPr>
              <a:xfrm>
                <a:off x="17780" y="22860"/>
                <a:ext cx="840266" cy="360680"/>
              </a:xfrm>
              <a:custGeom>
                <a:avLst/>
                <a:gdLst/>
                <a:ahLst/>
                <a:cxnLst/>
                <a:rect l="l" t="t" r="r" b="b"/>
                <a:pathLst>
                  <a:path w="840266" h="360680">
                    <a:moveTo>
                      <a:pt x="840266" y="180340"/>
                    </a:moveTo>
                    <a:cubicBezTo>
                      <a:pt x="840266" y="81280"/>
                      <a:pt x="760256" y="0"/>
                      <a:pt x="659926" y="0"/>
                    </a:cubicBezTo>
                    <a:lnTo>
                      <a:pt x="172720" y="0"/>
                    </a:lnTo>
                    <a:lnTo>
                      <a:pt x="172720" y="1270"/>
                    </a:lnTo>
                    <a:cubicBezTo>
                      <a:pt x="76200" y="5080"/>
                      <a:pt x="0" y="83820"/>
                      <a:pt x="0" y="180340"/>
                    </a:cubicBezTo>
                    <a:cubicBezTo>
                      <a:pt x="0" y="276860"/>
                      <a:pt x="77470" y="355600"/>
                      <a:pt x="172720" y="359410"/>
                    </a:cubicBezTo>
                    <a:lnTo>
                      <a:pt x="172720" y="360680"/>
                    </a:lnTo>
                    <a:lnTo>
                      <a:pt x="659925" y="360680"/>
                    </a:lnTo>
                    <a:cubicBezTo>
                      <a:pt x="758985" y="360680"/>
                      <a:pt x="840265" y="279400"/>
                      <a:pt x="840265" y="180340"/>
                    </a:cubicBezTo>
                    <a:close/>
                  </a:path>
                </a:pathLst>
              </a:custGeom>
              <a:solidFill>
                <a:srgbClr val="61C2A2"/>
              </a:solidFill>
            </p:spPr>
            <p:txBody>
              <a:bodyPr/>
              <a:lstStyle/>
              <a:p>
                <a:endParaRPr lang="en-US"/>
              </a:p>
            </p:txBody>
          </p:sp>
        </p:grpSp>
      </p:grpSp>
      <p:grpSp>
        <p:nvGrpSpPr>
          <p:cNvPr id="16" name="Group 15"/>
          <p:cNvGrpSpPr/>
          <p:nvPr/>
        </p:nvGrpSpPr>
        <p:grpSpPr>
          <a:xfrm rot="10485850">
            <a:off x="-573585" y="8764174"/>
            <a:ext cx="2882806" cy="2067258"/>
            <a:chOff x="102032" y="1217121"/>
            <a:chExt cx="4348117" cy="3099706"/>
          </a:xfrm>
        </p:grpSpPr>
        <p:grpSp>
          <p:nvGrpSpPr>
            <p:cNvPr id="17" name="Group 16"/>
            <p:cNvGrpSpPr/>
            <p:nvPr/>
          </p:nvGrpSpPr>
          <p:grpSpPr>
            <a:xfrm rot="-2700000">
              <a:off x="102032" y="2665308"/>
              <a:ext cx="4188911" cy="1651519"/>
              <a:chOff x="17780" y="22860"/>
              <a:chExt cx="914828" cy="360680"/>
            </a:xfrm>
          </p:grpSpPr>
          <p:sp>
            <p:nvSpPr>
              <p:cNvPr id="20" name="Freeform 19"/>
              <p:cNvSpPr/>
              <p:nvPr/>
            </p:nvSpPr>
            <p:spPr>
              <a:xfrm>
                <a:off x="17780" y="22860"/>
                <a:ext cx="914828" cy="360680"/>
              </a:xfrm>
              <a:custGeom>
                <a:avLst/>
                <a:gdLst/>
                <a:ahLst/>
                <a:cxnLst/>
                <a:rect l="l" t="t" r="r" b="b"/>
                <a:pathLst>
                  <a:path w="914828" h="360680">
                    <a:moveTo>
                      <a:pt x="914828" y="180340"/>
                    </a:moveTo>
                    <a:cubicBezTo>
                      <a:pt x="914828" y="81280"/>
                      <a:pt x="834818" y="0"/>
                      <a:pt x="734488" y="0"/>
                    </a:cubicBezTo>
                    <a:lnTo>
                      <a:pt x="172720" y="0"/>
                    </a:lnTo>
                    <a:lnTo>
                      <a:pt x="172720" y="1270"/>
                    </a:lnTo>
                    <a:cubicBezTo>
                      <a:pt x="76200" y="5080"/>
                      <a:pt x="0" y="83820"/>
                      <a:pt x="0" y="180340"/>
                    </a:cubicBezTo>
                    <a:cubicBezTo>
                      <a:pt x="0" y="276860"/>
                      <a:pt x="77470" y="355600"/>
                      <a:pt x="172720" y="359410"/>
                    </a:cubicBezTo>
                    <a:lnTo>
                      <a:pt x="172720" y="360680"/>
                    </a:lnTo>
                    <a:lnTo>
                      <a:pt x="734488" y="360680"/>
                    </a:lnTo>
                    <a:cubicBezTo>
                      <a:pt x="833548" y="360680"/>
                      <a:pt x="914828" y="279400"/>
                      <a:pt x="914828" y="180340"/>
                    </a:cubicBezTo>
                    <a:close/>
                  </a:path>
                </a:pathLst>
              </a:custGeom>
              <a:solidFill>
                <a:srgbClr val="1D617A"/>
              </a:solidFill>
            </p:spPr>
            <p:txBody>
              <a:bodyPr/>
              <a:lstStyle/>
              <a:p>
                <a:endParaRPr lang="en-US"/>
              </a:p>
            </p:txBody>
          </p:sp>
        </p:grpSp>
        <p:grpSp>
          <p:nvGrpSpPr>
            <p:cNvPr id="18" name="Group 17"/>
            <p:cNvGrpSpPr/>
            <p:nvPr/>
          </p:nvGrpSpPr>
          <p:grpSpPr>
            <a:xfrm rot="-2700000">
              <a:off x="602650" y="1217121"/>
              <a:ext cx="3847499" cy="1651519"/>
              <a:chOff x="17780" y="22860"/>
              <a:chExt cx="840266" cy="360680"/>
            </a:xfrm>
          </p:grpSpPr>
          <p:sp>
            <p:nvSpPr>
              <p:cNvPr id="19" name="Freeform 18"/>
              <p:cNvSpPr/>
              <p:nvPr/>
            </p:nvSpPr>
            <p:spPr>
              <a:xfrm>
                <a:off x="17780" y="22860"/>
                <a:ext cx="840266" cy="360680"/>
              </a:xfrm>
              <a:custGeom>
                <a:avLst/>
                <a:gdLst/>
                <a:ahLst/>
                <a:cxnLst/>
                <a:rect l="l" t="t" r="r" b="b"/>
                <a:pathLst>
                  <a:path w="840266" h="360680">
                    <a:moveTo>
                      <a:pt x="840266" y="180340"/>
                    </a:moveTo>
                    <a:cubicBezTo>
                      <a:pt x="840266" y="81280"/>
                      <a:pt x="760256" y="0"/>
                      <a:pt x="659926" y="0"/>
                    </a:cubicBezTo>
                    <a:lnTo>
                      <a:pt x="172720" y="0"/>
                    </a:lnTo>
                    <a:lnTo>
                      <a:pt x="172720" y="1270"/>
                    </a:lnTo>
                    <a:cubicBezTo>
                      <a:pt x="76200" y="5080"/>
                      <a:pt x="0" y="83820"/>
                      <a:pt x="0" y="180340"/>
                    </a:cubicBezTo>
                    <a:cubicBezTo>
                      <a:pt x="0" y="276860"/>
                      <a:pt x="77470" y="355600"/>
                      <a:pt x="172720" y="359410"/>
                    </a:cubicBezTo>
                    <a:lnTo>
                      <a:pt x="172720" y="360680"/>
                    </a:lnTo>
                    <a:lnTo>
                      <a:pt x="659925" y="360680"/>
                    </a:lnTo>
                    <a:cubicBezTo>
                      <a:pt x="758985" y="360680"/>
                      <a:pt x="840265" y="279400"/>
                      <a:pt x="840265" y="180340"/>
                    </a:cubicBezTo>
                    <a:close/>
                  </a:path>
                </a:pathLst>
              </a:custGeom>
              <a:solidFill>
                <a:srgbClr val="61C2A2"/>
              </a:solidFill>
            </p:spPr>
            <p:txBody>
              <a:bodyPr/>
              <a:lstStyle/>
              <a:p>
                <a:endParaRPr lang="en-US"/>
              </a:p>
            </p:txBody>
          </p:sp>
        </p:grpSp>
      </p:grpSp>
    </p:spTree>
    <p:extLst>
      <p:ext uri="{BB962C8B-B14F-4D97-AF65-F5344CB8AC3E}">
        <p14:creationId xmlns:p14="http://schemas.microsoft.com/office/powerpoint/2010/main" val="11048078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8"/>
          <p:cNvSpPr txBox="1">
            <a:spLocks noChangeArrowheads="1"/>
          </p:cNvSpPr>
          <p:nvPr/>
        </p:nvSpPr>
        <p:spPr bwMode="auto">
          <a:xfrm>
            <a:off x="6781800" y="3163888"/>
            <a:ext cx="7200900"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lnSpc>
                <a:spcPts val="8050"/>
              </a:lnSpc>
            </a:pPr>
            <a:r>
              <a:rPr lang="en-US" sz="7000" b="1" dirty="0" err="1">
                <a:solidFill>
                  <a:srgbClr val="1A1B18"/>
                </a:solidFill>
                <a:latin typeface="Dosis" pitchFamily="2" charset="0"/>
              </a:rPr>
              <a:t>Terima</a:t>
            </a:r>
            <a:r>
              <a:rPr lang="en-US" sz="7000" b="1" dirty="0">
                <a:solidFill>
                  <a:srgbClr val="1A1B18"/>
                </a:solidFill>
                <a:latin typeface="Dosis" pitchFamily="2" charset="0"/>
              </a:rPr>
              <a:t> </a:t>
            </a:r>
            <a:r>
              <a:rPr lang="en-US" sz="7000" b="1" dirty="0" err="1">
                <a:solidFill>
                  <a:srgbClr val="1A1B18"/>
                </a:solidFill>
                <a:latin typeface="Dosis" pitchFamily="2" charset="0"/>
              </a:rPr>
              <a:t>Kasih</a:t>
            </a:r>
            <a:endParaRPr lang="en-US" sz="7000" b="1" dirty="0">
              <a:solidFill>
                <a:srgbClr val="1A1B18"/>
              </a:solidFill>
              <a:latin typeface="Dosis" pitchFamily="2" charset="0"/>
            </a:endParaRPr>
          </a:p>
        </p:txBody>
      </p:sp>
      <p:sp>
        <p:nvSpPr>
          <p:cNvPr id="19459" name="AutoShape 11"/>
          <p:cNvSpPr>
            <a:spLocks noChangeArrowheads="1"/>
          </p:cNvSpPr>
          <p:nvPr/>
        </p:nvSpPr>
        <p:spPr bwMode="auto">
          <a:xfrm rot="10800000">
            <a:off x="14216063" y="1730375"/>
            <a:ext cx="28575" cy="8229600"/>
          </a:xfrm>
          <a:prstGeom prst="rect">
            <a:avLst/>
          </a:prstGeom>
          <a:solidFill>
            <a:srgbClr val="CDA63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 name="Right Triangle 23"/>
          <p:cNvSpPr/>
          <p:nvPr/>
        </p:nvSpPr>
        <p:spPr>
          <a:xfrm>
            <a:off x="0" y="0"/>
            <a:ext cx="6096000" cy="10287000"/>
          </a:xfrm>
          <a:prstGeom prst="rtTriangle">
            <a:avLst/>
          </a:prstGeom>
          <a:solidFill>
            <a:srgbClr val="92D050"/>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ight Triangle 24"/>
          <p:cNvSpPr/>
          <p:nvPr/>
        </p:nvSpPr>
        <p:spPr>
          <a:xfrm rot="10800000">
            <a:off x="26988" y="0"/>
            <a:ext cx="6096000" cy="10287000"/>
          </a:xfrm>
          <a:prstGeom prst="rtTriangle">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463" name="TextBox 14"/>
          <p:cNvSpPr txBox="1">
            <a:spLocks noChangeArrowheads="1"/>
          </p:cNvSpPr>
          <p:nvPr/>
        </p:nvSpPr>
        <p:spPr bwMode="auto">
          <a:xfrm>
            <a:off x="14576425" y="9309100"/>
            <a:ext cx="33718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r" eaLnBrk="1" hangingPunct="1">
              <a:lnSpc>
                <a:spcPts val="4625"/>
              </a:lnSpc>
            </a:pPr>
            <a:r>
              <a:rPr lang="en-US" sz="2800" b="1" dirty="0" err="1">
                <a:solidFill>
                  <a:srgbClr val="1A1B18"/>
                </a:solidFill>
                <a:latin typeface="Dosis" pitchFamily="2" charset="0"/>
              </a:rPr>
              <a:t>Komunikasi</a:t>
            </a:r>
            <a:r>
              <a:rPr lang="en-US" sz="2800" b="1" dirty="0">
                <a:solidFill>
                  <a:srgbClr val="1A1B18"/>
                </a:solidFill>
                <a:latin typeface="Dosis" pitchFamily="2" charset="0"/>
              </a:rPr>
              <a:t> </a:t>
            </a:r>
            <a:r>
              <a:rPr lang="en-US" sz="2800" b="1" dirty="0" err="1">
                <a:solidFill>
                  <a:srgbClr val="1A1B18"/>
                </a:solidFill>
                <a:latin typeface="Dosis" pitchFamily="2" charset="0"/>
              </a:rPr>
              <a:t>Bisnis</a:t>
            </a:r>
            <a:endParaRPr lang="en-US" sz="2800" b="1" dirty="0">
              <a:solidFill>
                <a:srgbClr val="1A1B18"/>
              </a:solidFill>
              <a:latin typeface="Dosis" pitchFamily="2" charset="0"/>
            </a:endParaRPr>
          </a:p>
        </p:txBody>
      </p:sp>
      <p:grpSp>
        <p:nvGrpSpPr>
          <p:cNvPr id="19464" name="Group 12"/>
          <p:cNvGrpSpPr>
            <a:grpSpLocks/>
          </p:cNvGrpSpPr>
          <p:nvPr/>
        </p:nvGrpSpPr>
        <p:grpSpPr bwMode="auto">
          <a:xfrm rot="5400000">
            <a:off x="5193506" y="611982"/>
            <a:ext cx="955675" cy="217488"/>
            <a:chOff x="0" y="0"/>
            <a:chExt cx="1273980" cy="290918"/>
          </a:xfrm>
        </p:grpSpPr>
        <p:grpSp>
          <p:nvGrpSpPr>
            <p:cNvPr id="19474" name="Group 13"/>
            <p:cNvGrpSpPr>
              <a:grpSpLocks noChangeAspect="1"/>
            </p:cNvGrpSpPr>
            <p:nvPr/>
          </p:nvGrpSpPr>
          <p:grpSpPr bwMode="auto">
            <a:xfrm>
              <a:off x="983062" y="0"/>
              <a:ext cx="290918" cy="290918"/>
              <a:chOff x="0" y="0"/>
              <a:chExt cx="1708150" cy="1708150"/>
            </a:xfrm>
          </p:grpSpPr>
          <p:sp>
            <p:nvSpPr>
              <p:cNvPr id="19479" name="Freeform 14"/>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9475" name="Group 15"/>
            <p:cNvGrpSpPr>
              <a:grpSpLocks noChangeAspect="1"/>
            </p:cNvGrpSpPr>
            <p:nvPr/>
          </p:nvGrpSpPr>
          <p:grpSpPr bwMode="auto">
            <a:xfrm>
              <a:off x="489944" y="0"/>
              <a:ext cx="290918" cy="290918"/>
              <a:chOff x="0" y="0"/>
              <a:chExt cx="1708150" cy="1708150"/>
            </a:xfrm>
          </p:grpSpPr>
          <p:sp>
            <p:nvSpPr>
              <p:cNvPr id="19478" name="Freeform 16"/>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9476" name="Group 17"/>
            <p:cNvGrpSpPr>
              <a:grpSpLocks/>
            </p:cNvGrpSpPr>
            <p:nvPr/>
          </p:nvGrpSpPr>
          <p:grpSpPr bwMode="auto">
            <a:xfrm>
              <a:off x="0" y="1587"/>
              <a:ext cx="287744" cy="287744"/>
              <a:chOff x="0" y="0"/>
              <a:chExt cx="6350000" cy="6350000"/>
            </a:xfrm>
          </p:grpSpPr>
          <p:sp>
            <p:nvSpPr>
              <p:cNvPr id="19477" name="Freeform 18"/>
              <p:cNvSpPr>
                <a:spLocks/>
              </p:cNvSpPr>
              <p:nvPr/>
            </p:nvSpPr>
            <p:spPr bwMode="auto">
              <a:xfrm>
                <a:off x="14167" y="0"/>
                <a:ext cx="6321665" cy="6350000"/>
              </a:xfrm>
              <a:custGeom>
                <a:avLst/>
                <a:gdLst>
                  <a:gd name="T0" fmla="*/ 3160833 w 6321665"/>
                  <a:gd name="T1" fmla="*/ 0 h 6350000"/>
                  <a:gd name="T2" fmla="*/ 3160833 w 6321665"/>
                  <a:gd name="T3" fmla="*/ 0 h 6350000"/>
                  <a:gd name="T4" fmla="*/ 6321666 w 6321665"/>
                  <a:gd name="T5" fmla="*/ 3175000 h 6350000"/>
                  <a:gd name="T6" fmla="*/ 3160833 w 6321665"/>
                  <a:gd name="T7" fmla="*/ 6350000 h 6350000"/>
                  <a:gd name="T8" fmla="*/ 0 w 6321665"/>
                  <a:gd name="T9" fmla="*/ 3175000 h 6350000"/>
                  <a:gd name="T10" fmla="*/ 3160833 w 6321665"/>
                  <a:gd name="T11" fmla="*/ 0 h 635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A6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19465" name="Group 12"/>
          <p:cNvGrpSpPr>
            <a:grpSpLocks/>
          </p:cNvGrpSpPr>
          <p:nvPr/>
        </p:nvGrpSpPr>
        <p:grpSpPr bwMode="auto">
          <a:xfrm rot="5400000">
            <a:off x="11113" y="8483600"/>
            <a:ext cx="955675" cy="219075"/>
            <a:chOff x="0" y="0"/>
            <a:chExt cx="1273980" cy="290918"/>
          </a:xfrm>
        </p:grpSpPr>
        <p:grpSp>
          <p:nvGrpSpPr>
            <p:cNvPr id="19468" name="Group 13"/>
            <p:cNvGrpSpPr>
              <a:grpSpLocks noChangeAspect="1"/>
            </p:cNvGrpSpPr>
            <p:nvPr/>
          </p:nvGrpSpPr>
          <p:grpSpPr bwMode="auto">
            <a:xfrm>
              <a:off x="983062" y="0"/>
              <a:ext cx="290918" cy="290918"/>
              <a:chOff x="0" y="0"/>
              <a:chExt cx="1708150" cy="1708150"/>
            </a:xfrm>
          </p:grpSpPr>
          <p:sp>
            <p:nvSpPr>
              <p:cNvPr id="19473" name="Freeform 14"/>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9469" name="Group 15"/>
            <p:cNvGrpSpPr>
              <a:grpSpLocks noChangeAspect="1"/>
            </p:cNvGrpSpPr>
            <p:nvPr/>
          </p:nvGrpSpPr>
          <p:grpSpPr bwMode="auto">
            <a:xfrm>
              <a:off x="489944" y="0"/>
              <a:ext cx="290918" cy="290918"/>
              <a:chOff x="0" y="0"/>
              <a:chExt cx="1708150" cy="1708150"/>
            </a:xfrm>
          </p:grpSpPr>
          <p:sp>
            <p:nvSpPr>
              <p:cNvPr id="19472" name="Freeform 16"/>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9470" name="Group 17"/>
            <p:cNvGrpSpPr>
              <a:grpSpLocks/>
            </p:cNvGrpSpPr>
            <p:nvPr/>
          </p:nvGrpSpPr>
          <p:grpSpPr bwMode="auto">
            <a:xfrm>
              <a:off x="0" y="1587"/>
              <a:ext cx="287744" cy="287744"/>
              <a:chOff x="0" y="0"/>
              <a:chExt cx="6350000" cy="6350000"/>
            </a:xfrm>
          </p:grpSpPr>
          <p:sp>
            <p:nvSpPr>
              <p:cNvPr id="19471" name="Freeform 18"/>
              <p:cNvSpPr>
                <a:spLocks/>
              </p:cNvSpPr>
              <p:nvPr/>
            </p:nvSpPr>
            <p:spPr bwMode="auto">
              <a:xfrm>
                <a:off x="14167" y="0"/>
                <a:ext cx="6321665" cy="6350000"/>
              </a:xfrm>
              <a:custGeom>
                <a:avLst/>
                <a:gdLst>
                  <a:gd name="T0" fmla="*/ 3160833 w 6321665"/>
                  <a:gd name="T1" fmla="*/ 0 h 6350000"/>
                  <a:gd name="T2" fmla="*/ 3160833 w 6321665"/>
                  <a:gd name="T3" fmla="*/ 0 h 6350000"/>
                  <a:gd name="T4" fmla="*/ 6321666 w 6321665"/>
                  <a:gd name="T5" fmla="*/ 3175000 h 6350000"/>
                  <a:gd name="T6" fmla="*/ 3160833 w 6321665"/>
                  <a:gd name="T7" fmla="*/ 6350000 h 6350000"/>
                  <a:gd name="T8" fmla="*/ 0 w 6321665"/>
                  <a:gd name="T9" fmla="*/ 3175000 h 6350000"/>
                  <a:gd name="T10" fmla="*/ 3160833 w 6321665"/>
                  <a:gd name="T11" fmla="*/ 0 h 635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A6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19466" name="TextBox 14"/>
          <p:cNvSpPr txBox="1">
            <a:spLocks noChangeArrowheads="1"/>
          </p:cNvSpPr>
          <p:nvPr/>
        </p:nvSpPr>
        <p:spPr bwMode="auto">
          <a:xfrm>
            <a:off x="838200" y="9410700"/>
            <a:ext cx="426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just" eaLnBrk="1" hangingPunct="1">
              <a:lnSpc>
                <a:spcPts val="4625"/>
              </a:lnSpc>
            </a:pPr>
            <a:r>
              <a:rPr lang="en-US" sz="2800" b="1" dirty="0" err="1">
                <a:solidFill>
                  <a:srgbClr val="1A1B18"/>
                </a:solidFill>
                <a:latin typeface="Dosis" pitchFamily="2" charset="0"/>
              </a:rPr>
              <a:t>Fakultas</a:t>
            </a:r>
            <a:r>
              <a:rPr lang="en-US" sz="2800" b="1" dirty="0">
                <a:solidFill>
                  <a:srgbClr val="1A1B18"/>
                </a:solidFill>
                <a:latin typeface="Dosis" pitchFamily="2" charset="0"/>
              </a:rPr>
              <a:t> </a:t>
            </a:r>
            <a:r>
              <a:rPr lang="en-US" sz="2800" b="1" dirty="0" err="1">
                <a:solidFill>
                  <a:srgbClr val="1A1B18"/>
                </a:solidFill>
                <a:latin typeface="Dosis" pitchFamily="2" charset="0"/>
              </a:rPr>
              <a:t>Ekonomi</a:t>
            </a:r>
            <a:r>
              <a:rPr lang="en-US" sz="2800" b="1" dirty="0">
                <a:solidFill>
                  <a:srgbClr val="1A1B18"/>
                </a:solidFill>
                <a:latin typeface="Dosis" pitchFamily="2" charset="0"/>
              </a:rPr>
              <a:t> &amp; </a:t>
            </a:r>
            <a:r>
              <a:rPr lang="en-US" sz="2800" b="1" dirty="0" err="1">
                <a:solidFill>
                  <a:srgbClr val="1A1B18"/>
                </a:solidFill>
                <a:latin typeface="Dosis" pitchFamily="2" charset="0"/>
              </a:rPr>
              <a:t>Bisnis</a:t>
            </a:r>
            <a:endParaRPr lang="en-US" sz="2800" b="1" dirty="0">
              <a:solidFill>
                <a:srgbClr val="1A1B18"/>
              </a:solidFill>
              <a:latin typeface="Dosis" pitchFamily="2" charset="0"/>
            </a:endParaRPr>
          </a:p>
        </p:txBody>
      </p:sp>
      <p:sp>
        <p:nvSpPr>
          <p:cNvPr id="19467" name="AutoShape 10"/>
          <p:cNvSpPr>
            <a:spLocks noChangeArrowheads="1"/>
          </p:cNvSpPr>
          <p:nvPr/>
        </p:nvSpPr>
        <p:spPr bwMode="auto">
          <a:xfrm>
            <a:off x="838200" y="10020300"/>
            <a:ext cx="4725988" cy="46038"/>
          </a:xfrm>
          <a:prstGeom prst="rect">
            <a:avLst/>
          </a:prstGeom>
          <a:solidFill>
            <a:srgbClr val="CDA63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2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51843" y="284164"/>
            <a:ext cx="183991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 name="Group 16"/>
          <p:cNvGrpSpPr>
            <a:grpSpLocks/>
          </p:cNvGrpSpPr>
          <p:nvPr/>
        </p:nvGrpSpPr>
        <p:grpSpPr bwMode="auto">
          <a:xfrm>
            <a:off x="14832629" y="342900"/>
            <a:ext cx="3163887" cy="1895475"/>
            <a:chOff x="9516" y="795"/>
            <a:chExt cx="1854" cy="1186"/>
          </a:xfrm>
        </p:grpSpPr>
        <p:pic>
          <p:nvPicPr>
            <p:cNvPr id="28" name="Picture 1" descr="http://d3.fe.unpad.ac.id/paap_v102/assets/images/aacsb.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03" y="1298"/>
              <a:ext cx="1167" cy="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https://encrypted-tbn2.gstatic.com/images?q=tbn:ANd9GcTbnQiKdYnuEudn2cpBeKWc2eVMqSXRsDy93xHKR51qREfmpjD9W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58" y="795"/>
              <a:ext cx="817" cy="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9" descr="http://www.abest21.org/qa/images/img-accredited.jpg"/>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9516" y="1298"/>
              <a:ext cx="687" cy="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2788" y="6581073"/>
            <a:ext cx="5387975" cy="511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10"/>
          <p:cNvSpPr txBox="1">
            <a:spLocks noChangeArrowheads="1"/>
          </p:cNvSpPr>
          <p:nvPr/>
        </p:nvSpPr>
        <p:spPr bwMode="auto">
          <a:xfrm>
            <a:off x="2476500" y="638175"/>
            <a:ext cx="6972300" cy="1619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lnSpc>
                <a:spcPts val="6600"/>
              </a:lnSpc>
            </a:pPr>
            <a:r>
              <a:rPr lang="en-US" sz="4800" b="1" dirty="0" err="1">
                <a:solidFill>
                  <a:srgbClr val="00B050"/>
                </a:solidFill>
                <a:latin typeface="Dosis" pitchFamily="2" charset="0"/>
              </a:rPr>
              <a:t>Dosen</a:t>
            </a:r>
            <a:r>
              <a:rPr lang="en-US" sz="4800" b="1" dirty="0">
                <a:solidFill>
                  <a:srgbClr val="00B050"/>
                </a:solidFill>
                <a:latin typeface="Dosis" pitchFamily="2" charset="0"/>
              </a:rPr>
              <a:t> </a:t>
            </a:r>
            <a:r>
              <a:rPr lang="en-US" sz="4800" b="1" dirty="0" err="1">
                <a:solidFill>
                  <a:srgbClr val="00B050"/>
                </a:solidFill>
                <a:latin typeface="Dosis" pitchFamily="2" charset="0"/>
              </a:rPr>
              <a:t>Pengampu</a:t>
            </a:r>
            <a:r>
              <a:rPr lang="en-US" sz="4800" b="1" dirty="0">
                <a:solidFill>
                  <a:srgbClr val="00B050"/>
                </a:solidFill>
                <a:latin typeface="Dosis" pitchFamily="2" charset="0"/>
              </a:rPr>
              <a:t> </a:t>
            </a:r>
            <a:r>
              <a:rPr lang="en-US" sz="4800" b="1" dirty="0" err="1">
                <a:solidFill>
                  <a:srgbClr val="00B050"/>
                </a:solidFill>
                <a:latin typeface="Dosis" pitchFamily="2" charset="0"/>
              </a:rPr>
              <a:t>Matakuliah</a:t>
            </a:r>
            <a:endParaRPr lang="en-US" sz="4800" b="1" dirty="0">
              <a:solidFill>
                <a:srgbClr val="00B050"/>
              </a:solidFill>
              <a:latin typeface="Dosis" pitchFamily="2" charset="0"/>
            </a:endParaRPr>
          </a:p>
        </p:txBody>
      </p:sp>
      <p:pic>
        <p:nvPicPr>
          <p:cNvPr id="4100" name="Picture 1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413" y="309563"/>
            <a:ext cx="1601787" cy="159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325600" y="735485"/>
            <a:ext cx="5387975"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Group 12"/>
          <p:cNvGrpSpPr/>
          <p:nvPr/>
        </p:nvGrpSpPr>
        <p:grpSpPr>
          <a:xfrm>
            <a:off x="6477000" y="2400300"/>
            <a:ext cx="5410200" cy="5029200"/>
            <a:chOff x="0" y="0"/>
            <a:chExt cx="6350000" cy="6350000"/>
          </a:xfrm>
          <a:solidFill>
            <a:schemeClr val="accent6">
              <a:lumMod val="60000"/>
              <a:lumOff val="40000"/>
            </a:schemeClr>
          </a:solidFill>
        </p:grpSpPr>
        <p:sp>
          <p:nvSpPr>
            <p:cNvPr id="21"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pic>
        <p:nvPicPr>
          <p:cNvPr id="3087" name="Picture 15" descr="C:\Users\USER's\Downloads\FB_IMG_160369984132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599" y="3117517"/>
            <a:ext cx="3429000"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6" name="TextBox 4"/>
          <p:cNvSpPr txBox="1">
            <a:spLocks noChangeArrowheads="1"/>
          </p:cNvSpPr>
          <p:nvPr/>
        </p:nvSpPr>
        <p:spPr bwMode="auto">
          <a:xfrm>
            <a:off x="7093742" y="6896100"/>
            <a:ext cx="4488657" cy="1888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63284" tIns="81642" rIns="163284" bIns="81642">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lnSpc>
                <a:spcPct val="200000"/>
              </a:lnSpc>
              <a:defRPr/>
            </a:pPr>
            <a:r>
              <a:rPr lang="pt-BR" sz="2800" b="1" dirty="0">
                <a:solidFill>
                  <a:schemeClr val="tx2">
                    <a:lumMod val="75000"/>
                  </a:schemeClr>
                </a:solidFill>
                <a:latin typeface="Dosis" pitchFamily="2" charset="0"/>
              </a:rPr>
              <a:t>Dr. Nova Mardiana, S.E, M.M.</a:t>
            </a:r>
          </a:p>
          <a:p>
            <a:pPr algn="ctr">
              <a:lnSpc>
                <a:spcPct val="200000"/>
              </a:lnSpc>
              <a:defRPr/>
            </a:pPr>
            <a:r>
              <a:rPr lang="pt-BR" sz="2800" b="1" dirty="0">
                <a:solidFill>
                  <a:schemeClr val="tx2">
                    <a:lumMod val="75000"/>
                  </a:schemeClr>
                </a:solidFill>
                <a:latin typeface="Dosis" pitchFamily="2" charset="0"/>
              </a:rPr>
              <a:t>Komunikasi Bisnis</a:t>
            </a:r>
            <a:endParaRPr lang="en-US" sz="2800" b="1" dirty="0">
              <a:solidFill>
                <a:schemeClr val="tx2">
                  <a:lumMod val="75000"/>
                </a:schemeClr>
              </a:solidFill>
              <a:latin typeface="Dosis" pitchFamily="2" charset="0"/>
            </a:endParaRPr>
          </a:p>
        </p:txBody>
      </p:sp>
      <p:pic>
        <p:nvPicPr>
          <p:cNvPr id="4105"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1312506">
            <a:off x="-1768055" y="6686031"/>
            <a:ext cx="5475480" cy="6480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817850" y="-924379"/>
            <a:ext cx="4940300" cy="5778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91067" y="3736181"/>
            <a:ext cx="1992313"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8" name="Pictur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6076612" y="6326981"/>
            <a:ext cx="1885950"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
          <p:cNvGrpSpPr/>
          <p:nvPr/>
        </p:nvGrpSpPr>
        <p:grpSpPr>
          <a:xfrm rot="8014651">
            <a:off x="16333005" y="-907560"/>
            <a:ext cx="3416193" cy="3009900"/>
            <a:chOff x="0" y="0"/>
            <a:chExt cx="5349117" cy="4554924"/>
          </a:xfrm>
        </p:grpSpPr>
        <p:grpSp>
          <p:nvGrpSpPr>
            <p:cNvPr id="31" name="Group 3"/>
            <p:cNvGrpSpPr>
              <a:grpSpLocks noChangeAspect="1"/>
            </p:cNvGrpSpPr>
            <p:nvPr/>
          </p:nvGrpSpPr>
          <p:grpSpPr>
            <a:xfrm>
              <a:off x="0" y="0"/>
              <a:ext cx="4554924" cy="4554924"/>
              <a:chOff x="0" y="0"/>
              <a:chExt cx="2787650" cy="2787650"/>
            </a:xfrm>
          </p:grpSpPr>
          <p:sp>
            <p:nvSpPr>
              <p:cNvPr id="34" name="Freeform 4"/>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32" name="Group 5"/>
            <p:cNvGrpSpPr>
              <a:grpSpLocks noChangeAspect="1"/>
            </p:cNvGrpSpPr>
            <p:nvPr/>
          </p:nvGrpSpPr>
          <p:grpSpPr>
            <a:xfrm>
              <a:off x="794194" y="0"/>
              <a:ext cx="4554924" cy="4554924"/>
              <a:chOff x="-2540" y="-2540"/>
              <a:chExt cx="6355080" cy="6355080"/>
            </a:xfrm>
          </p:grpSpPr>
          <p:sp>
            <p:nvSpPr>
              <p:cNvPr id="33" name="Freeform 6"/>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sp>
        <p:nvSpPr>
          <p:cNvPr id="5122" name="TextBox 7"/>
          <p:cNvSpPr txBox="1">
            <a:spLocks noChangeArrowheads="1"/>
          </p:cNvSpPr>
          <p:nvPr/>
        </p:nvSpPr>
        <p:spPr bwMode="auto">
          <a:xfrm>
            <a:off x="4559300" y="401638"/>
            <a:ext cx="103632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lnSpc>
                <a:spcPts val="10450"/>
              </a:lnSpc>
            </a:pPr>
            <a:r>
              <a:rPr lang="en-US" sz="6000" b="1" dirty="0" err="1">
                <a:solidFill>
                  <a:srgbClr val="1A1B18"/>
                </a:solidFill>
                <a:latin typeface="Dosis" pitchFamily="2" charset="0"/>
              </a:rPr>
              <a:t>Tujuan</a:t>
            </a:r>
            <a:r>
              <a:rPr lang="en-US" sz="6000" b="1" dirty="0">
                <a:solidFill>
                  <a:srgbClr val="1A1B18"/>
                </a:solidFill>
                <a:latin typeface="Dosis" pitchFamily="2" charset="0"/>
              </a:rPr>
              <a:t> </a:t>
            </a:r>
            <a:r>
              <a:rPr lang="en-US" sz="6000" b="1" dirty="0" err="1">
                <a:solidFill>
                  <a:srgbClr val="1A1B18"/>
                </a:solidFill>
                <a:latin typeface="Dosis" pitchFamily="2" charset="0"/>
              </a:rPr>
              <a:t>Pembelajaran</a:t>
            </a:r>
            <a:endParaRPr lang="en-US" sz="6000" b="1" dirty="0">
              <a:solidFill>
                <a:srgbClr val="1A1B18"/>
              </a:solidFill>
              <a:latin typeface="Dosis" pitchFamily="2" charset="0"/>
            </a:endParaRPr>
          </a:p>
        </p:txBody>
      </p:sp>
      <p:sp>
        <p:nvSpPr>
          <p:cNvPr id="5124" name="TextBox 28"/>
          <p:cNvSpPr txBox="1">
            <a:spLocks noChangeArrowheads="1"/>
          </p:cNvSpPr>
          <p:nvPr/>
        </p:nvSpPr>
        <p:spPr bwMode="auto">
          <a:xfrm>
            <a:off x="8053388" y="7124700"/>
            <a:ext cx="116871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just" eaLnBrk="1" hangingPunct="1">
              <a:lnSpc>
                <a:spcPct val="200000"/>
              </a:lnSpc>
            </a:pPr>
            <a:r>
              <a:rPr lang="en-US" sz="2400">
                <a:latin typeface="Arial Unicode MS" pitchFamily="34" charset="-128"/>
                <a:ea typeface="Arial Unicode MS" pitchFamily="34" charset="-128"/>
                <a:cs typeface="Arial Unicode MS" pitchFamily="34" charset="-128"/>
              </a:rPr>
              <a:t>.</a:t>
            </a:r>
          </a:p>
          <a:p>
            <a:pPr eaLnBrk="1" hangingPunct="1"/>
            <a:endParaRPr lang="en-US"/>
          </a:p>
        </p:txBody>
      </p:sp>
      <p:sp>
        <p:nvSpPr>
          <p:cNvPr id="5125" name="AutoShape 19"/>
          <p:cNvSpPr>
            <a:spLocks noChangeArrowheads="1"/>
          </p:cNvSpPr>
          <p:nvPr/>
        </p:nvSpPr>
        <p:spPr bwMode="auto">
          <a:xfrm>
            <a:off x="2746375" y="615950"/>
            <a:ext cx="13376661" cy="45719"/>
          </a:xfrm>
          <a:prstGeom prst="rect">
            <a:avLst/>
          </a:prstGeom>
          <a:solidFill>
            <a:srgbClr val="CDA63C"/>
          </a:solidFill>
          <a:ln w="38100">
            <a:solidFill>
              <a:srgbClr val="92D050"/>
            </a:solidFill>
            <a:miter lim="800000"/>
            <a:headEnd/>
            <a:tailEnd/>
          </a:ln>
        </p:spPr>
        <p:txBody>
          <a:bodyPr/>
          <a:lstStyle/>
          <a:p>
            <a:endParaRPr lang="en-US"/>
          </a:p>
        </p:txBody>
      </p:sp>
      <p:sp>
        <p:nvSpPr>
          <p:cNvPr id="5126" name="AutoShape 20"/>
          <p:cNvSpPr>
            <a:spLocks noChangeArrowheads="1"/>
          </p:cNvSpPr>
          <p:nvPr/>
        </p:nvSpPr>
        <p:spPr bwMode="auto">
          <a:xfrm>
            <a:off x="2794000" y="1682750"/>
            <a:ext cx="13329036" cy="46038"/>
          </a:xfrm>
          <a:prstGeom prst="rect">
            <a:avLst/>
          </a:prstGeom>
          <a:solidFill>
            <a:srgbClr val="CDA63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103" name="TextBox 30"/>
          <p:cNvSpPr txBox="1">
            <a:spLocks noChangeArrowheads="1"/>
          </p:cNvSpPr>
          <p:nvPr/>
        </p:nvSpPr>
        <p:spPr bwMode="auto">
          <a:xfrm>
            <a:off x="2794000" y="2552700"/>
            <a:ext cx="136398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marL="571500" indent="-571500">
              <a:lnSpc>
                <a:spcPct val="150000"/>
              </a:lnSpc>
              <a:buFont typeface="Arial" pitchFamily="34" charset="0"/>
              <a:buChar char="•"/>
              <a:defRPr/>
            </a:pPr>
            <a:r>
              <a:rPr lang="en-US" sz="4000" dirty="0" err="1">
                <a:latin typeface="Dosis" pitchFamily="2" charset="0"/>
              </a:rPr>
              <a:t>Menyebutkan</a:t>
            </a:r>
            <a:r>
              <a:rPr lang="en-US" sz="4000" dirty="0">
                <a:latin typeface="Dosis" pitchFamily="2" charset="0"/>
              </a:rPr>
              <a:t> </a:t>
            </a:r>
            <a:r>
              <a:rPr lang="en-US" sz="4000" dirty="0" err="1">
                <a:latin typeface="Dosis" pitchFamily="2" charset="0"/>
              </a:rPr>
              <a:t>beberapa</a:t>
            </a:r>
            <a:r>
              <a:rPr lang="en-US" sz="4000" dirty="0">
                <a:latin typeface="Dosis" pitchFamily="2" charset="0"/>
              </a:rPr>
              <a:t> </a:t>
            </a:r>
            <a:r>
              <a:rPr lang="en-US" sz="4000" dirty="0" err="1">
                <a:latin typeface="Dosis" pitchFamily="2" charset="0"/>
              </a:rPr>
              <a:t>komponen</a:t>
            </a:r>
            <a:r>
              <a:rPr lang="en-US" sz="4000" dirty="0">
                <a:latin typeface="Dosis" pitchFamily="2" charset="0"/>
              </a:rPr>
              <a:t> </a:t>
            </a:r>
            <a:r>
              <a:rPr lang="en-US" sz="4000" dirty="0" err="1">
                <a:latin typeface="Dosis" pitchFamily="2" charset="0"/>
              </a:rPr>
              <a:t>pesan-pesan</a:t>
            </a:r>
            <a:r>
              <a:rPr lang="en-US" sz="4000" dirty="0">
                <a:latin typeface="Dosis" pitchFamily="2" charset="0"/>
              </a:rPr>
              <a:t>  </a:t>
            </a:r>
            <a:r>
              <a:rPr lang="en-US" sz="4000" dirty="0" err="1">
                <a:latin typeface="Dosis" pitchFamily="2" charset="0"/>
              </a:rPr>
              <a:t>persuasif</a:t>
            </a:r>
            <a:r>
              <a:rPr lang="en-US" sz="4000" dirty="0">
                <a:latin typeface="Dosis" pitchFamily="2" charset="0"/>
              </a:rPr>
              <a:t>.</a:t>
            </a:r>
          </a:p>
          <a:p>
            <a:pPr marL="571500" indent="-571500">
              <a:lnSpc>
                <a:spcPct val="150000"/>
              </a:lnSpc>
              <a:buFont typeface="Arial" pitchFamily="34" charset="0"/>
              <a:buChar char="•"/>
              <a:defRPr/>
            </a:pPr>
            <a:r>
              <a:rPr lang="en-US" sz="4000" dirty="0" err="1">
                <a:latin typeface="Dosis" pitchFamily="2" charset="0"/>
              </a:rPr>
              <a:t>Menjelaskan</a:t>
            </a:r>
            <a:r>
              <a:rPr lang="en-US" sz="4000" dirty="0">
                <a:latin typeface="Dosis" pitchFamily="2" charset="0"/>
              </a:rPr>
              <a:t> </a:t>
            </a:r>
            <a:r>
              <a:rPr lang="en-US" sz="4000" dirty="0" err="1">
                <a:latin typeface="Dosis" pitchFamily="2" charset="0"/>
              </a:rPr>
              <a:t>Rencana</a:t>
            </a:r>
            <a:r>
              <a:rPr lang="en-US" sz="4000" dirty="0">
                <a:latin typeface="Dosis" pitchFamily="2" charset="0"/>
              </a:rPr>
              <a:t> </a:t>
            </a:r>
            <a:r>
              <a:rPr lang="en-US" sz="4000" dirty="0" err="1">
                <a:latin typeface="Dosis" pitchFamily="2" charset="0"/>
              </a:rPr>
              <a:t>organisasional</a:t>
            </a:r>
            <a:r>
              <a:rPr lang="en-US" sz="4000" dirty="0">
                <a:latin typeface="Dosis" pitchFamily="2" charset="0"/>
              </a:rPr>
              <a:t> </a:t>
            </a:r>
            <a:r>
              <a:rPr lang="en-US" sz="4000" dirty="0" err="1">
                <a:latin typeface="Dosis" pitchFamily="2" charset="0"/>
              </a:rPr>
              <a:t>untuk</a:t>
            </a:r>
            <a:r>
              <a:rPr lang="en-US" sz="4000" dirty="0">
                <a:latin typeface="Dosis" pitchFamily="2" charset="0"/>
              </a:rPr>
              <a:t> </a:t>
            </a:r>
            <a:r>
              <a:rPr lang="en-US" sz="4000" dirty="0" err="1">
                <a:latin typeface="Dosis" pitchFamily="2" charset="0"/>
              </a:rPr>
              <a:t>pesan-pesan</a:t>
            </a:r>
            <a:r>
              <a:rPr lang="en-US" sz="4000" dirty="0">
                <a:latin typeface="Dosis" pitchFamily="2" charset="0"/>
              </a:rPr>
              <a:t>  </a:t>
            </a:r>
            <a:r>
              <a:rPr lang="en-US" sz="4000" dirty="0" err="1">
                <a:latin typeface="Dosis" pitchFamily="2" charset="0"/>
              </a:rPr>
              <a:t>Persuasif</a:t>
            </a:r>
            <a:r>
              <a:rPr lang="en-US" sz="4000" dirty="0">
                <a:latin typeface="Dosis" pitchFamily="2" charset="0"/>
              </a:rPr>
              <a:t>.</a:t>
            </a:r>
          </a:p>
          <a:p>
            <a:pPr marL="571500" indent="-571500">
              <a:lnSpc>
                <a:spcPct val="150000"/>
              </a:lnSpc>
              <a:buFont typeface="Arial" pitchFamily="34" charset="0"/>
              <a:buChar char="•"/>
              <a:defRPr/>
            </a:pPr>
            <a:r>
              <a:rPr lang="en-US" sz="4000" dirty="0" err="1">
                <a:latin typeface="Dosis" pitchFamily="2" charset="0"/>
              </a:rPr>
              <a:t>Menyebutkan</a:t>
            </a:r>
            <a:r>
              <a:rPr lang="en-US" sz="4000" dirty="0">
                <a:latin typeface="Dosis" pitchFamily="2" charset="0"/>
              </a:rPr>
              <a:t> </a:t>
            </a:r>
            <a:r>
              <a:rPr lang="en-US" sz="4000" dirty="0" err="1">
                <a:latin typeface="Dosis" pitchFamily="2" charset="0"/>
              </a:rPr>
              <a:t>beberapa</a:t>
            </a:r>
            <a:r>
              <a:rPr lang="en-US" sz="4000" dirty="0">
                <a:latin typeface="Dosis" pitchFamily="2" charset="0"/>
              </a:rPr>
              <a:t> </a:t>
            </a:r>
            <a:r>
              <a:rPr lang="en-US" sz="4000" dirty="0" err="1">
                <a:latin typeface="Dosis" pitchFamily="2" charset="0"/>
              </a:rPr>
              <a:t>alat</a:t>
            </a:r>
            <a:r>
              <a:rPr lang="en-US" sz="4000" dirty="0">
                <a:latin typeface="Dosis" pitchFamily="2" charset="0"/>
              </a:rPr>
              <a:t> </a:t>
            </a:r>
            <a:r>
              <a:rPr lang="en-US" sz="4000" dirty="0" err="1">
                <a:latin typeface="Dosis" pitchFamily="2" charset="0"/>
              </a:rPr>
              <a:t>untuk</a:t>
            </a:r>
            <a:r>
              <a:rPr lang="en-US" sz="4000" dirty="0">
                <a:latin typeface="Dosis" pitchFamily="2" charset="0"/>
              </a:rPr>
              <a:t> </a:t>
            </a:r>
            <a:r>
              <a:rPr lang="en-US" sz="4000" dirty="0" err="1">
                <a:latin typeface="Dosis" pitchFamily="2" charset="0"/>
              </a:rPr>
              <a:t>memperkuat</a:t>
            </a:r>
            <a:r>
              <a:rPr lang="en-US" sz="4000" dirty="0">
                <a:latin typeface="Dosis" pitchFamily="2" charset="0"/>
              </a:rPr>
              <a:t> </a:t>
            </a:r>
            <a:r>
              <a:rPr lang="en-US" sz="4000" dirty="0" err="1">
                <a:latin typeface="Dosis" pitchFamily="2" charset="0"/>
              </a:rPr>
              <a:t>pesan</a:t>
            </a:r>
            <a:r>
              <a:rPr lang="en-US" sz="4000" dirty="0">
                <a:latin typeface="Dosis" pitchFamily="2" charset="0"/>
              </a:rPr>
              <a:t>- </a:t>
            </a:r>
            <a:r>
              <a:rPr lang="en-US" sz="4000" dirty="0" err="1">
                <a:latin typeface="Dosis" pitchFamily="2" charset="0"/>
              </a:rPr>
              <a:t>pesan</a:t>
            </a:r>
            <a:r>
              <a:rPr lang="en-US" sz="4000" dirty="0">
                <a:latin typeface="Dosis" pitchFamily="2" charset="0"/>
              </a:rPr>
              <a:t> </a:t>
            </a:r>
            <a:r>
              <a:rPr lang="en-US" sz="4000" dirty="0" err="1">
                <a:latin typeface="Dosis" pitchFamily="2" charset="0"/>
              </a:rPr>
              <a:t>persuasif</a:t>
            </a:r>
            <a:r>
              <a:rPr lang="en-US" sz="4000" dirty="0">
                <a:latin typeface="Dosis" pitchFamily="2" charset="0"/>
              </a:rPr>
              <a:t>.</a:t>
            </a:r>
          </a:p>
          <a:p>
            <a:pPr marL="571500" indent="-571500">
              <a:lnSpc>
                <a:spcPct val="150000"/>
              </a:lnSpc>
              <a:buFont typeface="Arial" pitchFamily="34" charset="0"/>
              <a:buChar char="•"/>
              <a:defRPr/>
            </a:pPr>
            <a:r>
              <a:rPr lang="en-US" sz="4000" dirty="0" err="1">
                <a:latin typeface="Dosis" pitchFamily="2" charset="0"/>
              </a:rPr>
              <a:t>Mengidentifikasi</a:t>
            </a:r>
            <a:r>
              <a:rPr lang="en-US" sz="4000" dirty="0">
                <a:latin typeface="Dosis" pitchFamily="2" charset="0"/>
              </a:rPr>
              <a:t> </a:t>
            </a:r>
            <a:r>
              <a:rPr lang="en-US" sz="4000" dirty="0" err="1">
                <a:latin typeface="Dosis" pitchFamily="2" charset="0"/>
              </a:rPr>
              <a:t>beberapa</a:t>
            </a:r>
            <a:r>
              <a:rPr lang="en-US" sz="4000" dirty="0">
                <a:latin typeface="Dosis" pitchFamily="2" charset="0"/>
              </a:rPr>
              <a:t> </a:t>
            </a:r>
            <a:r>
              <a:rPr lang="en-US" sz="4000" dirty="0" err="1">
                <a:latin typeface="Dosis" pitchFamily="2" charset="0"/>
              </a:rPr>
              <a:t>kunci</a:t>
            </a:r>
            <a:r>
              <a:rPr lang="en-US" sz="4000" dirty="0">
                <a:latin typeface="Dosis" pitchFamily="2" charset="0"/>
              </a:rPr>
              <a:t> </a:t>
            </a:r>
            <a:r>
              <a:rPr lang="en-US" sz="4000" dirty="0" err="1">
                <a:latin typeface="Dosis" pitchFamily="2" charset="0"/>
              </a:rPr>
              <a:t>dalam</a:t>
            </a:r>
            <a:r>
              <a:rPr lang="en-US" sz="4000" dirty="0">
                <a:latin typeface="Dosis" pitchFamily="2" charset="0"/>
              </a:rPr>
              <a:t> </a:t>
            </a:r>
            <a:r>
              <a:rPr lang="en-US" sz="4000" dirty="0" err="1">
                <a:latin typeface="Dosis" pitchFamily="2" charset="0"/>
              </a:rPr>
              <a:t>penulisan</a:t>
            </a:r>
            <a:r>
              <a:rPr lang="en-US" sz="4000" dirty="0">
                <a:latin typeface="Dosis" pitchFamily="2" charset="0"/>
              </a:rPr>
              <a:t>  </a:t>
            </a:r>
            <a:r>
              <a:rPr lang="en-US" sz="4000" dirty="0" err="1">
                <a:latin typeface="Dosis" pitchFamily="2" charset="0"/>
              </a:rPr>
              <a:t>pesan-pesan</a:t>
            </a:r>
            <a:r>
              <a:rPr lang="en-US" sz="4000" dirty="0">
                <a:latin typeface="Dosis" pitchFamily="2" charset="0"/>
              </a:rPr>
              <a:t> </a:t>
            </a:r>
            <a:r>
              <a:rPr lang="en-US" sz="4000" dirty="0" err="1">
                <a:latin typeface="Dosis" pitchFamily="2" charset="0"/>
              </a:rPr>
              <a:t>persuasif</a:t>
            </a:r>
            <a:r>
              <a:rPr lang="en-US" sz="4000" dirty="0">
                <a:latin typeface="Dosis" pitchFamily="2" charset="0"/>
              </a:rPr>
              <a:t>.</a:t>
            </a:r>
          </a:p>
          <a:p>
            <a:pPr>
              <a:defRPr/>
            </a:pPr>
            <a:endParaRPr lang="en-US" dirty="0"/>
          </a:p>
        </p:txBody>
      </p:sp>
      <p:pic>
        <p:nvPicPr>
          <p:cNvPr id="5128" name="Picture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1813" y="342900"/>
            <a:ext cx="1601787"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9" name="Group 16"/>
          <p:cNvGrpSpPr>
            <a:grpSpLocks/>
          </p:cNvGrpSpPr>
          <p:nvPr/>
        </p:nvGrpSpPr>
        <p:grpSpPr bwMode="auto">
          <a:xfrm>
            <a:off x="2746375" y="2890838"/>
            <a:ext cx="481013" cy="500062"/>
            <a:chOff x="0" y="0"/>
            <a:chExt cx="6350000" cy="6350000"/>
          </a:xfrm>
        </p:grpSpPr>
        <p:sp>
          <p:nvSpPr>
            <p:cNvPr id="5137" name="Freeform 17"/>
            <p:cNvSpPr>
              <a:spLocks/>
            </p:cNvSpPr>
            <p:nvPr/>
          </p:nvSpPr>
          <p:spPr bwMode="auto">
            <a:xfrm>
              <a:off x="14167" y="0"/>
              <a:ext cx="6321665" cy="6350000"/>
            </a:xfrm>
            <a:custGeom>
              <a:avLst/>
              <a:gdLst>
                <a:gd name="T0" fmla="*/ 3160833 w 6321665"/>
                <a:gd name="T1" fmla="*/ 0 h 6350000"/>
                <a:gd name="T2" fmla="*/ 3160833 w 6321665"/>
                <a:gd name="T3" fmla="*/ 0 h 6350000"/>
                <a:gd name="T4" fmla="*/ 6321666 w 6321665"/>
                <a:gd name="T5" fmla="*/ 3175000 h 6350000"/>
                <a:gd name="T6" fmla="*/ 3160833 w 6321665"/>
                <a:gd name="T7" fmla="*/ 6350000 h 6350000"/>
                <a:gd name="T8" fmla="*/ 0 w 6321665"/>
                <a:gd name="T9" fmla="*/ 3175000 h 6350000"/>
                <a:gd name="T10" fmla="*/ 3160833 w 6321665"/>
                <a:gd name="T11" fmla="*/ 0 h 635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A6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5130" name="Group 16"/>
          <p:cNvGrpSpPr>
            <a:grpSpLocks/>
          </p:cNvGrpSpPr>
          <p:nvPr/>
        </p:nvGrpSpPr>
        <p:grpSpPr bwMode="auto">
          <a:xfrm>
            <a:off x="2743200" y="3805238"/>
            <a:ext cx="481013" cy="500062"/>
            <a:chOff x="0" y="0"/>
            <a:chExt cx="6350000" cy="6350000"/>
          </a:xfrm>
        </p:grpSpPr>
        <p:sp>
          <p:nvSpPr>
            <p:cNvPr id="5136" name="Freeform 17"/>
            <p:cNvSpPr>
              <a:spLocks/>
            </p:cNvSpPr>
            <p:nvPr/>
          </p:nvSpPr>
          <p:spPr bwMode="auto">
            <a:xfrm>
              <a:off x="14167" y="0"/>
              <a:ext cx="6321665" cy="6350000"/>
            </a:xfrm>
            <a:custGeom>
              <a:avLst/>
              <a:gdLst>
                <a:gd name="T0" fmla="*/ 3160833 w 6321665"/>
                <a:gd name="T1" fmla="*/ 0 h 6350000"/>
                <a:gd name="T2" fmla="*/ 3160833 w 6321665"/>
                <a:gd name="T3" fmla="*/ 0 h 6350000"/>
                <a:gd name="T4" fmla="*/ 6321666 w 6321665"/>
                <a:gd name="T5" fmla="*/ 3175000 h 6350000"/>
                <a:gd name="T6" fmla="*/ 3160833 w 6321665"/>
                <a:gd name="T7" fmla="*/ 6350000 h 6350000"/>
                <a:gd name="T8" fmla="*/ 0 w 6321665"/>
                <a:gd name="T9" fmla="*/ 3175000 h 6350000"/>
                <a:gd name="T10" fmla="*/ 3160833 w 6321665"/>
                <a:gd name="T11" fmla="*/ 0 h 635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A6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5131" name="Group 16"/>
          <p:cNvGrpSpPr>
            <a:grpSpLocks/>
          </p:cNvGrpSpPr>
          <p:nvPr/>
        </p:nvGrpSpPr>
        <p:grpSpPr bwMode="auto">
          <a:xfrm>
            <a:off x="2719388" y="5557838"/>
            <a:ext cx="481012" cy="500062"/>
            <a:chOff x="0" y="0"/>
            <a:chExt cx="6350000" cy="6350000"/>
          </a:xfrm>
        </p:grpSpPr>
        <p:sp>
          <p:nvSpPr>
            <p:cNvPr id="5135" name="Freeform 17"/>
            <p:cNvSpPr>
              <a:spLocks/>
            </p:cNvSpPr>
            <p:nvPr/>
          </p:nvSpPr>
          <p:spPr bwMode="auto">
            <a:xfrm>
              <a:off x="14167" y="0"/>
              <a:ext cx="6321665" cy="6350000"/>
            </a:xfrm>
            <a:custGeom>
              <a:avLst/>
              <a:gdLst>
                <a:gd name="T0" fmla="*/ 3160833 w 6321665"/>
                <a:gd name="T1" fmla="*/ 0 h 6350000"/>
                <a:gd name="T2" fmla="*/ 3160833 w 6321665"/>
                <a:gd name="T3" fmla="*/ 0 h 6350000"/>
                <a:gd name="T4" fmla="*/ 6321666 w 6321665"/>
                <a:gd name="T5" fmla="*/ 3175000 h 6350000"/>
                <a:gd name="T6" fmla="*/ 3160833 w 6321665"/>
                <a:gd name="T7" fmla="*/ 6350000 h 6350000"/>
                <a:gd name="T8" fmla="*/ 0 w 6321665"/>
                <a:gd name="T9" fmla="*/ 3175000 h 6350000"/>
                <a:gd name="T10" fmla="*/ 3160833 w 6321665"/>
                <a:gd name="T11" fmla="*/ 0 h 635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A6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5133" name="Group 16"/>
          <p:cNvGrpSpPr>
            <a:grpSpLocks/>
          </p:cNvGrpSpPr>
          <p:nvPr/>
        </p:nvGrpSpPr>
        <p:grpSpPr bwMode="auto">
          <a:xfrm>
            <a:off x="2719388" y="7386638"/>
            <a:ext cx="481012" cy="500062"/>
            <a:chOff x="0" y="0"/>
            <a:chExt cx="6350000" cy="6350000"/>
          </a:xfrm>
        </p:grpSpPr>
        <p:sp>
          <p:nvSpPr>
            <p:cNvPr id="5134" name="Freeform 17"/>
            <p:cNvSpPr>
              <a:spLocks/>
            </p:cNvSpPr>
            <p:nvPr/>
          </p:nvSpPr>
          <p:spPr bwMode="auto">
            <a:xfrm>
              <a:off x="14167" y="0"/>
              <a:ext cx="6321665" cy="6350000"/>
            </a:xfrm>
            <a:custGeom>
              <a:avLst/>
              <a:gdLst>
                <a:gd name="T0" fmla="*/ 3160833 w 6321665"/>
                <a:gd name="T1" fmla="*/ 0 h 6350000"/>
                <a:gd name="T2" fmla="*/ 3160833 w 6321665"/>
                <a:gd name="T3" fmla="*/ 0 h 6350000"/>
                <a:gd name="T4" fmla="*/ 6321666 w 6321665"/>
                <a:gd name="T5" fmla="*/ 3175000 h 6350000"/>
                <a:gd name="T6" fmla="*/ 3160833 w 6321665"/>
                <a:gd name="T7" fmla="*/ 6350000 h 6350000"/>
                <a:gd name="T8" fmla="*/ 0 w 6321665"/>
                <a:gd name="T9" fmla="*/ 3175000 h 6350000"/>
                <a:gd name="T10" fmla="*/ 3160833 w 6321665"/>
                <a:gd name="T11" fmla="*/ 0 h 635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A6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5" name="Group 2"/>
          <p:cNvGrpSpPr/>
          <p:nvPr/>
        </p:nvGrpSpPr>
        <p:grpSpPr>
          <a:xfrm rot="8014651">
            <a:off x="-599376" y="7906028"/>
            <a:ext cx="3416193" cy="3009900"/>
            <a:chOff x="0" y="0"/>
            <a:chExt cx="5349117" cy="4554924"/>
          </a:xfrm>
        </p:grpSpPr>
        <p:grpSp>
          <p:nvGrpSpPr>
            <p:cNvPr id="26" name="Group 3"/>
            <p:cNvGrpSpPr>
              <a:grpSpLocks noChangeAspect="1"/>
            </p:cNvGrpSpPr>
            <p:nvPr/>
          </p:nvGrpSpPr>
          <p:grpSpPr>
            <a:xfrm>
              <a:off x="0" y="0"/>
              <a:ext cx="4554924" cy="4554924"/>
              <a:chOff x="0" y="0"/>
              <a:chExt cx="2787650" cy="2787650"/>
            </a:xfrm>
          </p:grpSpPr>
          <p:sp>
            <p:nvSpPr>
              <p:cNvPr id="29" name="Freeform 4"/>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27" name="Group 5"/>
            <p:cNvGrpSpPr>
              <a:grpSpLocks noChangeAspect="1"/>
            </p:cNvGrpSpPr>
            <p:nvPr/>
          </p:nvGrpSpPr>
          <p:grpSpPr>
            <a:xfrm>
              <a:off x="794194" y="0"/>
              <a:ext cx="4554924" cy="4554924"/>
              <a:chOff x="-2540" y="-2540"/>
              <a:chExt cx="6355080" cy="6355080"/>
            </a:xfrm>
          </p:grpSpPr>
          <p:sp>
            <p:nvSpPr>
              <p:cNvPr id="28" name="Freeform 6"/>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3400" y="3390900"/>
            <a:ext cx="9829800" cy="2743200"/>
          </a:xfrm>
        </p:spPr>
        <p:txBody>
          <a:bodyPr/>
          <a:lstStyle/>
          <a:p>
            <a:r>
              <a:rPr lang="en-US" sz="5400" b="1" dirty="0" err="1">
                <a:latin typeface="Dosis" pitchFamily="2" charset="0"/>
              </a:rPr>
              <a:t>Perencanaan</a:t>
            </a:r>
            <a:r>
              <a:rPr lang="en-US" sz="5400" b="1" dirty="0">
                <a:latin typeface="Dosis" pitchFamily="2" charset="0"/>
              </a:rPr>
              <a:t> </a:t>
            </a:r>
            <a:r>
              <a:rPr lang="en-US" sz="5400" b="1" dirty="0" err="1">
                <a:latin typeface="Dosis" pitchFamily="2" charset="0"/>
              </a:rPr>
              <a:t>Pesan-Pesan</a:t>
            </a:r>
            <a:r>
              <a:rPr lang="en-US" sz="5400" b="1" dirty="0">
                <a:latin typeface="Dosis" pitchFamily="2" charset="0"/>
              </a:rPr>
              <a:t> </a:t>
            </a:r>
            <a:r>
              <a:rPr lang="en-US" sz="5400" b="1" dirty="0" err="1">
                <a:latin typeface="Dosis" pitchFamily="2" charset="0"/>
              </a:rPr>
              <a:t>Persuasi</a:t>
            </a:r>
            <a:endParaRPr lang="en-US" sz="5400" b="1" dirty="0">
              <a:latin typeface="Dosis" pitchFamily="2" charset="0"/>
            </a:endParaRPr>
          </a:p>
        </p:txBody>
      </p:sp>
      <p:grpSp>
        <p:nvGrpSpPr>
          <p:cNvPr id="4" name="Group 6"/>
          <p:cNvGrpSpPr/>
          <p:nvPr/>
        </p:nvGrpSpPr>
        <p:grpSpPr>
          <a:xfrm>
            <a:off x="-2164061" y="-2286000"/>
            <a:ext cx="7014173" cy="6061673"/>
            <a:chOff x="0" y="0"/>
            <a:chExt cx="9352231" cy="8082231"/>
          </a:xfrm>
        </p:grpSpPr>
        <p:grpSp>
          <p:nvGrpSpPr>
            <p:cNvPr id="5" name="Group 7"/>
            <p:cNvGrpSpPr>
              <a:grpSpLocks noChangeAspect="1"/>
            </p:cNvGrpSpPr>
            <p:nvPr/>
          </p:nvGrpSpPr>
          <p:grpSpPr>
            <a:xfrm rot="-2700000">
              <a:off x="1183615" y="1183615"/>
              <a:ext cx="5715000" cy="5715000"/>
              <a:chOff x="0" y="0"/>
              <a:chExt cx="2653030" cy="2653030"/>
            </a:xfrm>
          </p:grpSpPr>
          <p:sp>
            <p:nvSpPr>
              <p:cNvPr id="8" name="Freeform 8"/>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5DCAD1"/>
              </a:solidFill>
            </p:spPr>
          </p:sp>
        </p:grpSp>
        <p:grpSp>
          <p:nvGrpSpPr>
            <p:cNvPr id="6" name="Group 9"/>
            <p:cNvGrpSpPr/>
            <p:nvPr/>
          </p:nvGrpSpPr>
          <p:grpSpPr>
            <a:xfrm rot="-2700000">
              <a:off x="2453615" y="1183615"/>
              <a:ext cx="5715000" cy="5715000"/>
              <a:chOff x="0" y="0"/>
              <a:chExt cx="1913890" cy="1913890"/>
            </a:xfrm>
          </p:grpSpPr>
          <p:sp>
            <p:nvSpPr>
              <p:cNvPr id="7" name="Freeform 10"/>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3CD74"/>
              </a:solidFill>
            </p:spPr>
          </p:sp>
        </p:grpSp>
      </p:grpSp>
      <p:grpSp>
        <p:nvGrpSpPr>
          <p:cNvPr id="9" name="Group 6"/>
          <p:cNvGrpSpPr/>
          <p:nvPr/>
        </p:nvGrpSpPr>
        <p:grpSpPr>
          <a:xfrm rot="21210899">
            <a:off x="13451887" y="5908907"/>
            <a:ext cx="7014173" cy="6061673"/>
            <a:chOff x="0" y="0"/>
            <a:chExt cx="9352231" cy="8082231"/>
          </a:xfrm>
        </p:grpSpPr>
        <p:grpSp>
          <p:nvGrpSpPr>
            <p:cNvPr id="10" name="Group 7"/>
            <p:cNvGrpSpPr>
              <a:grpSpLocks noChangeAspect="1"/>
            </p:cNvGrpSpPr>
            <p:nvPr/>
          </p:nvGrpSpPr>
          <p:grpSpPr>
            <a:xfrm rot="-2700000">
              <a:off x="1183615" y="1183615"/>
              <a:ext cx="5715000" cy="5715000"/>
              <a:chOff x="0" y="0"/>
              <a:chExt cx="2653030" cy="2653030"/>
            </a:xfrm>
          </p:grpSpPr>
          <p:sp>
            <p:nvSpPr>
              <p:cNvPr id="13" name="Freeform 8"/>
              <p:cNvSpPr/>
              <p:nvPr/>
            </p:nvSpPr>
            <p:spPr>
              <a:xfrm>
                <a:off x="0" y="0"/>
                <a:ext cx="2653030" cy="2654300"/>
              </a:xfrm>
              <a:custGeom>
                <a:avLst/>
                <a:gdLst/>
                <a:ahLst/>
                <a:cxnLst/>
                <a:rect l="l" t="t" r="r" b="b"/>
                <a:pathLst>
                  <a:path w="2653030" h="265430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5DCAD1"/>
              </a:solidFill>
            </p:spPr>
          </p:sp>
        </p:grpSp>
        <p:grpSp>
          <p:nvGrpSpPr>
            <p:cNvPr id="11" name="Group 9"/>
            <p:cNvGrpSpPr/>
            <p:nvPr/>
          </p:nvGrpSpPr>
          <p:grpSpPr>
            <a:xfrm rot="-2700000">
              <a:off x="2453615" y="1183615"/>
              <a:ext cx="5715000" cy="5715000"/>
              <a:chOff x="0" y="0"/>
              <a:chExt cx="1913890" cy="1913890"/>
            </a:xfrm>
          </p:grpSpPr>
          <p:sp>
            <p:nvSpPr>
              <p:cNvPr id="12" name="Freeform 10"/>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3CD74"/>
              </a:solidFill>
            </p:spPr>
          </p:sp>
        </p:grpSp>
      </p:grpSp>
    </p:spTree>
    <p:extLst>
      <p:ext uri="{BB962C8B-B14F-4D97-AF65-F5344CB8AC3E}">
        <p14:creationId xmlns:p14="http://schemas.microsoft.com/office/powerpoint/2010/main" val="1547119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71600" y="274638"/>
            <a:ext cx="8229600" cy="1143000"/>
          </a:xfrm>
        </p:spPr>
        <p:txBody>
          <a:bodyPr>
            <a:normAutofit/>
          </a:bodyPr>
          <a:lstStyle/>
          <a:p>
            <a:pPr algn="l"/>
            <a:r>
              <a:rPr lang="id-ID" sz="5400" b="1" dirty="0">
                <a:latin typeface="Dosis" pitchFamily="2" charset="0"/>
              </a:rPr>
              <a:t>Pengertian Persuasi</a:t>
            </a:r>
          </a:p>
        </p:txBody>
      </p:sp>
      <p:sp>
        <p:nvSpPr>
          <p:cNvPr id="2" name="Content Placeholder 1"/>
          <p:cNvSpPr>
            <a:spLocks noGrp="1"/>
          </p:cNvSpPr>
          <p:nvPr>
            <p:ph idx="1"/>
          </p:nvPr>
        </p:nvSpPr>
        <p:spPr>
          <a:xfrm>
            <a:off x="1143000" y="1943100"/>
            <a:ext cx="10896600" cy="8039100"/>
          </a:xfrm>
        </p:spPr>
        <p:txBody>
          <a:bodyPr/>
          <a:lstStyle/>
          <a:p>
            <a:pPr marL="195941" indent="0" algn="just">
              <a:buNone/>
            </a:pPr>
            <a:r>
              <a:rPr lang="id-ID" sz="4800" dirty="0">
                <a:latin typeface="Dosis" pitchFamily="2" charset="0"/>
              </a:rPr>
              <a:t>Persuasi merupakan suatu usaha mengubah sikap, kepercayaan, atau tindakan audiens (pembaca atau pendengar) untuk mencapai suatu tujuan. Persuasi yang efektif adalah kemampuan untuk menyampaikan suatu pesan dengan cara membuat audiens merasa mempunyai pilihan dan membuat mereka setuju atas pilihan tersebut. </a:t>
            </a:r>
          </a:p>
          <a:p>
            <a:pPr marL="195941" indent="0">
              <a:buNone/>
            </a:pPr>
            <a:endParaRPr lang="id-ID" dirty="0"/>
          </a:p>
        </p:txBody>
      </p:sp>
      <p:sp>
        <p:nvSpPr>
          <p:cNvPr id="5" name="AutoShape 3"/>
          <p:cNvSpPr>
            <a:spLocks noChangeArrowheads="1"/>
          </p:cNvSpPr>
          <p:nvPr/>
        </p:nvSpPr>
        <p:spPr bwMode="auto">
          <a:xfrm rot="5400000">
            <a:off x="-1859467" y="4882356"/>
            <a:ext cx="5784850" cy="58738"/>
          </a:xfrm>
          <a:prstGeom prst="rect">
            <a:avLst/>
          </a:prstGeom>
          <a:solidFill>
            <a:schemeClr val="bg2">
              <a:lumMod val="50000"/>
            </a:schemeClr>
          </a:solidFill>
          <a:ln w="9525">
            <a:solidFill>
              <a:schemeClr val="bg2">
                <a:lumMod val="50000"/>
              </a:schemeClr>
            </a:solidFill>
            <a:miter lim="800000"/>
            <a:headEnd/>
            <a:tailEnd/>
          </a:ln>
        </p:spPr>
        <p:txBody>
          <a:bodyPr/>
          <a:lstStyle/>
          <a:p>
            <a:endParaRPr lang="en-US"/>
          </a:p>
        </p:txBody>
      </p:sp>
      <p:grpSp>
        <p:nvGrpSpPr>
          <p:cNvPr id="6" name="Group 5"/>
          <p:cNvGrpSpPr/>
          <p:nvPr/>
        </p:nvGrpSpPr>
        <p:grpSpPr>
          <a:xfrm>
            <a:off x="-1010267" y="8648700"/>
            <a:ext cx="2991467" cy="2343531"/>
            <a:chOff x="102032" y="1091411"/>
            <a:chExt cx="4348117" cy="3225416"/>
          </a:xfrm>
        </p:grpSpPr>
        <p:grpSp>
          <p:nvGrpSpPr>
            <p:cNvPr id="7" name="Group 6"/>
            <p:cNvGrpSpPr/>
            <p:nvPr/>
          </p:nvGrpSpPr>
          <p:grpSpPr>
            <a:xfrm rot="-2700000">
              <a:off x="102032" y="2665308"/>
              <a:ext cx="4188911" cy="1651519"/>
              <a:chOff x="17780" y="22860"/>
              <a:chExt cx="914828" cy="360680"/>
            </a:xfrm>
          </p:grpSpPr>
          <p:sp>
            <p:nvSpPr>
              <p:cNvPr id="10" name="Freeform 9"/>
              <p:cNvSpPr/>
              <p:nvPr/>
            </p:nvSpPr>
            <p:spPr>
              <a:xfrm>
                <a:off x="17780" y="22860"/>
                <a:ext cx="914828" cy="360680"/>
              </a:xfrm>
              <a:custGeom>
                <a:avLst/>
                <a:gdLst/>
                <a:ahLst/>
                <a:cxnLst/>
                <a:rect l="l" t="t" r="r" b="b"/>
                <a:pathLst>
                  <a:path w="914828" h="360680">
                    <a:moveTo>
                      <a:pt x="914828" y="180340"/>
                    </a:moveTo>
                    <a:cubicBezTo>
                      <a:pt x="914828" y="81280"/>
                      <a:pt x="834818" y="0"/>
                      <a:pt x="734488" y="0"/>
                    </a:cubicBezTo>
                    <a:lnTo>
                      <a:pt x="172720" y="0"/>
                    </a:lnTo>
                    <a:lnTo>
                      <a:pt x="172720" y="1270"/>
                    </a:lnTo>
                    <a:cubicBezTo>
                      <a:pt x="76200" y="5080"/>
                      <a:pt x="0" y="83820"/>
                      <a:pt x="0" y="180340"/>
                    </a:cubicBezTo>
                    <a:cubicBezTo>
                      <a:pt x="0" y="276860"/>
                      <a:pt x="77470" y="355600"/>
                      <a:pt x="172720" y="359410"/>
                    </a:cubicBezTo>
                    <a:lnTo>
                      <a:pt x="172720" y="360680"/>
                    </a:lnTo>
                    <a:lnTo>
                      <a:pt x="734488" y="360680"/>
                    </a:lnTo>
                    <a:cubicBezTo>
                      <a:pt x="833548" y="360680"/>
                      <a:pt x="914828" y="279400"/>
                      <a:pt x="914828" y="180340"/>
                    </a:cubicBezTo>
                    <a:close/>
                  </a:path>
                </a:pathLst>
              </a:custGeom>
              <a:solidFill>
                <a:srgbClr val="1D617A"/>
              </a:solidFill>
            </p:spPr>
            <p:txBody>
              <a:bodyPr/>
              <a:lstStyle/>
              <a:p>
                <a:endParaRPr lang="en-US"/>
              </a:p>
            </p:txBody>
          </p:sp>
        </p:grpSp>
        <p:grpSp>
          <p:nvGrpSpPr>
            <p:cNvPr id="8" name="Group 7"/>
            <p:cNvGrpSpPr/>
            <p:nvPr/>
          </p:nvGrpSpPr>
          <p:grpSpPr>
            <a:xfrm rot="-2700000">
              <a:off x="602650" y="1091411"/>
              <a:ext cx="3847499" cy="1651519"/>
              <a:chOff x="37193" y="3447"/>
              <a:chExt cx="840266" cy="360680"/>
            </a:xfrm>
          </p:grpSpPr>
          <p:sp>
            <p:nvSpPr>
              <p:cNvPr id="9" name="Freeform 8"/>
              <p:cNvSpPr/>
              <p:nvPr/>
            </p:nvSpPr>
            <p:spPr>
              <a:xfrm>
                <a:off x="37193" y="3447"/>
                <a:ext cx="840266" cy="360680"/>
              </a:xfrm>
              <a:custGeom>
                <a:avLst/>
                <a:gdLst/>
                <a:ahLst/>
                <a:cxnLst/>
                <a:rect l="l" t="t" r="r" b="b"/>
                <a:pathLst>
                  <a:path w="840266" h="360680">
                    <a:moveTo>
                      <a:pt x="840266" y="180340"/>
                    </a:moveTo>
                    <a:cubicBezTo>
                      <a:pt x="840266" y="81280"/>
                      <a:pt x="760256" y="0"/>
                      <a:pt x="659926" y="0"/>
                    </a:cubicBezTo>
                    <a:lnTo>
                      <a:pt x="172720" y="0"/>
                    </a:lnTo>
                    <a:lnTo>
                      <a:pt x="172720" y="1270"/>
                    </a:lnTo>
                    <a:cubicBezTo>
                      <a:pt x="76200" y="5080"/>
                      <a:pt x="0" y="83820"/>
                      <a:pt x="0" y="180340"/>
                    </a:cubicBezTo>
                    <a:cubicBezTo>
                      <a:pt x="0" y="276860"/>
                      <a:pt x="77470" y="355600"/>
                      <a:pt x="172720" y="359410"/>
                    </a:cubicBezTo>
                    <a:lnTo>
                      <a:pt x="172720" y="360680"/>
                    </a:lnTo>
                    <a:lnTo>
                      <a:pt x="659925" y="360680"/>
                    </a:lnTo>
                    <a:cubicBezTo>
                      <a:pt x="758985" y="360680"/>
                      <a:pt x="840265" y="279400"/>
                      <a:pt x="840265" y="180340"/>
                    </a:cubicBezTo>
                    <a:close/>
                  </a:path>
                </a:pathLst>
              </a:custGeom>
              <a:solidFill>
                <a:srgbClr val="61C2A2"/>
              </a:solidFill>
            </p:spPr>
            <p:txBody>
              <a:bodyPr/>
              <a:lstStyle/>
              <a:p>
                <a:endParaRPr lang="en-US"/>
              </a:p>
            </p:txBody>
          </p:sp>
        </p:grpSp>
      </p:grpSp>
      <p:grpSp>
        <p:nvGrpSpPr>
          <p:cNvPr id="11" name="Group 10"/>
          <p:cNvGrpSpPr/>
          <p:nvPr/>
        </p:nvGrpSpPr>
        <p:grpSpPr>
          <a:xfrm>
            <a:off x="16380281" y="-571500"/>
            <a:ext cx="2882806" cy="2067258"/>
            <a:chOff x="102032" y="1217121"/>
            <a:chExt cx="4348117" cy="3099706"/>
          </a:xfrm>
        </p:grpSpPr>
        <p:grpSp>
          <p:nvGrpSpPr>
            <p:cNvPr id="12" name="Group 11"/>
            <p:cNvGrpSpPr/>
            <p:nvPr/>
          </p:nvGrpSpPr>
          <p:grpSpPr>
            <a:xfrm rot="-2700000">
              <a:off x="102032" y="2665308"/>
              <a:ext cx="4188911" cy="1651519"/>
              <a:chOff x="17780" y="22860"/>
              <a:chExt cx="914828" cy="360680"/>
            </a:xfrm>
          </p:grpSpPr>
          <p:sp>
            <p:nvSpPr>
              <p:cNvPr id="15" name="Freeform 14"/>
              <p:cNvSpPr/>
              <p:nvPr/>
            </p:nvSpPr>
            <p:spPr>
              <a:xfrm>
                <a:off x="17780" y="22860"/>
                <a:ext cx="914828" cy="360680"/>
              </a:xfrm>
              <a:custGeom>
                <a:avLst/>
                <a:gdLst/>
                <a:ahLst/>
                <a:cxnLst/>
                <a:rect l="l" t="t" r="r" b="b"/>
                <a:pathLst>
                  <a:path w="914828" h="360680">
                    <a:moveTo>
                      <a:pt x="914828" y="180340"/>
                    </a:moveTo>
                    <a:cubicBezTo>
                      <a:pt x="914828" y="81280"/>
                      <a:pt x="834818" y="0"/>
                      <a:pt x="734488" y="0"/>
                    </a:cubicBezTo>
                    <a:lnTo>
                      <a:pt x="172720" y="0"/>
                    </a:lnTo>
                    <a:lnTo>
                      <a:pt x="172720" y="1270"/>
                    </a:lnTo>
                    <a:cubicBezTo>
                      <a:pt x="76200" y="5080"/>
                      <a:pt x="0" y="83820"/>
                      <a:pt x="0" y="180340"/>
                    </a:cubicBezTo>
                    <a:cubicBezTo>
                      <a:pt x="0" y="276860"/>
                      <a:pt x="77470" y="355600"/>
                      <a:pt x="172720" y="359410"/>
                    </a:cubicBezTo>
                    <a:lnTo>
                      <a:pt x="172720" y="360680"/>
                    </a:lnTo>
                    <a:lnTo>
                      <a:pt x="734488" y="360680"/>
                    </a:lnTo>
                    <a:cubicBezTo>
                      <a:pt x="833548" y="360680"/>
                      <a:pt x="914828" y="279400"/>
                      <a:pt x="914828" y="180340"/>
                    </a:cubicBezTo>
                    <a:close/>
                  </a:path>
                </a:pathLst>
              </a:custGeom>
              <a:solidFill>
                <a:srgbClr val="1D617A"/>
              </a:solidFill>
            </p:spPr>
            <p:txBody>
              <a:bodyPr/>
              <a:lstStyle/>
              <a:p>
                <a:endParaRPr lang="en-US"/>
              </a:p>
            </p:txBody>
          </p:sp>
        </p:grpSp>
        <p:grpSp>
          <p:nvGrpSpPr>
            <p:cNvPr id="13" name="Group 12"/>
            <p:cNvGrpSpPr/>
            <p:nvPr/>
          </p:nvGrpSpPr>
          <p:grpSpPr>
            <a:xfrm rot="-2700000">
              <a:off x="602650" y="1217121"/>
              <a:ext cx="3847499" cy="1651519"/>
              <a:chOff x="17780" y="22860"/>
              <a:chExt cx="840266" cy="360680"/>
            </a:xfrm>
          </p:grpSpPr>
          <p:sp>
            <p:nvSpPr>
              <p:cNvPr id="14" name="Freeform 13"/>
              <p:cNvSpPr/>
              <p:nvPr/>
            </p:nvSpPr>
            <p:spPr>
              <a:xfrm>
                <a:off x="17780" y="22860"/>
                <a:ext cx="840266" cy="360680"/>
              </a:xfrm>
              <a:custGeom>
                <a:avLst/>
                <a:gdLst/>
                <a:ahLst/>
                <a:cxnLst/>
                <a:rect l="l" t="t" r="r" b="b"/>
                <a:pathLst>
                  <a:path w="840266" h="360680">
                    <a:moveTo>
                      <a:pt x="840266" y="180340"/>
                    </a:moveTo>
                    <a:cubicBezTo>
                      <a:pt x="840266" y="81280"/>
                      <a:pt x="760256" y="0"/>
                      <a:pt x="659926" y="0"/>
                    </a:cubicBezTo>
                    <a:lnTo>
                      <a:pt x="172720" y="0"/>
                    </a:lnTo>
                    <a:lnTo>
                      <a:pt x="172720" y="1270"/>
                    </a:lnTo>
                    <a:cubicBezTo>
                      <a:pt x="76200" y="5080"/>
                      <a:pt x="0" y="83820"/>
                      <a:pt x="0" y="180340"/>
                    </a:cubicBezTo>
                    <a:cubicBezTo>
                      <a:pt x="0" y="276860"/>
                      <a:pt x="77470" y="355600"/>
                      <a:pt x="172720" y="359410"/>
                    </a:cubicBezTo>
                    <a:lnTo>
                      <a:pt x="172720" y="360680"/>
                    </a:lnTo>
                    <a:lnTo>
                      <a:pt x="659925" y="360680"/>
                    </a:lnTo>
                    <a:cubicBezTo>
                      <a:pt x="758985" y="360680"/>
                      <a:pt x="840265" y="279400"/>
                      <a:pt x="840265" y="180340"/>
                    </a:cubicBezTo>
                    <a:close/>
                  </a:path>
                </a:pathLst>
              </a:custGeom>
              <a:solidFill>
                <a:srgbClr val="61C2A2"/>
              </a:solidFill>
            </p:spPr>
            <p:txBody>
              <a:bodyPr/>
              <a:lstStyle/>
              <a:p>
                <a:endParaRPr lang="en-US"/>
              </a:p>
            </p:txBody>
          </p:sp>
        </p:grpSp>
      </p:grpSp>
      <p:pic>
        <p:nvPicPr>
          <p:cNvPr id="1026" name="Picture 2" descr="C:\Users\USER's\Downloads\learning-objective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25400" y="2292119"/>
            <a:ext cx="4860867" cy="4860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1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35785" y="1676401"/>
            <a:ext cx="8229600" cy="1143000"/>
          </a:xfrm>
        </p:spPr>
        <p:txBody>
          <a:bodyPr/>
          <a:lstStyle/>
          <a:p>
            <a:pPr algn="l"/>
            <a:r>
              <a:rPr lang="id-ID" sz="6000" b="1" dirty="0">
                <a:latin typeface="Dosis" pitchFamily="2" charset="0"/>
              </a:rPr>
              <a:t>Tujuan</a:t>
            </a:r>
          </a:p>
        </p:txBody>
      </p:sp>
      <p:sp>
        <p:nvSpPr>
          <p:cNvPr id="2" name="Content Placeholder 1"/>
          <p:cNvSpPr>
            <a:spLocks noGrp="1"/>
          </p:cNvSpPr>
          <p:nvPr>
            <p:ph idx="1"/>
          </p:nvPr>
        </p:nvSpPr>
        <p:spPr>
          <a:xfrm>
            <a:off x="2438400" y="2933700"/>
            <a:ext cx="8229600" cy="4525963"/>
          </a:xfrm>
        </p:spPr>
        <p:txBody>
          <a:bodyPr>
            <a:noAutofit/>
          </a:bodyPr>
          <a:lstStyle/>
          <a:p>
            <a:pPr algn="just"/>
            <a:r>
              <a:rPr lang="id-ID" b="1" dirty="0">
                <a:latin typeface="Dosis" pitchFamily="2" charset="0"/>
              </a:rPr>
              <a:t>Internal</a:t>
            </a:r>
            <a:r>
              <a:rPr lang="id-ID" dirty="0">
                <a:latin typeface="Dosis" pitchFamily="2" charset="0"/>
              </a:rPr>
              <a:t> : menulis pesan-pesan persuasif bertujuan untuk menjual ide atau gagasan kepada orang lain, memberikan saran agar prosedur operasional lebih efisien, mengumpulkan suatu dukungan untuk kegiatan tertentu, dan meminta bantuan dana bagi pembiayaan suatu proyek tertentu</a:t>
            </a:r>
          </a:p>
          <a:p>
            <a:pPr algn="just"/>
            <a:r>
              <a:rPr lang="id-ID" b="1" dirty="0">
                <a:latin typeface="Dosis" pitchFamily="2" charset="0"/>
              </a:rPr>
              <a:t>Eksternal</a:t>
            </a:r>
            <a:r>
              <a:rPr lang="id-ID" dirty="0">
                <a:latin typeface="Dosis" pitchFamily="2" charset="0"/>
              </a:rPr>
              <a:t> : pesan-pesan persuasif dapat berupa permintaan atau informasi yang bersifat menyenangkan atau kegiatan untuk mendapatkan dana dan kerja sama</a:t>
            </a:r>
          </a:p>
        </p:txBody>
      </p:sp>
      <p:grpSp>
        <p:nvGrpSpPr>
          <p:cNvPr id="5" name="Group 2"/>
          <p:cNvGrpSpPr/>
          <p:nvPr/>
        </p:nvGrpSpPr>
        <p:grpSpPr>
          <a:xfrm>
            <a:off x="-359627" y="-761999"/>
            <a:ext cx="3416193" cy="3009900"/>
            <a:chOff x="0" y="0"/>
            <a:chExt cx="5349117" cy="4554924"/>
          </a:xfrm>
        </p:grpSpPr>
        <p:grpSp>
          <p:nvGrpSpPr>
            <p:cNvPr id="6" name="Group 3"/>
            <p:cNvGrpSpPr>
              <a:grpSpLocks noChangeAspect="1"/>
            </p:cNvGrpSpPr>
            <p:nvPr/>
          </p:nvGrpSpPr>
          <p:grpSpPr>
            <a:xfrm>
              <a:off x="0" y="0"/>
              <a:ext cx="4554924" cy="4554924"/>
              <a:chOff x="0" y="0"/>
              <a:chExt cx="2787650" cy="2787650"/>
            </a:xfrm>
          </p:grpSpPr>
          <p:sp>
            <p:nvSpPr>
              <p:cNvPr id="9" name="Freeform 4"/>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7" name="Group 5"/>
            <p:cNvGrpSpPr>
              <a:grpSpLocks noChangeAspect="1"/>
            </p:cNvGrpSpPr>
            <p:nvPr/>
          </p:nvGrpSpPr>
          <p:grpSpPr>
            <a:xfrm>
              <a:off x="794194" y="0"/>
              <a:ext cx="4554924" cy="4554924"/>
              <a:chOff x="-2540" y="-2540"/>
              <a:chExt cx="6355080" cy="6355080"/>
            </a:xfrm>
          </p:grpSpPr>
          <p:sp>
            <p:nvSpPr>
              <p:cNvPr id="8" name="Freeform 6"/>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grpSp>
        <p:nvGrpSpPr>
          <p:cNvPr id="10" name="Group 7"/>
          <p:cNvGrpSpPr/>
          <p:nvPr/>
        </p:nvGrpSpPr>
        <p:grpSpPr>
          <a:xfrm>
            <a:off x="11963400" y="8115300"/>
            <a:ext cx="5677465" cy="4643092"/>
            <a:chOff x="0" y="0"/>
            <a:chExt cx="8890754" cy="7711801"/>
          </a:xfrm>
        </p:grpSpPr>
        <p:grpSp>
          <p:nvGrpSpPr>
            <p:cNvPr id="11" name="Group 8"/>
            <p:cNvGrpSpPr>
              <a:grpSpLocks noChangeAspect="1"/>
            </p:cNvGrpSpPr>
            <p:nvPr/>
          </p:nvGrpSpPr>
          <p:grpSpPr>
            <a:xfrm>
              <a:off x="1178953" y="0"/>
              <a:ext cx="7711801" cy="7711801"/>
              <a:chOff x="0" y="0"/>
              <a:chExt cx="2787650" cy="2787650"/>
            </a:xfrm>
          </p:grpSpPr>
          <p:sp>
            <p:nvSpPr>
              <p:cNvPr id="14" name="Freeform 9"/>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12" name="Group 10"/>
            <p:cNvGrpSpPr>
              <a:grpSpLocks noChangeAspect="1"/>
            </p:cNvGrpSpPr>
            <p:nvPr/>
          </p:nvGrpSpPr>
          <p:grpSpPr>
            <a:xfrm>
              <a:off x="0" y="0"/>
              <a:ext cx="7711801" cy="7711801"/>
              <a:chOff x="-2540" y="-2540"/>
              <a:chExt cx="6355080" cy="6355080"/>
            </a:xfrm>
          </p:grpSpPr>
          <p:sp>
            <p:nvSpPr>
              <p:cNvPr id="13" name="Freeform 11"/>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sp>
        <p:nvSpPr>
          <p:cNvPr id="15" name="AutoShape 3"/>
          <p:cNvSpPr>
            <a:spLocks noChangeArrowheads="1"/>
          </p:cNvSpPr>
          <p:nvPr/>
        </p:nvSpPr>
        <p:spPr bwMode="auto">
          <a:xfrm rot="5400000">
            <a:off x="8185944" y="5720556"/>
            <a:ext cx="5784850" cy="58738"/>
          </a:xfrm>
          <a:prstGeom prst="rect">
            <a:avLst/>
          </a:prstGeom>
          <a:solidFill>
            <a:schemeClr val="bg2">
              <a:lumMod val="50000"/>
            </a:schemeClr>
          </a:solidFill>
          <a:ln w="9525">
            <a:solidFill>
              <a:schemeClr val="bg2">
                <a:lumMod val="50000"/>
              </a:schemeClr>
            </a:solidFill>
            <a:miter lim="800000"/>
            <a:headEnd/>
            <a:tailEnd/>
          </a:ln>
        </p:spPr>
        <p:txBody>
          <a:bodyPr/>
          <a:lstStyle/>
          <a:p>
            <a:endParaRPr lang="en-US"/>
          </a:p>
        </p:txBody>
      </p:sp>
      <p:sp>
        <p:nvSpPr>
          <p:cNvPr id="16" name="Content Placeholder 1"/>
          <p:cNvSpPr txBox="1">
            <a:spLocks/>
          </p:cNvSpPr>
          <p:nvPr/>
        </p:nvSpPr>
        <p:spPr bwMode="auto">
          <a:xfrm>
            <a:off x="11107738" y="2899064"/>
            <a:ext cx="6265862" cy="4682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95941" indent="0" algn="just">
              <a:buFont typeface="Arial" pitchFamily="34" charset="0"/>
              <a:buNone/>
            </a:pPr>
            <a:r>
              <a:rPr lang="id-ID" dirty="0">
                <a:latin typeface="Dosis" pitchFamily="2" charset="0"/>
              </a:rPr>
              <a:t>Tujuan dari pesan-pesan persuasif adalah mempengaruhi audiens yang cenderung mempertahankan ide atau gagasannya. Sehingga, pesan-pesan persuasif umumnya cenderung lebih lama, lebih rinci, dan bergantung pada perencanaan strategis yang cukup ketat jika dibandingkan dengan pesan-pesan rutin.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276685">
            <a:off x="231148" y="7260791"/>
            <a:ext cx="2412594" cy="2412594"/>
          </a:xfrm>
          <a:prstGeom prst="rect">
            <a:avLst/>
          </a:prstGeom>
        </p:spPr>
      </p:pic>
      <p:grpSp>
        <p:nvGrpSpPr>
          <p:cNvPr id="18" name="Group 5"/>
          <p:cNvGrpSpPr>
            <a:grpSpLocks/>
          </p:cNvGrpSpPr>
          <p:nvPr/>
        </p:nvGrpSpPr>
        <p:grpSpPr bwMode="auto">
          <a:xfrm>
            <a:off x="16230600" y="342900"/>
            <a:ext cx="955675" cy="217487"/>
            <a:chOff x="0" y="0"/>
            <a:chExt cx="1273980" cy="290918"/>
          </a:xfrm>
        </p:grpSpPr>
        <p:grpSp>
          <p:nvGrpSpPr>
            <p:cNvPr id="19" name="Group 6"/>
            <p:cNvGrpSpPr>
              <a:grpSpLocks noChangeAspect="1"/>
            </p:cNvGrpSpPr>
            <p:nvPr/>
          </p:nvGrpSpPr>
          <p:grpSpPr bwMode="auto">
            <a:xfrm>
              <a:off x="983062" y="0"/>
              <a:ext cx="290918" cy="290918"/>
              <a:chOff x="0" y="0"/>
              <a:chExt cx="1708150" cy="1708150"/>
            </a:xfrm>
          </p:grpSpPr>
          <p:sp>
            <p:nvSpPr>
              <p:cNvPr id="24" name="Freeform 7"/>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 name="Group 8"/>
            <p:cNvGrpSpPr>
              <a:grpSpLocks noChangeAspect="1"/>
            </p:cNvGrpSpPr>
            <p:nvPr/>
          </p:nvGrpSpPr>
          <p:grpSpPr bwMode="auto">
            <a:xfrm>
              <a:off x="489944" y="0"/>
              <a:ext cx="290918" cy="290918"/>
              <a:chOff x="0" y="0"/>
              <a:chExt cx="1708150" cy="1708150"/>
            </a:xfrm>
          </p:grpSpPr>
          <p:sp>
            <p:nvSpPr>
              <p:cNvPr id="23" name="Freeform 9"/>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1" name="Group 10"/>
            <p:cNvGrpSpPr>
              <a:grpSpLocks/>
            </p:cNvGrpSpPr>
            <p:nvPr/>
          </p:nvGrpSpPr>
          <p:grpSpPr bwMode="auto">
            <a:xfrm>
              <a:off x="0" y="1587"/>
              <a:ext cx="287744" cy="287744"/>
              <a:chOff x="0" y="0"/>
              <a:chExt cx="6350000" cy="6350000"/>
            </a:xfrm>
          </p:grpSpPr>
          <p:sp>
            <p:nvSpPr>
              <p:cNvPr id="22" name="Freeform 11"/>
              <p:cNvSpPr>
                <a:spLocks/>
              </p:cNvSpPr>
              <p:nvPr/>
            </p:nvSpPr>
            <p:spPr bwMode="auto">
              <a:xfrm>
                <a:off x="14167" y="0"/>
                <a:ext cx="6321665" cy="6350000"/>
              </a:xfrm>
              <a:custGeom>
                <a:avLst/>
                <a:gdLst>
                  <a:gd name="T0" fmla="*/ 3160833 w 6321665"/>
                  <a:gd name="T1" fmla="*/ 0 h 6350000"/>
                  <a:gd name="T2" fmla="*/ 3160833 w 6321665"/>
                  <a:gd name="T3" fmla="*/ 0 h 6350000"/>
                  <a:gd name="T4" fmla="*/ 6321666 w 6321665"/>
                  <a:gd name="T5" fmla="*/ 3175000 h 6350000"/>
                  <a:gd name="T6" fmla="*/ 3160833 w 6321665"/>
                  <a:gd name="T7" fmla="*/ 6350000 h 6350000"/>
                  <a:gd name="T8" fmla="*/ 0 w 6321665"/>
                  <a:gd name="T9" fmla="*/ 3175000 h 6350000"/>
                  <a:gd name="T10" fmla="*/ 3160833 w 6321665"/>
                  <a:gd name="T11" fmla="*/ 0 h 635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A6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Tree>
    <p:extLst>
      <p:ext uri="{BB962C8B-B14F-4D97-AF65-F5344CB8AC3E}">
        <p14:creationId xmlns:p14="http://schemas.microsoft.com/office/powerpoint/2010/main" val="1647324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Videos\Uwan\Kuliah\process-png-5-png-image-process-png-395_19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778" y="279959"/>
            <a:ext cx="4958845" cy="248570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4"/>
          <p:cNvSpPr/>
          <p:nvPr/>
        </p:nvSpPr>
        <p:spPr>
          <a:xfrm>
            <a:off x="5280314" y="5605939"/>
            <a:ext cx="7600950" cy="57150"/>
          </a:xfrm>
          <a:prstGeom prst="rect">
            <a:avLst/>
          </a:prstGeom>
          <a:solidFill>
            <a:srgbClr val="ECA766"/>
          </a:solidFill>
        </p:spPr>
      </p:sp>
      <p:grpSp>
        <p:nvGrpSpPr>
          <p:cNvPr id="8" name="Group 5"/>
          <p:cNvGrpSpPr/>
          <p:nvPr/>
        </p:nvGrpSpPr>
        <p:grpSpPr>
          <a:xfrm>
            <a:off x="8871239" y="5424964"/>
            <a:ext cx="419100" cy="419100"/>
            <a:chOff x="0" y="0"/>
            <a:chExt cx="6350000" cy="6350000"/>
          </a:xfrm>
        </p:grpSpPr>
        <p:sp>
          <p:nvSpPr>
            <p:cNvPr id="9"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59E82"/>
            </a:solidFill>
          </p:spPr>
        </p:sp>
      </p:grpSp>
      <p:sp>
        <p:nvSpPr>
          <p:cNvPr id="11" name="TextBox 8"/>
          <p:cNvSpPr txBox="1"/>
          <p:nvPr/>
        </p:nvSpPr>
        <p:spPr>
          <a:xfrm>
            <a:off x="7435737" y="6211253"/>
            <a:ext cx="3290104" cy="1461234"/>
          </a:xfrm>
          <a:prstGeom prst="rect">
            <a:avLst/>
          </a:prstGeom>
        </p:spPr>
        <p:txBody>
          <a:bodyPr lIns="0" tIns="0" rIns="0" bIns="0" rtlCol="0" anchor="t">
            <a:spAutoFit/>
          </a:bodyPr>
          <a:lstStyle/>
          <a:p>
            <a:pPr algn="ctr">
              <a:lnSpc>
                <a:spcPts val="3867"/>
              </a:lnSpc>
            </a:pPr>
            <a:r>
              <a:rPr lang="en-US" sz="2975" b="1" spc="235" dirty="0" err="1">
                <a:solidFill>
                  <a:srgbClr val="E59E82"/>
                </a:solidFill>
                <a:latin typeface="Dosis" pitchFamily="2" charset="0"/>
              </a:rPr>
              <a:t>Pertimbangan</a:t>
            </a:r>
            <a:r>
              <a:rPr lang="en-US" sz="2975" b="1" spc="235" dirty="0">
                <a:solidFill>
                  <a:srgbClr val="E59E82"/>
                </a:solidFill>
                <a:latin typeface="Dosis" pitchFamily="2" charset="0"/>
              </a:rPr>
              <a:t> </a:t>
            </a:r>
            <a:r>
              <a:rPr lang="en-US" sz="2975" b="1" spc="235" dirty="0" err="1">
                <a:solidFill>
                  <a:srgbClr val="E59E82"/>
                </a:solidFill>
                <a:latin typeface="Dosis" pitchFamily="2" charset="0"/>
              </a:rPr>
              <a:t>Perbedaan</a:t>
            </a:r>
            <a:r>
              <a:rPr lang="en-US" sz="2975" b="1" spc="235" dirty="0">
                <a:solidFill>
                  <a:srgbClr val="E59E82"/>
                </a:solidFill>
                <a:latin typeface="Dosis" pitchFamily="2" charset="0"/>
              </a:rPr>
              <a:t> </a:t>
            </a:r>
            <a:r>
              <a:rPr lang="en-US" sz="2975" b="1" spc="235" dirty="0" err="1">
                <a:solidFill>
                  <a:srgbClr val="E59E82"/>
                </a:solidFill>
                <a:latin typeface="Dosis" pitchFamily="2" charset="0"/>
              </a:rPr>
              <a:t>Budaya</a:t>
            </a:r>
            <a:endParaRPr lang="en-US" sz="2975" b="1" spc="235" dirty="0">
              <a:solidFill>
                <a:srgbClr val="E59E82"/>
              </a:solidFill>
              <a:latin typeface="Dosis" pitchFamily="2" charset="0"/>
            </a:endParaRPr>
          </a:p>
        </p:txBody>
      </p:sp>
      <p:sp>
        <p:nvSpPr>
          <p:cNvPr id="14" name="TextBox 11"/>
          <p:cNvSpPr txBox="1"/>
          <p:nvPr/>
        </p:nvSpPr>
        <p:spPr>
          <a:xfrm>
            <a:off x="3549537" y="6211253"/>
            <a:ext cx="3290104" cy="469424"/>
          </a:xfrm>
          <a:prstGeom prst="rect">
            <a:avLst/>
          </a:prstGeom>
        </p:spPr>
        <p:txBody>
          <a:bodyPr lIns="0" tIns="0" rIns="0" bIns="0" rtlCol="0" anchor="t">
            <a:spAutoFit/>
          </a:bodyPr>
          <a:lstStyle/>
          <a:p>
            <a:pPr algn="ctr">
              <a:lnSpc>
                <a:spcPts val="3867"/>
              </a:lnSpc>
            </a:pPr>
            <a:r>
              <a:rPr lang="en-US" sz="2975" b="1" spc="235" dirty="0" err="1">
                <a:solidFill>
                  <a:srgbClr val="E59E82"/>
                </a:solidFill>
                <a:latin typeface="Dosis" pitchFamily="2" charset="0"/>
              </a:rPr>
              <a:t>Analisis</a:t>
            </a:r>
            <a:r>
              <a:rPr lang="en-US" sz="2975" b="1" spc="235" dirty="0">
                <a:solidFill>
                  <a:srgbClr val="E59E82"/>
                </a:solidFill>
                <a:latin typeface="Dosis" pitchFamily="2" charset="0"/>
              </a:rPr>
              <a:t> </a:t>
            </a:r>
            <a:r>
              <a:rPr lang="en-US" sz="2975" b="1" spc="235" dirty="0" err="1">
                <a:solidFill>
                  <a:srgbClr val="E59E82"/>
                </a:solidFill>
                <a:latin typeface="Dosis" pitchFamily="2" charset="0"/>
              </a:rPr>
              <a:t>Audiens</a:t>
            </a:r>
            <a:endParaRPr lang="en-US" sz="2975" b="1" spc="235" dirty="0">
              <a:solidFill>
                <a:srgbClr val="E59E82"/>
              </a:solidFill>
              <a:latin typeface="Dosis" pitchFamily="2" charset="0"/>
            </a:endParaRPr>
          </a:p>
        </p:txBody>
      </p:sp>
      <p:sp>
        <p:nvSpPr>
          <p:cNvPr id="17" name="TextBox 14"/>
          <p:cNvSpPr txBox="1"/>
          <p:nvPr/>
        </p:nvSpPr>
        <p:spPr>
          <a:xfrm>
            <a:off x="11379087" y="6211253"/>
            <a:ext cx="3290104" cy="1500411"/>
          </a:xfrm>
          <a:prstGeom prst="rect">
            <a:avLst/>
          </a:prstGeom>
        </p:spPr>
        <p:txBody>
          <a:bodyPr lIns="0" tIns="0" rIns="0" bIns="0" rtlCol="0" anchor="t">
            <a:spAutoFit/>
          </a:bodyPr>
          <a:lstStyle/>
          <a:p>
            <a:pPr algn="ctr">
              <a:lnSpc>
                <a:spcPts val="3867"/>
              </a:lnSpc>
            </a:pPr>
            <a:r>
              <a:rPr lang="en-US" sz="2975" b="1" spc="235" dirty="0" err="1">
                <a:solidFill>
                  <a:srgbClr val="E59E82"/>
                </a:solidFill>
                <a:latin typeface="Dosis" pitchFamily="2" charset="0"/>
              </a:rPr>
              <a:t>Memilih</a:t>
            </a:r>
            <a:r>
              <a:rPr lang="en-US" sz="2975" b="1" spc="235" dirty="0">
                <a:solidFill>
                  <a:srgbClr val="E59E82"/>
                </a:solidFill>
                <a:latin typeface="Dosis" pitchFamily="2" charset="0"/>
              </a:rPr>
              <a:t> </a:t>
            </a:r>
            <a:r>
              <a:rPr lang="en-US" sz="2975" b="1" spc="235" dirty="0" err="1">
                <a:solidFill>
                  <a:srgbClr val="E59E82"/>
                </a:solidFill>
                <a:latin typeface="Dosis" pitchFamily="2" charset="0"/>
              </a:rPr>
              <a:t>Pendekatan</a:t>
            </a:r>
            <a:r>
              <a:rPr lang="en-US" sz="2975" b="1" spc="235" dirty="0">
                <a:solidFill>
                  <a:srgbClr val="E59E82"/>
                </a:solidFill>
                <a:latin typeface="Dosis" pitchFamily="2" charset="0"/>
              </a:rPr>
              <a:t> </a:t>
            </a:r>
            <a:r>
              <a:rPr lang="en-US" sz="2975" b="1" spc="235" dirty="0" err="1">
                <a:solidFill>
                  <a:srgbClr val="E59E82"/>
                </a:solidFill>
                <a:latin typeface="Dosis" pitchFamily="2" charset="0"/>
              </a:rPr>
              <a:t>Organisasonal</a:t>
            </a:r>
            <a:endParaRPr lang="en-US" sz="2975" b="1" spc="235" dirty="0">
              <a:solidFill>
                <a:srgbClr val="E59E82"/>
              </a:solidFill>
              <a:latin typeface="Dosis" pitchFamily="2" charset="0"/>
            </a:endParaRPr>
          </a:p>
        </p:txBody>
      </p:sp>
      <p:grpSp>
        <p:nvGrpSpPr>
          <p:cNvPr id="19" name="Group 16"/>
          <p:cNvGrpSpPr/>
          <p:nvPr/>
        </p:nvGrpSpPr>
        <p:grpSpPr>
          <a:xfrm>
            <a:off x="4985039" y="5424964"/>
            <a:ext cx="419100" cy="419100"/>
            <a:chOff x="0" y="0"/>
            <a:chExt cx="6350000" cy="6350000"/>
          </a:xfrm>
        </p:grpSpPr>
        <p:sp>
          <p:nvSpPr>
            <p:cNvPr id="20" name="Freeform 1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59E82"/>
            </a:solidFill>
          </p:spPr>
        </p:sp>
      </p:grpSp>
      <p:grpSp>
        <p:nvGrpSpPr>
          <p:cNvPr id="21" name="Group 18"/>
          <p:cNvGrpSpPr/>
          <p:nvPr/>
        </p:nvGrpSpPr>
        <p:grpSpPr>
          <a:xfrm>
            <a:off x="12814589" y="5424964"/>
            <a:ext cx="419100" cy="419100"/>
            <a:chOff x="0" y="0"/>
            <a:chExt cx="6350000" cy="6350000"/>
          </a:xfrm>
        </p:grpSpPr>
        <p:sp>
          <p:nvSpPr>
            <p:cNvPr id="22" name="Freeform 1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59E82"/>
            </a:solidFill>
          </p:spPr>
        </p:sp>
      </p:grpSp>
      <p:sp>
        <p:nvSpPr>
          <p:cNvPr id="24" name="TextBox 21"/>
          <p:cNvSpPr txBox="1"/>
          <p:nvPr/>
        </p:nvSpPr>
        <p:spPr>
          <a:xfrm>
            <a:off x="3124201" y="2763441"/>
            <a:ext cx="12115799" cy="1846659"/>
          </a:xfrm>
          <a:prstGeom prst="rect">
            <a:avLst/>
          </a:prstGeom>
        </p:spPr>
        <p:txBody>
          <a:bodyPr wrap="square" lIns="0" tIns="0" rIns="0" bIns="0" rtlCol="0" anchor="t">
            <a:spAutoFit/>
          </a:bodyPr>
          <a:lstStyle/>
          <a:p>
            <a:pPr algn="ctr">
              <a:lnSpc>
                <a:spcPts val="7200"/>
              </a:lnSpc>
            </a:pPr>
            <a:r>
              <a:rPr lang="id-ID" sz="7200" b="1" dirty="0">
                <a:latin typeface="Dosis" pitchFamily="2" charset="0"/>
              </a:rPr>
              <a:t>Proses Perencanaan Penulisan Pesan-Pesan Persuasif</a:t>
            </a:r>
            <a:endParaRPr lang="en-US" sz="7200" b="1" dirty="0">
              <a:solidFill>
                <a:srgbClr val="5A352C"/>
              </a:solidFill>
              <a:latin typeface="Dosis" pitchFamily="2" charset="0"/>
            </a:endParaRPr>
          </a:p>
        </p:txBody>
      </p:sp>
      <p:pic>
        <p:nvPicPr>
          <p:cNvPr id="30" name="Picture 2" descr="D:\Videos\Uwan\Kuliah\process-png-5-png-image-process-png-395_19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60577" y="7811691"/>
            <a:ext cx="4958845" cy="2485700"/>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Group 5"/>
          <p:cNvGrpSpPr>
            <a:grpSpLocks/>
          </p:cNvGrpSpPr>
          <p:nvPr/>
        </p:nvGrpSpPr>
        <p:grpSpPr bwMode="auto">
          <a:xfrm>
            <a:off x="16154400" y="647700"/>
            <a:ext cx="955675" cy="217487"/>
            <a:chOff x="0" y="0"/>
            <a:chExt cx="1273980" cy="290918"/>
          </a:xfrm>
        </p:grpSpPr>
        <p:grpSp>
          <p:nvGrpSpPr>
            <p:cNvPr id="32" name="Group 6"/>
            <p:cNvGrpSpPr>
              <a:grpSpLocks noChangeAspect="1"/>
            </p:cNvGrpSpPr>
            <p:nvPr/>
          </p:nvGrpSpPr>
          <p:grpSpPr bwMode="auto">
            <a:xfrm>
              <a:off x="983062" y="0"/>
              <a:ext cx="290918" cy="290918"/>
              <a:chOff x="0" y="0"/>
              <a:chExt cx="1708150" cy="1708150"/>
            </a:xfrm>
          </p:grpSpPr>
          <p:sp>
            <p:nvSpPr>
              <p:cNvPr id="37" name="Freeform 7"/>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3" name="Group 8"/>
            <p:cNvGrpSpPr>
              <a:grpSpLocks noChangeAspect="1"/>
            </p:cNvGrpSpPr>
            <p:nvPr/>
          </p:nvGrpSpPr>
          <p:grpSpPr bwMode="auto">
            <a:xfrm>
              <a:off x="489944" y="0"/>
              <a:ext cx="290918" cy="290918"/>
              <a:chOff x="0" y="0"/>
              <a:chExt cx="1708150" cy="1708150"/>
            </a:xfrm>
          </p:grpSpPr>
          <p:sp>
            <p:nvSpPr>
              <p:cNvPr id="36" name="Freeform 9"/>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4" name="Group 10"/>
            <p:cNvGrpSpPr>
              <a:grpSpLocks/>
            </p:cNvGrpSpPr>
            <p:nvPr/>
          </p:nvGrpSpPr>
          <p:grpSpPr bwMode="auto">
            <a:xfrm>
              <a:off x="0" y="1587"/>
              <a:ext cx="287744" cy="287744"/>
              <a:chOff x="0" y="0"/>
              <a:chExt cx="6350000" cy="6350000"/>
            </a:xfrm>
          </p:grpSpPr>
          <p:sp>
            <p:nvSpPr>
              <p:cNvPr id="35" name="Freeform 11"/>
              <p:cNvSpPr>
                <a:spLocks/>
              </p:cNvSpPr>
              <p:nvPr/>
            </p:nvSpPr>
            <p:spPr bwMode="auto">
              <a:xfrm>
                <a:off x="14167" y="0"/>
                <a:ext cx="6321665" cy="6350000"/>
              </a:xfrm>
              <a:custGeom>
                <a:avLst/>
                <a:gdLst>
                  <a:gd name="T0" fmla="*/ 3160833 w 6321665"/>
                  <a:gd name="T1" fmla="*/ 0 h 6350000"/>
                  <a:gd name="T2" fmla="*/ 3160833 w 6321665"/>
                  <a:gd name="T3" fmla="*/ 0 h 6350000"/>
                  <a:gd name="T4" fmla="*/ 6321666 w 6321665"/>
                  <a:gd name="T5" fmla="*/ 3175000 h 6350000"/>
                  <a:gd name="T6" fmla="*/ 3160833 w 6321665"/>
                  <a:gd name="T7" fmla="*/ 6350000 h 6350000"/>
                  <a:gd name="T8" fmla="*/ 0 w 6321665"/>
                  <a:gd name="T9" fmla="*/ 3175000 h 6350000"/>
                  <a:gd name="T10" fmla="*/ 3160833 w 6321665"/>
                  <a:gd name="T11" fmla="*/ 0 h 635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A6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Tree>
    <p:extLst>
      <p:ext uri="{BB962C8B-B14F-4D97-AF65-F5344CB8AC3E}">
        <p14:creationId xmlns:p14="http://schemas.microsoft.com/office/powerpoint/2010/main" val="3004310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266700"/>
            <a:ext cx="8229600" cy="1143000"/>
          </a:xfrm>
        </p:spPr>
        <p:txBody>
          <a:bodyPr/>
          <a:lstStyle/>
          <a:p>
            <a:pPr algn="l"/>
            <a:r>
              <a:rPr lang="id-ID" b="1" dirty="0">
                <a:latin typeface="Dosis" pitchFamily="2" charset="0"/>
              </a:rPr>
              <a:t>Analisis Audiens</a:t>
            </a:r>
          </a:p>
        </p:txBody>
      </p:sp>
      <p:sp>
        <p:nvSpPr>
          <p:cNvPr id="2" name="Content Placeholder 1"/>
          <p:cNvSpPr>
            <a:spLocks noGrp="1"/>
          </p:cNvSpPr>
          <p:nvPr>
            <p:ph idx="1"/>
          </p:nvPr>
        </p:nvSpPr>
        <p:spPr>
          <a:xfrm>
            <a:off x="7620000" y="2057400"/>
            <a:ext cx="9067800" cy="6286500"/>
          </a:xfrm>
        </p:spPr>
        <p:txBody>
          <a:bodyPr/>
          <a:lstStyle/>
          <a:p>
            <a:pPr marL="195941" indent="0" algn="just">
              <a:buNone/>
            </a:pPr>
            <a:r>
              <a:rPr lang="id-ID" sz="4000" dirty="0">
                <a:latin typeface="Dosis" pitchFamily="2" charset="0"/>
              </a:rPr>
              <a:t>Untuk mengakomodasi kebutuhan yang berbeda pada tiap audiens, maka dilakukan analisis audiens sehingga pesan yang diberikan dapat menjadi daya tarik bagi mereka. Dengan analisis audiens secara tepat, maka penyampaian pesan-pesan persuasif dapat dilakukan secara efektif. </a:t>
            </a:r>
          </a:p>
          <a:p>
            <a:pPr marL="195941" indent="0">
              <a:buNone/>
            </a:pPr>
            <a:endParaRPr lang="id-ID" dirty="0"/>
          </a:p>
        </p:txBody>
      </p:sp>
      <p:pic>
        <p:nvPicPr>
          <p:cNvPr id="3074" name="Picture 2" descr="C:\Users\USER's\Downloads\PngItem_4341211 (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714499"/>
            <a:ext cx="3925593" cy="6400801"/>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a:grpSpLocks/>
          </p:cNvGrpSpPr>
          <p:nvPr/>
        </p:nvGrpSpPr>
        <p:grpSpPr bwMode="auto">
          <a:xfrm rot="5400000">
            <a:off x="16775906" y="678125"/>
            <a:ext cx="955675" cy="217487"/>
            <a:chOff x="0" y="0"/>
            <a:chExt cx="1273980" cy="290918"/>
          </a:xfrm>
        </p:grpSpPr>
        <p:grpSp>
          <p:nvGrpSpPr>
            <p:cNvPr id="7" name="Group 6"/>
            <p:cNvGrpSpPr>
              <a:grpSpLocks noChangeAspect="1"/>
            </p:cNvGrpSpPr>
            <p:nvPr/>
          </p:nvGrpSpPr>
          <p:grpSpPr bwMode="auto">
            <a:xfrm>
              <a:off x="983062" y="0"/>
              <a:ext cx="290918" cy="290918"/>
              <a:chOff x="0" y="0"/>
              <a:chExt cx="1708150" cy="1708150"/>
            </a:xfrm>
          </p:grpSpPr>
          <p:sp>
            <p:nvSpPr>
              <p:cNvPr id="12" name="Freeform 7"/>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8" name="Group 8"/>
            <p:cNvGrpSpPr>
              <a:grpSpLocks noChangeAspect="1"/>
            </p:cNvGrpSpPr>
            <p:nvPr/>
          </p:nvGrpSpPr>
          <p:grpSpPr bwMode="auto">
            <a:xfrm>
              <a:off x="489944" y="0"/>
              <a:ext cx="290918" cy="290918"/>
              <a:chOff x="0" y="0"/>
              <a:chExt cx="1708150" cy="1708150"/>
            </a:xfrm>
          </p:grpSpPr>
          <p:sp>
            <p:nvSpPr>
              <p:cNvPr id="11" name="Freeform 9"/>
              <p:cNvSpPr>
                <a:spLocks/>
              </p:cNvSpPr>
              <p:nvPr/>
            </p:nvSpPr>
            <p:spPr bwMode="auto">
              <a:xfrm>
                <a:off x="0" y="0"/>
                <a:ext cx="1708150" cy="1708150"/>
              </a:xfrm>
              <a:custGeom>
                <a:avLst/>
                <a:gdLst>
                  <a:gd name="T0" fmla="*/ 853440 w 1708150"/>
                  <a:gd name="T1" fmla="*/ 1708150 h 1708150"/>
                  <a:gd name="T2" fmla="*/ 0 w 1708150"/>
                  <a:gd name="T3" fmla="*/ 853440 h 1708150"/>
                  <a:gd name="T4" fmla="*/ 853440 w 1708150"/>
                  <a:gd name="T5" fmla="*/ 0 h 1708150"/>
                  <a:gd name="T6" fmla="*/ 1706880 w 1708150"/>
                  <a:gd name="T7" fmla="*/ 853440 h 1708150"/>
                  <a:gd name="T8" fmla="*/ 853440 w 1708150"/>
                  <a:gd name="T9" fmla="*/ 1708150 h 1708150"/>
                  <a:gd name="T10" fmla="*/ 853440 w 1708150"/>
                  <a:gd name="T11" fmla="*/ 469900 h 1708150"/>
                  <a:gd name="T12" fmla="*/ 469900 w 1708150"/>
                  <a:gd name="T13" fmla="*/ 853440 h 1708150"/>
                  <a:gd name="T14" fmla="*/ 853440 w 1708150"/>
                  <a:gd name="T15" fmla="*/ 1236980 h 1708150"/>
                  <a:gd name="T16" fmla="*/ 1236980 w 1708150"/>
                  <a:gd name="T17" fmla="*/ 853440 h 1708150"/>
                  <a:gd name="T18" fmla="*/ 853440 w 1708150"/>
                  <a:gd name="T19" fmla="*/ 469900 h 1708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9" name="Group 10"/>
            <p:cNvGrpSpPr>
              <a:grpSpLocks/>
            </p:cNvGrpSpPr>
            <p:nvPr/>
          </p:nvGrpSpPr>
          <p:grpSpPr bwMode="auto">
            <a:xfrm>
              <a:off x="0" y="1587"/>
              <a:ext cx="287744" cy="287744"/>
              <a:chOff x="0" y="0"/>
              <a:chExt cx="6350000" cy="6350000"/>
            </a:xfrm>
          </p:grpSpPr>
          <p:sp>
            <p:nvSpPr>
              <p:cNvPr id="10" name="Freeform 11"/>
              <p:cNvSpPr>
                <a:spLocks/>
              </p:cNvSpPr>
              <p:nvPr/>
            </p:nvSpPr>
            <p:spPr bwMode="auto">
              <a:xfrm>
                <a:off x="14167" y="0"/>
                <a:ext cx="6321665" cy="6350000"/>
              </a:xfrm>
              <a:custGeom>
                <a:avLst/>
                <a:gdLst>
                  <a:gd name="T0" fmla="*/ 3160833 w 6321665"/>
                  <a:gd name="T1" fmla="*/ 0 h 6350000"/>
                  <a:gd name="T2" fmla="*/ 3160833 w 6321665"/>
                  <a:gd name="T3" fmla="*/ 0 h 6350000"/>
                  <a:gd name="T4" fmla="*/ 6321666 w 6321665"/>
                  <a:gd name="T5" fmla="*/ 3175000 h 6350000"/>
                  <a:gd name="T6" fmla="*/ 3160833 w 6321665"/>
                  <a:gd name="T7" fmla="*/ 6350000 h 6350000"/>
                  <a:gd name="T8" fmla="*/ 0 w 6321665"/>
                  <a:gd name="T9" fmla="*/ 3175000 h 6350000"/>
                  <a:gd name="T10" fmla="*/ 3160833 w 6321665"/>
                  <a:gd name="T11" fmla="*/ 0 h 6350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CDA63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13" name="Group 7"/>
          <p:cNvGrpSpPr/>
          <p:nvPr/>
        </p:nvGrpSpPr>
        <p:grpSpPr>
          <a:xfrm>
            <a:off x="-1467133" y="8343900"/>
            <a:ext cx="4591333" cy="4264646"/>
            <a:chOff x="0" y="0"/>
            <a:chExt cx="8890754" cy="7711801"/>
          </a:xfrm>
        </p:grpSpPr>
        <p:grpSp>
          <p:nvGrpSpPr>
            <p:cNvPr id="14" name="Group 8"/>
            <p:cNvGrpSpPr>
              <a:grpSpLocks noChangeAspect="1"/>
            </p:cNvGrpSpPr>
            <p:nvPr/>
          </p:nvGrpSpPr>
          <p:grpSpPr>
            <a:xfrm>
              <a:off x="1178953" y="0"/>
              <a:ext cx="7711801" cy="7711801"/>
              <a:chOff x="0" y="0"/>
              <a:chExt cx="2787650" cy="2787650"/>
            </a:xfrm>
          </p:grpSpPr>
          <p:sp>
            <p:nvSpPr>
              <p:cNvPr id="17" name="Freeform 9"/>
              <p:cNvSpPr/>
              <p:nvPr/>
            </p:nvSpPr>
            <p:spPr>
              <a:xfrm>
                <a:off x="0" y="0"/>
                <a:ext cx="2787650" cy="2787650"/>
              </a:xfrm>
              <a:custGeom>
                <a:avLst/>
                <a:gdLst/>
                <a:ahLst/>
                <a:cxnLst/>
                <a:rect l="l" t="t" r="r" b="b"/>
                <a:pathLst>
                  <a:path w="2787650" h="2787650">
                    <a:moveTo>
                      <a:pt x="81280" y="1861820"/>
                    </a:moveTo>
                    <a:cubicBezTo>
                      <a:pt x="73660" y="1841500"/>
                      <a:pt x="67310" y="1819910"/>
                      <a:pt x="60960" y="1799590"/>
                    </a:cubicBezTo>
                    <a:lnTo>
                      <a:pt x="1800860" y="59690"/>
                    </a:lnTo>
                    <a:cubicBezTo>
                      <a:pt x="1821180" y="66040"/>
                      <a:pt x="1842770" y="72390"/>
                      <a:pt x="1863090" y="80010"/>
                    </a:cubicBezTo>
                    <a:lnTo>
                      <a:pt x="81280" y="1861820"/>
                    </a:lnTo>
                    <a:close/>
                    <a:moveTo>
                      <a:pt x="1597660" y="15240"/>
                    </a:moveTo>
                    <a:cubicBezTo>
                      <a:pt x="1573530" y="11430"/>
                      <a:pt x="1548130" y="8890"/>
                      <a:pt x="1524000" y="6350"/>
                    </a:cubicBezTo>
                    <a:lnTo>
                      <a:pt x="6350" y="1524000"/>
                    </a:lnTo>
                    <a:cubicBezTo>
                      <a:pt x="8890" y="1548130"/>
                      <a:pt x="11430" y="1573530"/>
                      <a:pt x="15240" y="1597660"/>
                    </a:cubicBezTo>
                    <a:lnTo>
                      <a:pt x="1597660" y="15240"/>
                    </a:lnTo>
                    <a:close/>
                    <a:moveTo>
                      <a:pt x="2189480" y="248920"/>
                    </a:moveTo>
                    <a:cubicBezTo>
                      <a:pt x="2172970" y="237490"/>
                      <a:pt x="2156460" y="226060"/>
                      <a:pt x="2139950" y="215900"/>
                    </a:cubicBezTo>
                    <a:lnTo>
                      <a:pt x="215900" y="2139950"/>
                    </a:lnTo>
                    <a:cubicBezTo>
                      <a:pt x="226060" y="2156460"/>
                      <a:pt x="237490" y="2172970"/>
                      <a:pt x="248920" y="2189480"/>
                    </a:cubicBezTo>
                    <a:lnTo>
                      <a:pt x="2189480" y="248920"/>
                    </a:lnTo>
                    <a:close/>
                    <a:moveTo>
                      <a:pt x="1979930" y="128270"/>
                    </a:moveTo>
                    <a:cubicBezTo>
                      <a:pt x="1960880" y="119380"/>
                      <a:pt x="1941830" y="110490"/>
                      <a:pt x="1922780" y="102870"/>
                    </a:cubicBezTo>
                    <a:lnTo>
                      <a:pt x="104140" y="1921510"/>
                    </a:lnTo>
                    <a:cubicBezTo>
                      <a:pt x="111760" y="1940560"/>
                      <a:pt x="120650" y="1959610"/>
                      <a:pt x="129540" y="1978660"/>
                    </a:cubicBezTo>
                    <a:lnTo>
                      <a:pt x="1979930" y="128270"/>
                    </a:lnTo>
                    <a:close/>
                    <a:moveTo>
                      <a:pt x="2087880" y="185420"/>
                    </a:moveTo>
                    <a:cubicBezTo>
                      <a:pt x="2070100" y="175260"/>
                      <a:pt x="2052320" y="165100"/>
                      <a:pt x="2034540" y="156210"/>
                    </a:cubicBezTo>
                    <a:lnTo>
                      <a:pt x="154940" y="2035810"/>
                    </a:lnTo>
                    <a:cubicBezTo>
                      <a:pt x="163830" y="2053590"/>
                      <a:pt x="173990" y="2071370"/>
                      <a:pt x="184150" y="2089150"/>
                    </a:cubicBezTo>
                    <a:lnTo>
                      <a:pt x="2087880" y="185420"/>
                    </a:lnTo>
                    <a:close/>
                    <a:moveTo>
                      <a:pt x="834390" y="116840"/>
                    </a:moveTo>
                    <a:cubicBezTo>
                      <a:pt x="774700" y="143510"/>
                      <a:pt x="716280" y="173990"/>
                      <a:pt x="660400" y="208280"/>
                    </a:cubicBezTo>
                    <a:lnTo>
                      <a:pt x="208280" y="660400"/>
                    </a:lnTo>
                    <a:cubicBezTo>
                      <a:pt x="172720" y="716280"/>
                      <a:pt x="142240" y="774700"/>
                      <a:pt x="116840" y="834390"/>
                    </a:cubicBezTo>
                    <a:lnTo>
                      <a:pt x="834390" y="116840"/>
                    </a:lnTo>
                    <a:close/>
                    <a:moveTo>
                      <a:pt x="1363980" y="0"/>
                    </a:moveTo>
                    <a:lnTo>
                      <a:pt x="0" y="1363980"/>
                    </a:lnTo>
                    <a:cubicBezTo>
                      <a:pt x="0" y="1391920"/>
                      <a:pt x="0" y="1418590"/>
                      <a:pt x="1270" y="1446530"/>
                    </a:cubicBezTo>
                    <a:lnTo>
                      <a:pt x="1445260" y="1270"/>
                    </a:lnTo>
                    <a:cubicBezTo>
                      <a:pt x="1418590" y="0"/>
                      <a:pt x="1390650" y="0"/>
                      <a:pt x="1363980" y="0"/>
                    </a:cubicBezTo>
                    <a:close/>
                    <a:moveTo>
                      <a:pt x="2787650" y="1386840"/>
                    </a:moveTo>
                    <a:lnTo>
                      <a:pt x="1386840" y="2787650"/>
                    </a:lnTo>
                    <a:cubicBezTo>
                      <a:pt x="1414780" y="2787650"/>
                      <a:pt x="1443990" y="2787650"/>
                      <a:pt x="1471930" y="2785110"/>
                    </a:cubicBezTo>
                    <a:lnTo>
                      <a:pt x="2785110" y="1471930"/>
                    </a:lnTo>
                    <a:cubicBezTo>
                      <a:pt x="2786380" y="1443990"/>
                      <a:pt x="2787650" y="1414780"/>
                      <a:pt x="2787650" y="1386840"/>
                    </a:cubicBezTo>
                    <a:close/>
                    <a:moveTo>
                      <a:pt x="2283460" y="321310"/>
                    </a:moveTo>
                    <a:cubicBezTo>
                      <a:pt x="2268220" y="308610"/>
                      <a:pt x="2252980" y="295910"/>
                      <a:pt x="2237740" y="284480"/>
                    </a:cubicBezTo>
                    <a:lnTo>
                      <a:pt x="284480" y="2237740"/>
                    </a:lnTo>
                    <a:cubicBezTo>
                      <a:pt x="295910" y="2252980"/>
                      <a:pt x="308610" y="2268220"/>
                      <a:pt x="321310" y="2283460"/>
                    </a:cubicBezTo>
                    <a:lnTo>
                      <a:pt x="2283460" y="321310"/>
                    </a:lnTo>
                    <a:close/>
                    <a:moveTo>
                      <a:pt x="1276350" y="5080"/>
                    </a:moveTo>
                    <a:cubicBezTo>
                      <a:pt x="1244600" y="7620"/>
                      <a:pt x="1214120" y="11430"/>
                      <a:pt x="1182370" y="16510"/>
                    </a:cubicBezTo>
                    <a:lnTo>
                      <a:pt x="16510" y="1182370"/>
                    </a:lnTo>
                    <a:cubicBezTo>
                      <a:pt x="11430" y="1214120"/>
                      <a:pt x="7620" y="1244600"/>
                      <a:pt x="5080" y="1276350"/>
                    </a:cubicBezTo>
                    <a:lnTo>
                      <a:pt x="1276350" y="5080"/>
                    </a:lnTo>
                    <a:close/>
                    <a:moveTo>
                      <a:pt x="1080770" y="35560"/>
                    </a:moveTo>
                    <a:cubicBezTo>
                      <a:pt x="1042670" y="44450"/>
                      <a:pt x="1004570" y="54610"/>
                      <a:pt x="966470" y="67310"/>
                    </a:cubicBezTo>
                    <a:lnTo>
                      <a:pt x="66040" y="966470"/>
                    </a:lnTo>
                    <a:cubicBezTo>
                      <a:pt x="54610" y="1004570"/>
                      <a:pt x="43180" y="1041400"/>
                      <a:pt x="34290" y="1080770"/>
                    </a:cubicBezTo>
                    <a:lnTo>
                      <a:pt x="1080770" y="35560"/>
                    </a:lnTo>
                    <a:close/>
                    <a:moveTo>
                      <a:pt x="1734820" y="41910"/>
                    </a:moveTo>
                    <a:cubicBezTo>
                      <a:pt x="1711960" y="36830"/>
                      <a:pt x="1690370" y="31750"/>
                      <a:pt x="1667510" y="26670"/>
                    </a:cubicBezTo>
                    <a:lnTo>
                      <a:pt x="26670" y="1667510"/>
                    </a:lnTo>
                    <a:cubicBezTo>
                      <a:pt x="31750" y="1690370"/>
                      <a:pt x="36830" y="1711960"/>
                      <a:pt x="41910" y="1734820"/>
                    </a:cubicBezTo>
                    <a:lnTo>
                      <a:pt x="1734820" y="41910"/>
                    </a:lnTo>
                    <a:close/>
                    <a:moveTo>
                      <a:pt x="2762250" y="1659890"/>
                    </a:moveTo>
                    <a:cubicBezTo>
                      <a:pt x="2768600" y="1626870"/>
                      <a:pt x="2773680" y="1595120"/>
                      <a:pt x="2777490" y="1562100"/>
                    </a:cubicBezTo>
                    <a:lnTo>
                      <a:pt x="1562100" y="2777490"/>
                    </a:lnTo>
                    <a:cubicBezTo>
                      <a:pt x="1595120" y="2773680"/>
                      <a:pt x="1628140" y="2768600"/>
                      <a:pt x="1659890" y="2762250"/>
                    </a:cubicBezTo>
                    <a:lnTo>
                      <a:pt x="2762250" y="1659890"/>
                    </a:lnTo>
                    <a:close/>
                    <a:moveTo>
                      <a:pt x="2785110" y="1306830"/>
                    </a:moveTo>
                    <a:cubicBezTo>
                      <a:pt x="2783840" y="1281430"/>
                      <a:pt x="2781300" y="1256030"/>
                      <a:pt x="2778760" y="1230630"/>
                    </a:cubicBezTo>
                    <a:lnTo>
                      <a:pt x="1230630" y="2777490"/>
                    </a:lnTo>
                    <a:cubicBezTo>
                      <a:pt x="1256030" y="2780030"/>
                      <a:pt x="1281430" y="2782570"/>
                      <a:pt x="1306830" y="2783840"/>
                    </a:cubicBezTo>
                    <a:lnTo>
                      <a:pt x="2785110" y="1306830"/>
                    </a:lnTo>
                    <a:close/>
                    <a:moveTo>
                      <a:pt x="2767330" y="1158240"/>
                    </a:moveTo>
                    <a:cubicBezTo>
                      <a:pt x="2763520" y="1135380"/>
                      <a:pt x="2758440" y="1112520"/>
                      <a:pt x="2753360" y="1089660"/>
                    </a:cubicBezTo>
                    <a:lnTo>
                      <a:pt x="1088390" y="2753360"/>
                    </a:lnTo>
                    <a:cubicBezTo>
                      <a:pt x="1111250" y="2758440"/>
                      <a:pt x="1134110" y="2763520"/>
                      <a:pt x="1156970" y="2767330"/>
                    </a:cubicBezTo>
                    <a:lnTo>
                      <a:pt x="2767330" y="1158240"/>
                    </a:lnTo>
                    <a:close/>
                    <a:moveTo>
                      <a:pt x="2369820" y="398780"/>
                    </a:moveTo>
                    <a:cubicBezTo>
                      <a:pt x="2355850" y="384810"/>
                      <a:pt x="2341880" y="372110"/>
                      <a:pt x="2327910" y="358140"/>
                    </a:cubicBezTo>
                    <a:lnTo>
                      <a:pt x="359410" y="2326640"/>
                    </a:lnTo>
                    <a:cubicBezTo>
                      <a:pt x="372110" y="2340610"/>
                      <a:pt x="386080" y="2354580"/>
                      <a:pt x="400050" y="2368550"/>
                    </a:cubicBezTo>
                    <a:lnTo>
                      <a:pt x="2369820" y="398780"/>
                    </a:lnTo>
                    <a:close/>
                    <a:moveTo>
                      <a:pt x="2451100" y="2301240"/>
                    </a:moveTo>
                    <a:cubicBezTo>
                      <a:pt x="2520950" y="2219960"/>
                      <a:pt x="2579370" y="2133600"/>
                      <a:pt x="2627630" y="2042160"/>
                    </a:cubicBezTo>
                    <a:lnTo>
                      <a:pt x="2042160" y="2627630"/>
                    </a:lnTo>
                    <a:cubicBezTo>
                      <a:pt x="2133600" y="2579370"/>
                      <a:pt x="2219960" y="2520950"/>
                      <a:pt x="2301240" y="2451100"/>
                    </a:cubicBezTo>
                    <a:lnTo>
                      <a:pt x="2451100" y="2301240"/>
                    </a:lnTo>
                    <a:close/>
                    <a:moveTo>
                      <a:pt x="2736850" y="1023620"/>
                    </a:moveTo>
                    <a:cubicBezTo>
                      <a:pt x="2730500" y="1002030"/>
                      <a:pt x="2724150" y="981710"/>
                      <a:pt x="2717800" y="960120"/>
                    </a:cubicBezTo>
                    <a:lnTo>
                      <a:pt x="960120" y="2717800"/>
                    </a:lnTo>
                    <a:cubicBezTo>
                      <a:pt x="981710" y="2724150"/>
                      <a:pt x="1002030" y="2730500"/>
                      <a:pt x="1023620" y="2736850"/>
                    </a:cubicBezTo>
                    <a:lnTo>
                      <a:pt x="2736850" y="1023620"/>
                    </a:lnTo>
                    <a:close/>
                    <a:moveTo>
                      <a:pt x="2696210" y="1892300"/>
                    </a:moveTo>
                    <a:cubicBezTo>
                      <a:pt x="2711450" y="1851660"/>
                      <a:pt x="2725420" y="1811020"/>
                      <a:pt x="2736850" y="1769110"/>
                    </a:cubicBezTo>
                    <a:lnTo>
                      <a:pt x="1769110" y="2736850"/>
                    </a:lnTo>
                    <a:cubicBezTo>
                      <a:pt x="1811020" y="2725420"/>
                      <a:pt x="1851660" y="2711450"/>
                      <a:pt x="1892300" y="2696210"/>
                    </a:cubicBezTo>
                    <a:lnTo>
                      <a:pt x="2696210" y="1892300"/>
                    </a:lnTo>
                    <a:close/>
                    <a:moveTo>
                      <a:pt x="2523490" y="576580"/>
                    </a:moveTo>
                    <a:cubicBezTo>
                      <a:pt x="2512060" y="561340"/>
                      <a:pt x="2500630" y="544830"/>
                      <a:pt x="2487930" y="529590"/>
                    </a:cubicBezTo>
                    <a:lnTo>
                      <a:pt x="529590" y="2486660"/>
                    </a:lnTo>
                    <a:cubicBezTo>
                      <a:pt x="544830" y="2499360"/>
                      <a:pt x="561340" y="2510790"/>
                      <a:pt x="576580" y="2522220"/>
                    </a:cubicBezTo>
                    <a:lnTo>
                      <a:pt x="2523490" y="576580"/>
                    </a:lnTo>
                    <a:close/>
                    <a:moveTo>
                      <a:pt x="2696210" y="899160"/>
                    </a:moveTo>
                    <a:cubicBezTo>
                      <a:pt x="2688590" y="878840"/>
                      <a:pt x="2680970" y="859790"/>
                      <a:pt x="2672080" y="840740"/>
                    </a:cubicBezTo>
                    <a:lnTo>
                      <a:pt x="839470" y="2673350"/>
                    </a:lnTo>
                    <a:cubicBezTo>
                      <a:pt x="858520" y="2682240"/>
                      <a:pt x="878840" y="2689860"/>
                      <a:pt x="897890" y="2697480"/>
                    </a:cubicBezTo>
                    <a:lnTo>
                      <a:pt x="2696210" y="899160"/>
                    </a:lnTo>
                    <a:close/>
                    <a:moveTo>
                      <a:pt x="2449830" y="483870"/>
                    </a:moveTo>
                    <a:cubicBezTo>
                      <a:pt x="2437130" y="468630"/>
                      <a:pt x="2424430" y="454660"/>
                      <a:pt x="2410460" y="440690"/>
                    </a:cubicBezTo>
                    <a:lnTo>
                      <a:pt x="440690" y="2410460"/>
                    </a:lnTo>
                    <a:cubicBezTo>
                      <a:pt x="454660" y="2424430"/>
                      <a:pt x="469900" y="2437130"/>
                      <a:pt x="483870" y="2449830"/>
                    </a:cubicBezTo>
                    <a:lnTo>
                      <a:pt x="2449830" y="483870"/>
                    </a:lnTo>
                    <a:close/>
                    <a:moveTo>
                      <a:pt x="2588260" y="675640"/>
                    </a:moveTo>
                    <a:cubicBezTo>
                      <a:pt x="2578100" y="659130"/>
                      <a:pt x="2567940" y="641350"/>
                      <a:pt x="2556510" y="624840"/>
                    </a:cubicBezTo>
                    <a:lnTo>
                      <a:pt x="624840" y="2556510"/>
                    </a:lnTo>
                    <a:cubicBezTo>
                      <a:pt x="641350" y="2567940"/>
                      <a:pt x="657860" y="2578100"/>
                      <a:pt x="675640" y="2588260"/>
                    </a:cubicBezTo>
                    <a:lnTo>
                      <a:pt x="2588260" y="675640"/>
                    </a:lnTo>
                    <a:close/>
                    <a:moveTo>
                      <a:pt x="2646680" y="783590"/>
                    </a:moveTo>
                    <a:cubicBezTo>
                      <a:pt x="2637790" y="765810"/>
                      <a:pt x="2628900" y="746760"/>
                      <a:pt x="2618740" y="728980"/>
                    </a:cubicBezTo>
                    <a:lnTo>
                      <a:pt x="728980" y="2618740"/>
                    </a:lnTo>
                    <a:cubicBezTo>
                      <a:pt x="746760" y="2628900"/>
                      <a:pt x="764540" y="2637790"/>
                      <a:pt x="783590" y="2646680"/>
                    </a:cubicBezTo>
                    <a:lnTo>
                      <a:pt x="2646680" y="783590"/>
                    </a:lnTo>
                    <a:close/>
                  </a:path>
                </a:pathLst>
              </a:custGeom>
              <a:solidFill>
                <a:srgbClr val="F5FBF9"/>
              </a:solidFill>
            </p:spPr>
          </p:sp>
        </p:grpSp>
        <p:grpSp>
          <p:nvGrpSpPr>
            <p:cNvPr id="15" name="Group 10"/>
            <p:cNvGrpSpPr>
              <a:grpSpLocks noChangeAspect="1"/>
            </p:cNvGrpSpPr>
            <p:nvPr/>
          </p:nvGrpSpPr>
          <p:grpSpPr>
            <a:xfrm>
              <a:off x="0" y="0"/>
              <a:ext cx="7711801" cy="7711801"/>
              <a:chOff x="-2540" y="-2540"/>
              <a:chExt cx="6355080" cy="6355080"/>
            </a:xfrm>
          </p:grpSpPr>
          <p:sp>
            <p:nvSpPr>
              <p:cNvPr id="16" name="Freeform 11"/>
              <p:cNvSpPr/>
              <p:nvPr/>
            </p:nvSpPr>
            <p:spPr>
              <a:xfrm>
                <a:off x="-2540" y="-2540"/>
                <a:ext cx="6355080" cy="6355080"/>
              </a:xfrm>
              <a:custGeom>
                <a:avLst/>
                <a:gdLst/>
                <a:ahLst/>
                <a:cxnLst/>
                <a:rect l="l" t="t" r="r" b="b"/>
                <a:pathLst>
                  <a:path w="6355080" h="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2F5972"/>
              </a:solidFill>
            </p:spPr>
          </p:sp>
        </p:grpSp>
      </p:grpSp>
    </p:spTree>
    <p:extLst>
      <p:ext uri="{BB962C8B-B14F-4D97-AF65-F5344CB8AC3E}">
        <p14:creationId xmlns:p14="http://schemas.microsoft.com/office/powerpoint/2010/main" val="17487688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lumMod val="60000"/>
            <a:lumOff val="40000"/>
            <a:alpha val="90000"/>
          </a:schemeClr>
        </a:solidFill>
        <a:ln>
          <a:solidFill>
            <a:schemeClr val="bg2">
              <a:lumMod val="90000"/>
            </a:schemeClr>
          </a:solidFill>
        </a:ln>
      </a:spPr>
      <a:bodyPr anchor="ctr"/>
      <a:lstStyle>
        <a:defPPr algn="ctr" fontAlgn="auto">
          <a:spcBef>
            <a:spcPts val="0"/>
          </a:spcBef>
          <a:spcAft>
            <a:spcPts val="0"/>
          </a:spcAf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2219</TotalTime>
  <Words>1035</Words>
  <Application>Microsoft Macintosh PowerPoint</Application>
  <PresentationFormat>Custom</PresentationFormat>
  <Paragraphs>103</Paragraphs>
  <Slides>25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Dosis</vt:lpstr>
      <vt:lpstr>Cormorant Garamond Bold Bold</vt:lpstr>
      <vt:lpstr>Calibri</vt:lpstr>
      <vt:lpstr>Arial</vt:lpstr>
      <vt:lpstr>Arial Unicode MS</vt:lpstr>
      <vt:lpstr>Overpass Light Bold</vt:lpstr>
      <vt:lpstr>Office Theme</vt:lpstr>
      <vt:lpstr>PowerPoint Presentation</vt:lpstr>
      <vt:lpstr>Kelompok 8</vt:lpstr>
      <vt:lpstr>PowerPoint Presentation</vt:lpstr>
      <vt:lpstr>PowerPoint Presentation</vt:lpstr>
      <vt:lpstr>Perencanaan Pesan-Pesan Persuasi</vt:lpstr>
      <vt:lpstr>Pengertian Persuasi</vt:lpstr>
      <vt:lpstr>Tujuan</vt:lpstr>
      <vt:lpstr>PowerPoint Presentation</vt:lpstr>
      <vt:lpstr>Analisis Audiens</vt:lpstr>
      <vt:lpstr>Teori Kebutuhan Hierarki/Berjenjang </vt:lpstr>
      <vt:lpstr>Pertimbangan Perbedaan Budaya</vt:lpstr>
      <vt:lpstr>Memilih Pendekatan Organisasional</vt:lpstr>
      <vt:lpstr>Mengembangkan Pesan Persuasif</vt:lpstr>
      <vt:lpstr>Komponen Pesan Persuasif yang Efektif</vt:lpstr>
      <vt:lpstr>Menetapkan Kredibilitas</vt:lpstr>
      <vt:lpstr>Membuat Kerangka Argumentasi</vt:lpstr>
      <vt:lpstr>Memilih Daya Pikat</vt:lpstr>
      <vt:lpstr>Menulis Permintaan Persuasif</vt:lpstr>
      <vt:lpstr>Yang Perlu Diperhatian dalam Menyusun Permintaan Persuasif</vt:lpstr>
      <vt:lpstr>Hambatan yang Dihadapi</vt:lpstr>
      <vt:lpstr>Permintaan Persuasif untuk Klaim dan Penyesuaian </vt:lpstr>
      <vt:lpstr>Penulisan Pesan-Pesan Penjualan dan Permohonan Dana</vt:lpstr>
      <vt:lpstr>Jenis Pesan Persuasif</vt:lpstr>
      <vt:lpstr>Perencanaan Pesan-Pesan Penjualan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Muted White Black and Beige Minimalist Elegant Company Meeting Presentation</dc:title>
  <dc:creator>USER's</dc:creator>
  <cp:lastModifiedBy>Microsoft Office User</cp:lastModifiedBy>
  <cp:revision>46</cp:revision>
  <dcterms:created xsi:type="dcterms:W3CDTF">2006-08-16T00:00:00Z</dcterms:created>
  <dcterms:modified xsi:type="dcterms:W3CDTF">2020-11-09T10:20:49Z</dcterms:modified>
</cp:coreProperties>
</file>