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3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8486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00510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50521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2785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01726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10673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2244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85902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894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0660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0818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893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3930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7745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4445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212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310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3C74C-5E90-4E02-B1FD-54B1616446EC}" type="datetimeFigureOut">
              <a:rPr lang="en-ID" smtClean="0"/>
              <a:t>27/09/2023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3F67B-8089-4E96-B5A1-DE80ACF68B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73543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C0A93-49F3-68FE-8D10-4C086D2D0A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ANALISIS SWOT “PERHITUNGAN BOBOT DAN RATING”</a:t>
            </a:r>
            <a:endParaRPr lang="en-ID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590AD-8EA2-411B-A42E-5A09AF95A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816069"/>
            <a:ext cx="8144134" cy="1117687"/>
          </a:xfrm>
        </p:spPr>
        <p:txBody>
          <a:bodyPr/>
          <a:lstStyle/>
          <a:p>
            <a:r>
              <a:rPr lang="en-US" dirty="0"/>
              <a:t>Oleh </a:t>
            </a:r>
          </a:p>
          <a:p>
            <a:r>
              <a:rPr lang="en-US" dirty="0" err="1"/>
              <a:t>Dewie</a:t>
            </a:r>
            <a:r>
              <a:rPr lang="en-US" dirty="0"/>
              <a:t> </a:t>
            </a:r>
            <a:r>
              <a:rPr lang="en-US" dirty="0" err="1"/>
              <a:t>Brima</a:t>
            </a:r>
            <a:r>
              <a:rPr lang="en-US" dirty="0"/>
              <a:t> Atika, S.I.P, </a:t>
            </a:r>
            <a:r>
              <a:rPr lang="en-US" dirty="0" err="1"/>
              <a:t>M.Si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92190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BC43D-A1F3-C354-5FC6-9B10611DF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MATRIX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3AFF87-E337-F56F-9B42-291E85E5CC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85" t="23167" r="19577" b="14444"/>
          <a:stretch/>
        </p:blipFill>
        <p:spPr>
          <a:xfrm>
            <a:off x="680321" y="2292209"/>
            <a:ext cx="7689956" cy="441918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1614261-6523-348C-38A9-89FFC53F6F19}"/>
              </a:ext>
            </a:extLst>
          </p:cNvPr>
          <p:cNvSpPr/>
          <p:nvPr/>
        </p:nvSpPr>
        <p:spPr>
          <a:xfrm>
            <a:off x="9284677" y="3657600"/>
            <a:ext cx="2227002" cy="13662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X= ½(S-W)</a:t>
            </a:r>
          </a:p>
          <a:p>
            <a:pPr algn="ctr"/>
            <a:r>
              <a:rPr lang="en-US" dirty="0"/>
              <a:t>Y= ½(O-T)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5797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A48E8-D5E9-FA12-8B31-19DA2A55F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464234"/>
            <a:ext cx="11043138" cy="583809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Gambar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menunjukkan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berbagi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kemungkinan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posisi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suatu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dan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tipe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strategi yang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sesuai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Dengan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mengetahui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posisi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pada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kuadran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yang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tepat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maka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dapat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mengambil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keputusan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dengan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lebih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tepat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yaitu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:</a:t>
            </a:r>
          </a:p>
          <a:p>
            <a:pPr algn="just">
              <a:buFont typeface="+mj-lt"/>
              <a:buAutoNum type="arabicPeriod"/>
            </a:pP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Jika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posisi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berada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pada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kuadran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I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maka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menandakan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bahwa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situasi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ini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sangat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menguntungkan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tersebut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memiliki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peluang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dan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kekuatan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sehingga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dapat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memanfaatkan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peluang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yang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ada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. Strategi yang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harus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diterapkan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untuk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yang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berada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pada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posisi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ini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adalah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mendukung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kebijakan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pertumbuhan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yang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agresif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Perusahaan yang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berada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pada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kuadran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II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berarti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menghadapi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berbagai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ancaman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masih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memiliki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kekuatan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internal. Strategi yang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harus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dilakukan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adalah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menggunakan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kekuatan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untuk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memanfaatkan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peluang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jangka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Panjang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dengan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cara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strategi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diversifikasi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Perusahaan yang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berada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pada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kuadran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III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menunjukkan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bahwa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mempunyai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peluang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yang sangat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besar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tetapi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dilain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pihak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memiliki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kelemahan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internal.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Fokus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yang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harus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diambil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oleh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adalah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meminimalkan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masalah-masalah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internal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sehingga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dapat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merebut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peluang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pasar yang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lebih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baik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Posisi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pada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kuadran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IV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menunjukkan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bahwa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menghadapi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situasi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yang sangat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tidak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menguntungkan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dimana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selain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perusahaan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menghadapi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berbagai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ancaman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juga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menghadapai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ID" sz="2200" b="0" i="0" dirty="0" err="1">
                <a:solidFill>
                  <a:srgbClr val="212529"/>
                </a:solidFill>
                <a:effectLst/>
                <a:latin typeface="system-ui"/>
              </a:rPr>
              <a:t>kelemahan</a:t>
            </a:r>
            <a:r>
              <a:rPr lang="en-ID" sz="2200" b="0" i="0" dirty="0">
                <a:solidFill>
                  <a:srgbClr val="212529"/>
                </a:solidFill>
                <a:effectLst/>
                <a:latin typeface="system-ui"/>
              </a:rPr>
              <a:t> internal.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3274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D0EC0-FC15-9E5C-DF34-96B4F1160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ANALISIS FAKTOR INTERNAL &amp; ANALISIS FAKTOR EKSTERNAL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91A59C-58EF-D68A-2D0A-F1AF02C164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192" t="38148" r="18077" b="18549"/>
          <a:stretch/>
        </p:blipFill>
        <p:spPr>
          <a:xfrm>
            <a:off x="680321" y="2172142"/>
            <a:ext cx="11243020" cy="422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07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077F140-1CC5-3C31-7DB2-0319B4D588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763764"/>
              </p:ext>
            </p:extLst>
          </p:nvPr>
        </p:nvGraphicFramePr>
        <p:xfrm>
          <a:off x="422032" y="741227"/>
          <a:ext cx="11324492" cy="6406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0027">
                  <a:extLst>
                    <a:ext uri="{9D8B030D-6E8A-4147-A177-3AD203B41FA5}">
                      <a16:colId xmlns:a16="http://schemas.microsoft.com/office/drawing/2014/main" val="556422907"/>
                    </a:ext>
                  </a:extLst>
                </a:gridCol>
                <a:gridCol w="1083338">
                  <a:extLst>
                    <a:ext uri="{9D8B030D-6E8A-4147-A177-3AD203B41FA5}">
                      <a16:colId xmlns:a16="http://schemas.microsoft.com/office/drawing/2014/main" val="3879004918"/>
                    </a:ext>
                  </a:extLst>
                </a:gridCol>
                <a:gridCol w="1155560">
                  <a:extLst>
                    <a:ext uri="{9D8B030D-6E8A-4147-A177-3AD203B41FA5}">
                      <a16:colId xmlns:a16="http://schemas.microsoft.com/office/drawing/2014/main" val="1315409870"/>
                    </a:ext>
                  </a:extLst>
                </a:gridCol>
                <a:gridCol w="1155561">
                  <a:extLst>
                    <a:ext uri="{9D8B030D-6E8A-4147-A177-3AD203B41FA5}">
                      <a16:colId xmlns:a16="http://schemas.microsoft.com/office/drawing/2014/main" val="2859923537"/>
                    </a:ext>
                  </a:extLst>
                </a:gridCol>
                <a:gridCol w="1560006">
                  <a:extLst>
                    <a:ext uri="{9D8B030D-6E8A-4147-A177-3AD203B41FA5}">
                      <a16:colId xmlns:a16="http://schemas.microsoft.com/office/drawing/2014/main" val="4214628266"/>
                    </a:ext>
                  </a:extLst>
                </a:gridCol>
              </a:tblGrid>
              <a:tr h="85649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Faktor</a:t>
                      </a:r>
                      <a:r>
                        <a:rPr lang="en-US" dirty="0"/>
                        <a:t> Internal Strategi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Bobot</a:t>
                      </a:r>
                      <a:r>
                        <a:rPr lang="en-US" dirty="0"/>
                        <a:t> (1)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Skor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Ranking/</a:t>
                      </a:r>
                    </a:p>
                    <a:p>
                      <a:pPr algn="ctr"/>
                      <a:r>
                        <a:rPr lang="en-US" dirty="0" err="1"/>
                        <a:t>prioritas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822154"/>
                  </a:ext>
                </a:extLst>
              </a:tr>
              <a:tr h="2212287">
                <a:tc>
                  <a:txBody>
                    <a:bodyPr/>
                    <a:lstStyle/>
                    <a:p>
                      <a:r>
                        <a:rPr lang="en-US" dirty="0" err="1"/>
                        <a:t>Kekuatan</a:t>
                      </a:r>
                      <a:r>
                        <a:rPr lang="en-US" dirty="0"/>
                        <a:t>: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Tingkat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kelulusan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Tenaga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motivasi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berbenah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Tenaga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Proses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Mengajar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rintisan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Berstandar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248420"/>
                  </a:ext>
                </a:extLst>
              </a:tr>
              <a:tr h="43233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938659"/>
                  </a:ext>
                </a:extLst>
              </a:tr>
              <a:tr h="2141224">
                <a:tc>
                  <a:txBody>
                    <a:bodyPr/>
                    <a:lstStyle/>
                    <a:p>
                      <a:r>
                        <a:rPr lang="en-US" dirty="0" err="1"/>
                        <a:t>Kelemahan</a:t>
                      </a:r>
                      <a:r>
                        <a:rPr lang="en-US" dirty="0"/>
                        <a:t>: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berbahasa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Inggris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dewan guru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siswa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diterima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PT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Guru yang 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tersertifikasi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30%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berbahasa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Inggris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pegawai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Keterbatasan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pegawai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pemanfaatan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777777"/>
                  </a:ext>
                </a:extLst>
              </a:tr>
              <a:tr h="545506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2824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83123DC2-DA09-6239-F450-FFB17FC5E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134250"/>
            <a:ext cx="10831358" cy="484729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KAFI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9910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AA447-CA59-9C35-8C35-E4176FA95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134250"/>
            <a:ext cx="10831358" cy="484729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KAFE</a:t>
            </a:r>
            <a:endParaRPr lang="en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20761CB-E6E8-AE24-0E03-5B9EAE7D66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211561"/>
              </p:ext>
            </p:extLst>
          </p:nvPr>
        </p:nvGraphicFramePr>
        <p:xfrm>
          <a:off x="538880" y="741226"/>
          <a:ext cx="10972799" cy="5571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556422907"/>
                    </a:ext>
                  </a:extLst>
                </a:gridCol>
                <a:gridCol w="1049694">
                  <a:extLst>
                    <a:ext uri="{9D8B030D-6E8A-4147-A177-3AD203B41FA5}">
                      <a16:colId xmlns:a16="http://schemas.microsoft.com/office/drawing/2014/main" val="3879004918"/>
                    </a:ext>
                  </a:extLst>
                </a:gridCol>
                <a:gridCol w="1119673">
                  <a:extLst>
                    <a:ext uri="{9D8B030D-6E8A-4147-A177-3AD203B41FA5}">
                      <a16:colId xmlns:a16="http://schemas.microsoft.com/office/drawing/2014/main" val="1315409870"/>
                    </a:ext>
                  </a:extLst>
                </a:gridCol>
                <a:gridCol w="1119674">
                  <a:extLst>
                    <a:ext uri="{9D8B030D-6E8A-4147-A177-3AD203B41FA5}">
                      <a16:colId xmlns:a16="http://schemas.microsoft.com/office/drawing/2014/main" val="2859923537"/>
                    </a:ext>
                  </a:extLst>
                </a:gridCol>
                <a:gridCol w="1511558">
                  <a:extLst>
                    <a:ext uri="{9D8B030D-6E8A-4147-A177-3AD203B41FA5}">
                      <a16:colId xmlns:a16="http://schemas.microsoft.com/office/drawing/2014/main" val="4214628266"/>
                    </a:ext>
                  </a:extLst>
                </a:gridCol>
              </a:tblGrid>
              <a:tr h="869317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Faktor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Ikternal</a:t>
                      </a:r>
                      <a:r>
                        <a:rPr lang="en-US" dirty="0"/>
                        <a:t> Strategi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Bobot</a:t>
                      </a:r>
                      <a:r>
                        <a:rPr lang="en-US" dirty="0"/>
                        <a:t> (%)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Skor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Kesimpulan </a:t>
                      </a:r>
                      <a:r>
                        <a:rPr lang="en-US" dirty="0" err="1"/>
                        <a:t>prioritas</a:t>
                      </a:r>
                      <a:r>
                        <a:rPr lang="en-US" dirty="0"/>
                        <a:t>/</a:t>
                      </a:r>
                    </a:p>
                    <a:p>
                      <a:pPr algn="ctr"/>
                      <a:r>
                        <a:rPr lang="en-US" dirty="0"/>
                        <a:t>ranking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822154"/>
                  </a:ext>
                </a:extLst>
              </a:tr>
              <a:tr h="1537740">
                <a:tc>
                  <a:txBody>
                    <a:bodyPr/>
                    <a:lstStyle/>
                    <a:p>
                      <a:r>
                        <a:rPr lang="en-US" dirty="0"/>
                        <a:t>PELUANG: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Mendapat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Banyak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Pembangunan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Dukungan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pemerintah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Kesesuaian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tuntutan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Animo Masyarakat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248420"/>
                  </a:ext>
                </a:extLst>
              </a:tr>
              <a:tr h="379828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720889"/>
                  </a:ext>
                </a:extLst>
              </a:tr>
              <a:tr h="1713586">
                <a:tc>
                  <a:txBody>
                    <a:bodyPr/>
                    <a:lstStyle/>
                    <a:p>
                      <a:r>
                        <a:rPr lang="en-US" dirty="0"/>
                        <a:t>ANCAMAN: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Adanya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lembaga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sejenis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Kemajuan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777777"/>
                  </a:ext>
                </a:extLst>
              </a:tr>
              <a:tr h="826715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2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70955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216</TotalTime>
  <Words>345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system-ui</vt:lpstr>
      <vt:lpstr>Trebuchet MS</vt:lpstr>
      <vt:lpstr>Berlin</vt:lpstr>
      <vt:lpstr>ANALISIS SWOT “PERHITUNGAN BOBOT DAN RATING”</vt:lpstr>
      <vt:lpstr>SPACE MATRIX</vt:lpstr>
      <vt:lpstr>PowerPoint Presentation</vt:lpstr>
      <vt:lpstr>ANALISIS FAKTOR INTERNAL &amp; ANALISIS FAKTOR EKSTERNAL</vt:lpstr>
      <vt:lpstr>KAFI</vt:lpstr>
      <vt:lpstr>KAFE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SWOT “PERHITUNGAN BOBOT DAN RATING”</dc:title>
  <dc:creator>DELL</dc:creator>
  <cp:lastModifiedBy>DELL</cp:lastModifiedBy>
  <cp:revision>5</cp:revision>
  <dcterms:created xsi:type="dcterms:W3CDTF">2023-09-26T16:05:57Z</dcterms:created>
  <dcterms:modified xsi:type="dcterms:W3CDTF">2023-09-27T03:09:04Z</dcterms:modified>
</cp:coreProperties>
</file>