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601575"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750" y="-90"/>
      </p:cViewPr>
      <p:guideLst>
        <p:guide orient="horz" pos="2160"/>
        <p:guide pos="3969"/>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45118" y="2130426"/>
            <a:ext cx="10711339"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890236" y="3886200"/>
            <a:ext cx="882110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0B79CAA-68AC-4E9F-A418-96F0CBA2DF7D}"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0B79CAA-68AC-4E9F-A418-96F0CBA2DF7D}"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90638" y="274639"/>
            <a:ext cx="3907363"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68547" y="274639"/>
            <a:ext cx="11512064"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0B79CAA-68AC-4E9F-A418-96F0CBA2DF7D}"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0B79CAA-68AC-4E9F-A418-96F0CBA2DF7D}"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5437" y="4406901"/>
            <a:ext cx="10711339"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995437" y="2906713"/>
            <a:ext cx="1071133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B79CAA-68AC-4E9F-A418-96F0CBA2DF7D}" type="datetimeFigureOut">
              <a:rPr lang="id-ID" smtClean="0"/>
              <a:t>05/09/2021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68547" y="1600201"/>
            <a:ext cx="770971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8788286" y="1600201"/>
            <a:ext cx="770971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60B79CAA-68AC-4E9F-A418-96F0CBA2DF7D}" type="datetimeFigureOut">
              <a:rPr lang="id-ID" smtClean="0"/>
              <a:t>05/09/2021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079" y="274638"/>
            <a:ext cx="11341418"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30079" y="1535113"/>
            <a:ext cx="556788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079" y="2174875"/>
            <a:ext cx="556788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401426" y="1535113"/>
            <a:ext cx="557007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01426" y="2174875"/>
            <a:ext cx="557007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60B79CAA-68AC-4E9F-A418-96F0CBA2DF7D}" type="datetimeFigureOut">
              <a:rPr lang="id-ID" smtClean="0"/>
              <a:t>05/09/2021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0B79CAA-68AC-4E9F-A418-96F0CBA2DF7D}" type="datetimeFigureOut">
              <a:rPr lang="id-ID" smtClean="0"/>
              <a:t>05/09/2021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B79CAA-68AC-4E9F-A418-96F0CBA2DF7D}" type="datetimeFigureOut">
              <a:rPr lang="id-ID" smtClean="0"/>
              <a:t>05/09/2021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080" y="273050"/>
            <a:ext cx="4145831"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926866" y="273051"/>
            <a:ext cx="70446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30080" y="1435101"/>
            <a:ext cx="414583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B79CAA-68AC-4E9F-A418-96F0CBA2DF7D}" type="datetimeFigureOut">
              <a:rPr lang="id-ID" smtClean="0"/>
              <a:t>05/09/2021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9997" y="4800600"/>
            <a:ext cx="7560945"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469997" y="612775"/>
            <a:ext cx="75609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469997" y="5367338"/>
            <a:ext cx="75609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B79CAA-68AC-4E9F-A418-96F0CBA2DF7D}" type="datetimeFigureOut">
              <a:rPr lang="id-ID" smtClean="0"/>
              <a:t>05/09/2021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8F2783A-6B52-4203-B36E-85CC01CDC9A6}"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8000" b="-1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0079" y="274638"/>
            <a:ext cx="11341418"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30079" y="1600201"/>
            <a:ext cx="11341418"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630079" y="6356351"/>
            <a:ext cx="29403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B79CAA-68AC-4E9F-A418-96F0CBA2DF7D}" type="datetimeFigureOut">
              <a:rPr lang="id-ID" smtClean="0"/>
              <a:t>05/09/2021</a:t>
            </a:fld>
            <a:endParaRPr lang="id-ID"/>
          </a:p>
        </p:txBody>
      </p:sp>
      <p:sp>
        <p:nvSpPr>
          <p:cNvPr id="5" name="Footer Placeholder 4"/>
          <p:cNvSpPr>
            <a:spLocks noGrp="1"/>
          </p:cNvSpPr>
          <p:nvPr>
            <p:ph type="ftr" sz="quarter" idx="3"/>
          </p:nvPr>
        </p:nvSpPr>
        <p:spPr>
          <a:xfrm>
            <a:off x="4305538" y="6356351"/>
            <a:ext cx="39904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9031129" y="6356351"/>
            <a:ext cx="294036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F2783A-6B52-4203-B36E-85CC01CDC9A6}"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68761"/>
            <a:ext cx="12601575" cy="1470025"/>
          </a:xfrm>
        </p:spPr>
        <p:txBody>
          <a:bodyPr/>
          <a:lstStyle/>
          <a:p>
            <a:r>
              <a:rPr lang="id-ID" dirty="0" smtClean="0"/>
              <a:t>SEJARAH HUKUM INTERNASIONAL</a:t>
            </a:r>
            <a:endParaRPr lang="id-ID" dirty="0"/>
          </a:p>
        </p:txBody>
      </p:sp>
      <p:sp>
        <p:nvSpPr>
          <p:cNvPr id="3" name="Subtitle 2"/>
          <p:cNvSpPr>
            <a:spLocks noGrp="1"/>
          </p:cNvSpPr>
          <p:nvPr>
            <p:ph type="subTitle" idx="1"/>
          </p:nvPr>
        </p:nvSpPr>
        <p:spPr>
          <a:xfrm>
            <a:off x="1890236" y="3886200"/>
            <a:ext cx="8821103" cy="550912"/>
          </a:xfrm>
        </p:spPr>
        <p:txBody>
          <a:bodyPr>
            <a:normAutofit lnSpcReduction="10000"/>
          </a:bodyPr>
          <a:lstStyle/>
          <a:p>
            <a:r>
              <a:rPr lang="id-ID" dirty="0" smtClean="0"/>
              <a:t>RIA WIERMA PUTRI, PH.D.</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Bangsa Yahudi</a:t>
            </a:r>
            <a:endParaRPr lang="id-ID" dirty="0"/>
          </a:p>
        </p:txBody>
      </p:sp>
      <p:sp>
        <p:nvSpPr>
          <p:cNvPr id="3" name="Content Placeholder 2"/>
          <p:cNvSpPr>
            <a:spLocks noGrp="1"/>
          </p:cNvSpPr>
          <p:nvPr>
            <p:ph idx="1"/>
          </p:nvPr>
        </p:nvSpPr>
        <p:spPr/>
        <p:txBody>
          <a:bodyPr/>
          <a:lstStyle/>
          <a:p>
            <a:pPr>
              <a:buNone/>
            </a:pPr>
            <a:r>
              <a:rPr lang="id-ID" dirty="0" smtClean="0"/>
              <a:t>Pada zaman ini telah dikenal hukum bangsa-bangsa yang merupakan kebudayaan Yahudi. Juga telah dikenal ketentuan-ketentuan mengenai perjanjian, perlakuan terhadap orang asing dan cara melakukan perang. Ada pengecualian di dalam hukum perang Yahudi dengan hukum perang secara umum terhadap musuh bebuyutan. Diperbolehkannya untuk melakukan penyimpangan ketentuan perang pada saat bangsa Yahudi berhadapan dengan musuh bebuyutan.</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Zaman Yunani</a:t>
            </a:r>
            <a:endParaRPr lang="id-ID" dirty="0"/>
          </a:p>
        </p:txBody>
      </p:sp>
      <p:sp>
        <p:nvSpPr>
          <p:cNvPr id="3" name="Content Placeholder 2"/>
          <p:cNvSpPr>
            <a:spLocks noGrp="1"/>
          </p:cNvSpPr>
          <p:nvPr>
            <p:ph idx="1"/>
          </p:nvPr>
        </p:nvSpPr>
        <p:spPr/>
        <p:txBody>
          <a:bodyPr/>
          <a:lstStyle/>
          <a:p>
            <a:pPr>
              <a:buNone/>
            </a:pPr>
            <a:r>
              <a:rPr lang="id-ID" dirty="0" smtClean="0"/>
              <a:t>Pada permulaan masa Yunani, proses pembentukan kaidah-kaidah kebiasaan hukum internasional dari adat-istiadat dan praktek-praktek yang ditaati oleh negara-negara tersebut dalam hubungan mereka satu sama lain. Pada saat itu banyak muncul negara merdeka, dan diantara mereka mengadakan hubungan diplomatik satu sama lain dan hubungan dengan dunia luar maka kemudian berkembanglah sejumlah kaidah kebiasaan yang berkenaan dengan urusanurusan diplomatik.</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Pada zaman ini juga telah dikenal aturan-aturan yang mengatur hubungan antara kumpulan-kumpulan manusia yang hidup dalam negara-negara kota. Pada zaman ini penduduk digolongkan menjadi dua yaitu: golongan Yunani dan orang luar Yunani yang dianggap sebagai orang-orang biadab (barbar). Masyarakat Yunani sudah mengenal ketentuan-ketentuan mengenai perwasitan (arbitration) dan diplomasi yang tinggi tingkat perkembangannya.</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b="1" i="1" dirty="0" smtClean="0"/>
              <a:t>Sumbangan yang paling berharga dari kebudayaan Yunani bagi perkembangan hukum internasional adalah Konsep Hukum Alam </a:t>
            </a:r>
            <a:r>
              <a:rPr lang="id-ID" dirty="0" smtClean="0"/>
              <a:t>yaitu hukum yang berlaku secara mutlak dimanapun juga dan yang berasal dari ratio atau akal manusia. Konsep Hukum Alam ini adalah konsep yang dikembangkan oleh ahli filsafat yang hidup dalam abad ke III sebelum masehi, Konsep Hukum Alam diteruskan ke Roma dan Romalah yang memperkenalkan kepada dunia.</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Zaman Romawi</a:t>
            </a:r>
            <a:endParaRPr lang="id-ID" dirty="0"/>
          </a:p>
        </p:txBody>
      </p:sp>
      <p:sp>
        <p:nvSpPr>
          <p:cNvPr id="3" name="Content Placeholder 2"/>
          <p:cNvSpPr>
            <a:spLocks noGrp="1"/>
          </p:cNvSpPr>
          <p:nvPr>
            <p:ph idx="1"/>
          </p:nvPr>
        </p:nvSpPr>
        <p:spPr/>
        <p:txBody>
          <a:bodyPr>
            <a:normAutofit lnSpcReduction="10000"/>
          </a:bodyPr>
          <a:lstStyle/>
          <a:p>
            <a:pPr>
              <a:buNone/>
            </a:pPr>
            <a:r>
              <a:rPr lang="id-ID" dirty="0" smtClean="0"/>
              <a:t>Hukum Internasional sebagai hukum yang mengatur hubungan antar kerajaan-kerajaan tidak mengalami perkembangan yang pesat pada Zaman Romawi, hal ini karena pada zaman ini masyarakat dunia merupakan satu imperium yaitu imperium Roma yang menguasai seluruh wilayah di dalam lingkungan kebudayaan Romawi. Walaupun demikian hukum Romawi ini sangat penting bagi perkembangan hukum internasional selanjutnya. Hukum Romawi telah menyumbangkan banyak sekali azas atau konsep yang kemudian diterima dalam hukum internasional.</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pPr>
              <a:buNone/>
            </a:pPr>
            <a:r>
              <a:rPr lang="id-ID" dirty="0" smtClean="0"/>
              <a:t>	Dalam hukum Romawi dikenal asas-asas yang berasal dari hukum perdata kemudian memegang peranan yang penting dalam hukum internasional, seperti occupation, servitut, dan bona fides, juga dikenal asas pacta sunt servanda, ini merupakan warisan pada kebudayaan Romawi yang tentunya masih dipergunakan saat ini. Hukum Romawi menjadi dasar pada sebagaian besar sistem-sistem hukum di Eropa khususnya negara-negara Eropa Barat dan berpengaruh terhadap perkembangan hukum internasional masa kini. Namun cikal-bakal dari hukum internasional telah lama diterapkan oleh kekaisaran romawi, yakni istilah hukum ius gentium yang merupakan hukum yang mengatur hubungan antara orang Romawi dengan orang yang bukan Romawi serta antara orang bukan Romawi satu sama lain. Kemudian muncul lagi istilah ius inter gentes yang mengatur tentang hubungan antara publik dengan individu. Dari situlah awal munculnya hukum yang mengatur tentang hubungan subyek hukum yang melintasi batas territorial suatu negara. </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Perjanjian Westphalia</a:t>
            </a:r>
            <a:endParaRPr lang="id-ID" dirty="0"/>
          </a:p>
        </p:txBody>
      </p:sp>
      <p:sp>
        <p:nvSpPr>
          <p:cNvPr id="3" name="Content Placeholder 2"/>
          <p:cNvSpPr>
            <a:spLocks noGrp="1"/>
          </p:cNvSpPr>
          <p:nvPr>
            <p:ph idx="1"/>
          </p:nvPr>
        </p:nvSpPr>
        <p:spPr/>
        <p:txBody>
          <a:bodyPr/>
          <a:lstStyle/>
          <a:p>
            <a:pPr>
              <a:buNone/>
            </a:pPr>
            <a:r>
              <a:rPr lang="id-ID" dirty="0" smtClean="0"/>
              <a:t>Dalam sejarah hukum, khususnya hukum internasional, Perjanjian Westphalia merupakan tonggak sejarah dari lahirnya negara-negara modern menurut hukum internasional. Latar belakang dari lahirnya perjanjian legendaris ini bukan saja disemangati oleh persoalan-persoalan keagamaan, pertentangan antara agama Katolik dan Protestan, tetapi lebih jauh dalam soal-soal perkembangan kenegaraan dan hubungan antara bangsa serta pengakuan internasional.</a:t>
            </a: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Selain dapat mengakhiri perang 30 tahun, juga telah membawa dampak besar bagi perubahan-perubahan peradaban umat manusia dimuka bumi. Beberapa Negara yang tadinya menjadi satu kerajaan besar, oleh akibat keinginan masyarakat kecil berpecah-pecah menjadi beberapa Negara. Seperti Negara Eropa bagian barat yaitu Luxemburg, Belanda dan Belgia (Benelux) yang tadinya bersatu menjadi satu negara. Demikian pula dengan adanya kerajaankerajaan kecil oleh keinginan masyarakat bersatu menjadi satu negara, seperti Italia.</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Abad Ke-18</a:t>
            </a:r>
            <a:endParaRPr lang="id-ID" dirty="0"/>
          </a:p>
        </p:txBody>
      </p:sp>
      <p:sp>
        <p:nvSpPr>
          <p:cNvPr id="3" name="Content Placeholder 2"/>
          <p:cNvSpPr>
            <a:spLocks noGrp="1"/>
          </p:cNvSpPr>
          <p:nvPr>
            <p:ph idx="1"/>
          </p:nvPr>
        </p:nvSpPr>
        <p:spPr/>
        <p:txBody>
          <a:bodyPr/>
          <a:lstStyle/>
          <a:p>
            <a:pPr>
              <a:buNone/>
            </a:pPr>
            <a:r>
              <a:rPr lang="id-ID" dirty="0" smtClean="0"/>
              <a:t>Mulai bermunculan ahli hukum internasional setelah Hugo Grotius yang terbagi dalam 2 (dua) aliran, yaitu aliran hukum alam dan aliran positivisme. Menurut Pufendorf seorang ahli hukum yang berasal dari Belanda, menyatakan bahwa hukum internasional merupakan bagian dari hukum alam yang berpangkal pada akal manusia mengatur kehidupan manusia kapan saja dan dimana saja ia berada, hidup berorganisasi dalam negara atau tidak. </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buNone/>
            </a:pPr>
            <a:r>
              <a:rPr lang="id-ID" dirty="0" smtClean="0"/>
              <a:t>Pada abad ini kecenderungan perkembangan di antara para ahli hukum untuk lebih mengemukakan kaidah-kaidah hukum internasional terutama dalam bentuk kebiasaan dan traktat, dan mengurangi sedikit mungkin kedudukan “hukum alam” atau “nalar”, sebagai sumber dari prinsip-prinsip tersebut. Zaman ini adalah masa kebangkitan negara-negara baru yang kuat, baik di eropa maupun di luar Eropa yang ditandai dengan ekspansi peradaban eropa ke wilayah-wilayah luar benua, modernisasi sarana angkutan dunia, penemuan-penemuan baru, dan kondisi tersebut membutukan pengaturan dalam tindakan hubungan-hubungan internasional. </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40347" y="0"/>
            <a:ext cx="7704856" cy="10527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latin typeface="Tahoma" pitchFamily="34" charset="0"/>
                <a:ea typeface="Tahoma" pitchFamily="34" charset="0"/>
                <a:cs typeface="Tahoma" pitchFamily="34" charset="0"/>
              </a:rPr>
              <a:t>Sejarah perkembangan Hukum Internasional</a:t>
            </a:r>
            <a:endParaRPr lang="id-ID" sz="3600" dirty="0">
              <a:latin typeface="Tahoma" pitchFamily="34" charset="0"/>
              <a:ea typeface="Tahoma" pitchFamily="34" charset="0"/>
              <a:cs typeface="Tahoma" pitchFamily="34" charset="0"/>
            </a:endParaRPr>
          </a:p>
        </p:txBody>
      </p:sp>
      <p:cxnSp>
        <p:nvCxnSpPr>
          <p:cNvPr id="6" name="Straight Arrow Connector 5"/>
          <p:cNvCxnSpPr>
            <a:stCxn id="4" idx="2"/>
          </p:cNvCxnSpPr>
          <p:nvPr/>
        </p:nvCxnSpPr>
        <p:spPr>
          <a:xfrm flipH="1">
            <a:off x="2844403" y="1052736"/>
            <a:ext cx="3348372"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88032" y="2420888"/>
            <a:ext cx="3060427"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latin typeface="Tahoma" pitchFamily="34" charset="0"/>
                <a:ea typeface="Tahoma" pitchFamily="34" charset="0"/>
                <a:cs typeface="Tahoma" pitchFamily="34" charset="0"/>
              </a:rPr>
              <a:t>periode kuno</a:t>
            </a:r>
            <a:endParaRPr lang="id-ID" sz="3600" dirty="0">
              <a:latin typeface="Tahoma" pitchFamily="34" charset="0"/>
              <a:ea typeface="Tahoma" pitchFamily="34" charset="0"/>
              <a:cs typeface="Tahoma" pitchFamily="34" charset="0"/>
            </a:endParaRPr>
          </a:p>
        </p:txBody>
      </p:sp>
      <p:cxnSp>
        <p:nvCxnSpPr>
          <p:cNvPr id="9" name="Straight Arrow Connector 8"/>
          <p:cNvCxnSpPr>
            <a:stCxn id="4" idx="2"/>
          </p:cNvCxnSpPr>
          <p:nvPr/>
        </p:nvCxnSpPr>
        <p:spPr>
          <a:xfrm flipH="1">
            <a:off x="6156771" y="1052736"/>
            <a:ext cx="36004" cy="1512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356571" y="2636912"/>
            <a:ext cx="360040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latin typeface="Tahoma" pitchFamily="34" charset="0"/>
                <a:ea typeface="Tahoma" pitchFamily="34" charset="0"/>
                <a:cs typeface="Tahoma" pitchFamily="34" charset="0"/>
              </a:rPr>
              <a:t>periode klasik</a:t>
            </a:r>
            <a:endParaRPr lang="id-ID" sz="3600" dirty="0">
              <a:latin typeface="Tahoma" pitchFamily="34" charset="0"/>
              <a:ea typeface="Tahoma" pitchFamily="34" charset="0"/>
              <a:cs typeface="Tahoma" pitchFamily="34" charset="0"/>
            </a:endParaRPr>
          </a:p>
        </p:txBody>
      </p:sp>
      <p:cxnSp>
        <p:nvCxnSpPr>
          <p:cNvPr id="12" name="Straight Arrow Connector 11"/>
          <p:cNvCxnSpPr>
            <a:stCxn id="4" idx="2"/>
          </p:cNvCxnSpPr>
          <p:nvPr/>
        </p:nvCxnSpPr>
        <p:spPr>
          <a:xfrm>
            <a:off x="6192775" y="1052736"/>
            <a:ext cx="4212468"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9685163" y="2204864"/>
            <a:ext cx="291641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latin typeface="Tahoma" pitchFamily="34" charset="0"/>
                <a:ea typeface="Tahoma" pitchFamily="34" charset="0"/>
                <a:cs typeface="Tahoma" pitchFamily="34" charset="0"/>
              </a:rPr>
              <a:t>periode modern</a:t>
            </a:r>
            <a:endParaRPr lang="id-ID" sz="3600" dirty="0">
              <a:latin typeface="Tahoma" pitchFamily="34" charset="0"/>
              <a:ea typeface="Tahoma" pitchFamily="34" charset="0"/>
              <a:cs typeface="Tahom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Abad Ke-20 Mulai Berdirinya Organisasi Internasional</a:t>
            </a:r>
            <a:endParaRPr lang="id-ID" dirty="0"/>
          </a:p>
        </p:txBody>
      </p:sp>
      <p:sp>
        <p:nvSpPr>
          <p:cNvPr id="3" name="Content Placeholder 2"/>
          <p:cNvSpPr>
            <a:spLocks noGrp="1"/>
          </p:cNvSpPr>
          <p:nvPr>
            <p:ph idx="1"/>
          </p:nvPr>
        </p:nvSpPr>
        <p:spPr/>
        <p:txBody>
          <a:bodyPr>
            <a:normAutofit fontScale="92500" lnSpcReduction="10000"/>
          </a:bodyPr>
          <a:lstStyle/>
          <a:p>
            <a:pPr>
              <a:buNone/>
            </a:pPr>
            <a:r>
              <a:rPr lang="id-ID" dirty="0" smtClean="0"/>
              <a:t>Perkembangan pada abad ini sebenarnya dipengaruhi oleh perkembangan akhir abad sebelumnya yaitu Konferensi Perdamaian Tahun 1856 dan Konferensi Jenewa Tahun 1864, yang mempelopori Konferensi Perdamaian Den Haag Tahun 1899 yang membentuk perjanjian yang berlaku secara umum. Kemudian disusul Konferensi Perdamaian II pada Tahun 1907 perkembangan hukum internasional terutama di bidang hukum perang. Kedua Konferensi ini juga membentuk Mahkamah Arbistrase Permanen. Peristiwa penting lainnya pada masa ini adalah pembentukan Liga Bangsa-Bangsa (LBB) dan Briand Kellogg Pact.</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buNone/>
            </a:pPr>
            <a:r>
              <a:rPr lang="id-ID" dirty="0" smtClean="0"/>
              <a:t>	Pada periode kuno kaidah-kaidah perilaku yang mengatur hubungan masyarakat-masyarakat independen dipandang perlu dan muncul dari kebiasaan yang ditaati oleh masyarakat dalam hubungan timbal balik, seperti traktat-traktat, kekebalan para duta besar, peraturan perang ditemukan beberapa abad sebelum lahirnya agama Kristen. Meningkatnya hubungan, kerjasama dan saling ketergantungan antar negara, muncul negara-negara merdeka baru dalam jumlah yang banyak sebagai akibat dekolonisasi, berdirinya organisasi-organisasi internasional dalam jumlah yang sangat banyak telah menyebabkan ruang lingkup hukumintern asional menjadi lebih luas. Selanjutnya hukum internasional tidak saja mengatur hubungan antar negara tetapi juga subjek-subjek hukum lainnya.</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buNone/>
            </a:pPr>
            <a:r>
              <a:rPr lang="id-ID" dirty="0" smtClean="0"/>
              <a:t>	Perkembangan Hukum Internasional Modern dapat dilihat dari 400 (empat ratus) tahun perkembangan kebiasaan internasional dan praktik-praktik negaranegara di kawasan Eropa, dalam hubungan-hubungan antar mereka dan komunitas-komunitas mereka. Hal ini dapat dibuktikan dari tulisan ahli-ahli hukum dari abad ke XVI, XVII, XVIII. Pada masa itu konsep hukum internasional diwarnai konsep kedaulatan nasional, konsep kedaulatan teritorial, konsep kesamaan penuh serta konsep kemerdekaan negara-negara. Konsep-konsep tersebut sebenarnya dianut pada sistem ketatanegaraan negara-negara kawasan Eropa namun akhirnya dianut juga oleh negara-negara kawasan non Eropa. </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Terdapat hubungan yang erat antara hukum internasional dengan masyarakat internasional. Menurut Mochtar Kusumaatmaja bahwa ”untuk menyakini adanya hukum internasional maka harus ada pula masyarakat internasional sebagai landasan sosiologis”.</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Pada bagian lain dikemukakan juga bahwa: ”Hukum internasional dalam arti luas, termasuk hukum bangsa-bangsa, maka sejarah hukum internasional itu telah berusia tua. Akan tetapi bila hukum internasional diartikan sebagai perangkat hukum yang mengatur hubungan antarnegara, maka sejarah hukum internasional itu baru berusia ratusan tahun.”</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56371" y="0"/>
            <a:ext cx="8424936" cy="1268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Sejarah Perkembangan Hukum Internasional</a:t>
            </a:r>
            <a:endParaRPr lang="id-ID" sz="2400" dirty="0">
              <a:latin typeface="Aharoni" pitchFamily="2" charset="-79"/>
              <a:cs typeface="Aharoni" pitchFamily="2" charset="-79"/>
            </a:endParaRPr>
          </a:p>
        </p:txBody>
      </p:sp>
      <p:cxnSp>
        <p:nvCxnSpPr>
          <p:cNvPr id="6" name="Straight Arrow Connector 5"/>
          <p:cNvCxnSpPr>
            <a:stCxn id="4" idx="2"/>
          </p:cNvCxnSpPr>
          <p:nvPr/>
        </p:nvCxnSpPr>
        <p:spPr>
          <a:xfrm flipH="1">
            <a:off x="2772395" y="1268760"/>
            <a:ext cx="399644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0" y="1628800"/>
            <a:ext cx="2916411"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zaman India Kuno</a:t>
            </a:r>
            <a:endParaRPr lang="id-ID" sz="2400" dirty="0">
              <a:latin typeface="Aharoni" pitchFamily="2" charset="-79"/>
              <a:cs typeface="Aharoni" pitchFamily="2" charset="-79"/>
            </a:endParaRPr>
          </a:p>
        </p:txBody>
      </p:sp>
      <p:cxnSp>
        <p:nvCxnSpPr>
          <p:cNvPr id="9" name="Straight Arrow Connector 8"/>
          <p:cNvCxnSpPr>
            <a:stCxn id="4" idx="2"/>
          </p:cNvCxnSpPr>
          <p:nvPr/>
        </p:nvCxnSpPr>
        <p:spPr>
          <a:xfrm flipH="1">
            <a:off x="4644603" y="1268760"/>
            <a:ext cx="2124236"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124323" y="2348880"/>
            <a:ext cx="252028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bangsa Yahudi</a:t>
            </a:r>
            <a:endParaRPr lang="id-ID" sz="2400" dirty="0">
              <a:latin typeface="Aharoni" pitchFamily="2" charset="-79"/>
              <a:cs typeface="Aharoni" pitchFamily="2" charset="-79"/>
            </a:endParaRPr>
          </a:p>
        </p:txBody>
      </p:sp>
      <p:cxnSp>
        <p:nvCxnSpPr>
          <p:cNvPr id="12" name="Straight Arrow Connector 11"/>
          <p:cNvCxnSpPr>
            <a:stCxn id="4" idx="2"/>
          </p:cNvCxnSpPr>
          <p:nvPr/>
        </p:nvCxnSpPr>
        <p:spPr>
          <a:xfrm flipH="1">
            <a:off x="6012755" y="1268760"/>
            <a:ext cx="756084"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4428579" y="2564904"/>
            <a:ext cx="288032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zaman Yunani, </a:t>
            </a:r>
            <a:endParaRPr lang="id-ID" sz="2400" dirty="0">
              <a:latin typeface="Aharoni" pitchFamily="2" charset="-79"/>
              <a:cs typeface="Aharoni" pitchFamily="2" charset="-79"/>
            </a:endParaRPr>
          </a:p>
        </p:txBody>
      </p:sp>
      <p:cxnSp>
        <p:nvCxnSpPr>
          <p:cNvPr id="19" name="Straight Arrow Connector 18"/>
          <p:cNvCxnSpPr/>
          <p:nvPr/>
        </p:nvCxnSpPr>
        <p:spPr>
          <a:xfrm>
            <a:off x="6516811" y="1196752"/>
            <a:ext cx="1800200"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380907" y="2564904"/>
            <a:ext cx="259228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zaman Romawi</a:t>
            </a:r>
            <a:endParaRPr lang="id-ID" sz="2400" dirty="0">
              <a:latin typeface="Aharoni" pitchFamily="2" charset="-79"/>
              <a:cs typeface="Aharoni" pitchFamily="2" charset="-79"/>
            </a:endParaRPr>
          </a:p>
        </p:txBody>
      </p:sp>
      <p:cxnSp>
        <p:nvCxnSpPr>
          <p:cNvPr id="23" name="Straight Arrow Connector 22"/>
          <p:cNvCxnSpPr/>
          <p:nvPr/>
        </p:nvCxnSpPr>
        <p:spPr>
          <a:xfrm>
            <a:off x="6660827" y="1340768"/>
            <a:ext cx="3816424"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117211" y="2204864"/>
            <a:ext cx="1980308"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perjanjian Westphalia</a:t>
            </a:r>
            <a:endParaRPr lang="id-ID" sz="2400" dirty="0">
              <a:latin typeface="Aharoni" pitchFamily="2" charset="-79"/>
              <a:cs typeface="Aharoni" pitchFamily="2" charset="-79"/>
            </a:endParaRPr>
          </a:p>
        </p:txBody>
      </p:sp>
      <p:cxnSp>
        <p:nvCxnSpPr>
          <p:cNvPr id="29" name="Straight Arrow Connector 28"/>
          <p:cNvCxnSpPr/>
          <p:nvPr/>
        </p:nvCxnSpPr>
        <p:spPr>
          <a:xfrm>
            <a:off x="6660827" y="1340768"/>
            <a:ext cx="2880320"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9685163" y="1340768"/>
            <a:ext cx="291641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latin typeface="Aharoni" pitchFamily="2" charset="-79"/>
                <a:cs typeface="Aharoni" pitchFamily="2" charset="-79"/>
              </a:rPr>
              <a:t>abad kedelapan belas</a:t>
            </a:r>
            <a:endParaRPr lang="id-ID" sz="2400" dirty="0">
              <a:latin typeface="Aharoni" pitchFamily="2" charset="-79"/>
              <a:cs typeface="Aharoni" pitchFamily="2" charset="-79"/>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Zaman India Kuno</a:t>
            </a:r>
            <a:endParaRPr lang="id-ID" dirty="0"/>
          </a:p>
        </p:txBody>
      </p:sp>
      <p:sp>
        <p:nvSpPr>
          <p:cNvPr id="3" name="Content Placeholder 2"/>
          <p:cNvSpPr>
            <a:spLocks noGrp="1"/>
          </p:cNvSpPr>
          <p:nvPr>
            <p:ph idx="1"/>
          </p:nvPr>
        </p:nvSpPr>
        <p:spPr/>
        <p:txBody>
          <a:bodyPr>
            <a:normAutofit fontScale="92500" lnSpcReduction="10000"/>
          </a:bodyPr>
          <a:lstStyle/>
          <a:p>
            <a:pPr>
              <a:buNone/>
            </a:pPr>
            <a:r>
              <a:rPr lang="id-ID" dirty="0" smtClean="0"/>
              <a:t>	Dalam kebudayaan India Kuno telah terdapat kaedah dan lembaga hukum yang mengatur hubungan antar kasta, suku bangsa dan raja-raja. Hukum bangsabangsa pada zaman India kuno telah mengenal ketentuan-ketentuan yang mengatur kedudukan dan hak-hak istimewa seorang duta. Selain itu juga terdapat pengaturan mengenai perjanjian-perjanjian, hak dan kewajiban raja dan juga pengaturan hukum perang. Khusus dalam hukum perang, diatur mengenai perbedaan antara combatan dan non combatan, juga ketentuan-ketentuan mengenai perlakuan terhadap tawanan perang dan cara melakukan perang (the conduct of war).</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Pada zaman ini, seorang raja dalam mengadakan hubungan dengan raja lainnya telah diatur oleh kebiasaan yang dinamakan Desa Dharma. Pujangga yang terkenal pada saat itu adalah Kautilya atau Chanakya, yang menulis buku yang berjudul Artha Sastra Gautamasutra. Buku tersebut memuat tentang hukum kerajaan dan hukum keluarga, serta hukum kasta. Pada abad ke V Sebelum Masehi muncul undang-undang Manupada. Undang-undang ini memuat tentang </a:t>
            </a:r>
            <a:r>
              <a:rPr lang="fi-FI" dirty="0" smtClean="0"/>
              <a:t>hukum kerajaan, yang mengatur hubungan antara raja-raja</a:t>
            </a:r>
            <a:r>
              <a:rPr lang="id-ID" dirty="0" smtClean="0"/>
              <a:t>.</a:t>
            </a:r>
          </a:p>
          <a:p>
            <a:pPr>
              <a:buNone/>
            </a:pP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903</Words>
  <Application>Microsoft Office PowerPoint</Application>
  <PresentationFormat>Custom</PresentationFormat>
  <Paragraphs>37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SEJARAH HUKUM INTERNASIONAL</vt:lpstr>
      <vt:lpstr>Slide 2</vt:lpstr>
      <vt:lpstr>Slide 3</vt:lpstr>
      <vt:lpstr>Slide 4</vt:lpstr>
      <vt:lpstr>Slide 5</vt:lpstr>
      <vt:lpstr>Slide 6</vt:lpstr>
      <vt:lpstr>Slide 7</vt:lpstr>
      <vt:lpstr>Zaman India Kuno</vt:lpstr>
      <vt:lpstr>Slide 9</vt:lpstr>
      <vt:lpstr>Bangsa Yahudi</vt:lpstr>
      <vt:lpstr>Zaman Yunani</vt:lpstr>
      <vt:lpstr>Slide 12</vt:lpstr>
      <vt:lpstr>Slide 13</vt:lpstr>
      <vt:lpstr>Zaman Romawi</vt:lpstr>
      <vt:lpstr>Slide 15</vt:lpstr>
      <vt:lpstr>Perjanjian Westphalia</vt:lpstr>
      <vt:lpstr>Slide 17</vt:lpstr>
      <vt:lpstr>Abad Ke-18</vt:lpstr>
      <vt:lpstr>Slide 19</vt:lpstr>
      <vt:lpstr>Abad Ke-20 Mulai Berdirinya Organisasi Internasional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SEJARAH HUKUM INTERNASIONAL</dc:title>
  <dc:creator>lia</dc:creator>
  <cp:lastModifiedBy>lia</cp:lastModifiedBy>
  <cp:revision>1</cp:revision>
  <dcterms:created xsi:type="dcterms:W3CDTF">2021-09-04T17:05:57Z</dcterms:created>
  <dcterms:modified xsi:type="dcterms:W3CDTF">2021-09-04T17:47:15Z</dcterms:modified>
</cp:coreProperties>
</file>