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7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7102475" cy="9388475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  <a:srgbClr val="CCFF99"/>
    <a:srgbClr val="99CC00"/>
    <a:srgbClr val="FF99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64D09849-ED71-4687-8E56-55236DFAB806}" type="datetimeFigureOut">
              <a:rPr lang="en-US" smtClean="0"/>
              <a:t>12/23/2018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E5C56B92-1FE9-44EE-89A6-146524182F1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2AC7D-5EE6-41E5-A413-E007941C421A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98B09-0062-4E13-B321-5406E24093CE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2AC7D-5EE6-41E5-A413-E007941C421A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98B09-0062-4E13-B321-5406E24093CE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2AC7D-5EE6-41E5-A413-E007941C421A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98B09-0062-4E13-B321-5406E24093CE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2AC7D-5EE6-41E5-A413-E007941C421A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98B09-0062-4E13-B321-5406E24093CE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2AC7D-5EE6-41E5-A413-E007941C421A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98B09-0062-4E13-B321-5406E24093CE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2AC7D-5EE6-41E5-A413-E007941C421A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98B09-0062-4E13-B321-5406E24093CE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2AC7D-5EE6-41E5-A413-E007941C421A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98B09-0062-4E13-B321-5406E24093CE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2AC7D-5EE6-41E5-A413-E007941C421A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98B09-0062-4E13-B321-5406E24093CE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2AC7D-5EE6-41E5-A413-E007941C421A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98B09-0062-4E13-B321-5406E24093CE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2AC7D-5EE6-41E5-A413-E007941C421A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98B09-0062-4E13-B321-5406E24093CE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2AC7D-5EE6-41E5-A413-E007941C421A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98B09-0062-4E13-B321-5406E24093CE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92AC7D-5EE6-41E5-A413-E007941C421A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498B09-0062-4E13-B321-5406E24093CE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642918"/>
            <a:ext cx="7772400" cy="2041529"/>
          </a:xfrm>
        </p:spPr>
        <p:txBody>
          <a:bodyPr>
            <a:noAutofit/>
          </a:bodyPr>
          <a:lstStyle/>
          <a:p>
            <a:r>
              <a:rPr lang="id-ID" sz="6600" dirty="0" smtClean="0"/>
              <a:t>PROSES AUDIT KINERJA</a:t>
            </a:r>
            <a:endParaRPr lang="id-ID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29124" y="3500438"/>
            <a:ext cx="4471974" cy="1752600"/>
          </a:xfrm>
        </p:spPr>
        <p:txBody>
          <a:bodyPr>
            <a:normAutofit fontScale="85000" lnSpcReduction="20000"/>
          </a:bodyPr>
          <a:lstStyle/>
          <a:p>
            <a:endParaRPr lang="id-ID" dirty="0" smtClean="0">
              <a:solidFill>
                <a:schemeClr val="tx1"/>
              </a:solidFill>
            </a:endParaRPr>
          </a:p>
          <a:p>
            <a:endParaRPr lang="id-ID" dirty="0" smtClean="0">
              <a:solidFill>
                <a:schemeClr val="tx1"/>
              </a:solidFill>
            </a:endParaRPr>
          </a:p>
          <a:p>
            <a:r>
              <a:rPr lang="id-ID" dirty="0" smtClean="0">
                <a:solidFill>
                  <a:schemeClr val="tx1"/>
                </a:solidFill>
              </a:rPr>
              <a:t>Oleh</a:t>
            </a:r>
          </a:p>
          <a:p>
            <a:r>
              <a:rPr lang="id-ID" dirty="0" smtClean="0">
                <a:solidFill>
                  <a:schemeClr val="tx1"/>
                </a:solidFill>
              </a:rPr>
              <a:t>Dr. Pujiati, M.Pd.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5720" y="285729"/>
            <a:ext cx="8643998" cy="1285884"/>
          </a:xfrm>
        </p:spPr>
        <p:txBody>
          <a:bodyPr>
            <a:normAutofit fontScale="90000"/>
          </a:bodyPr>
          <a:lstStyle/>
          <a:p>
            <a:r>
              <a:rPr lang="id-ID" b="1" dirty="0" smtClean="0"/>
              <a:t>Yang Perlu Diperhatikan dalam Penulisan Laporan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034" y="2143116"/>
            <a:ext cx="7858180" cy="4071966"/>
          </a:xfrm>
        </p:spPr>
        <p:txBody>
          <a:bodyPr>
            <a:normAutofit/>
          </a:bodyPr>
          <a:lstStyle/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Ditulis secara obyektif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Auditor tidak boleh terlalu</a:t>
            </a:r>
            <a:r>
              <a:rPr lang="id-ID" i="1" dirty="0" smtClean="0">
                <a:solidFill>
                  <a:schemeClr val="tx1"/>
                </a:solidFill>
              </a:rPr>
              <a:t> overstate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Informasi harus disertai bukti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Penulisan laporan secara konstruktif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Mengakomodasi usaha manajemen untuk memperbaiki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8429684" cy="1470025"/>
          </a:xfrm>
        </p:spPr>
        <p:txBody>
          <a:bodyPr/>
          <a:lstStyle/>
          <a:p>
            <a:r>
              <a:rPr lang="id-ID" b="1" dirty="0" smtClean="0"/>
              <a:t>Keahlian yang Perlu Dimiliki Agar  Laporan Efektif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720" y="2500306"/>
            <a:ext cx="8501122" cy="4071966"/>
          </a:xfrm>
        </p:spPr>
        <p:txBody>
          <a:bodyPr>
            <a:normAutofit fontScale="92500" lnSpcReduction="20000"/>
          </a:bodyPr>
          <a:lstStyle/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Keahlian teknis (mengorganisasikan/menyusun informasi)</a:t>
            </a:r>
          </a:p>
          <a:p>
            <a:pPr marL="514350" indent="-514350" algn="l"/>
            <a:endParaRPr lang="id-ID" dirty="0" smtClean="0">
              <a:solidFill>
                <a:schemeClr val="tx1"/>
              </a:solidFill>
            </a:endParaRPr>
          </a:p>
          <a:p>
            <a:pPr marL="514350" indent="-514350" algn="l"/>
            <a:r>
              <a:rPr lang="id-ID" dirty="0" smtClean="0">
                <a:solidFill>
                  <a:schemeClr val="tx1"/>
                </a:solidFill>
              </a:rPr>
              <a:t>2)	Keahlian manajerial (merencanakan, mengorganisasikan, melaksanakan dan mengendalikan masing-masing tahap audit)</a:t>
            </a:r>
          </a:p>
          <a:p>
            <a:pPr marL="514350" indent="-514350" algn="l"/>
            <a:endParaRPr lang="id-ID" dirty="0" smtClean="0">
              <a:solidFill>
                <a:schemeClr val="tx1"/>
              </a:solidFill>
            </a:endParaRPr>
          </a:p>
          <a:p>
            <a:pPr marL="514350" indent="-514350" algn="l"/>
            <a:r>
              <a:rPr lang="id-ID" dirty="0" smtClean="0">
                <a:solidFill>
                  <a:schemeClr val="tx1"/>
                </a:solidFill>
              </a:rPr>
              <a:t>3)	Keahlian interpersonal (menjaga hubungan baik dengan </a:t>
            </a:r>
            <a:r>
              <a:rPr lang="id-ID" i="1" dirty="0" smtClean="0">
                <a:solidFill>
                  <a:schemeClr val="tx1"/>
                </a:solidFill>
              </a:rPr>
              <a:t>auditee</a:t>
            </a:r>
            <a:r>
              <a:rPr lang="id-ID" dirty="0" smtClean="0">
                <a:solidFill>
                  <a:schemeClr val="tx1"/>
                </a:solidFill>
              </a:rPr>
              <a:t>)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edg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472" y="285729"/>
            <a:ext cx="7772400" cy="785818"/>
          </a:xfrm>
        </p:spPr>
        <p:txBody>
          <a:bodyPr/>
          <a:lstStyle/>
          <a:p>
            <a:r>
              <a:rPr lang="id-ID" b="1" dirty="0" smtClean="0"/>
              <a:t>Sistematika Laporan Audit</a:t>
            </a:r>
            <a:endParaRPr lang="id-ID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85720" y="1571612"/>
          <a:ext cx="8429685" cy="450239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809895"/>
                <a:gridCol w="2809895"/>
                <a:gridCol w="2809895"/>
              </a:tblGrid>
              <a:tr h="678280">
                <a:tc>
                  <a:txBody>
                    <a:bodyPr/>
                    <a:lstStyle/>
                    <a:p>
                      <a:pPr algn="ctr"/>
                      <a:r>
                        <a:rPr lang="id-ID" sz="2400" dirty="0" smtClean="0"/>
                        <a:t>I. Pendahuluan 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400" dirty="0" smtClean="0"/>
                        <a:t>II. Teks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400" dirty="0" smtClean="0"/>
                        <a:t>III. Referensi Masalah</a:t>
                      </a:r>
                      <a:endParaRPr lang="id-ID" sz="2400" dirty="0"/>
                    </a:p>
                  </a:txBody>
                  <a:tcPr/>
                </a:tc>
              </a:tr>
              <a:tr h="3679438">
                <a:tc>
                  <a:txBody>
                    <a:bodyPr/>
                    <a:lstStyle/>
                    <a:p>
                      <a:pPr marL="342900" indent="-342900">
                        <a:buAutoNum type="alphaLcParenR"/>
                      </a:pPr>
                      <a:r>
                        <a:rPr lang="id-ID" sz="2400" dirty="0" smtClean="0"/>
                        <a:t>Umum </a:t>
                      </a:r>
                    </a:p>
                    <a:p>
                      <a:pPr marL="342900" indent="-342900">
                        <a:buAutoNum type="alphaLcParenR"/>
                      </a:pPr>
                      <a:r>
                        <a:rPr lang="id-ID" sz="2400" dirty="0" smtClean="0"/>
                        <a:t>Memorandum</a:t>
                      </a:r>
                    </a:p>
                    <a:p>
                      <a:pPr marL="342900" indent="-342900">
                        <a:buAutoNum type="alphaLcParenR"/>
                      </a:pPr>
                      <a:r>
                        <a:rPr lang="id-ID" sz="2400" dirty="0" smtClean="0"/>
                        <a:t>Laporan ringkasan</a:t>
                      </a:r>
                    </a:p>
                    <a:p>
                      <a:pPr marL="342900" indent="-342900">
                        <a:buAutoNum type="alphaLcParenR"/>
                      </a:pPr>
                      <a:r>
                        <a:rPr lang="id-ID" sz="2400" dirty="0" smtClean="0"/>
                        <a:t>Daftar</a:t>
                      </a:r>
                      <a:r>
                        <a:rPr lang="id-ID" sz="2400" baseline="0" dirty="0" smtClean="0"/>
                        <a:t> isi laporan secara keseluruhan</a:t>
                      </a:r>
                    </a:p>
                    <a:p>
                      <a:pPr marL="342900" indent="-342900">
                        <a:buAutoNum type="alphaLcParenR"/>
                      </a:pPr>
                      <a:r>
                        <a:rPr lang="id-ID" sz="2400" baseline="0" dirty="0" smtClean="0"/>
                        <a:t>Daftar tabel dan gambar</a:t>
                      </a:r>
                    </a:p>
                    <a:p>
                      <a:pPr marL="342900" indent="-342900">
                        <a:buNone/>
                      </a:pP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lphaLcParenR"/>
                      </a:pPr>
                      <a:r>
                        <a:rPr lang="id-ID" sz="2400" baseline="0" dirty="0" smtClean="0"/>
                        <a:t>Pendahuluan</a:t>
                      </a:r>
                    </a:p>
                    <a:p>
                      <a:pPr marL="342900" indent="-342900">
                        <a:buAutoNum type="alphaLcParenR"/>
                      </a:pPr>
                      <a:r>
                        <a:rPr lang="id-ID" sz="2400" baseline="0" dirty="0" smtClean="0"/>
                        <a:t>Badan (mencakup pengantar masalah, temuan, kesumpulan dan rekomendasi)</a:t>
                      </a:r>
                    </a:p>
                    <a:p>
                      <a:pPr marL="342900" indent="-342900">
                        <a:buAutoNum type="alphaLcParenR"/>
                      </a:pPr>
                      <a:r>
                        <a:rPr lang="id-ID" sz="2400" baseline="0" dirty="0" smtClean="0"/>
                        <a:t>Komentar auditee</a:t>
                      </a:r>
                      <a:endParaRPr lang="id-ID" sz="2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lphaLcParenR"/>
                      </a:pPr>
                      <a:r>
                        <a:rPr lang="id-ID" sz="2400" dirty="0" smtClean="0"/>
                        <a:t>Footnotes</a:t>
                      </a:r>
                    </a:p>
                    <a:p>
                      <a:pPr marL="342900" indent="-342900">
                        <a:buAutoNum type="alphaLcParenR"/>
                      </a:pPr>
                      <a:r>
                        <a:rPr lang="id-ID" sz="2400" dirty="0" smtClean="0"/>
                        <a:t>Lampiran</a:t>
                      </a:r>
                    </a:p>
                    <a:p>
                      <a:pPr marL="342900" indent="-342900">
                        <a:buAutoNum type="alphaLcParenR"/>
                      </a:pPr>
                      <a:r>
                        <a:rPr lang="id-ID" sz="2400" dirty="0" smtClean="0"/>
                        <a:t>Bibliografi</a:t>
                      </a:r>
                    </a:p>
                    <a:p>
                      <a:pPr marL="342900" indent="-342900">
                        <a:buAutoNum type="alphaLcParenR"/>
                      </a:pPr>
                      <a:r>
                        <a:rPr lang="id-ID" sz="2400" dirty="0" smtClean="0"/>
                        <a:t>Komentar auditee (jika tidak dalam teks)</a:t>
                      </a:r>
                    </a:p>
                    <a:p>
                      <a:pPr marL="342900" indent="-342900">
                        <a:buAutoNum type="alphaLcParenR"/>
                      </a:pPr>
                      <a:r>
                        <a:rPr lang="id-ID" sz="2400" dirty="0" smtClean="0"/>
                        <a:t>Bahan referensi</a:t>
                      </a:r>
                      <a:endParaRPr lang="id-ID" sz="2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randomBar dir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7158" y="285728"/>
            <a:ext cx="8429684" cy="1214445"/>
          </a:xfrm>
        </p:spPr>
        <p:txBody>
          <a:bodyPr>
            <a:normAutofit fontScale="90000"/>
          </a:bodyPr>
          <a:lstStyle/>
          <a:p>
            <a:r>
              <a:rPr lang="id-ID" b="1" dirty="0" smtClean="0"/>
              <a:t>Langkah-langkah dalam Mengembangkan Laporan Audit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472" y="2071678"/>
            <a:ext cx="7786742" cy="4286280"/>
          </a:xfrm>
        </p:spPr>
        <p:txBody>
          <a:bodyPr>
            <a:normAutofit/>
          </a:bodyPr>
          <a:lstStyle/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Menyiapkan temuan secara individual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Mengumpulkan semua refensi yang mendukung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Menyiapkan teks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Menyiapkan laporan inti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Menyiapkan memorandum pengiriman laporan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cover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285729"/>
            <a:ext cx="8715436" cy="1214446"/>
          </a:xfrm>
        </p:spPr>
        <p:txBody>
          <a:bodyPr>
            <a:normAutofit fontScale="90000"/>
          </a:bodyPr>
          <a:lstStyle/>
          <a:p>
            <a:r>
              <a:rPr lang="id-ID" b="1" dirty="0" smtClean="0"/>
              <a:t>E. TAHAP PENIDAKLANJUTAN (Follow-up)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034" y="1785926"/>
            <a:ext cx="8001056" cy="4786346"/>
          </a:xfrm>
        </p:spPr>
        <p:txBody>
          <a:bodyPr>
            <a:normAutofit/>
          </a:bodyPr>
          <a:lstStyle/>
          <a:p>
            <a:pPr algn="l"/>
            <a:r>
              <a:rPr lang="id-ID" dirty="0" smtClean="0">
                <a:solidFill>
                  <a:schemeClr val="tx1"/>
                </a:solidFill>
              </a:rPr>
              <a:t>Tahap ini didesain untuk memastikan atau memberikan pendapat apakah rekomendasi editor sudah diimplikasikan </a:t>
            </a:r>
          </a:p>
          <a:p>
            <a:pPr algn="l"/>
            <a:endParaRPr lang="id-ID" dirty="0" smtClean="0">
              <a:solidFill>
                <a:schemeClr val="tx1"/>
              </a:solidFill>
            </a:endParaRPr>
          </a:p>
          <a:p>
            <a:pPr algn="l"/>
            <a:r>
              <a:rPr lang="id-ID" dirty="0" smtClean="0">
                <a:solidFill>
                  <a:schemeClr val="tx1"/>
                </a:solidFill>
              </a:rPr>
              <a:t>Hal yang perlu diperhatikan dalam tahap ini:</a:t>
            </a:r>
          </a:p>
          <a:p>
            <a:pPr algn="l"/>
            <a:r>
              <a:rPr lang="id-ID" dirty="0" smtClean="0">
                <a:solidFill>
                  <a:schemeClr val="tx1"/>
                </a:solidFill>
              </a:rPr>
              <a:t>Dasar melakukan </a:t>
            </a:r>
            <a:r>
              <a:rPr lang="id-ID" i="1" dirty="0" smtClean="0">
                <a:solidFill>
                  <a:schemeClr val="tx1"/>
                </a:solidFill>
              </a:rPr>
              <a:t>follow-up</a:t>
            </a:r>
            <a:r>
              <a:rPr lang="id-ID" dirty="0" smtClean="0">
                <a:solidFill>
                  <a:schemeClr val="tx1"/>
                </a:solidFill>
              </a:rPr>
              <a:t>, pelaksanaan </a:t>
            </a:r>
            <a:r>
              <a:rPr lang="id-ID" i="1" dirty="0" smtClean="0">
                <a:solidFill>
                  <a:schemeClr val="tx1"/>
                </a:solidFill>
              </a:rPr>
              <a:t>review follow-up </a:t>
            </a:r>
            <a:r>
              <a:rPr lang="id-ID" dirty="0" smtClean="0">
                <a:solidFill>
                  <a:schemeClr val="tx1"/>
                </a:solidFill>
              </a:rPr>
              <a:t>dan batasan </a:t>
            </a:r>
            <a:r>
              <a:rPr lang="id-ID" i="1" dirty="0" smtClean="0">
                <a:solidFill>
                  <a:schemeClr val="tx1"/>
                </a:solidFill>
              </a:rPr>
              <a:t>review follow-up</a:t>
            </a:r>
            <a:endParaRPr lang="id-ID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720" y="285728"/>
            <a:ext cx="8643998" cy="6357982"/>
          </a:xfrm>
          <a:solidFill>
            <a:srgbClr val="66FFFF"/>
          </a:solidFill>
        </p:spPr>
        <p:txBody>
          <a:bodyPr>
            <a:noAutofit/>
          </a:bodyPr>
          <a:lstStyle/>
          <a:p>
            <a:pPr marL="514350" indent="-514350" algn="l">
              <a:buAutoNum type="arabicParenR"/>
            </a:pPr>
            <a:r>
              <a:rPr lang="id-ID" sz="2400" dirty="0" smtClean="0">
                <a:solidFill>
                  <a:schemeClr val="tx1"/>
                </a:solidFill>
              </a:rPr>
              <a:t>Dasar Pelaksanaan F</a:t>
            </a:r>
            <a:r>
              <a:rPr lang="id-ID" sz="2400" i="1" dirty="0" smtClean="0">
                <a:solidFill>
                  <a:schemeClr val="tx1"/>
                </a:solidFill>
              </a:rPr>
              <a:t>ollow-up</a:t>
            </a:r>
            <a:r>
              <a:rPr lang="id-ID" sz="2400" dirty="0" smtClean="0">
                <a:solidFill>
                  <a:schemeClr val="tx1"/>
                </a:solidFill>
              </a:rPr>
              <a:t> =&gt; perencanaan yang dilakukan manajemen</a:t>
            </a:r>
          </a:p>
          <a:p>
            <a:pPr marL="514350" indent="-514350" algn="l"/>
            <a:endParaRPr lang="id-ID" sz="2400" dirty="0" smtClean="0">
              <a:solidFill>
                <a:schemeClr val="tx1"/>
              </a:solidFill>
            </a:endParaRPr>
          </a:p>
          <a:p>
            <a:pPr marL="514350" indent="-514350" algn="l"/>
            <a:r>
              <a:rPr lang="id-ID" sz="2400" dirty="0" smtClean="0">
                <a:solidFill>
                  <a:schemeClr val="tx1"/>
                </a:solidFill>
              </a:rPr>
              <a:t>2) 	Pelaksanaan </a:t>
            </a:r>
            <a:r>
              <a:rPr lang="id-ID" sz="2400" i="1" dirty="0" smtClean="0">
                <a:solidFill>
                  <a:schemeClr val="tx1"/>
                </a:solidFill>
              </a:rPr>
              <a:t>review follow-up =&gt; </a:t>
            </a:r>
            <a:r>
              <a:rPr lang="id-ID" sz="2400" dirty="0" smtClean="0">
                <a:solidFill>
                  <a:schemeClr val="tx1"/>
                </a:solidFill>
              </a:rPr>
              <a:t>follow-up awal 6 bulan setelah terbit, sesudahnya 3 bulan</a:t>
            </a:r>
            <a:r>
              <a:rPr lang="id-ID" sz="2400" i="1" dirty="0" smtClean="0">
                <a:solidFill>
                  <a:schemeClr val="tx1"/>
                </a:solidFill>
              </a:rPr>
              <a:t>  </a:t>
            </a:r>
            <a:r>
              <a:rPr lang="id-ID" sz="2400" dirty="0" smtClean="0">
                <a:solidFill>
                  <a:schemeClr val="tx1"/>
                </a:solidFill>
              </a:rPr>
              <a:t/>
            </a:r>
            <a:br>
              <a:rPr lang="id-ID" sz="2400" dirty="0" smtClean="0">
                <a:solidFill>
                  <a:schemeClr val="tx1"/>
                </a:solidFill>
              </a:rPr>
            </a:br>
            <a:endParaRPr lang="id-ID" sz="2400" dirty="0" smtClean="0">
              <a:solidFill>
                <a:schemeClr val="tx1"/>
              </a:solidFill>
            </a:endParaRPr>
          </a:p>
          <a:p>
            <a:pPr marL="514350" indent="-514350" algn="l"/>
            <a:r>
              <a:rPr lang="id-ID" sz="2400" dirty="0" smtClean="0">
                <a:solidFill>
                  <a:schemeClr val="tx1"/>
                </a:solidFill>
              </a:rPr>
              <a:t>3)	Batasan Follow-up =&gt; tidak terbatas pada penilaian pelaksanaan dan dampak rekomendasi</a:t>
            </a:r>
          </a:p>
          <a:p>
            <a:pPr marL="514350" indent="-514350" algn="l"/>
            <a:endParaRPr lang="id-ID" sz="2400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arenR" startAt="4"/>
            </a:pPr>
            <a:r>
              <a:rPr lang="id-ID" sz="2400" dirty="0" smtClean="0">
                <a:solidFill>
                  <a:schemeClr val="tx1"/>
                </a:solidFill>
              </a:rPr>
              <a:t>Implementasi rekomendasi =&gt; oleh unit kerja, oleh eksekutif, peranan auditor dalam pengimplementasian rekomendasi audit dan peranan legisatif dalam mengimplementasikan rekomendasi audit</a:t>
            </a:r>
          </a:p>
          <a:p>
            <a:pPr marL="514350" indent="-514350" algn="l"/>
            <a:endParaRPr lang="id-ID" sz="2400" dirty="0" smtClean="0">
              <a:solidFill>
                <a:schemeClr val="tx1"/>
              </a:solidFill>
            </a:endParaRPr>
          </a:p>
          <a:p>
            <a:pPr marL="514350" indent="-514350" algn="l"/>
            <a:r>
              <a:rPr lang="id-ID" sz="2400" dirty="0" smtClean="0">
                <a:solidFill>
                  <a:schemeClr val="tx1"/>
                </a:solidFill>
              </a:rPr>
              <a:t>5)	Pemeriksaan kembali secara periodik=&gt; mengetahui peningkatan/penurunan</a:t>
            </a:r>
            <a:br>
              <a:rPr lang="id-ID" sz="2400" dirty="0" smtClean="0">
                <a:solidFill>
                  <a:schemeClr val="tx1"/>
                </a:solidFill>
              </a:rPr>
            </a:br>
            <a:endParaRPr lang="id-ID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8572560" cy="1285884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r>
              <a:rPr lang="id-ID" b="1" dirty="0" smtClean="0"/>
              <a:t>A. STRUKTUR AUDIT KINERJA</a:t>
            </a:r>
            <a:endParaRPr lang="id-ID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28596" y="1785925"/>
          <a:ext cx="8286808" cy="4857784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928958"/>
                <a:gridCol w="5357850"/>
              </a:tblGrid>
              <a:tr h="641594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Tahap 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Elemen</a:t>
                      </a:r>
                    </a:p>
                    <a:p>
                      <a:pPr algn="ctr"/>
                      <a:endParaRPr lang="id-ID" dirty="0"/>
                    </a:p>
                  </a:txBody>
                  <a:tcPr/>
                </a:tc>
              </a:tr>
              <a:tr h="916563">
                <a:tc>
                  <a:txBody>
                    <a:bodyPr/>
                    <a:lstStyle/>
                    <a:p>
                      <a:r>
                        <a:rPr lang="id-ID" dirty="0" smtClean="0"/>
                        <a:t>Tahap pengenalan dan perencanaan</a:t>
                      </a:r>
                      <a:endParaRPr lang="id-ID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id-ID" dirty="0" smtClean="0"/>
                        <a:t> Survei pendahuluan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id-ID" dirty="0" smtClean="0"/>
                        <a:t> review sistem pengendalian manajemen</a:t>
                      </a:r>
                    </a:p>
                    <a:p>
                      <a:pPr>
                        <a:buFontTx/>
                        <a:buNone/>
                      </a:pPr>
                      <a:endParaRPr lang="id-ID" dirty="0"/>
                    </a:p>
                  </a:txBody>
                  <a:tcPr/>
                </a:tc>
              </a:tr>
              <a:tr h="1191532">
                <a:tc>
                  <a:txBody>
                    <a:bodyPr/>
                    <a:lstStyle/>
                    <a:p>
                      <a:r>
                        <a:rPr lang="id-ID" dirty="0" smtClean="0"/>
                        <a:t>Tahap audit</a:t>
                      </a:r>
                      <a:endParaRPr lang="id-ID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id-ID" i="1" dirty="0" smtClean="0"/>
                        <a:t>Review</a:t>
                      </a:r>
                      <a:r>
                        <a:rPr lang="id-ID" dirty="0" smtClean="0"/>
                        <a:t> hasil-hasil program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id-ID" dirty="0" smtClean="0"/>
                        <a:t> </a:t>
                      </a:r>
                      <a:r>
                        <a:rPr lang="id-ID" i="1" dirty="0" smtClean="0"/>
                        <a:t>Review</a:t>
                      </a:r>
                      <a:r>
                        <a:rPr lang="id-ID" dirty="0" smtClean="0"/>
                        <a:t> ekonomi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id-ID" dirty="0" smtClean="0"/>
                        <a:t> </a:t>
                      </a:r>
                      <a:r>
                        <a:rPr lang="id-ID" i="1" dirty="0" smtClean="0"/>
                        <a:t>Review</a:t>
                      </a:r>
                      <a:r>
                        <a:rPr lang="id-ID" dirty="0" smtClean="0"/>
                        <a:t> kepatuhan</a:t>
                      </a:r>
                      <a:r>
                        <a:rPr lang="id-ID" baseline="0" dirty="0" smtClean="0"/>
                        <a:t> </a:t>
                      </a:r>
                    </a:p>
                    <a:p>
                      <a:pPr>
                        <a:buFontTx/>
                        <a:buNone/>
                      </a:pPr>
                      <a:endParaRPr lang="id-ID" dirty="0"/>
                    </a:p>
                  </a:txBody>
                  <a:tcPr/>
                </a:tc>
              </a:tr>
              <a:tr h="1191532">
                <a:tc>
                  <a:txBody>
                    <a:bodyPr/>
                    <a:lstStyle/>
                    <a:p>
                      <a:r>
                        <a:rPr lang="id-ID" dirty="0" smtClean="0"/>
                        <a:t>Tahap</a:t>
                      </a:r>
                      <a:r>
                        <a:rPr lang="id-ID" baseline="0" dirty="0" smtClean="0"/>
                        <a:t> pelaporan</a:t>
                      </a:r>
                      <a:endParaRPr lang="id-ID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id-ID" dirty="0" smtClean="0"/>
                        <a:t>Persiapan laporan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id-ID" dirty="0" smtClean="0"/>
                        <a:t> </a:t>
                      </a:r>
                      <a:r>
                        <a:rPr lang="id-ID" i="1" dirty="0" smtClean="0"/>
                        <a:t>review</a:t>
                      </a:r>
                      <a:r>
                        <a:rPr lang="id-ID" dirty="0" smtClean="0"/>
                        <a:t> dan revisi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id-ID" dirty="0" smtClean="0"/>
                        <a:t>Pengiriman dan penyajian laporan</a:t>
                      </a:r>
                    </a:p>
                    <a:p>
                      <a:pPr>
                        <a:buFontTx/>
                        <a:buNone/>
                      </a:pPr>
                      <a:endParaRPr lang="id-ID" dirty="0"/>
                    </a:p>
                  </a:txBody>
                  <a:tcPr/>
                </a:tc>
              </a:tr>
              <a:tr h="916563">
                <a:tc>
                  <a:txBody>
                    <a:bodyPr/>
                    <a:lstStyle/>
                    <a:p>
                      <a:r>
                        <a:rPr lang="id-ID" dirty="0" smtClean="0"/>
                        <a:t>Tahap </a:t>
                      </a:r>
                      <a:r>
                        <a:rPr lang="id-ID" i="1" dirty="0" smtClean="0"/>
                        <a:t>follow-up</a:t>
                      </a:r>
                      <a:endParaRPr lang="id-ID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id-ID" dirty="0" smtClean="0"/>
                        <a:t>Desain </a:t>
                      </a:r>
                      <a:r>
                        <a:rPr lang="id-ID" i="1" dirty="0" smtClean="0"/>
                        <a:t>folow up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id-ID" dirty="0" smtClean="0"/>
                        <a:t> investigasi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id-ID" dirty="0" smtClean="0"/>
                        <a:t>Pelaporan </a:t>
                      </a:r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214290"/>
            <a:ext cx="8715436" cy="1500197"/>
          </a:xfrm>
        </p:spPr>
        <p:txBody>
          <a:bodyPr>
            <a:normAutofit/>
          </a:bodyPr>
          <a:lstStyle/>
          <a:p>
            <a:r>
              <a:rPr lang="id-ID" b="1" dirty="0" smtClean="0"/>
              <a:t>B. TAHAP PENGENALAN DAN PERENCANAAN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2357406"/>
            <a:ext cx="8643998" cy="4357742"/>
          </a:xfrm>
        </p:spPr>
        <p:txBody>
          <a:bodyPr>
            <a:normAutofit lnSpcReduction="10000"/>
          </a:bodyPr>
          <a:lstStyle/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Survei pendahuluan (</a:t>
            </a:r>
            <a:r>
              <a:rPr lang="id-ID" i="1" dirty="0" smtClean="0">
                <a:solidFill>
                  <a:schemeClr val="tx1"/>
                </a:solidFill>
              </a:rPr>
              <a:t>preliminary survey</a:t>
            </a:r>
            <a:r>
              <a:rPr lang="id-ID" dirty="0" smtClean="0">
                <a:solidFill>
                  <a:schemeClr val="tx1"/>
                </a:solidFill>
              </a:rPr>
              <a:t>): upaaya untuk memperoleh gambaran akuran tentang lingkungan organisasi yang diaudit</a:t>
            </a:r>
          </a:p>
          <a:p>
            <a:pPr marL="514350" indent="-514350" algn="l"/>
            <a:endParaRPr lang="id-ID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Review sistem pengendalian </a:t>
            </a:r>
            <a:r>
              <a:rPr lang="id-ID" i="1" dirty="0" smtClean="0">
                <a:solidFill>
                  <a:schemeClr val="tx1"/>
                </a:solidFill>
              </a:rPr>
              <a:t>(control system review)</a:t>
            </a:r>
            <a:r>
              <a:rPr lang="id-ID" dirty="0" smtClean="0">
                <a:solidFill>
                  <a:schemeClr val="tx1"/>
                </a:solidFill>
              </a:rPr>
              <a:t>: prosedurnya menganalisis sistem manajemen organisasi, membandingkan dengan model yang ada dan mencatat dugaan ketidaksesuaian</a:t>
            </a:r>
          </a:p>
        </p:txBody>
      </p:sp>
    </p:spTree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285728"/>
            <a:ext cx="8715436" cy="1327149"/>
          </a:xfrm>
        </p:spPr>
        <p:txBody>
          <a:bodyPr>
            <a:normAutofit/>
          </a:bodyPr>
          <a:lstStyle/>
          <a:p>
            <a:r>
              <a:rPr lang="id-ID" sz="3600" b="1" dirty="0" smtClean="0"/>
              <a:t>Kriteria Pengendalian untuk Hasil-Hasil Program, Penilaian Ekonomi dan Efisiensi</a:t>
            </a:r>
            <a:endParaRPr lang="id-ID" sz="3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2000240"/>
            <a:ext cx="8715436" cy="4857760"/>
          </a:xfrm>
        </p:spPr>
        <p:txBody>
          <a:bodyPr/>
          <a:lstStyle/>
          <a:p>
            <a:pPr algn="l"/>
            <a:r>
              <a:rPr lang="id-ID" dirty="0" smtClean="0">
                <a:solidFill>
                  <a:schemeClr val="tx1"/>
                </a:solidFill>
              </a:rPr>
              <a:t>Kriteria untuk menilai reliabilitas data:</a:t>
            </a:r>
          </a:p>
          <a:p>
            <a:pPr algn="l"/>
            <a:endParaRPr lang="id-ID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Proses pengumpulan, perhitungan, dan  pelaporan data:</a:t>
            </a:r>
          </a:p>
          <a:p>
            <a:pPr marL="514350" indent="-514350" algn="l">
              <a:buAutoNum type="arabicParenR"/>
            </a:pPr>
            <a:endParaRPr lang="id-ID" dirty="0" smtClean="0">
              <a:solidFill>
                <a:schemeClr val="tx1"/>
              </a:solidFill>
            </a:endParaRPr>
          </a:p>
          <a:p>
            <a:pPr algn="l"/>
            <a:r>
              <a:rPr lang="id-ID" dirty="0" smtClean="0">
                <a:solidFill>
                  <a:schemeClr val="tx1"/>
                </a:solidFill>
              </a:rPr>
              <a:t>2)  Kecukupan pelaporan data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blinds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285728"/>
            <a:ext cx="8643998" cy="1143008"/>
          </a:xfrm>
        </p:spPr>
        <p:txBody>
          <a:bodyPr>
            <a:normAutofit fontScale="90000"/>
          </a:bodyPr>
          <a:lstStyle/>
          <a:p>
            <a:r>
              <a:rPr lang="id-ID" b="1" dirty="0" smtClean="0"/>
              <a:t>Dokumen yang Dipersiapkan Pekerjaan Audit pada Tahap Pengenalan dan  Perencanaan 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7158" y="2285992"/>
            <a:ext cx="8572560" cy="4357718"/>
          </a:xfrm>
        </p:spPr>
        <p:txBody>
          <a:bodyPr>
            <a:normAutofit lnSpcReduction="10000"/>
          </a:bodyPr>
          <a:lstStyle/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Memorandum analitis (</a:t>
            </a:r>
            <a:r>
              <a:rPr lang="id-ID" i="1" dirty="0" smtClean="0">
                <a:solidFill>
                  <a:schemeClr val="tx1"/>
                </a:solidFill>
              </a:rPr>
              <a:t>analitical memorandum</a:t>
            </a:r>
            <a:r>
              <a:rPr lang="id-ID" dirty="0" smtClean="0">
                <a:solidFill>
                  <a:schemeClr val="tx1"/>
                </a:solidFill>
              </a:rPr>
              <a:t>): berisi identifikasi kelemahan material sistem pengendalian manajemen dan pembuatan rekomendasi perbuatan</a:t>
            </a:r>
          </a:p>
          <a:p>
            <a:pPr marL="514350" indent="-514350" algn="l"/>
            <a:endParaRPr lang="id-ID" dirty="0" smtClean="0">
              <a:solidFill>
                <a:schemeClr val="tx1"/>
              </a:solidFill>
            </a:endParaRPr>
          </a:p>
          <a:p>
            <a:pPr marL="514350" indent="-514350" algn="l"/>
            <a:r>
              <a:rPr lang="id-ID" dirty="0" smtClean="0">
                <a:solidFill>
                  <a:schemeClr val="tx1"/>
                </a:solidFill>
              </a:rPr>
              <a:t>2)	Memorandum perencanaan (</a:t>
            </a:r>
            <a:r>
              <a:rPr lang="id-ID" i="1" dirty="0" smtClean="0">
                <a:solidFill>
                  <a:schemeClr val="tx1"/>
                </a:solidFill>
              </a:rPr>
              <a:t>planning memorandum</a:t>
            </a:r>
            <a:r>
              <a:rPr lang="id-ID" dirty="0" smtClean="0">
                <a:solidFill>
                  <a:schemeClr val="tx1"/>
                </a:solidFill>
              </a:rPr>
              <a:t>): dibuat atas </a:t>
            </a:r>
            <a:r>
              <a:rPr lang="id-ID" i="1" dirty="0" smtClean="0">
                <a:solidFill>
                  <a:schemeClr val="tx1"/>
                </a:solidFill>
              </a:rPr>
              <a:t>review </a:t>
            </a:r>
            <a:r>
              <a:rPr lang="id-ID" dirty="0" smtClean="0">
                <a:solidFill>
                  <a:schemeClr val="tx1"/>
                </a:solidFill>
              </a:rPr>
              <a:t>sistem pengendali untuk menentukan sifat, luas dan waktu pekerjaan audit berikutnya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142853"/>
            <a:ext cx="8715436" cy="571503"/>
          </a:xfrm>
          <a:solidFill>
            <a:srgbClr val="FF9900"/>
          </a:solidFill>
        </p:spPr>
        <p:txBody>
          <a:bodyPr>
            <a:normAutofit fontScale="90000"/>
          </a:bodyPr>
          <a:lstStyle/>
          <a:p>
            <a:r>
              <a:rPr lang="id-ID" b="1" dirty="0" smtClean="0"/>
              <a:t>Contoh (ringkas) Kriteria Audit</a:t>
            </a:r>
            <a:endParaRPr lang="id-ID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14282" y="1000109"/>
          <a:ext cx="8715436" cy="5090160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3357586"/>
                <a:gridCol w="5357850"/>
              </a:tblGrid>
              <a:tr h="257515"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Kriteria</a:t>
                      </a:r>
                      <a:endParaRPr lang="id-ID" sz="14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400" dirty="0" smtClean="0"/>
                        <a:t>Kriteria</a:t>
                      </a:r>
                      <a:r>
                        <a:rPr lang="id-ID" sz="1400" baseline="0" dirty="0" smtClean="0"/>
                        <a:t> audit</a:t>
                      </a:r>
                      <a:endParaRPr lang="id-ID" sz="1400" i="0" dirty="0"/>
                    </a:p>
                  </a:txBody>
                  <a:tcPr/>
                </a:tc>
              </a:tr>
              <a:tr h="4243079"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id-ID" sz="1400" dirty="0" smtClean="0"/>
                        <a:t>Penetapan tujuan</a:t>
                      </a:r>
                    </a:p>
                    <a:p>
                      <a:pPr marL="342900" indent="-342900">
                        <a:buAutoNum type="arabicPeriod"/>
                      </a:pPr>
                      <a:endParaRPr lang="id-ID" sz="1400" dirty="0" smtClean="0"/>
                    </a:p>
                    <a:p>
                      <a:pPr marL="342900" indent="-342900">
                        <a:buAutoNum type="arabicPeriod"/>
                      </a:pPr>
                      <a:r>
                        <a:rPr lang="id-ID" sz="1400" dirty="0" smtClean="0"/>
                        <a:t>Penetapan strategi</a:t>
                      </a:r>
                    </a:p>
                    <a:p>
                      <a:pPr marL="342900" indent="-342900">
                        <a:buAutoNum type="arabicPeriod"/>
                      </a:pPr>
                      <a:endParaRPr lang="id-ID" sz="1400" dirty="0" smtClean="0"/>
                    </a:p>
                    <a:p>
                      <a:pPr marL="342900" indent="-342900">
                        <a:buAutoNum type="arabicPeriod"/>
                      </a:pPr>
                      <a:r>
                        <a:rPr lang="id-ID" sz="1400" dirty="0" smtClean="0"/>
                        <a:t>Kelengkapan dan keseimbangan pengendalian</a:t>
                      </a:r>
                    </a:p>
                    <a:p>
                      <a:pPr marL="342900" indent="-342900">
                        <a:buAutoNum type="arabicPeriod"/>
                      </a:pPr>
                      <a:endParaRPr lang="id-ID" sz="1400" dirty="0" smtClean="0"/>
                    </a:p>
                    <a:p>
                      <a:pPr marL="342900" indent="-342900">
                        <a:buAutoNum type="arabicPeriod"/>
                      </a:pPr>
                      <a:r>
                        <a:rPr lang="id-ID" sz="1400" dirty="0" smtClean="0"/>
                        <a:t>Kualifiaksi manajemen</a:t>
                      </a:r>
                    </a:p>
                    <a:p>
                      <a:pPr marL="342900" indent="-342900">
                        <a:buAutoNum type="arabicPeriod"/>
                      </a:pPr>
                      <a:endParaRPr lang="id-ID" sz="1400" dirty="0" smtClean="0"/>
                    </a:p>
                    <a:p>
                      <a:pPr marL="342900" indent="-342900">
                        <a:buAutoNum type="arabicPeriod"/>
                      </a:pPr>
                      <a:r>
                        <a:rPr lang="id-ID" sz="1400" i="1" dirty="0" smtClean="0"/>
                        <a:t>Job description</a:t>
                      </a:r>
                    </a:p>
                    <a:p>
                      <a:pPr marL="342900" indent="-342900">
                        <a:buAutoNum type="arabicPeriod"/>
                      </a:pPr>
                      <a:endParaRPr lang="id-ID" sz="1400" dirty="0" smtClean="0"/>
                    </a:p>
                    <a:p>
                      <a:pPr marL="342900" indent="-342900">
                        <a:buAutoNum type="arabicPeriod"/>
                      </a:pPr>
                      <a:r>
                        <a:rPr lang="id-ID" sz="1400" dirty="0" smtClean="0"/>
                        <a:t>Perencanaan</a:t>
                      </a:r>
                      <a:r>
                        <a:rPr lang="id-ID" sz="1400" baseline="0" dirty="0" smtClean="0"/>
                        <a:t> </a:t>
                      </a:r>
                    </a:p>
                    <a:p>
                      <a:pPr marL="342900" indent="-342900">
                        <a:buAutoNum type="arabicPeriod"/>
                      </a:pPr>
                      <a:endParaRPr lang="id-ID" sz="1400" baseline="0" dirty="0" smtClean="0"/>
                    </a:p>
                    <a:p>
                      <a:pPr marL="342900" indent="-342900">
                        <a:buAutoNum type="arabicPeriod"/>
                      </a:pPr>
                      <a:r>
                        <a:rPr lang="id-ID" sz="1400" baseline="0" dirty="0" smtClean="0"/>
                        <a:t>Evaluasi kinerja karyawan</a:t>
                      </a:r>
                    </a:p>
                    <a:p>
                      <a:pPr marL="342900" indent="-342900">
                        <a:buAutoNum type="arabicPeriod"/>
                      </a:pPr>
                      <a:endParaRPr lang="id-ID" sz="1400" baseline="0" dirty="0" smtClean="0"/>
                    </a:p>
                    <a:p>
                      <a:pPr marL="342900" indent="-342900">
                        <a:buAutoNum type="arabicPeriod"/>
                      </a:pPr>
                      <a:r>
                        <a:rPr lang="id-ID" sz="1400" baseline="0" dirty="0" smtClean="0"/>
                        <a:t>Sistem pengendalian manajemen untuk produktivitas</a:t>
                      </a:r>
                    </a:p>
                    <a:p>
                      <a:pPr marL="342900" indent="-342900">
                        <a:buAutoNum type="arabicPeriod"/>
                      </a:pPr>
                      <a:endParaRPr lang="id-ID" sz="1400" baseline="0" dirty="0" smtClean="0"/>
                    </a:p>
                    <a:p>
                      <a:pPr marL="342900" indent="-342900">
                        <a:buAutoNum type="arabicPeriod"/>
                      </a:pPr>
                      <a:r>
                        <a:rPr lang="id-ID" sz="1400" baseline="0" dirty="0" smtClean="0"/>
                        <a:t>Garis wewenang dan tanggungjawab</a:t>
                      </a:r>
                    </a:p>
                    <a:p>
                      <a:pPr marL="342900" indent="-342900">
                        <a:buAutoNum type="arabicPeriod"/>
                      </a:pPr>
                      <a:endParaRPr lang="id-ID" sz="1400" baseline="0" dirty="0" smtClean="0"/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id-ID" sz="1400" baseline="0" dirty="0" smtClean="0"/>
                        <a:t>Pelaksanaan dan pengendalian kegiatan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Tujuan konsisten dangan kebutuhan, dirangking sesuai prioritas</a:t>
                      </a:r>
                    </a:p>
                    <a:p>
                      <a:endParaRPr lang="id-ID" sz="1400" dirty="0" smtClean="0"/>
                    </a:p>
                    <a:p>
                      <a:r>
                        <a:rPr lang="id-ID" sz="1400" dirty="0" smtClean="0"/>
                        <a:t>Tujuan harus ditetapkan</a:t>
                      </a:r>
                    </a:p>
                    <a:p>
                      <a:endParaRPr lang="id-ID" sz="1400" dirty="0" smtClean="0"/>
                    </a:p>
                    <a:p>
                      <a:r>
                        <a:rPr lang="id-ID" sz="1400" dirty="0" smtClean="0"/>
                        <a:t>Pengendalian harus lengkap dan seimbang</a:t>
                      </a:r>
                    </a:p>
                    <a:p>
                      <a:endParaRPr lang="id-ID" sz="1400" dirty="0" smtClean="0"/>
                    </a:p>
                    <a:p>
                      <a:endParaRPr lang="id-ID" sz="1400" dirty="0" smtClean="0"/>
                    </a:p>
                    <a:p>
                      <a:r>
                        <a:rPr lang="id-ID" sz="1400" dirty="0" smtClean="0"/>
                        <a:t>Harus mempunyai kemampuan cukup</a:t>
                      </a:r>
                    </a:p>
                    <a:p>
                      <a:endParaRPr lang="id-ID" sz="1400" dirty="0" smtClean="0"/>
                    </a:p>
                    <a:p>
                      <a:r>
                        <a:rPr lang="id-ID" sz="1400" i="1" dirty="0" smtClean="0"/>
                        <a:t>Job description </a:t>
                      </a:r>
                      <a:r>
                        <a:rPr lang="id-ID" sz="1400" dirty="0" smtClean="0"/>
                        <a:t>harus dikembangkan</a:t>
                      </a:r>
                    </a:p>
                    <a:p>
                      <a:endParaRPr lang="id-ID" sz="1400" dirty="0" smtClean="0"/>
                    </a:p>
                    <a:p>
                      <a:r>
                        <a:rPr lang="id-ID" sz="1400" dirty="0" smtClean="0"/>
                        <a:t>Harus</a:t>
                      </a:r>
                      <a:r>
                        <a:rPr lang="id-ID" sz="1400" baseline="0" dirty="0" smtClean="0"/>
                        <a:t> menetapkan hasil yang ingin dicapai</a:t>
                      </a:r>
                    </a:p>
                    <a:p>
                      <a:endParaRPr lang="id-ID" sz="1400" baseline="0" dirty="0" smtClean="0"/>
                    </a:p>
                    <a:p>
                      <a:r>
                        <a:rPr lang="id-ID" sz="1400" baseline="0" dirty="0" smtClean="0"/>
                        <a:t>Dievaluasi secara periodik dan didasarkan atribut efektif</a:t>
                      </a:r>
                    </a:p>
                    <a:p>
                      <a:endParaRPr lang="id-ID" sz="1400" baseline="0" dirty="0" smtClean="0"/>
                    </a:p>
                    <a:p>
                      <a:r>
                        <a:rPr lang="id-ID" sz="1400" baseline="0" dirty="0" smtClean="0"/>
                        <a:t>Ada standar, ada indikator, penyebab penyimpangan,</a:t>
                      </a:r>
                    </a:p>
                    <a:p>
                      <a:endParaRPr lang="id-ID" sz="1400" baseline="0" dirty="0" smtClean="0"/>
                    </a:p>
                    <a:p>
                      <a:endParaRPr lang="id-ID" sz="1400" baseline="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400" baseline="0" dirty="0" smtClean="0"/>
                        <a:t>Garis wewenang dan tanggungjawab haus jelas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d-ID" sz="1400" baseline="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d-ID" sz="1400" baseline="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400" baseline="0" dirty="0" smtClean="0"/>
                        <a:t>Disesuaikan dengan rencana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285729"/>
            <a:ext cx="8643998" cy="1143007"/>
          </a:xfrm>
        </p:spPr>
        <p:txBody>
          <a:bodyPr/>
          <a:lstStyle/>
          <a:p>
            <a:r>
              <a:rPr lang="id-ID" b="1" dirty="0" smtClean="0"/>
              <a:t>C. TAHAPAN AUDIT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8596" y="2357430"/>
            <a:ext cx="8286808" cy="3643338"/>
          </a:xfrm>
        </p:spPr>
        <p:txBody>
          <a:bodyPr>
            <a:normAutofit lnSpcReduction="10000"/>
          </a:bodyPr>
          <a:lstStyle/>
          <a:p>
            <a:pPr algn="l"/>
            <a:r>
              <a:rPr lang="id-ID" dirty="0" smtClean="0">
                <a:solidFill>
                  <a:schemeClr val="tx1"/>
                </a:solidFill>
              </a:rPr>
              <a:t>Elemen dalam tahapan audit:</a:t>
            </a:r>
          </a:p>
          <a:p>
            <a:pPr algn="l"/>
            <a:endParaRPr lang="id-ID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Telaah hasil-hasil program (</a:t>
            </a:r>
            <a:r>
              <a:rPr lang="id-ID" i="1" dirty="0" smtClean="0">
                <a:solidFill>
                  <a:schemeClr val="tx1"/>
                </a:solidFill>
              </a:rPr>
              <a:t>program results review</a:t>
            </a:r>
            <a:r>
              <a:rPr lang="id-ID" dirty="0" smtClean="0">
                <a:solidFill>
                  <a:schemeClr val="tx1"/>
                </a:solidFill>
              </a:rPr>
              <a:t>)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Telaah ekonomi dan efisien (</a:t>
            </a:r>
            <a:r>
              <a:rPr lang="id-ID" i="1" dirty="0" smtClean="0">
                <a:solidFill>
                  <a:schemeClr val="tx1"/>
                </a:solidFill>
              </a:rPr>
              <a:t>economy and efficiency riview</a:t>
            </a:r>
            <a:r>
              <a:rPr lang="id-ID" dirty="0" smtClean="0">
                <a:solidFill>
                  <a:schemeClr val="tx1"/>
                </a:solidFill>
              </a:rPr>
              <a:t>)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Telaah kepatuhan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5720" y="285728"/>
            <a:ext cx="8143932" cy="1214445"/>
          </a:xfrm>
        </p:spPr>
        <p:txBody>
          <a:bodyPr>
            <a:normAutofit/>
          </a:bodyPr>
          <a:lstStyle/>
          <a:p>
            <a:r>
              <a:rPr lang="id-ID" sz="4800" b="1" dirty="0" smtClean="0"/>
              <a:t>Komponen Audit</a:t>
            </a:r>
            <a:endParaRPr lang="id-ID" sz="4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910" y="1785926"/>
            <a:ext cx="8001056" cy="4286280"/>
          </a:xfrm>
        </p:spPr>
        <p:txBody>
          <a:bodyPr>
            <a:normAutofit fontScale="85000" lnSpcReduction="20000"/>
          </a:bodyPr>
          <a:lstStyle/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Identifikasi lingkungan manajemen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Perencanaan dan tujuan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Struktur organisasi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Kebijakan dan praktik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Sistem dan prosedur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Pengendalian dan metode pengendalian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Sumber daya manusia dan lingkungan fisik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Prektik penempatan karyawan  (</a:t>
            </a:r>
            <a:r>
              <a:rPr lang="id-ID" i="1" dirty="0" smtClean="0">
                <a:solidFill>
                  <a:schemeClr val="tx1"/>
                </a:solidFill>
              </a:rPr>
              <a:t>staffing practices</a:t>
            </a:r>
            <a:r>
              <a:rPr lang="id-ID" dirty="0" smtClean="0">
                <a:solidFill>
                  <a:schemeClr val="tx1"/>
                </a:solidFill>
              </a:rPr>
              <a:t>)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Analisis fiskal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Investigasi khusus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7158" y="214291"/>
            <a:ext cx="7772400" cy="928693"/>
          </a:xfrm>
          <a:solidFill>
            <a:srgbClr val="99CC00"/>
          </a:solidFill>
        </p:spPr>
        <p:txBody>
          <a:bodyPr/>
          <a:lstStyle/>
          <a:p>
            <a:r>
              <a:rPr lang="id-ID" b="1" dirty="0" smtClean="0"/>
              <a:t>E. TAHAPAN PELAPORAN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7158" y="1643050"/>
            <a:ext cx="8358246" cy="4714908"/>
          </a:xfrm>
          <a:solidFill>
            <a:srgbClr val="CCFF99"/>
          </a:solidFill>
        </p:spPr>
        <p:txBody>
          <a:bodyPr>
            <a:normAutofit fontScale="77500" lnSpcReduction="20000"/>
          </a:bodyPr>
          <a:lstStyle/>
          <a:p>
            <a:pPr algn="l"/>
            <a:r>
              <a:rPr lang="id-ID" dirty="0" smtClean="0">
                <a:solidFill>
                  <a:schemeClr val="tx1"/>
                </a:solidFill>
              </a:rPr>
              <a:t>Tiga langkah pengembangan laporan:</a:t>
            </a:r>
          </a:p>
          <a:p>
            <a:pPr algn="l"/>
            <a:endParaRPr lang="id-ID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Persiapan (</a:t>
            </a:r>
            <a:r>
              <a:rPr lang="id-ID" i="1" dirty="0" smtClean="0">
                <a:solidFill>
                  <a:schemeClr val="tx1"/>
                </a:solidFill>
              </a:rPr>
              <a:t>preparation</a:t>
            </a:r>
            <a:r>
              <a:rPr lang="id-ID" dirty="0" smtClean="0">
                <a:solidFill>
                  <a:schemeClr val="tx1"/>
                </a:solidFill>
              </a:rPr>
              <a:t>): mengembangkan dan menggabungkan temuan menjadi sebuah laporan disertai bukti</a:t>
            </a:r>
          </a:p>
          <a:p>
            <a:pPr marL="514350" indent="-514350" algn="l">
              <a:buAutoNum type="arabicParenR"/>
            </a:pPr>
            <a:endParaRPr lang="id-ID" dirty="0" smtClean="0">
              <a:solidFill>
                <a:schemeClr val="tx1"/>
              </a:solidFill>
            </a:endParaRPr>
          </a:p>
          <a:p>
            <a:pPr marL="514350" indent="-514350" algn="l"/>
            <a:endParaRPr lang="id-ID" dirty="0" smtClean="0">
              <a:solidFill>
                <a:schemeClr val="tx1"/>
              </a:solidFill>
            </a:endParaRPr>
          </a:p>
          <a:p>
            <a:pPr marL="514350" indent="-514350" algn="l"/>
            <a:r>
              <a:rPr lang="id-ID" dirty="0" smtClean="0">
                <a:solidFill>
                  <a:schemeClr val="tx1"/>
                </a:solidFill>
              </a:rPr>
              <a:t>2)	Penelaah (</a:t>
            </a:r>
            <a:r>
              <a:rPr lang="id-ID" i="1" dirty="0" smtClean="0">
                <a:solidFill>
                  <a:schemeClr val="tx1"/>
                </a:solidFill>
              </a:rPr>
              <a:t>review</a:t>
            </a:r>
            <a:r>
              <a:rPr lang="id-ID" dirty="0" smtClean="0">
                <a:solidFill>
                  <a:schemeClr val="tx1"/>
                </a:solidFill>
              </a:rPr>
              <a:t>): analisis kritis terhadap laporan tertulis</a:t>
            </a:r>
          </a:p>
          <a:p>
            <a:pPr marL="514350" indent="-514350" algn="l">
              <a:buAutoNum type="arabicParenR"/>
            </a:pPr>
            <a:endParaRPr lang="id-ID" dirty="0" smtClean="0">
              <a:solidFill>
                <a:schemeClr val="tx1"/>
              </a:solidFill>
            </a:endParaRPr>
          </a:p>
          <a:p>
            <a:pPr marL="514350" indent="-514350" algn="l"/>
            <a:endParaRPr lang="id-ID" dirty="0" smtClean="0">
              <a:solidFill>
                <a:schemeClr val="tx1"/>
              </a:solidFill>
            </a:endParaRPr>
          </a:p>
          <a:p>
            <a:pPr marL="514350" indent="-514350" algn="l"/>
            <a:r>
              <a:rPr lang="id-ID" dirty="0" smtClean="0">
                <a:solidFill>
                  <a:schemeClr val="tx1"/>
                </a:solidFill>
              </a:rPr>
              <a:t>3)	Pengiriman (</a:t>
            </a:r>
            <a:r>
              <a:rPr lang="id-ID" i="1" dirty="0" smtClean="0">
                <a:solidFill>
                  <a:schemeClr val="tx1"/>
                </a:solidFill>
              </a:rPr>
              <a:t>transmission</a:t>
            </a:r>
            <a:r>
              <a:rPr lang="id-ID" dirty="0" smtClean="0">
                <a:solidFill>
                  <a:schemeClr val="tx1"/>
                </a:solidFill>
              </a:rPr>
              <a:t>): persiapan penulisan laporan permanen dan dikirim ke lembaga yan memberi tugas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strips dir="ru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515</Words>
  <Application>Microsoft Office PowerPoint</Application>
  <PresentationFormat>On-screen Show (4:3)</PresentationFormat>
  <Paragraphs>156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PROSES AUDIT KINERJA</vt:lpstr>
      <vt:lpstr>A. STRUKTUR AUDIT KINERJA</vt:lpstr>
      <vt:lpstr>B. TAHAP PENGENALAN DAN PERENCANAAN</vt:lpstr>
      <vt:lpstr>Kriteria Pengendalian untuk Hasil-Hasil Program, Penilaian Ekonomi dan Efisiensi</vt:lpstr>
      <vt:lpstr>Dokumen yang Dipersiapkan Pekerjaan Audit pada Tahap Pengenalan dan  Perencanaan </vt:lpstr>
      <vt:lpstr>Contoh (ringkas) Kriteria Audit</vt:lpstr>
      <vt:lpstr>C. TAHAPAN AUDIT</vt:lpstr>
      <vt:lpstr>Komponen Audit</vt:lpstr>
      <vt:lpstr>E. TAHAPAN PELAPORAN</vt:lpstr>
      <vt:lpstr>Yang Perlu Diperhatikan dalam Penulisan Laporan</vt:lpstr>
      <vt:lpstr>Keahlian yang Perlu Dimiliki Agar  Laporan Efektif</vt:lpstr>
      <vt:lpstr>Sistematika Laporan Audit</vt:lpstr>
      <vt:lpstr>Langkah-langkah dalam Mengembangkan Laporan Audit</vt:lpstr>
      <vt:lpstr>E. TAHAP PENIDAKLANJUTAN (Follow-up)</vt:lpstr>
      <vt:lpstr>Slide 15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PROSES AUDIT KINERJA</dc:title>
  <dc:creator>User</dc:creator>
  <cp:lastModifiedBy>User</cp:lastModifiedBy>
  <cp:revision>58</cp:revision>
  <dcterms:created xsi:type="dcterms:W3CDTF">2015-04-04T13:12:38Z</dcterms:created>
  <dcterms:modified xsi:type="dcterms:W3CDTF">2018-12-23T14:43:03Z</dcterms:modified>
</cp:coreProperties>
</file>