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85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3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7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71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88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7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01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7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4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65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71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CE74-B14A-4CB4-8D9B-E350E73CC987}" type="datetimeFigureOut">
              <a:rPr lang="en-US" smtClean="0"/>
              <a:t>11/15/2020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9EF5D-00E8-443B-A902-B3EE3AC5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9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itle 3"/>
          <p:cNvSpPr>
            <a:spLocks noGrp="1"/>
          </p:cNvSpPr>
          <p:nvPr>
            <p:ph type="ctrTitle" idx="4294967295"/>
          </p:nvPr>
        </p:nvSpPr>
        <p:spPr>
          <a:xfrm>
            <a:off x="2209800" y="2130426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Permintaan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Agregat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Penawaran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Agregat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Inflasi</a:t>
            </a:r>
            <a:endParaRPr lang="en-US" altLang="en-US" dirty="0" smtClean="0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/>
              <a:t>BAGIAN VI   </a:t>
            </a:r>
            <a:r>
              <a:rPr lang="en-US" altLang="en-US" b="1">
                <a:solidFill>
                  <a:schemeClr val="accent1"/>
                </a:solidFill>
              </a:rPr>
              <a:t>Analisis Makroekonomi</a:t>
            </a:r>
            <a:endParaRPr lang="en-US" altLang="en-US" b="1" i="1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310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0310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0311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311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311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311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 rot="5400000">
            <a:off x="-23812" y="2420938"/>
            <a:ext cx="40322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92314" y="4437063"/>
            <a:ext cx="180022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6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334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NILAI REAL DARI KEKAYAAN</a:t>
            </a:r>
          </a:p>
        </p:txBody>
      </p:sp>
      <p:sp>
        <p:nvSpPr>
          <p:cNvPr id="31334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Naiknya tingkat harga menurunkan nilai real dari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jenis kekayaan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Kekayaan real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atau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efek neraca real: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Perubahan konsumsi, akibat berubahnya kekayaan real yang disebabkan oleh perubahan tingkat harga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335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335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335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335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335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335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066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37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 AGREGAT DAN PENGELUARAN AGREGAT</a:t>
            </a:r>
          </a:p>
        </p:txBody>
      </p:sp>
      <p:sp>
        <p:nvSpPr>
          <p:cNvPr id="31437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 setiap titik di sepanjang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, kuantitas agregat yang diminta sama persis dengan pengeluaran agregat terencana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437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437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437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437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437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437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946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539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BERGESERNYA 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PERMINTAAN AGREGAT</a:t>
            </a:r>
          </a:p>
        </p:txBody>
      </p:sp>
      <p:sp>
        <p:nvSpPr>
          <p:cNvPr id="31539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Naiknya kuantitas uang yang ditawarkan, pada tingkat harga tertentu, menggeser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ke kanan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Naiknya belanja pemerintah atau turunnya pajak bersih, menggeser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ke kanan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539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539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540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540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540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540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589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641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PENAWARAN AGREGAT</a:t>
            </a:r>
          </a:p>
        </p:txBody>
      </p:sp>
      <p:sp>
        <p:nvSpPr>
          <p:cNvPr id="31642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Penawaran agregat: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Penawaran total dari semua barang dan jasa dalam perekonomian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Kurva penawaran agregat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 – aggregate supply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Menunjukkan keterhubungan antara kuantitas agregat dari output yang ditawarkan oleh semua perusahaan dalam perekonomian dan tingkat harga keseluruhan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642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642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642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642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642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642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46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3" name="Picture 13" descr="B26 KurvaASJangkaPende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1844676"/>
            <a:ext cx="4079875" cy="410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444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PENAWARAN AGREGAT JANGKA PENDEK</a:t>
            </a:r>
          </a:p>
        </p:txBody>
      </p:sp>
      <p:sp>
        <p:nvSpPr>
          <p:cNvPr id="317445" name="Content Placeholder 2"/>
          <p:cNvSpPr>
            <a:spLocks noGrp="1"/>
          </p:cNvSpPr>
          <p:nvPr>
            <p:ph idx="4294967295"/>
          </p:nvPr>
        </p:nvSpPr>
        <p:spPr>
          <a:xfrm>
            <a:off x="1981201" y="1600201"/>
            <a:ext cx="4043363" cy="4525963"/>
          </a:xfrm>
        </p:spPr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Pada jangka pendek,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(kurva respons harga/output) berslope positif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 tingkat rendah, kurvanya relatif datar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Di tingkat kapasitas, kurvanya vertikal</a:t>
            </a:r>
          </a:p>
        </p:txBody>
      </p:sp>
      <p:sp>
        <p:nvSpPr>
          <p:cNvPr id="31744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744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744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744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745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745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46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PENAWARAN AGREGAT: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 HARGA/OUTPUT</a:t>
            </a:r>
          </a:p>
        </p:txBody>
      </p:sp>
      <p:sp>
        <p:nvSpPr>
          <p:cNvPr id="31846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Naiknya permintaan agregat saat perekonomian beroperasi di tingkat output rendah, cenderung meningkatkan output dengan tingkat harga yang sedikit atau tidak naik sama sekali, maka di sini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cenderung datar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Beroperasinya perekonomian pada tingkat output maksimum (pada kapasitas) menyebabkan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menjadi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847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847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847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847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847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847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364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49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BATASAN KAPASITAS: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PENGANGGURAN SIKLIS</a:t>
            </a:r>
          </a:p>
        </p:txBody>
      </p:sp>
      <p:sp>
        <p:nvSpPr>
          <p:cNvPr id="31949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Meskipun perusahaan tidak memiliki tenaga kerja dan modal yang berlebih, perekonomian mungkin beroperasi di bawah kapasitasnya akibat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pengangguran siklis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949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949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949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949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949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949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814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51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PENYEBAB BERGESERNYA 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PENAWARAN AGREGAT</a:t>
            </a:r>
          </a:p>
        </p:txBody>
      </p:sp>
      <p:sp>
        <p:nvSpPr>
          <p:cNvPr id="32051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Kejutan biaya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cost shock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kejutan penawaran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supply shock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): Perubahan biaya yang menggeser kurva penawaran agregat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Pertumbuhan ekonomi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Stagnasi dan kekurangan investasi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Kebijakan publik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Cuaca, perang, dan bencana alam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051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051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052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052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052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052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7056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564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 HARGA EKUILIBRIUM</a:t>
            </a:r>
          </a:p>
        </p:txBody>
      </p:sp>
      <p:sp>
        <p:nvSpPr>
          <p:cNvPr id="322565" name="Content Placeholder 2"/>
          <p:cNvSpPr>
            <a:spLocks noGrp="1"/>
          </p:cNvSpPr>
          <p:nvPr>
            <p:ph idx="4294967295"/>
          </p:nvPr>
        </p:nvSpPr>
        <p:spPr>
          <a:xfrm>
            <a:off x="1981201" y="1600201"/>
            <a:ext cx="4043363" cy="4525963"/>
          </a:xfrm>
        </p:spPr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Tingkat harga ekuilibrium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adalah tingkat harga di mana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berpotongan dengan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256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256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256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256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257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257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2573" name="Picture 13" descr="B26 TingkatHargaEkuilibriu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205038"/>
            <a:ext cx="4035425" cy="336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2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53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 DARI 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 HARGA EKUILIBRIUM</a:t>
            </a:r>
          </a:p>
        </p:txBody>
      </p:sp>
      <p:sp>
        <p:nvSpPr>
          <p:cNvPr id="32154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Titik perpotongan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ini terkait dengan: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Ekuilibrium di pasar barang dan pasar uang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Sekumpulan keputusan harga/output yang diambil pada setiap perusahaan di perekonomian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154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154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154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154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154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154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075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13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 UANG</a:t>
            </a:r>
          </a:p>
        </p:txBody>
      </p:sp>
      <p:sp>
        <p:nvSpPr>
          <p:cNvPr id="30413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uang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adalah fungsi dengan tiga variabel: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suku bunga r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pemasukan real Y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harga P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413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0413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0413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413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413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413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136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588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 HARGA EKUILIBRIUM JANGKA PANJANG</a:t>
            </a:r>
          </a:p>
        </p:txBody>
      </p:sp>
      <p:sp>
        <p:nvSpPr>
          <p:cNvPr id="323589" name="Content Placeholder 2"/>
          <p:cNvSpPr>
            <a:spLocks noGrp="1"/>
          </p:cNvSpPr>
          <p:nvPr>
            <p:ph idx="4294967295"/>
          </p:nvPr>
        </p:nvSpPr>
        <p:spPr>
          <a:xfrm>
            <a:off x="1981201" y="1600201"/>
            <a:ext cx="4043363" cy="4525963"/>
          </a:xfrm>
        </p:spPr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Penyesuaian tingkat upah dan biaya lainnya terhadap perubahan harga pada jangka panjang menghasilkan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vertikal</a:t>
            </a:r>
          </a:p>
        </p:txBody>
      </p:sp>
      <p:sp>
        <p:nvSpPr>
          <p:cNvPr id="32359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359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359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359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359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359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3597" name="Picture 13" descr="B26 TingkatHargaEkuilibriumJangkaPanja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1" y="2133600"/>
            <a:ext cx="4030663" cy="349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01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461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OUTPUT ATAU GDP POTENSIAL</a:t>
            </a:r>
          </a:p>
        </p:txBody>
      </p:sp>
      <p:sp>
        <p:nvSpPr>
          <p:cNvPr id="32461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Output potensial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GDP potensial: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output agregat yang mungkin dijaga pada jangka panjang tanpa inflasi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461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461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461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461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461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461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208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63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AS VERTIKAL</a:t>
            </a:r>
          </a:p>
        </p:txBody>
      </p:sp>
      <p:sp>
        <p:nvSpPr>
          <p:cNvPr id="32563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Jika 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vertikal dalam jangka panjang, baik kebijakan moneter maupun fiskal tidak akan mempengaruhi output agregat dalam jangka panjang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563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563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564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564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564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564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356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665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INFLASI</a:t>
            </a:r>
          </a:p>
        </p:txBody>
      </p:sp>
      <p:sp>
        <p:nvSpPr>
          <p:cNvPr id="32666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Inflasi: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Naiknya tingkat harga menyeluruh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Inflasi berkepanjangan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sustained inflation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harga menyeluruh terus naik sepanjang jangka waktu yang cukup panjang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666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666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666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666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666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934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68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INFLASI DAN PENYEBABNYA</a:t>
            </a:r>
          </a:p>
        </p:txBody>
      </p:sp>
      <p:sp>
        <p:nvSpPr>
          <p:cNvPr id="32768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Inflasi demand-pull: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Inflasi yang disebabkan oleh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naiknya permintaan agregat</a:t>
            </a: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Inflasi cost-push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inflasi suplly-side: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Inflasi yang disebabkan oleh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naiknya biaya</a:t>
            </a:r>
            <a:endParaRPr lang="en-US" alt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768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768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768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769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769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1691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707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STAGFLASI</a:t>
            </a:r>
          </a:p>
        </p:txBody>
      </p:sp>
      <p:sp>
        <p:nvSpPr>
          <p:cNvPr id="328708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Stagflasi: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Turunnya output bersamaan dengan naiknya harga</a:t>
            </a:r>
            <a:endParaRPr lang="en-US" alt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8710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8711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8712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8713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8714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8715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88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73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KEJUTAN BIAYA</a:t>
            </a:r>
          </a:p>
        </p:txBody>
      </p:sp>
      <p:sp>
        <p:nvSpPr>
          <p:cNvPr id="32973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Kejutan biaya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cost shock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 menjadi berita buruk bagi para pembuat kebijakan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Satu-satunya cara mengatasi kerugian output akibat kejutan biaya adalah menaikkan harga jauh di atas tingkat yang mungkin dicapai tanpa adanya penetapan kebijakan</a:t>
            </a:r>
            <a:endParaRPr lang="en-US" altLang="en-US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973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2973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2973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973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973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2973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64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075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HIPERINFLASI</a:t>
            </a:r>
          </a:p>
        </p:txBody>
      </p:sp>
      <p:sp>
        <p:nvSpPr>
          <p:cNvPr id="33075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Hiperinflasi: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Periode kenaikan tingkat harga yang sangat cepat</a:t>
            </a:r>
            <a:endParaRPr lang="en-US" altLang="en-US" b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3075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3076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3076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3076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3076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472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15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NAIKNYA PERMINTAAN UANG</a:t>
            </a:r>
          </a:p>
        </p:txBody>
      </p:sp>
      <p:sp>
        <p:nvSpPr>
          <p:cNvPr id="30515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Permintaan uang akan meningkat jika: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real dari output (pemasukan)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naik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harga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naik</a:t>
            </a:r>
          </a:p>
          <a:p>
            <a:pPr lvl="1"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Tingkat suku bunga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turun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515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0515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0516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516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516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516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27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20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PERMINTAAN AGREGAT</a:t>
            </a:r>
          </a:p>
        </p:txBody>
      </p:sp>
      <p:sp>
        <p:nvSpPr>
          <p:cNvPr id="30720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Permintaan total terhadap barang dan jasa dalam perekonomian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20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0720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0720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720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721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721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4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251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HUBUNGAN TINGKAT HARGA 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 OUTPUT AGREGAT</a:t>
            </a:r>
          </a:p>
        </p:txBody>
      </p:sp>
      <p:sp>
        <p:nvSpPr>
          <p:cNvPr id="309252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Naiknya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harga akan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menurunkan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output (pemasukan) agregat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Turunnya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harga akan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menaikkan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tingkat output (pemasukan) agregat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9254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09255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09256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9257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9258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9259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801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38" name="Picture 14" descr="B26 Kurva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060576"/>
            <a:ext cx="4146550" cy="3667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8228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PERMINTAAN AGREGAT</a:t>
            </a:r>
          </a:p>
        </p:txBody>
      </p:sp>
      <p:sp>
        <p:nvSpPr>
          <p:cNvPr id="308229" name="Content Placeholder 2"/>
          <p:cNvSpPr>
            <a:spLocks noGrp="1"/>
          </p:cNvSpPr>
          <p:nvPr>
            <p:ph idx="4294967295"/>
          </p:nvPr>
        </p:nvSpPr>
        <p:spPr>
          <a:xfrm>
            <a:off x="1981201" y="1600201"/>
            <a:ext cx="4043363" cy="4525963"/>
          </a:xfrm>
        </p:spPr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Kurva permintaan agregat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 – aggregate demand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 menunjukkan hubungan negatif antara output agregat (pemasukan) dan tingkat harga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Setiap titik di kurva AD adalah ekuilibrium</a:t>
            </a:r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8231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08232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08233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8234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8235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08236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32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0275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PENYEBAB PENURUNAN PERMINTAAN AGREGAT</a:t>
            </a:r>
          </a:p>
        </p:txBody>
      </p:sp>
      <p:sp>
        <p:nvSpPr>
          <p:cNvPr id="310276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 turun saat tingkat harga turun, karena tingkat harga tinggi meningkatkan permintaan uang (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en-US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Karena penawaran uang konstan, tingkat suku bunga akan naik agar tercapai ekuilibrium di pasar uang</a:t>
            </a:r>
          </a:p>
          <a:p>
            <a:pPr eaLnBrk="1" hangingPunct="1"/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Tingkat suku bunga yang tinggi itulah yang menurunkan output agregat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0278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0279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0280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0281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0282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0283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69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299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AD DAN </a:t>
            </a:r>
            <a:b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KURVA PERMINTAAN PASAR</a:t>
            </a:r>
          </a:p>
        </p:txBody>
      </p:sp>
      <p:sp>
        <p:nvSpPr>
          <p:cNvPr id="31130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bukanlah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jumlah semua kurva permintaan pasar dalam perekonomian</a:t>
            </a:r>
          </a:p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Kurva </a:t>
            </a:r>
            <a:r>
              <a:rPr lang="en-US" alt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bukanlah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kurva permintaan pasar</a:t>
            </a:r>
            <a:endParaRPr lang="en-US" alt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1303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1304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1305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1306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1307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17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024064" y="1500189"/>
            <a:ext cx="8143875" cy="1587"/>
          </a:xfrm>
          <a:prstGeom prst="line">
            <a:avLst/>
          </a:prstGeom>
          <a:ln w="177800" cap="rnd"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323" name="Title 1"/>
          <p:cNvSpPr>
            <a:spLocks noGrp="1"/>
          </p:cNvSpPr>
          <p:nvPr>
            <p:ph type="title" idx="4294967295"/>
          </p:nvPr>
        </p:nvSpPr>
        <p:spPr>
          <a:xfrm>
            <a:off x="1952625" y="428625"/>
            <a:ext cx="8229600" cy="1143000"/>
          </a:xfrm>
        </p:spPr>
        <p:txBody>
          <a:bodyPr/>
          <a:lstStyle/>
          <a:p>
            <a:pPr algn="l" eaLnBrk="1" hangingPunct="1"/>
            <a:r>
              <a:rPr lang="en-US" altLang="en-US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TINGKAT SUKU BUNGA TINGGI DAN OUTPUT AGREGAT RENDAH</a:t>
            </a:r>
          </a:p>
        </p:txBody>
      </p:sp>
      <p:sp>
        <p:nvSpPr>
          <p:cNvPr id="31232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US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Investasi terencana </a:t>
            </a:r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menjadi satu-satunya penghubung antara tingkat suku bunga tinggi dan tingkat output agregat rendah</a:t>
            </a:r>
          </a:p>
          <a:p>
            <a:pPr eaLnBrk="1" hangingPunct="1"/>
            <a:endParaRPr lang="en-US" altLang="en-US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u="sng">
                <a:latin typeface="Times New Roman" panose="02020603050405020304" pitchFamily="18" charset="0"/>
                <a:cs typeface="Times New Roman" panose="02020603050405020304" pitchFamily="18" charset="0"/>
              </a:rPr>
              <a:t>Turunnya konsumsi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akibat tingginya tingkat suku bunga juga ikut berperan sebagai penghubung</a:t>
            </a:r>
            <a:endParaRPr lang="en-US" altLang="en-US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 bwMode="auto">
          <a:xfrm>
            <a:off x="1524000" y="0"/>
            <a:ext cx="9144000" cy="3698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en-US" altLang="en-US" b="1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BAB 26	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Permintaan Agregat, Penawaran Agregat, dan Inflasi</a:t>
            </a:r>
            <a:endParaRPr lang="en-US" altLang="en-US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2326" name="Text Box 6"/>
          <p:cNvSpPr txBox="1">
            <a:spLocks noChangeArrowheads="1"/>
          </p:cNvSpPr>
          <p:nvPr/>
        </p:nvSpPr>
        <p:spPr bwMode="auto">
          <a:xfrm>
            <a:off x="8077200" y="6248401"/>
            <a:ext cx="2357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000" b="1">
                <a:solidFill>
                  <a:srgbClr val="7F7F7F"/>
                </a:solidFill>
              </a:rPr>
              <a:t>Penerbit Erlangga</a:t>
            </a:r>
            <a:endParaRPr lang="en-GB" altLang="en-US" sz="2000" b="1">
              <a:solidFill>
                <a:srgbClr val="7F7F7F"/>
              </a:solidFill>
            </a:endParaRPr>
          </a:p>
        </p:txBody>
      </p:sp>
      <p:grpSp>
        <p:nvGrpSpPr>
          <p:cNvPr id="312327" name="Group 7"/>
          <p:cNvGrpSpPr>
            <a:grpSpLocks noChangeAspect="1"/>
          </p:cNvGrpSpPr>
          <p:nvPr/>
        </p:nvGrpSpPr>
        <p:grpSpPr bwMode="auto">
          <a:xfrm>
            <a:off x="7415213" y="6289675"/>
            <a:ext cx="457200" cy="363538"/>
            <a:chOff x="2207" y="1173"/>
            <a:chExt cx="1200" cy="791"/>
          </a:xfrm>
        </p:grpSpPr>
        <p:sp>
          <p:nvSpPr>
            <p:cNvPr id="312328" name="Freeform 8"/>
            <p:cNvSpPr>
              <a:spLocks noChangeAspect="1"/>
            </p:cNvSpPr>
            <p:nvPr/>
          </p:nvSpPr>
          <p:spPr bwMode="auto">
            <a:xfrm>
              <a:off x="2264" y="1173"/>
              <a:ext cx="1141" cy="568"/>
            </a:xfrm>
            <a:custGeom>
              <a:avLst/>
              <a:gdLst>
                <a:gd name="T0" fmla="*/ 0 w 1689"/>
                <a:gd name="T1" fmla="*/ 26 h 870"/>
                <a:gd name="T2" fmla="*/ 0 w 1689"/>
                <a:gd name="T3" fmla="*/ 16 h 870"/>
                <a:gd name="T4" fmla="*/ 51 w 1689"/>
                <a:gd name="T5" fmla="*/ 33 h 870"/>
                <a:gd name="T6" fmla="*/ 60 w 1689"/>
                <a:gd name="T7" fmla="*/ 29 h 870"/>
                <a:gd name="T8" fmla="*/ 23 w 1689"/>
                <a:gd name="T9" fmla="*/ 16 h 870"/>
                <a:gd name="T10" fmla="*/ 37 w 1689"/>
                <a:gd name="T11" fmla="*/ 9 h 870"/>
                <a:gd name="T12" fmla="*/ 74 w 1689"/>
                <a:gd name="T13" fmla="*/ 22 h 870"/>
                <a:gd name="T14" fmla="*/ 83 w 1689"/>
                <a:gd name="T15" fmla="*/ 19 h 870"/>
                <a:gd name="T16" fmla="*/ 47 w 1689"/>
                <a:gd name="T17" fmla="*/ 5 h 870"/>
                <a:gd name="T18" fmla="*/ 59 w 1689"/>
                <a:gd name="T19" fmla="*/ 0 h 870"/>
                <a:gd name="T20" fmla="*/ 97 w 1689"/>
                <a:gd name="T21" fmla="*/ 13 h 870"/>
                <a:gd name="T22" fmla="*/ 108 w 1689"/>
                <a:gd name="T23" fmla="*/ 8 h 870"/>
                <a:gd name="T24" fmla="*/ 109 w 1689"/>
                <a:gd name="T25" fmla="*/ 19 h 870"/>
                <a:gd name="T26" fmla="*/ 97 w 1689"/>
                <a:gd name="T27" fmla="*/ 24 h 870"/>
                <a:gd name="T28" fmla="*/ 87 w 1689"/>
                <a:gd name="T29" fmla="*/ 20 h 870"/>
                <a:gd name="T30" fmla="*/ 87 w 1689"/>
                <a:gd name="T31" fmla="*/ 28 h 870"/>
                <a:gd name="T32" fmla="*/ 74 w 1689"/>
                <a:gd name="T33" fmla="*/ 34 h 870"/>
                <a:gd name="T34" fmla="*/ 65 w 1689"/>
                <a:gd name="T35" fmla="*/ 31 h 870"/>
                <a:gd name="T36" fmla="*/ 65 w 1689"/>
                <a:gd name="T37" fmla="*/ 38 h 870"/>
                <a:gd name="T38" fmla="*/ 51 w 1689"/>
                <a:gd name="T39" fmla="*/ 44 h 870"/>
                <a:gd name="T40" fmla="*/ 0 w 1689"/>
                <a:gd name="T41" fmla="*/ 26 h 8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689"/>
                <a:gd name="T64" fmla="*/ 0 h 870"/>
                <a:gd name="T65" fmla="*/ 1689 w 1689"/>
                <a:gd name="T66" fmla="*/ 870 h 87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689" h="870">
                  <a:moveTo>
                    <a:pt x="0" y="525"/>
                  </a:moveTo>
                  <a:lnTo>
                    <a:pt x="0" y="306"/>
                  </a:lnTo>
                  <a:lnTo>
                    <a:pt x="800" y="648"/>
                  </a:lnTo>
                  <a:lnTo>
                    <a:pt x="936" y="572"/>
                  </a:lnTo>
                  <a:lnTo>
                    <a:pt x="360" y="308"/>
                  </a:lnTo>
                  <a:lnTo>
                    <a:pt x="584" y="188"/>
                  </a:lnTo>
                  <a:lnTo>
                    <a:pt x="1160" y="444"/>
                  </a:lnTo>
                  <a:lnTo>
                    <a:pt x="1292" y="372"/>
                  </a:lnTo>
                  <a:lnTo>
                    <a:pt x="724" y="104"/>
                  </a:lnTo>
                  <a:lnTo>
                    <a:pt x="928" y="0"/>
                  </a:lnTo>
                  <a:lnTo>
                    <a:pt x="1500" y="256"/>
                  </a:lnTo>
                  <a:lnTo>
                    <a:pt x="1688" y="156"/>
                  </a:lnTo>
                  <a:lnTo>
                    <a:pt x="1689" y="381"/>
                  </a:lnTo>
                  <a:lnTo>
                    <a:pt x="1503" y="474"/>
                  </a:lnTo>
                  <a:lnTo>
                    <a:pt x="1356" y="408"/>
                  </a:lnTo>
                  <a:lnTo>
                    <a:pt x="1356" y="558"/>
                  </a:lnTo>
                  <a:lnTo>
                    <a:pt x="1155" y="666"/>
                  </a:lnTo>
                  <a:lnTo>
                    <a:pt x="1008" y="604"/>
                  </a:lnTo>
                  <a:lnTo>
                    <a:pt x="1008" y="752"/>
                  </a:lnTo>
                  <a:lnTo>
                    <a:pt x="789" y="870"/>
                  </a:lnTo>
                  <a:lnTo>
                    <a:pt x="0" y="525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2329" name="Freeform 9"/>
            <p:cNvSpPr>
              <a:spLocks noChangeAspect="1"/>
            </p:cNvSpPr>
            <p:nvPr/>
          </p:nvSpPr>
          <p:spPr bwMode="auto">
            <a:xfrm>
              <a:off x="2227" y="1456"/>
              <a:ext cx="1180" cy="384"/>
            </a:xfrm>
            <a:custGeom>
              <a:avLst/>
              <a:gdLst>
                <a:gd name="T0" fmla="*/ 0 w 1746"/>
                <a:gd name="T1" fmla="*/ 11 h 588"/>
                <a:gd name="T2" fmla="*/ 1 w 1746"/>
                <a:gd name="T3" fmla="*/ 10 h 588"/>
                <a:gd name="T4" fmla="*/ 1 w 1746"/>
                <a:gd name="T5" fmla="*/ 9 h 588"/>
                <a:gd name="T6" fmla="*/ 2 w 1746"/>
                <a:gd name="T7" fmla="*/ 8 h 588"/>
                <a:gd name="T8" fmla="*/ 2 w 1746"/>
                <a:gd name="T9" fmla="*/ 8 h 588"/>
                <a:gd name="T10" fmla="*/ 4 w 1746"/>
                <a:gd name="T11" fmla="*/ 8 h 588"/>
                <a:gd name="T12" fmla="*/ 5 w 1746"/>
                <a:gd name="T13" fmla="*/ 8 h 588"/>
                <a:gd name="T14" fmla="*/ 7 w 1746"/>
                <a:gd name="T15" fmla="*/ 8 h 588"/>
                <a:gd name="T16" fmla="*/ 54 w 1746"/>
                <a:gd name="T17" fmla="*/ 25 h 588"/>
                <a:gd name="T18" fmla="*/ 112 w 1746"/>
                <a:gd name="T19" fmla="*/ 0 h 588"/>
                <a:gd name="T20" fmla="*/ 112 w 1746"/>
                <a:gd name="T21" fmla="*/ 5 h 588"/>
                <a:gd name="T22" fmla="*/ 54 w 1746"/>
                <a:gd name="T23" fmla="*/ 30 h 588"/>
                <a:gd name="T24" fmla="*/ 54 w 1746"/>
                <a:gd name="T25" fmla="*/ 26 h 588"/>
                <a:gd name="T26" fmla="*/ 20 w 1746"/>
                <a:gd name="T27" fmla="*/ 15 h 588"/>
                <a:gd name="T28" fmla="*/ 18 w 1746"/>
                <a:gd name="T29" fmla="*/ 14 h 588"/>
                <a:gd name="T30" fmla="*/ 16 w 1746"/>
                <a:gd name="T31" fmla="*/ 15 h 588"/>
                <a:gd name="T32" fmla="*/ 15 w 1746"/>
                <a:gd name="T33" fmla="*/ 16 h 588"/>
                <a:gd name="T34" fmla="*/ 0 w 1746"/>
                <a:gd name="T35" fmla="*/ 11 h 58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746"/>
                <a:gd name="T55" fmla="*/ 0 h 588"/>
                <a:gd name="T56" fmla="*/ 1746 w 1746"/>
                <a:gd name="T57" fmla="*/ 588 h 58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746" h="588">
                  <a:moveTo>
                    <a:pt x="0" y="219"/>
                  </a:moveTo>
                  <a:lnTo>
                    <a:pt x="6" y="192"/>
                  </a:lnTo>
                  <a:lnTo>
                    <a:pt x="18" y="177"/>
                  </a:lnTo>
                  <a:cubicBezTo>
                    <a:pt x="23" y="172"/>
                    <a:pt x="33" y="165"/>
                    <a:pt x="36" y="162"/>
                  </a:cubicBezTo>
                  <a:cubicBezTo>
                    <a:pt x="41" y="158"/>
                    <a:pt x="35" y="160"/>
                    <a:pt x="39" y="159"/>
                  </a:cubicBezTo>
                  <a:lnTo>
                    <a:pt x="66" y="153"/>
                  </a:lnTo>
                  <a:lnTo>
                    <a:pt x="84" y="159"/>
                  </a:lnTo>
                  <a:lnTo>
                    <a:pt x="114" y="174"/>
                  </a:lnTo>
                  <a:lnTo>
                    <a:pt x="840" y="495"/>
                  </a:lnTo>
                  <a:lnTo>
                    <a:pt x="1746" y="0"/>
                  </a:lnTo>
                  <a:lnTo>
                    <a:pt x="1746" y="81"/>
                  </a:lnTo>
                  <a:lnTo>
                    <a:pt x="837" y="588"/>
                  </a:lnTo>
                  <a:lnTo>
                    <a:pt x="837" y="522"/>
                  </a:lnTo>
                  <a:lnTo>
                    <a:pt x="318" y="291"/>
                  </a:lnTo>
                  <a:lnTo>
                    <a:pt x="285" y="282"/>
                  </a:lnTo>
                  <a:lnTo>
                    <a:pt x="252" y="294"/>
                  </a:lnTo>
                  <a:lnTo>
                    <a:pt x="234" y="321"/>
                  </a:lnTo>
                  <a:lnTo>
                    <a:pt x="0" y="21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2330" name="Freeform 10"/>
            <p:cNvSpPr>
              <a:spLocks noChangeAspect="1"/>
            </p:cNvSpPr>
            <p:nvPr/>
          </p:nvSpPr>
          <p:spPr bwMode="auto">
            <a:xfrm>
              <a:off x="2208" y="1534"/>
              <a:ext cx="1196" cy="394"/>
            </a:xfrm>
            <a:custGeom>
              <a:avLst/>
              <a:gdLst>
                <a:gd name="T0" fmla="*/ 0 w 1770"/>
                <a:gd name="T1" fmla="*/ 10 h 603"/>
                <a:gd name="T2" fmla="*/ 0 w 1770"/>
                <a:gd name="T3" fmla="*/ 9 h 603"/>
                <a:gd name="T4" fmla="*/ 0 w 1770"/>
                <a:gd name="T5" fmla="*/ 8 h 603"/>
                <a:gd name="T6" fmla="*/ 1 w 1770"/>
                <a:gd name="T7" fmla="*/ 8 h 603"/>
                <a:gd name="T8" fmla="*/ 1 w 1770"/>
                <a:gd name="T9" fmla="*/ 7 h 603"/>
                <a:gd name="T10" fmla="*/ 55 w 1770"/>
                <a:gd name="T11" fmla="*/ 25 h 603"/>
                <a:gd name="T12" fmla="*/ 114 w 1770"/>
                <a:gd name="T13" fmla="*/ 0 h 603"/>
                <a:gd name="T14" fmla="*/ 114 w 1770"/>
                <a:gd name="T15" fmla="*/ 5 h 603"/>
                <a:gd name="T16" fmla="*/ 55 w 1770"/>
                <a:gd name="T17" fmla="*/ 31 h 603"/>
                <a:gd name="T18" fmla="*/ 55 w 1770"/>
                <a:gd name="T19" fmla="*/ 27 h 603"/>
                <a:gd name="T20" fmla="*/ 16 w 1770"/>
                <a:gd name="T21" fmla="*/ 13 h 603"/>
                <a:gd name="T22" fmla="*/ 14 w 1770"/>
                <a:gd name="T23" fmla="*/ 16 h 603"/>
                <a:gd name="T24" fmla="*/ 1 w 1770"/>
                <a:gd name="T25" fmla="*/ 11 h 603"/>
                <a:gd name="T26" fmla="*/ 0 w 1770"/>
                <a:gd name="T27" fmla="*/ 10 h 60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70"/>
                <a:gd name="T43" fmla="*/ 0 h 603"/>
                <a:gd name="T44" fmla="*/ 1770 w 1770"/>
                <a:gd name="T45" fmla="*/ 603 h 603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70" h="603">
                  <a:moveTo>
                    <a:pt x="0" y="204"/>
                  </a:moveTo>
                  <a:lnTo>
                    <a:pt x="0" y="183"/>
                  </a:lnTo>
                  <a:lnTo>
                    <a:pt x="0" y="165"/>
                  </a:lnTo>
                  <a:lnTo>
                    <a:pt x="9" y="150"/>
                  </a:lnTo>
                  <a:lnTo>
                    <a:pt x="21" y="135"/>
                  </a:lnTo>
                  <a:lnTo>
                    <a:pt x="861" y="504"/>
                  </a:lnTo>
                  <a:lnTo>
                    <a:pt x="1770" y="0"/>
                  </a:lnTo>
                  <a:lnTo>
                    <a:pt x="1770" y="105"/>
                  </a:lnTo>
                  <a:lnTo>
                    <a:pt x="864" y="603"/>
                  </a:lnTo>
                  <a:lnTo>
                    <a:pt x="864" y="534"/>
                  </a:lnTo>
                  <a:lnTo>
                    <a:pt x="249" y="261"/>
                  </a:lnTo>
                  <a:lnTo>
                    <a:pt x="216" y="312"/>
                  </a:lnTo>
                  <a:lnTo>
                    <a:pt x="9" y="219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  <p:sp>
          <p:nvSpPr>
            <p:cNvPr id="312331" name="Freeform 11"/>
            <p:cNvSpPr>
              <a:spLocks noChangeAspect="1"/>
            </p:cNvSpPr>
            <p:nvPr/>
          </p:nvSpPr>
          <p:spPr bwMode="auto">
            <a:xfrm>
              <a:off x="2207" y="1623"/>
              <a:ext cx="1200" cy="341"/>
            </a:xfrm>
            <a:custGeom>
              <a:avLst/>
              <a:gdLst>
                <a:gd name="T0" fmla="*/ 1 w 1776"/>
                <a:gd name="T1" fmla="*/ 7 h 522"/>
                <a:gd name="T2" fmla="*/ 0 w 1776"/>
                <a:gd name="T3" fmla="*/ 5 h 522"/>
                <a:gd name="T4" fmla="*/ 55 w 1776"/>
                <a:gd name="T5" fmla="*/ 25 h 522"/>
                <a:gd name="T6" fmla="*/ 114 w 1776"/>
                <a:gd name="T7" fmla="*/ 0 h 522"/>
                <a:gd name="T8" fmla="*/ 114 w 1776"/>
                <a:gd name="T9" fmla="*/ 1 h 522"/>
                <a:gd name="T10" fmla="*/ 55 w 1776"/>
                <a:gd name="T11" fmla="*/ 27 h 522"/>
                <a:gd name="T12" fmla="*/ 1 w 1776"/>
                <a:gd name="T13" fmla="*/ 7 h 52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76"/>
                <a:gd name="T22" fmla="*/ 0 h 522"/>
                <a:gd name="T23" fmla="*/ 1776 w 1776"/>
                <a:gd name="T24" fmla="*/ 522 h 52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76" h="522">
                  <a:moveTo>
                    <a:pt x="6" y="129"/>
                  </a:moveTo>
                  <a:lnTo>
                    <a:pt x="0" y="108"/>
                  </a:lnTo>
                  <a:lnTo>
                    <a:pt x="867" y="498"/>
                  </a:lnTo>
                  <a:lnTo>
                    <a:pt x="1773" y="0"/>
                  </a:lnTo>
                  <a:lnTo>
                    <a:pt x="1776" y="27"/>
                  </a:lnTo>
                  <a:lnTo>
                    <a:pt x="870" y="522"/>
                  </a:lnTo>
                  <a:lnTo>
                    <a:pt x="6" y="129"/>
                  </a:lnTo>
                  <a:close/>
                </a:path>
              </a:pathLst>
            </a:custGeom>
            <a:solidFill>
              <a:srgbClr val="7F7F7F"/>
            </a:solidFill>
            <a:ln w="3175">
              <a:solidFill>
                <a:srgbClr val="7F7F7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solidFill>
                  <a:srgbClr val="7F7F7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236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Widescreen</PresentationFormat>
  <Paragraphs>185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Office Theme</vt:lpstr>
      <vt:lpstr>26 Permintaan Agregat, Penawaran Agregat,  dan Inflasi</vt:lpstr>
      <vt:lpstr> PERMINTAAN UANG</vt:lpstr>
      <vt:lpstr> NAIKNYA PERMINTAAN UANG</vt:lpstr>
      <vt:lpstr> PERMINTAAN AGREGAT</vt:lpstr>
      <vt:lpstr>HUBUNGAN TINGKAT HARGA  DAN OUTPUT AGREGAT</vt:lpstr>
      <vt:lpstr> KURVA PERMINTAAN AGREGAT</vt:lpstr>
      <vt:lpstr>PENYEBAB PENURUNAN PERMINTAAN AGREGAT</vt:lpstr>
      <vt:lpstr>KURVA AD DAN  KURVA PERMINTAAN PASAR</vt:lpstr>
      <vt:lpstr>TINGKAT SUKU BUNGA TINGGI DAN OUTPUT AGREGAT RENDAH</vt:lpstr>
      <vt:lpstr> NILAI REAL DARI KEKAYAAN</vt:lpstr>
      <vt:lpstr>PERMINTAAN AGREGAT DAN PENGELUARAN AGREGAT</vt:lpstr>
      <vt:lpstr>BERGESERNYA  KURVA PERMINTAAN AGREGAT</vt:lpstr>
      <vt:lpstr> PENAWARAN AGREGAT</vt:lpstr>
      <vt:lpstr>KURVA PENAWARAN AGREGAT JANGKA PENDEK</vt:lpstr>
      <vt:lpstr>KURVA PENAWARAN AGREGAT: RESPONS HARGA/OUTPUT</vt:lpstr>
      <vt:lpstr>BATASAN KAPASITAS: PENGANGGURAN SIKLIS</vt:lpstr>
      <vt:lpstr>PENYEBAB BERGESERNYA  KURVA PENAWARAN AGREGAT</vt:lpstr>
      <vt:lpstr> TINGKAT HARGA EKUILIBRIUM</vt:lpstr>
      <vt:lpstr>ARTI DARI  TINGKAT HARGA EKUILIBRIUM</vt:lpstr>
      <vt:lpstr>TINGKAT HARGA EKUILIBRIUM JANGKA PANJANG</vt:lpstr>
      <vt:lpstr> OUTPUT ATAU GDP POTENSIAL</vt:lpstr>
      <vt:lpstr> KURVA AS VERTIKAL</vt:lpstr>
      <vt:lpstr> INFLASI</vt:lpstr>
      <vt:lpstr> INFLASI DAN PENYEBABNYA</vt:lpstr>
      <vt:lpstr> STAGFLASI</vt:lpstr>
      <vt:lpstr> KEJUTAN BIAYA</vt:lpstr>
      <vt:lpstr> HIPERINFLASI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26 Permintaan Agregat, Penawaran Agregat,  dan Inflasi</dc:title>
  <dc:creator>Asus</dc:creator>
  <cp:lastModifiedBy>Asus</cp:lastModifiedBy>
  <cp:revision>1</cp:revision>
  <dcterms:created xsi:type="dcterms:W3CDTF">2020-11-15T07:55:35Z</dcterms:created>
  <dcterms:modified xsi:type="dcterms:W3CDTF">2020-11-15T07:56:02Z</dcterms:modified>
</cp:coreProperties>
</file>