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8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7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7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8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1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5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CE74-B14A-4CB4-8D9B-E350E73CC98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EF5D-00E8-443B-A902-B3EE3AC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9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3"/>
          <p:cNvSpPr>
            <a:spLocks noGrp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Agregat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Penawaran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Agregat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Inflasi</a:t>
            </a:r>
            <a:endParaRPr lang="en-US" alt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/>
              <a:t>BAGIAN VI   </a:t>
            </a:r>
            <a:r>
              <a:rPr lang="en-US" altLang="en-US" b="1">
                <a:solidFill>
                  <a:schemeClr val="accent1"/>
                </a:solidFill>
              </a:rPr>
              <a:t>Analisis Makroekonomi</a:t>
            </a:r>
            <a:endParaRPr lang="en-US" altLang="en-US" b="1" i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310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0310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0311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311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311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311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rot="5400000">
            <a:off x="-23812" y="2420938"/>
            <a:ext cx="4032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92314" y="4437063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6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34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 REAL DARI KEKAYAAN</a:t>
            </a:r>
          </a:p>
        </p:txBody>
      </p:sp>
      <p:sp>
        <p:nvSpPr>
          <p:cNvPr id="31334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Naiknya tingkat harga menurunkan nilai real dari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jenis kekayaan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Kekayaan real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atau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efek neraca real: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Perubahan konsumsi, akibat berubahnya kekayaan real yang disebabkan oleh perubahan tingkat harga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335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335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335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335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335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06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37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 AGREGAT DAN PENGELUARAN AGREGAT</a:t>
            </a:r>
          </a:p>
        </p:txBody>
      </p:sp>
      <p:sp>
        <p:nvSpPr>
          <p:cNvPr id="31437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 setiap titik di sepanjang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kuantitas agregat yang diminta sama persis dengan pengeluaran agregat terencana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437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437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437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437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437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94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39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BERGESERNYA 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PERMINTAAN AGREGAT</a:t>
            </a:r>
          </a:p>
        </p:txBody>
      </p:sp>
      <p:sp>
        <p:nvSpPr>
          <p:cNvPr id="31539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Naiknya kuantitas uang yang ditawarkan, pada tingkat harga tertentu, menggeser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ke kanan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Naiknya belanja pemerintah atau turunnya pajak bersih, menggeser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ke kanan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539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540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540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540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540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58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41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PENAWARAN AGREGAT</a:t>
            </a:r>
          </a:p>
        </p:txBody>
      </p:sp>
      <p:sp>
        <p:nvSpPr>
          <p:cNvPr id="31642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Penawaran agregat: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Penawaran total dari semua barang dan jasa dalam perekonomian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Kurva penawaran agregat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 – aggregate supply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Menunjukkan keterhubungan antara kuantitas agregat dari output yang ditawarkan oleh semua perusahaan dalam perekonomian dan tingkat harga keseluruhan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642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642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642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642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642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46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3" name="Picture 13" descr="B26 KurvaASJangkaPend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844676"/>
            <a:ext cx="40798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44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PENAWARAN AGREGAT JANGKA PENDEK</a:t>
            </a:r>
          </a:p>
        </p:txBody>
      </p:sp>
      <p:sp>
        <p:nvSpPr>
          <p:cNvPr id="317445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600201"/>
            <a:ext cx="4043363" cy="4525963"/>
          </a:xfrm>
        </p:spPr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Pada jangka pendek,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(kurva respons harga/output) berslope positif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 tingkat rendah, kurvanya relatif datar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 tingkat kapasitas, kurvanya vertikal</a:t>
            </a:r>
          </a:p>
        </p:txBody>
      </p:sp>
      <p:sp>
        <p:nvSpPr>
          <p:cNvPr id="31744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744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744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744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745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745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46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PENAWARAN AGREGAT: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 HARGA/OUTPUT</a:t>
            </a:r>
          </a:p>
        </p:txBody>
      </p:sp>
      <p:sp>
        <p:nvSpPr>
          <p:cNvPr id="31846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Naiknya permintaan agregat saat perekonomian beroperasi di tingkat output rendah, cenderung meningkatkan output dengan tingkat harga yang sedikit atau tidak naik sama sekali, maka di sini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cenderung datar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Beroperasinya perekonomian pada tingkat output maksimum (pada kapasitas) menyebabkan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menjadi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847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847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847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847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847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6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49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BATASAN KAPASITAS: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PENGANGGURAN SIKLIS</a:t>
            </a:r>
          </a:p>
        </p:txBody>
      </p:sp>
      <p:sp>
        <p:nvSpPr>
          <p:cNvPr id="31949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Meskipun perusahaan tidak memiliki tenaga kerja dan modal yang berlebih, perekonomian mungkin beroperasi di bawah kapasitasnya akibat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pengangguran siklis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949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949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949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949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949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1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51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PENYEBAB BERGESERNYA 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PENAWARAN AGREGAT</a:t>
            </a:r>
          </a:p>
        </p:txBody>
      </p:sp>
      <p:sp>
        <p:nvSpPr>
          <p:cNvPr id="32051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Kejutan biaya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cost shock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kejutan penawaran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supply shock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): Perubahan biaya yang menggeser kurva penawaran agregat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Pertumbuhan ekonomi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Stagnasi dan kekurangan investasi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Kebijakan publik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Cuaca, perang, dan bencana alam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051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052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052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052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052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70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564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 HARGA EKUILIBRIUM</a:t>
            </a:r>
          </a:p>
        </p:txBody>
      </p:sp>
      <p:sp>
        <p:nvSpPr>
          <p:cNvPr id="322565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600201"/>
            <a:ext cx="4043363" cy="4525963"/>
          </a:xfrm>
        </p:spPr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Tingkat harga ekuilibrium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adalah tingkat harga di mana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berpotongan dengan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256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256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256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257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257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2573" name="Picture 13" descr="B26 TingkatHargaEkuilibr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205038"/>
            <a:ext cx="4035425" cy="33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2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53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 DARI 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 HARGA EKUILIBRIUM</a:t>
            </a:r>
          </a:p>
        </p:txBody>
      </p:sp>
      <p:sp>
        <p:nvSpPr>
          <p:cNvPr id="32154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Titik perpotongan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ini terkait dengan:</a:t>
            </a:r>
          </a:p>
          <a:p>
            <a:pPr lvl="1"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Ekuilibrium di pasar barang dan pasar uang</a:t>
            </a:r>
          </a:p>
          <a:p>
            <a:pPr lvl="1"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Sekumpulan keputusan harga/output yang diambil pada setiap perusahaan di perekonomian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154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154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154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154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154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75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13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 UANG</a:t>
            </a:r>
          </a:p>
        </p:txBody>
      </p:sp>
      <p:sp>
        <p:nvSpPr>
          <p:cNvPr id="30413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uang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adalah fungsi dengan tiga variabel:</a:t>
            </a:r>
          </a:p>
          <a:p>
            <a:pPr lvl="1"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 r</a:t>
            </a:r>
          </a:p>
          <a:p>
            <a:pPr lvl="1"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pemasukan real Y</a:t>
            </a:r>
          </a:p>
          <a:p>
            <a:pPr lvl="1"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harga P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0413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0413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413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413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413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13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588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 HARGA EKUILIBRIUM JANGKA PANJANG</a:t>
            </a:r>
          </a:p>
        </p:txBody>
      </p:sp>
      <p:sp>
        <p:nvSpPr>
          <p:cNvPr id="323589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600201"/>
            <a:ext cx="4043363" cy="4525963"/>
          </a:xfrm>
        </p:spPr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Penyesuaian tingkat upah dan biaya lainnya terhadap perubahan harga pada jangka panjang menghasilkan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</a:p>
        </p:txBody>
      </p:sp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359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359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359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359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359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3597" name="Picture 13" descr="B26 TingkatHargaEkuilibriumJangkaPanja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133600"/>
            <a:ext cx="4030663" cy="349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0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61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ATAU GDP POTENSIAL</a:t>
            </a:r>
          </a:p>
        </p:txBody>
      </p:sp>
      <p:sp>
        <p:nvSpPr>
          <p:cNvPr id="32461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Output potensial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GDP potensial: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output agregat yang mungkin dijaga pada jangka panjang tanpa inflasi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61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461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461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461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461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46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20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63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AS VERTIKAL</a:t>
            </a:r>
          </a:p>
        </p:txBody>
      </p:sp>
      <p:sp>
        <p:nvSpPr>
          <p:cNvPr id="32563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Jika 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vertikal dalam jangka panjang, baik kebijakan moneter maupun fiskal tidak akan mempengaruhi output agregat dalam jangka panjang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563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563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564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564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564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564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35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65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INFLASI</a:t>
            </a:r>
          </a:p>
        </p:txBody>
      </p:sp>
      <p:sp>
        <p:nvSpPr>
          <p:cNvPr id="32666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Inflasi: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Naiknya tingkat harga menyeluruh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Inflasi berkepanjangan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sustained inflation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Tingkat harga menyeluruh terus naik sepanjang jangka waktu yang cukup panjang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666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666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666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666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666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93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68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INFLASI DAN PENYEBABNYA</a:t>
            </a:r>
          </a:p>
        </p:txBody>
      </p:sp>
      <p:sp>
        <p:nvSpPr>
          <p:cNvPr id="32768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Inflasi demand-pull: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Inflasi yang disebabkan oleh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naiknya permintaan agregat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Inflasi cost-push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inflasi suplly-side: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Inflasi yang disebabkan oleh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naiknya biaya</a:t>
            </a: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768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768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768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769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769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69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70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STAGFLASI</a:t>
            </a:r>
          </a:p>
        </p:txBody>
      </p:sp>
      <p:sp>
        <p:nvSpPr>
          <p:cNvPr id="32870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Stagflasi: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Turunnya output bersamaan dengan naiknya harga</a:t>
            </a: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871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871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871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871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871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88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73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KEJUTAN BIAYA</a:t>
            </a:r>
          </a:p>
        </p:txBody>
      </p:sp>
      <p:sp>
        <p:nvSpPr>
          <p:cNvPr id="32973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Kejutan biaya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cost shock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menjadi berita buruk bagi para pembuat kebijakan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Satu-satunya cara mengatasi kerugian output akibat kejutan biaya adalah menaikkan harga jauh di atas tingkat yang mungkin dicapai tanpa adanya penetapan kebijakan</a:t>
            </a:r>
            <a:endParaRPr lang="en-US" altLang="en-US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2973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2973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973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973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2973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6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75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HIPERINFLASI</a:t>
            </a:r>
          </a:p>
        </p:txBody>
      </p:sp>
      <p:sp>
        <p:nvSpPr>
          <p:cNvPr id="33075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Hiperinflasi: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Periode kenaikan tingkat harga yang sangat cepat</a:t>
            </a: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3075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3076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3076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3076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3076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47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15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NAIKNYA PERMINTAAN UANG</a:t>
            </a:r>
          </a:p>
        </p:txBody>
      </p:sp>
      <p:sp>
        <p:nvSpPr>
          <p:cNvPr id="30515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Permintaan uang akan meningkat jika:</a:t>
            </a:r>
          </a:p>
          <a:p>
            <a:pPr lvl="1"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real dari output (pemasukan)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naik</a:t>
            </a:r>
          </a:p>
          <a:p>
            <a:pPr lvl="1"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harga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naik</a:t>
            </a:r>
          </a:p>
          <a:p>
            <a:pPr lvl="1"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turun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515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0515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0516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516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516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516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27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0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 AGREGAT</a:t>
            </a:r>
          </a:p>
        </p:txBody>
      </p:sp>
      <p:sp>
        <p:nvSpPr>
          <p:cNvPr id="30720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Permintaan total terhadap barang dan jasa dalam perekonomian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0720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0720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720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721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721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4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25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 TINGKAT HARGA 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OUTPUT AGREGAT</a:t>
            </a:r>
          </a:p>
        </p:txBody>
      </p:sp>
      <p:sp>
        <p:nvSpPr>
          <p:cNvPr id="3092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Naiknya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tingkat harga akan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menurunkan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tingkat output (pemasukan) agregat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Turunnya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tingkat harga akan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menaikkan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tingkat output (pemasukan) agregat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0925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0925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925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925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925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0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38" name="Picture 14" descr="B26 Kurva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60576"/>
            <a:ext cx="414655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28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PERMINTAAN AGREGAT</a:t>
            </a:r>
          </a:p>
        </p:txBody>
      </p:sp>
      <p:sp>
        <p:nvSpPr>
          <p:cNvPr id="308229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600201"/>
            <a:ext cx="4043363" cy="4525963"/>
          </a:xfrm>
        </p:spPr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Kurva permintaan agregat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 – aggregate demand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menunjukkan hubungan negatif antara output agregat (pemasukan) dan tingkat harga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Setiap titik di kurva AD adalah ekuilibrium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231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08232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08233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8234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8235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8236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7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PENYEBAB PENURUNAN PERMINTAAN AGREGAT</a:t>
            </a:r>
          </a:p>
        </p:txBody>
      </p:sp>
      <p:sp>
        <p:nvSpPr>
          <p:cNvPr id="31027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 turun saat tingkat harga turun, karena tingkat harga tinggi meningkatkan permintaan uang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Karena penawaran uang konstan, tingkat suku bunga akan naik agar tercapai ekuilibrium di pasar uang</a:t>
            </a:r>
          </a:p>
          <a:p>
            <a:pPr eaLnBrk="1" hangingPunct="1"/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 yang tinggi itulah yang menurunkan output agregat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027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027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028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028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028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028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69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29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AD DAN 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PERMINTAAN PASAR</a:t>
            </a:r>
          </a:p>
        </p:txBody>
      </p:sp>
      <p:sp>
        <p:nvSpPr>
          <p:cNvPr id="31130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bukanlah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jumlah semua kurva permintaan pasar dalam perekonomian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Kurva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bukanlah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kurva permintaan pasar</a:t>
            </a:r>
            <a:endParaRPr lang="en-US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130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130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130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130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130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7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32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 SUKU BUNGA TINGGI DAN OUTPUT AGREGAT RENDAH</a:t>
            </a:r>
          </a:p>
        </p:txBody>
      </p:sp>
      <p:sp>
        <p:nvSpPr>
          <p:cNvPr id="31232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Investasi terencana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menjadi satu-satunya penghubung antara tingkat suku bunga tinggi dan tingkat output agregat rendah</a:t>
            </a:r>
          </a:p>
          <a:p>
            <a:pPr eaLnBrk="1" hangingPunct="1"/>
            <a:endParaRPr lang="en-US" altLang="en-US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Turunnya konsumsi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akibat tingginya tingkat suku bunga juga ikut berperan sebagai penghubung</a:t>
            </a:r>
            <a:endParaRPr lang="en-US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26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Agregat, Penawaran Agregat, dan Inflasi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32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1232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1232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232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233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1233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23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Widescreen</PresentationFormat>
  <Paragraphs>185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26 Permintaan Agregat, Penawaran Agregat,  dan Inflasi</vt:lpstr>
      <vt:lpstr> PERMINTAAN UANG</vt:lpstr>
      <vt:lpstr> NAIKNYA PERMINTAAN UANG</vt:lpstr>
      <vt:lpstr> PERMINTAAN AGREGAT</vt:lpstr>
      <vt:lpstr>HUBUNGAN TINGKAT HARGA  DAN OUTPUT AGREGAT</vt:lpstr>
      <vt:lpstr> KURVA PERMINTAAN AGREGAT</vt:lpstr>
      <vt:lpstr>PENYEBAB PENURUNAN PERMINTAAN AGREGAT</vt:lpstr>
      <vt:lpstr>KURVA AD DAN  KURVA PERMINTAAN PASAR</vt:lpstr>
      <vt:lpstr>TINGKAT SUKU BUNGA TINGGI DAN OUTPUT AGREGAT RENDAH</vt:lpstr>
      <vt:lpstr> NILAI REAL DARI KEKAYAAN</vt:lpstr>
      <vt:lpstr>PERMINTAAN AGREGAT DAN PENGELUARAN AGREGAT</vt:lpstr>
      <vt:lpstr>BERGESERNYA  KURVA PERMINTAAN AGREGAT</vt:lpstr>
      <vt:lpstr> PENAWARAN AGREGAT</vt:lpstr>
      <vt:lpstr>KURVA PENAWARAN AGREGAT JANGKA PENDEK</vt:lpstr>
      <vt:lpstr>KURVA PENAWARAN AGREGAT: RESPONS HARGA/OUTPUT</vt:lpstr>
      <vt:lpstr>BATASAN KAPASITAS: PENGANGGURAN SIKLIS</vt:lpstr>
      <vt:lpstr>PENYEBAB BERGESERNYA  KURVA PENAWARAN AGREGAT</vt:lpstr>
      <vt:lpstr> TINGKAT HARGA EKUILIBRIUM</vt:lpstr>
      <vt:lpstr>ARTI DARI  TINGKAT HARGA EKUILIBRIUM</vt:lpstr>
      <vt:lpstr>TINGKAT HARGA EKUILIBRIUM JANGKA PANJANG</vt:lpstr>
      <vt:lpstr> OUTPUT ATAU GDP POTENSIAL</vt:lpstr>
      <vt:lpstr> KURVA AS VERTIKAL</vt:lpstr>
      <vt:lpstr> INFLASI</vt:lpstr>
      <vt:lpstr> INFLASI DAN PENYEBABNYA</vt:lpstr>
      <vt:lpstr> STAGFLASI</vt:lpstr>
      <vt:lpstr> KEJUTAN BIAYA</vt:lpstr>
      <vt:lpstr> HIPERINFLASI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 Permintaan Agregat, Penawaran Agregat,  dan Inflasi</dc:title>
  <dc:creator>Asus</dc:creator>
  <cp:lastModifiedBy>Asus</cp:lastModifiedBy>
  <cp:revision>1</cp:revision>
  <dcterms:created xsi:type="dcterms:W3CDTF">2020-11-15T07:55:35Z</dcterms:created>
  <dcterms:modified xsi:type="dcterms:W3CDTF">2020-11-15T07:56:02Z</dcterms:modified>
</cp:coreProperties>
</file>