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53" r:id="rId2"/>
  </p:sldMasterIdLst>
  <p:notesMasterIdLst>
    <p:notesMasterId r:id="rId90"/>
  </p:notesMasterIdLst>
  <p:handoutMasterIdLst>
    <p:handoutMasterId r:id="rId91"/>
  </p:handoutMasterIdLst>
  <p:sldIdLst>
    <p:sldId id="256" r:id="rId3"/>
    <p:sldId id="262" r:id="rId4"/>
    <p:sldId id="263" r:id="rId5"/>
    <p:sldId id="362" r:id="rId6"/>
    <p:sldId id="265" r:id="rId7"/>
    <p:sldId id="386" r:id="rId8"/>
    <p:sldId id="415" r:id="rId9"/>
    <p:sldId id="268" r:id="rId10"/>
    <p:sldId id="269" r:id="rId11"/>
    <p:sldId id="270" r:id="rId12"/>
    <p:sldId id="364" r:id="rId13"/>
    <p:sldId id="271" r:id="rId14"/>
    <p:sldId id="387" r:id="rId15"/>
    <p:sldId id="388" r:id="rId16"/>
    <p:sldId id="389" r:id="rId17"/>
    <p:sldId id="288" r:id="rId18"/>
    <p:sldId id="289" r:id="rId19"/>
    <p:sldId id="366" r:id="rId20"/>
    <p:sldId id="354" r:id="rId21"/>
    <p:sldId id="390" r:id="rId22"/>
    <p:sldId id="391" r:id="rId23"/>
    <p:sldId id="392" r:id="rId24"/>
    <p:sldId id="393" r:id="rId25"/>
    <p:sldId id="292" r:id="rId26"/>
    <p:sldId id="355" r:id="rId27"/>
    <p:sldId id="368" r:id="rId28"/>
    <p:sldId id="294" r:id="rId29"/>
    <p:sldId id="295" r:id="rId30"/>
    <p:sldId id="369" r:id="rId31"/>
    <p:sldId id="353" r:id="rId32"/>
    <p:sldId id="275" r:id="rId33"/>
    <p:sldId id="394" r:id="rId34"/>
    <p:sldId id="397" r:id="rId35"/>
    <p:sldId id="277" r:id="rId36"/>
    <p:sldId id="356" r:id="rId37"/>
    <p:sldId id="320" r:id="rId38"/>
    <p:sldId id="279" r:id="rId39"/>
    <p:sldId id="358" r:id="rId40"/>
    <p:sldId id="281" r:id="rId41"/>
    <p:sldId id="398" r:id="rId42"/>
    <p:sldId id="399" r:id="rId43"/>
    <p:sldId id="416" r:id="rId44"/>
    <p:sldId id="417" r:id="rId45"/>
    <p:sldId id="419" r:id="rId46"/>
    <p:sldId id="418" r:id="rId47"/>
    <p:sldId id="420" r:id="rId48"/>
    <p:sldId id="284" r:id="rId49"/>
    <p:sldId id="325" r:id="rId50"/>
    <p:sldId id="372" r:id="rId51"/>
    <p:sldId id="359" r:id="rId52"/>
    <p:sldId id="287" r:id="rId53"/>
    <p:sldId id="373" r:id="rId54"/>
    <p:sldId id="297" r:id="rId55"/>
    <p:sldId id="298" r:id="rId56"/>
    <p:sldId id="374" r:id="rId57"/>
    <p:sldId id="400" r:id="rId58"/>
    <p:sldId id="401" r:id="rId59"/>
    <p:sldId id="299" r:id="rId60"/>
    <p:sldId id="300" r:id="rId61"/>
    <p:sldId id="360" r:id="rId62"/>
    <p:sldId id="375" r:id="rId63"/>
    <p:sldId id="301" r:id="rId64"/>
    <p:sldId id="376" r:id="rId65"/>
    <p:sldId id="303" r:id="rId66"/>
    <p:sldId id="304" r:id="rId67"/>
    <p:sldId id="402" r:id="rId68"/>
    <p:sldId id="403" r:id="rId69"/>
    <p:sldId id="305" r:id="rId70"/>
    <p:sldId id="307" r:id="rId71"/>
    <p:sldId id="378" r:id="rId72"/>
    <p:sldId id="309" r:id="rId73"/>
    <p:sldId id="310" r:id="rId74"/>
    <p:sldId id="404" r:id="rId75"/>
    <p:sldId id="405" r:id="rId76"/>
    <p:sldId id="361" r:id="rId77"/>
    <p:sldId id="383" r:id="rId78"/>
    <p:sldId id="312" r:id="rId79"/>
    <p:sldId id="380" r:id="rId80"/>
    <p:sldId id="314" r:id="rId81"/>
    <p:sldId id="406" r:id="rId82"/>
    <p:sldId id="408" r:id="rId83"/>
    <p:sldId id="413" r:id="rId84"/>
    <p:sldId id="414" r:id="rId85"/>
    <p:sldId id="412" r:id="rId86"/>
    <p:sldId id="409" r:id="rId87"/>
    <p:sldId id="381" r:id="rId88"/>
    <p:sldId id="382" r:id="rId89"/>
  </p:sldIdLst>
  <p:sldSz cx="9144000" cy="6858000" type="screen4x3"/>
  <p:notesSz cx="6858000" cy="9144000"/>
  <p:custDataLst>
    <p:tags r:id="rId92"/>
  </p:custDataLst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3200" kern="1200">
        <a:solidFill>
          <a:srgbClr val="034694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3200" kern="1200">
        <a:solidFill>
          <a:srgbClr val="034694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3200" kern="1200">
        <a:solidFill>
          <a:srgbClr val="034694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3200" kern="1200">
        <a:solidFill>
          <a:srgbClr val="034694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3200" kern="1200">
        <a:solidFill>
          <a:srgbClr val="034694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034694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034694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034694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034694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84">
          <p15:clr>
            <a:srgbClr val="A4A3A4"/>
          </p15:clr>
        </p15:guide>
        <p15:guide id="2" orient="horz" pos="816">
          <p15:clr>
            <a:srgbClr val="A4A3A4"/>
          </p15:clr>
        </p15:guide>
        <p15:guide id="3" orient="horz" pos="624">
          <p15:clr>
            <a:srgbClr val="A4A3A4"/>
          </p15:clr>
        </p15:guide>
        <p15:guide id="4" pos="2880">
          <p15:clr>
            <a:srgbClr val="A4A3A4"/>
          </p15:clr>
        </p15:guide>
        <p15:guide id="5" pos="1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21475"/>
    <a:srgbClr val="6E0061"/>
    <a:srgbClr val="000000"/>
    <a:srgbClr val="6600CC"/>
    <a:srgbClr val="FF7D26"/>
    <a:srgbClr val="993366"/>
    <a:srgbClr val="034694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475" autoAdjust="0"/>
  </p:normalViewPr>
  <p:slideViewPr>
    <p:cSldViewPr>
      <p:cViewPr varScale="1">
        <p:scale>
          <a:sx n="70" d="100"/>
          <a:sy n="70" d="100"/>
        </p:scale>
        <p:origin x="1467" y="40"/>
      </p:cViewPr>
      <p:guideLst>
        <p:guide orient="horz" pos="3984"/>
        <p:guide orient="horz" pos="816"/>
        <p:guide orient="horz" pos="624"/>
        <p:guide pos="2880"/>
        <p:guide pos="1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1920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notesMaster" Target="notesMasters/notesMaster1.xml"/><Relationship Id="rId95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handoutMaster" Target="handoutMasters/handout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4C1F4E95-DA9D-4B3F-9177-4DE03D35E98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AA2482BD-590C-4D66-A913-1E8483882C6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FDC96D88-558D-4001-8016-E0CDCBE8AC8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8E86FCDB-448C-4347-8BBA-3B98754CBE2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8EAEAB3A-C5AE-4429-92A6-BF373E379E5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BA6EE4E-9346-494B-B38A-5372BFA1E21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A7A3697-29F6-4D51-839B-B9A8CD862E03}"/>
              </a:ext>
            </a:extLst>
          </p:cNvPr>
          <p:cNvSpPr>
            <a:spLocks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2D0ADCE-A913-4096-9C34-9D0F68ACC86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860F6ADB-7936-4E82-BE18-29AA020AEB2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0DDD4E4F-7D80-4198-986E-C2DF8E9529C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DF808098-8FF5-4926-B30E-BD8A358C2D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CF80E890-6B03-4EF6-992C-54765D9B9B8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9FB71-F014-43AF-AF80-0F0A4491301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5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FAA789E-07F4-4BF4-813A-55CB62BF24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82EE50-64D6-41F3-90EE-60A7C8F0AC20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460802" name="Rectangle 2">
            <a:extLst>
              <a:ext uri="{FF2B5EF4-FFF2-40B4-BE49-F238E27FC236}">
                <a16:creationId xmlns:a16="http://schemas.microsoft.com/office/drawing/2014/main" id="{7EBE02CC-FF90-49A2-9E12-1E0EB1FE61C4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60803" name="Rectangle 3">
            <a:extLst>
              <a:ext uri="{FF2B5EF4-FFF2-40B4-BE49-F238E27FC236}">
                <a16:creationId xmlns:a16="http://schemas.microsoft.com/office/drawing/2014/main" id="{6B7B1001-1C62-4775-B217-2AEF8A48DA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kumimoji="0"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03061F3-1CA6-4AD7-8E79-5CA31CFD8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4D7CBF-121C-48AF-88CE-9C3413E8F594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484354" name="Rectangle 2">
            <a:extLst>
              <a:ext uri="{FF2B5EF4-FFF2-40B4-BE49-F238E27FC236}">
                <a16:creationId xmlns:a16="http://schemas.microsoft.com/office/drawing/2014/main" id="{E47A3178-4D02-45F1-89C8-D813200BB0FA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84355" name="Rectangle 3">
            <a:extLst>
              <a:ext uri="{FF2B5EF4-FFF2-40B4-BE49-F238E27FC236}">
                <a16:creationId xmlns:a16="http://schemas.microsoft.com/office/drawing/2014/main" id="{9D866820-4074-4262-873A-985176A37D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0853CC0-3960-44C8-8BB4-CF1013391F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DAD6AF-4DE4-4A9D-8F9E-AC4A3145A735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531458" name="Rectangle 2">
            <a:extLst>
              <a:ext uri="{FF2B5EF4-FFF2-40B4-BE49-F238E27FC236}">
                <a16:creationId xmlns:a16="http://schemas.microsoft.com/office/drawing/2014/main" id="{D91F309B-21AD-481C-9E2A-EB2353BB4834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31459" name="Rectangle 3">
            <a:extLst>
              <a:ext uri="{FF2B5EF4-FFF2-40B4-BE49-F238E27FC236}">
                <a16:creationId xmlns:a16="http://schemas.microsoft.com/office/drawing/2014/main" id="{E33869BC-3209-45CC-A899-1530CA4791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kumimoji="0"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0F1ABBD-C943-4691-9183-09D7ED119B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BE8752-0C5B-4CD0-8AAE-0CC2F4B07200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533506" name="Rectangle 2">
            <a:extLst>
              <a:ext uri="{FF2B5EF4-FFF2-40B4-BE49-F238E27FC236}">
                <a16:creationId xmlns:a16="http://schemas.microsoft.com/office/drawing/2014/main" id="{F347F489-A325-474B-B2EF-7BBB67ECDE5C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33507" name="Rectangle 3">
            <a:extLst>
              <a:ext uri="{FF2B5EF4-FFF2-40B4-BE49-F238E27FC236}">
                <a16:creationId xmlns:a16="http://schemas.microsoft.com/office/drawing/2014/main" id="{F5365148-AF4A-4CA4-BC4C-9785226923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kumimoji="0"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0CAE168-7DB9-4379-BEB3-798C0DBBF9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EEF7E6-6C2B-4C02-97B7-AC8DED1BF514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35554" name="Rectangle 2">
            <a:extLst>
              <a:ext uri="{FF2B5EF4-FFF2-40B4-BE49-F238E27FC236}">
                <a16:creationId xmlns:a16="http://schemas.microsoft.com/office/drawing/2014/main" id="{803A76FB-A973-4919-85C9-BB67CF2F0835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35555" name="Rectangle 3">
            <a:extLst>
              <a:ext uri="{FF2B5EF4-FFF2-40B4-BE49-F238E27FC236}">
                <a16:creationId xmlns:a16="http://schemas.microsoft.com/office/drawing/2014/main" id="{FCBD91BE-722C-4201-BEC1-B0884EA4ED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kumimoji="0"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EE66943-E85F-47D6-947A-3949BB0213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76BB45-216C-450F-9268-51D35CBC1152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85378" name="Rectangle 2">
            <a:extLst>
              <a:ext uri="{FF2B5EF4-FFF2-40B4-BE49-F238E27FC236}">
                <a16:creationId xmlns:a16="http://schemas.microsoft.com/office/drawing/2014/main" id="{46456D6B-8F25-408E-832E-460C0CFDD293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85379" name="Rectangle 3">
            <a:extLst>
              <a:ext uri="{FF2B5EF4-FFF2-40B4-BE49-F238E27FC236}">
                <a16:creationId xmlns:a16="http://schemas.microsoft.com/office/drawing/2014/main" id="{D6B34FD7-925F-46D7-9875-451367BD48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3EFE9C2-B94C-4BB3-8FC9-AF454BBB99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D33E48-E59F-42E5-9A2E-390A421907A5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486402" name="Rectangle 2">
            <a:extLst>
              <a:ext uri="{FF2B5EF4-FFF2-40B4-BE49-F238E27FC236}">
                <a16:creationId xmlns:a16="http://schemas.microsoft.com/office/drawing/2014/main" id="{580EC501-A7A2-4063-AA80-299F737D359F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86403" name="Rectangle 3">
            <a:extLst>
              <a:ext uri="{FF2B5EF4-FFF2-40B4-BE49-F238E27FC236}">
                <a16:creationId xmlns:a16="http://schemas.microsoft.com/office/drawing/2014/main" id="{CDC25500-3F95-4473-B4E8-656638AEDC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F869488-C8FF-4612-93D5-AD3543C64C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F5DD78-0976-45A9-96F0-A546BB73C48C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62850" name="Rectangle 2">
            <a:extLst>
              <a:ext uri="{FF2B5EF4-FFF2-40B4-BE49-F238E27FC236}">
                <a16:creationId xmlns:a16="http://schemas.microsoft.com/office/drawing/2014/main" id="{DD575321-0171-4987-9372-83698884D985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62851" name="Rectangle 3">
            <a:extLst>
              <a:ext uri="{FF2B5EF4-FFF2-40B4-BE49-F238E27FC236}">
                <a16:creationId xmlns:a16="http://schemas.microsoft.com/office/drawing/2014/main" id="{CA8A2F34-9FAE-4901-8862-3E36AC192C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kumimoji="0"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222DE54-3F35-47B3-AFA5-1C52982C63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6CA75C-F4CB-4A71-8ACA-24BE14210081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487426" name="Rectangle 2">
            <a:extLst>
              <a:ext uri="{FF2B5EF4-FFF2-40B4-BE49-F238E27FC236}">
                <a16:creationId xmlns:a16="http://schemas.microsoft.com/office/drawing/2014/main" id="{62C2F617-761D-4917-A32B-96E40ADC1F83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87427" name="Rectangle 3">
            <a:extLst>
              <a:ext uri="{FF2B5EF4-FFF2-40B4-BE49-F238E27FC236}">
                <a16:creationId xmlns:a16="http://schemas.microsoft.com/office/drawing/2014/main" id="{7895F01B-C720-4D10-A7B3-F9B6F2704B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F6A17CB-020B-4B2B-A552-69900CB029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95A512-CEB9-4D3B-B6E4-5A495B3ED76B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537602" name="Rectangle 2">
            <a:extLst>
              <a:ext uri="{FF2B5EF4-FFF2-40B4-BE49-F238E27FC236}">
                <a16:creationId xmlns:a16="http://schemas.microsoft.com/office/drawing/2014/main" id="{2401F047-E797-4B0E-A078-9EF4F70F5815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37603" name="Rectangle 3">
            <a:extLst>
              <a:ext uri="{FF2B5EF4-FFF2-40B4-BE49-F238E27FC236}">
                <a16:creationId xmlns:a16="http://schemas.microsoft.com/office/drawing/2014/main" id="{F7BA1169-AF00-4036-859B-5BBB9E901F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kumimoji="0"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8A4ABFA-E91F-4CD0-805D-963FFE8A8E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DF79C8-9F2F-4044-A68B-F22AD83BF694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84002" name="Rectangle 2">
            <a:extLst>
              <a:ext uri="{FF2B5EF4-FFF2-40B4-BE49-F238E27FC236}">
                <a16:creationId xmlns:a16="http://schemas.microsoft.com/office/drawing/2014/main" id="{3A1E90B3-EB95-493F-8425-77B6EA6230E3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384003" name="Rectangle 3">
            <a:extLst>
              <a:ext uri="{FF2B5EF4-FFF2-40B4-BE49-F238E27FC236}">
                <a16:creationId xmlns:a16="http://schemas.microsoft.com/office/drawing/2014/main" id="{9E739A95-505F-47A4-A6F6-5444D2A25D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1E62533-3001-4578-9AA9-B3F8F51144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E6201A-0CD9-46FA-A916-2D05D22DA966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539650" name="Rectangle 2">
            <a:extLst>
              <a:ext uri="{FF2B5EF4-FFF2-40B4-BE49-F238E27FC236}">
                <a16:creationId xmlns:a16="http://schemas.microsoft.com/office/drawing/2014/main" id="{6A251A1F-D4A0-45E5-991B-14A821717011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39651" name="Rectangle 3">
            <a:extLst>
              <a:ext uri="{FF2B5EF4-FFF2-40B4-BE49-F238E27FC236}">
                <a16:creationId xmlns:a16="http://schemas.microsoft.com/office/drawing/2014/main" id="{400AF1DB-D210-4E29-B75F-8E8AB99FC1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kumimoji="0"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7479B0B-6F8C-4A55-B0DA-F8FB262629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4E6478-36A8-46DC-8364-5EC233888C48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541698" name="Rectangle 2">
            <a:extLst>
              <a:ext uri="{FF2B5EF4-FFF2-40B4-BE49-F238E27FC236}">
                <a16:creationId xmlns:a16="http://schemas.microsoft.com/office/drawing/2014/main" id="{0D809EDA-BFAC-41EB-8221-A300586A0D1E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41699" name="Rectangle 3">
            <a:extLst>
              <a:ext uri="{FF2B5EF4-FFF2-40B4-BE49-F238E27FC236}">
                <a16:creationId xmlns:a16="http://schemas.microsoft.com/office/drawing/2014/main" id="{F2CECC24-3515-4D78-B20E-75EFD57955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kumimoji="0"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B1215AB-D6EB-471E-ABCA-0241576860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A3AA5C-B0E5-4763-864F-5CDDE2A68D44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543746" name="Rectangle 2">
            <a:extLst>
              <a:ext uri="{FF2B5EF4-FFF2-40B4-BE49-F238E27FC236}">
                <a16:creationId xmlns:a16="http://schemas.microsoft.com/office/drawing/2014/main" id="{7C5E6D76-29BD-4953-B602-8CD2FFD4D695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43747" name="Rectangle 3">
            <a:extLst>
              <a:ext uri="{FF2B5EF4-FFF2-40B4-BE49-F238E27FC236}">
                <a16:creationId xmlns:a16="http://schemas.microsoft.com/office/drawing/2014/main" id="{8E059C74-1D6D-4FC6-B880-C42E8D917F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kumimoji="0"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8802175-B088-41FD-9110-8C6C9D3703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4E8E25-F2C5-4665-8CB7-B045117C53E7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488450" name="Rectangle 2">
            <a:extLst>
              <a:ext uri="{FF2B5EF4-FFF2-40B4-BE49-F238E27FC236}">
                <a16:creationId xmlns:a16="http://schemas.microsoft.com/office/drawing/2014/main" id="{585F48F4-B899-4F78-A80A-7D450A82E207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88451" name="Rectangle 3">
            <a:extLst>
              <a:ext uri="{FF2B5EF4-FFF2-40B4-BE49-F238E27FC236}">
                <a16:creationId xmlns:a16="http://schemas.microsoft.com/office/drawing/2014/main" id="{7C03E815-38BD-4CC6-81EA-4CEE7FBBEC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8DF106-589A-4349-9593-BC4006B986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F7E52B-3F89-46C6-B2FE-FB081938BE4B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489474" name="Rectangle 2">
            <a:extLst>
              <a:ext uri="{FF2B5EF4-FFF2-40B4-BE49-F238E27FC236}">
                <a16:creationId xmlns:a16="http://schemas.microsoft.com/office/drawing/2014/main" id="{45AB3F6C-7DDA-4A17-A6EA-EF58B57FD8D4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89475" name="Rectangle 3">
            <a:extLst>
              <a:ext uri="{FF2B5EF4-FFF2-40B4-BE49-F238E27FC236}">
                <a16:creationId xmlns:a16="http://schemas.microsoft.com/office/drawing/2014/main" id="{13F95EE3-7993-499A-81EB-2B954DF16C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6C7468C-F7C7-41C1-93AC-C4C3384D24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A0827C-5211-4592-9138-F93BFFE66323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464898" name="Rectangle 2">
            <a:extLst>
              <a:ext uri="{FF2B5EF4-FFF2-40B4-BE49-F238E27FC236}">
                <a16:creationId xmlns:a16="http://schemas.microsoft.com/office/drawing/2014/main" id="{7E03357A-B1CA-46FE-9851-54C7758214E8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64899" name="Rectangle 3">
            <a:extLst>
              <a:ext uri="{FF2B5EF4-FFF2-40B4-BE49-F238E27FC236}">
                <a16:creationId xmlns:a16="http://schemas.microsoft.com/office/drawing/2014/main" id="{C4BB2D93-A572-4ACD-B220-3A4A047F1A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kumimoji="0"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BCD4568-65B9-4FCF-AF0D-1D32F8AFEE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817507-0D25-4742-B441-9C10F3E343F3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490498" name="Rectangle 2">
            <a:extLst>
              <a:ext uri="{FF2B5EF4-FFF2-40B4-BE49-F238E27FC236}">
                <a16:creationId xmlns:a16="http://schemas.microsoft.com/office/drawing/2014/main" id="{EBDC968F-DC2F-4990-B2BE-1040932D402C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90499" name="Rectangle 3">
            <a:extLst>
              <a:ext uri="{FF2B5EF4-FFF2-40B4-BE49-F238E27FC236}">
                <a16:creationId xmlns:a16="http://schemas.microsoft.com/office/drawing/2014/main" id="{55985F5B-229A-49AC-9818-18FF0FC664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AEE5B79-EABA-4F6C-A0E0-4310D3DD18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09172D-1AE8-4490-8261-6393D3787085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491522" name="Rectangle 2">
            <a:extLst>
              <a:ext uri="{FF2B5EF4-FFF2-40B4-BE49-F238E27FC236}">
                <a16:creationId xmlns:a16="http://schemas.microsoft.com/office/drawing/2014/main" id="{189CFE4C-541C-4DE1-B965-26D65A2C17AB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91523" name="Rectangle 3">
            <a:extLst>
              <a:ext uri="{FF2B5EF4-FFF2-40B4-BE49-F238E27FC236}">
                <a16:creationId xmlns:a16="http://schemas.microsoft.com/office/drawing/2014/main" id="{259CE229-72BB-4676-AF94-D04E9DE5DF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23C8311-E753-444A-8492-344C691E07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58B5B0-BE89-42B1-B014-0D75D512BB2C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465922" name="Rectangle 2">
            <a:extLst>
              <a:ext uri="{FF2B5EF4-FFF2-40B4-BE49-F238E27FC236}">
                <a16:creationId xmlns:a16="http://schemas.microsoft.com/office/drawing/2014/main" id="{B317EB03-15DE-46A6-8C50-F1D5B7A6EC33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65923" name="Rectangle 3">
            <a:extLst>
              <a:ext uri="{FF2B5EF4-FFF2-40B4-BE49-F238E27FC236}">
                <a16:creationId xmlns:a16="http://schemas.microsoft.com/office/drawing/2014/main" id="{4911F066-B365-483A-9EBD-D1E6851571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kumimoji="0"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CB42254-3D7D-4F35-98F0-3858FCFD63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3CECE7-DF56-4384-9D1C-F6639F633E57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492546" name="Rectangle 2">
            <a:extLst>
              <a:ext uri="{FF2B5EF4-FFF2-40B4-BE49-F238E27FC236}">
                <a16:creationId xmlns:a16="http://schemas.microsoft.com/office/drawing/2014/main" id="{27017377-FCFA-4ED9-9ECD-9F36CEE206DF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92547" name="Rectangle 3">
            <a:extLst>
              <a:ext uri="{FF2B5EF4-FFF2-40B4-BE49-F238E27FC236}">
                <a16:creationId xmlns:a16="http://schemas.microsoft.com/office/drawing/2014/main" id="{A6F3E150-87F4-45D4-AF9F-3D79DAF11E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023DB02-CF0A-4CA6-92D1-14F3D53655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FBE281-F541-42F9-A264-3736C723182F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85026" name="Rectangle 2">
            <a:extLst>
              <a:ext uri="{FF2B5EF4-FFF2-40B4-BE49-F238E27FC236}">
                <a16:creationId xmlns:a16="http://schemas.microsoft.com/office/drawing/2014/main" id="{57F85C6D-A632-4552-B613-57C725DEFDBE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385027" name="Rectangle 3">
            <a:extLst>
              <a:ext uri="{FF2B5EF4-FFF2-40B4-BE49-F238E27FC236}">
                <a16:creationId xmlns:a16="http://schemas.microsoft.com/office/drawing/2014/main" id="{B4907DF9-5BDF-4CE9-8F0B-880D39ABAF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3F748D6-0AD9-4D69-B1FB-C1FBE28520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B0934F-9306-4E8A-B846-8F020CA336B9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493570" name="Rectangle 2">
            <a:extLst>
              <a:ext uri="{FF2B5EF4-FFF2-40B4-BE49-F238E27FC236}">
                <a16:creationId xmlns:a16="http://schemas.microsoft.com/office/drawing/2014/main" id="{88C58DA3-E499-435E-A28A-545131A42162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93571" name="Rectangle 3">
            <a:extLst>
              <a:ext uri="{FF2B5EF4-FFF2-40B4-BE49-F238E27FC236}">
                <a16:creationId xmlns:a16="http://schemas.microsoft.com/office/drawing/2014/main" id="{88A2899E-25CD-495B-AFCE-C2B537B95D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26C0D24-CD53-4102-AA34-AAA749C397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881CDB-9831-41A8-9438-2641D2956DF2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545794" name="Rectangle 2">
            <a:extLst>
              <a:ext uri="{FF2B5EF4-FFF2-40B4-BE49-F238E27FC236}">
                <a16:creationId xmlns:a16="http://schemas.microsoft.com/office/drawing/2014/main" id="{D69A66D9-C045-4307-B1EE-652376294617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45795" name="Rectangle 3">
            <a:extLst>
              <a:ext uri="{FF2B5EF4-FFF2-40B4-BE49-F238E27FC236}">
                <a16:creationId xmlns:a16="http://schemas.microsoft.com/office/drawing/2014/main" id="{06746BED-2C70-417D-9A46-E2F5362484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3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8C3F296-9ED6-453B-821C-ED17D52147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ACB206-EB59-4941-B291-0AD8F830E663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551938" name="Rectangle 2">
            <a:extLst>
              <a:ext uri="{FF2B5EF4-FFF2-40B4-BE49-F238E27FC236}">
                <a16:creationId xmlns:a16="http://schemas.microsoft.com/office/drawing/2014/main" id="{7B6793A9-1B7A-4159-8F94-9F352F459C1A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51939" name="Rectangle 3">
            <a:extLst>
              <a:ext uri="{FF2B5EF4-FFF2-40B4-BE49-F238E27FC236}">
                <a16:creationId xmlns:a16="http://schemas.microsoft.com/office/drawing/2014/main" id="{BC86D40A-B539-4B4D-9984-66A22B119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kumimoji="0"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31BD3E6-97B8-4CC1-8C93-B6C8A2454C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C3419A-B01F-42BE-B52B-307858CE5794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494594" name="Rectangle 2">
            <a:extLst>
              <a:ext uri="{FF2B5EF4-FFF2-40B4-BE49-F238E27FC236}">
                <a16:creationId xmlns:a16="http://schemas.microsoft.com/office/drawing/2014/main" id="{B8C7DAFD-9079-4DC5-9423-7CA8F4EDA5BB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94595" name="Rectangle 3">
            <a:extLst>
              <a:ext uri="{FF2B5EF4-FFF2-40B4-BE49-F238E27FC236}">
                <a16:creationId xmlns:a16="http://schemas.microsoft.com/office/drawing/2014/main" id="{E2695FF4-DCC7-4189-9A58-661D6761DF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8AE4086-CB19-46ED-85C8-BB7EB73A22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59EEBA-4549-4A1A-B26C-1604E65C91C5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495618" name="Rectangle 2">
            <a:extLst>
              <a:ext uri="{FF2B5EF4-FFF2-40B4-BE49-F238E27FC236}">
                <a16:creationId xmlns:a16="http://schemas.microsoft.com/office/drawing/2014/main" id="{8C062A26-6B4F-4890-BD4B-F2BCE08493BE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95619" name="Rectangle 3">
            <a:extLst>
              <a:ext uri="{FF2B5EF4-FFF2-40B4-BE49-F238E27FC236}">
                <a16:creationId xmlns:a16="http://schemas.microsoft.com/office/drawing/2014/main" id="{C565AF5B-7AEE-4E3F-B53E-257633C257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9CE6EDE-BF4C-4450-8345-AFB1B03685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62F9A-D146-4704-823A-8A4DF580D559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496642" name="Rectangle 2">
            <a:extLst>
              <a:ext uri="{FF2B5EF4-FFF2-40B4-BE49-F238E27FC236}">
                <a16:creationId xmlns:a16="http://schemas.microsoft.com/office/drawing/2014/main" id="{5EB11A7D-A793-4CE7-965C-F26B81946C44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96643" name="Rectangle 3">
            <a:extLst>
              <a:ext uri="{FF2B5EF4-FFF2-40B4-BE49-F238E27FC236}">
                <a16:creationId xmlns:a16="http://schemas.microsoft.com/office/drawing/2014/main" id="{FE74CF4E-2BC3-414A-A7A5-B3B561CF2C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B024892-B38C-44DD-AC16-7883426452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24A666-2469-4922-B9FC-F96826FE851D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497666" name="Rectangle 2">
            <a:extLst>
              <a:ext uri="{FF2B5EF4-FFF2-40B4-BE49-F238E27FC236}">
                <a16:creationId xmlns:a16="http://schemas.microsoft.com/office/drawing/2014/main" id="{E4520A86-6E1F-47EA-BC6B-AC61AE39A3CB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97667" name="Rectangle 3">
            <a:extLst>
              <a:ext uri="{FF2B5EF4-FFF2-40B4-BE49-F238E27FC236}">
                <a16:creationId xmlns:a16="http://schemas.microsoft.com/office/drawing/2014/main" id="{3EAEFA3A-CCD2-406E-9814-E83AEE4EBF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ECE67EA-C8B4-47F6-AC11-69814E8FDD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92AE9-8532-4B36-A8C7-1DFDAC3A6B3E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468994" name="Rectangle 2">
            <a:extLst>
              <a:ext uri="{FF2B5EF4-FFF2-40B4-BE49-F238E27FC236}">
                <a16:creationId xmlns:a16="http://schemas.microsoft.com/office/drawing/2014/main" id="{3204CB39-CB46-4061-82B2-4542E4B52D73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68995" name="Rectangle 3">
            <a:extLst>
              <a:ext uri="{FF2B5EF4-FFF2-40B4-BE49-F238E27FC236}">
                <a16:creationId xmlns:a16="http://schemas.microsoft.com/office/drawing/2014/main" id="{ADA178FF-09FA-4BEF-9EF9-CB8A8BBFDB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2900">
              <a:solidFill>
                <a:srgbClr val="FF7D26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4D4655A-6A35-4DE2-91BF-84A14E917C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4EA051-A4D8-4886-B332-82144C2A1203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498690" name="Rectangle 2">
            <a:extLst>
              <a:ext uri="{FF2B5EF4-FFF2-40B4-BE49-F238E27FC236}">
                <a16:creationId xmlns:a16="http://schemas.microsoft.com/office/drawing/2014/main" id="{F5580FE8-BF73-49A7-A77C-6456823D785B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98691" name="Rectangle 3">
            <a:extLst>
              <a:ext uri="{FF2B5EF4-FFF2-40B4-BE49-F238E27FC236}">
                <a16:creationId xmlns:a16="http://schemas.microsoft.com/office/drawing/2014/main" id="{48F0DDEE-AF66-482A-9151-BD0FB3107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964B67B-A1AE-4A5A-87A3-403FAD288A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22A820-7A6E-4C97-86E2-B6EF9CB3399E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553986" name="Rectangle 2">
            <a:extLst>
              <a:ext uri="{FF2B5EF4-FFF2-40B4-BE49-F238E27FC236}">
                <a16:creationId xmlns:a16="http://schemas.microsoft.com/office/drawing/2014/main" id="{4BDD1B30-BE50-4E03-917B-4D4717A90DB6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53987" name="Rectangle 3">
            <a:extLst>
              <a:ext uri="{FF2B5EF4-FFF2-40B4-BE49-F238E27FC236}">
                <a16:creationId xmlns:a16="http://schemas.microsoft.com/office/drawing/2014/main" id="{60FB70D9-9DDE-40C5-9146-56C0D35AC9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kumimoji="0"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2D2F9E5-8D21-41E1-845E-D58CA7D24B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4F677B-46D0-42D2-83A5-F6A320F422D1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458754" name="Rectangle 2">
            <a:extLst>
              <a:ext uri="{FF2B5EF4-FFF2-40B4-BE49-F238E27FC236}">
                <a16:creationId xmlns:a16="http://schemas.microsoft.com/office/drawing/2014/main" id="{708CB0E7-725C-4158-AE75-5792379C9A4B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58755" name="Rectangle 3">
            <a:extLst>
              <a:ext uri="{FF2B5EF4-FFF2-40B4-BE49-F238E27FC236}">
                <a16:creationId xmlns:a16="http://schemas.microsoft.com/office/drawing/2014/main" id="{27C070CB-AE5C-4737-BC51-27C4217197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kumimoji="0"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699BAA3-E66D-4A9B-B438-B4FB21228C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47BC08-0736-4C72-82CD-D04C1725859D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556034" name="Rectangle 2">
            <a:extLst>
              <a:ext uri="{FF2B5EF4-FFF2-40B4-BE49-F238E27FC236}">
                <a16:creationId xmlns:a16="http://schemas.microsoft.com/office/drawing/2014/main" id="{18540779-6A96-4E46-9453-ECEE562394BA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56035" name="Rectangle 3">
            <a:extLst>
              <a:ext uri="{FF2B5EF4-FFF2-40B4-BE49-F238E27FC236}">
                <a16:creationId xmlns:a16="http://schemas.microsoft.com/office/drawing/2014/main" id="{A67193EC-0A9F-410F-B6C0-066C5DB61C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kumimoji="0"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4CDEB0B-F077-4962-8F4E-6ABD913B80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55ED87-CBDA-4DA2-9A59-DA10ECAE7C01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499714" name="Rectangle 2">
            <a:extLst>
              <a:ext uri="{FF2B5EF4-FFF2-40B4-BE49-F238E27FC236}">
                <a16:creationId xmlns:a16="http://schemas.microsoft.com/office/drawing/2014/main" id="{D3179403-61C5-42DB-86CB-6F93EC99ED38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99715" name="Rectangle 3">
            <a:extLst>
              <a:ext uri="{FF2B5EF4-FFF2-40B4-BE49-F238E27FC236}">
                <a16:creationId xmlns:a16="http://schemas.microsoft.com/office/drawing/2014/main" id="{A8988A18-B229-4761-9BC2-73ECA3EFC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DFD22F-49F1-4D8A-B2DD-1CD871E647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CA2727-BC42-4366-98AD-79471185BEC0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500738" name="Rectangle 2">
            <a:extLst>
              <a:ext uri="{FF2B5EF4-FFF2-40B4-BE49-F238E27FC236}">
                <a16:creationId xmlns:a16="http://schemas.microsoft.com/office/drawing/2014/main" id="{82A64F22-565D-468C-927E-9B3BF7D1583A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00739" name="Rectangle 3">
            <a:extLst>
              <a:ext uri="{FF2B5EF4-FFF2-40B4-BE49-F238E27FC236}">
                <a16:creationId xmlns:a16="http://schemas.microsoft.com/office/drawing/2014/main" id="{644326B2-5CFD-4004-BB92-D5A0702F56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FB7F33D-F311-4C32-B038-B4439E9C00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E2171D-CA3D-4461-B94D-93FA9DE813BD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471042" name="Rectangle 2">
            <a:extLst>
              <a:ext uri="{FF2B5EF4-FFF2-40B4-BE49-F238E27FC236}">
                <a16:creationId xmlns:a16="http://schemas.microsoft.com/office/drawing/2014/main" id="{E0FCF519-3308-496F-931E-7021FBECB5CF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71043" name="Rectangle 3">
            <a:extLst>
              <a:ext uri="{FF2B5EF4-FFF2-40B4-BE49-F238E27FC236}">
                <a16:creationId xmlns:a16="http://schemas.microsoft.com/office/drawing/2014/main" id="{D708F248-F870-4CD0-A25E-3C9CB6DEE4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kumimoji="0"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547174A-7632-46E5-A151-CC2901935A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0C2EB7-4FB1-4CB3-8278-C70E2E08205D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501762" name="Rectangle 2">
            <a:extLst>
              <a:ext uri="{FF2B5EF4-FFF2-40B4-BE49-F238E27FC236}">
                <a16:creationId xmlns:a16="http://schemas.microsoft.com/office/drawing/2014/main" id="{EC32212B-EB91-4033-906F-A980D1EFD794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01763" name="Rectangle 3">
            <a:extLst>
              <a:ext uri="{FF2B5EF4-FFF2-40B4-BE49-F238E27FC236}">
                <a16:creationId xmlns:a16="http://schemas.microsoft.com/office/drawing/2014/main" id="{449FF20C-20B6-41F3-B0D0-BE1B20DE80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693AEAF-753A-4B20-9E10-37CA6E92EA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AE6ACE-D802-42D8-BDEA-3DC5AC278A6C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502786" name="Rectangle 2">
            <a:extLst>
              <a:ext uri="{FF2B5EF4-FFF2-40B4-BE49-F238E27FC236}">
                <a16:creationId xmlns:a16="http://schemas.microsoft.com/office/drawing/2014/main" id="{50FED128-3B18-4925-8E83-271689A916BA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02787" name="Rectangle 3">
            <a:extLst>
              <a:ext uri="{FF2B5EF4-FFF2-40B4-BE49-F238E27FC236}">
                <a16:creationId xmlns:a16="http://schemas.microsoft.com/office/drawing/2014/main" id="{5F6E4A0F-62D4-44EE-99D7-AEF9DF7FBC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A2A46C3-FD0C-4FD1-A760-DEEE6705F3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BC61DB-F976-4D63-8F1C-451E0377A5F0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472066" name="Rectangle 2">
            <a:extLst>
              <a:ext uri="{FF2B5EF4-FFF2-40B4-BE49-F238E27FC236}">
                <a16:creationId xmlns:a16="http://schemas.microsoft.com/office/drawing/2014/main" id="{2535D38F-F850-4161-B929-950A87946F7F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72067" name="Rectangle 3">
            <a:extLst>
              <a:ext uri="{FF2B5EF4-FFF2-40B4-BE49-F238E27FC236}">
                <a16:creationId xmlns:a16="http://schemas.microsoft.com/office/drawing/2014/main" id="{B538278B-D88C-4D57-B9B4-42E5DE4FEC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kumimoji="0"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B64077A-11A0-489B-B41B-493E46BC99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8BC06C-36EC-467A-89B7-DACF05A7FB6A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503810" name="Rectangle 2">
            <a:extLst>
              <a:ext uri="{FF2B5EF4-FFF2-40B4-BE49-F238E27FC236}">
                <a16:creationId xmlns:a16="http://schemas.microsoft.com/office/drawing/2014/main" id="{474BDCD3-3FB5-449A-A6C9-5F368CB3792A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03811" name="Rectangle 3">
            <a:extLst>
              <a:ext uri="{FF2B5EF4-FFF2-40B4-BE49-F238E27FC236}">
                <a16:creationId xmlns:a16="http://schemas.microsoft.com/office/drawing/2014/main" id="{2D8F4515-DBCC-41E4-9690-1A0E007969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E2B4C46-8DF9-41A2-925F-0DE940EE59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5FC25E-DDEF-4652-977C-2F907B261FCF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504834" name="Rectangle 2">
            <a:extLst>
              <a:ext uri="{FF2B5EF4-FFF2-40B4-BE49-F238E27FC236}">
                <a16:creationId xmlns:a16="http://schemas.microsoft.com/office/drawing/2014/main" id="{F82F192A-4A06-4520-A919-FE945DFC0923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04835" name="Rectangle 3">
            <a:extLst>
              <a:ext uri="{FF2B5EF4-FFF2-40B4-BE49-F238E27FC236}">
                <a16:creationId xmlns:a16="http://schemas.microsoft.com/office/drawing/2014/main" id="{1A5422B3-051E-4A7D-AE19-CAA62EBD95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440063B-D09A-4062-A7B5-3749D7B8D3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06024B-44AD-4CAA-8357-BCDB98373A6D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473090" name="Rectangle 2">
            <a:extLst>
              <a:ext uri="{FF2B5EF4-FFF2-40B4-BE49-F238E27FC236}">
                <a16:creationId xmlns:a16="http://schemas.microsoft.com/office/drawing/2014/main" id="{3DA7C981-E696-4C17-8206-D471842707EB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73091" name="Rectangle 3">
            <a:extLst>
              <a:ext uri="{FF2B5EF4-FFF2-40B4-BE49-F238E27FC236}">
                <a16:creationId xmlns:a16="http://schemas.microsoft.com/office/drawing/2014/main" id="{26919083-06C9-44D4-B5D5-E06B93F50B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37BBBD2-E639-460C-982D-375C010ADA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CC39FE-55BF-43E0-9EC5-A2F0E154CFC8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80258" name="Rectangle 2">
            <a:extLst>
              <a:ext uri="{FF2B5EF4-FFF2-40B4-BE49-F238E27FC236}">
                <a16:creationId xmlns:a16="http://schemas.microsoft.com/office/drawing/2014/main" id="{82B8629C-E3AE-4759-BE0A-4DD5D0E44A09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80259" name="Rectangle 3">
            <a:extLst>
              <a:ext uri="{FF2B5EF4-FFF2-40B4-BE49-F238E27FC236}">
                <a16:creationId xmlns:a16="http://schemas.microsoft.com/office/drawing/2014/main" id="{61F00324-36BA-417D-864B-A3200B527B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E155CC5-E0F0-4243-9B36-DD64D6D196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305D85-19B8-443F-9DBE-A43830BF064D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558082" name="Rectangle 2">
            <a:extLst>
              <a:ext uri="{FF2B5EF4-FFF2-40B4-BE49-F238E27FC236}">
                <a16:creationId xmlns:a16="http://schemas.microsoft.com/office/drawing/2014/main" id="{2CC57236-5ABB-4A3B-B968-FDF35570C68D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58083" name="Rectangle 3">
            <a:extLst>
              <a:ext uri="{FF2B5EF4-FFF2-40B4-BE49-F238E27FC236}">
                <a16:creationId xmlns:a16="http://schemas.microsoft.com/office/drawing/2014/main" id="{624E4C9F-BC82-4A0E-8841-F0779F3B4C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kumimoji="0"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3E92BCC-3D53-4C8D-85D0-2804D5C711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436B71-6161-4E00-974E-E065EE86582F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560130" name="Rectangle 2">
            <a:extLst>
              <a:ext uri="{FF2B5EF4-FFF2-40B4-BE49-F238E27FC236}">
                <a16:creationId xmlns:a16="http://schemas.microsoft.com/office/drawing/2014/main" id="{9C50C867-69D6-49ED-BB14-B79B70CEBD0A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60131" name="Rectangle 3">
            <a:extLst>
              <a:ext uri="{FF2B5EF4-FFF2-40B4-BE49-F238E27FC236}">
                <a16:creationId xmlns:a16="http://schemas.microsoft.com/office/drawing/2014/main" id="{E9DA0412-4DF5-4159-AB00-EE2E14D5DC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kumimoji="0"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28AFE73-ECFC-4E2A-80BD-E685C48721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A6190C-6C7D-4ADA-9C43-C869EEBDBCA7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505858" name="Rectangle 2">
            <a:extLst>
              <a:ext uri="{FF2B5EF4-FFF2-40B4-BE49-F238E27FC236}">
                <a16:creationId xmlns:a16="http://schemas.microsoft.com/office/drawing/2014/main" id="{6B531934-A455-4E62-A12A-722E8A16F277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05859" name="Rectangle 3">
            <a:extLst>
              <a:ext uri="{FF2B5EF4-FFF2-40B4-BE49-F238E27FC236}">
                <a16:creationId xmlns:a16="http://schemas.microsoft.com/office/drawing/2014/main" id="{89D86FDE-8AD4-4317-9A9D-990312C58A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BCC1B43-6E99-4B32-9019-4C9FB299C1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FF9B0A-1369-492D-BAA6-A9F6C7B0E746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506882" name="Rectangle 2">
            <a:extLst>
              <a:ext uri="{FF2B5EF4-FFF2-40B4-BE49-F238E27FC236}">
                <a16:creationId xmlns:a16="http://schemas.microsoft.com/office/drawing/2014/main" id="{122113A9-2F4D-4BDA-858D-FB0A499458AB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06883" name="Rectangle 3">
            <a:extLst>
              <a:ext uri="{FF2B5EF4-FFF2-40B4-BE49-F238E27FC236}">
                <a16:creationId xmlns:a16="http://schemas.microsoft.com/office/drawing/2014/main" id="{33E784A2-6434-4ECB-8F8E-C14B000323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32DCCA4-46B5-4781-9F6C-1C5010B863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7ECCE1-FE6D-4EE0-9483-65EC4298C72B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507906" name="Rectangle 2">
            <a:extLst>
              <a:ext uri="{FF2B5EF4-FFF2-40B4-BE49-F238E27FC236}">
                <a16:creationId xmlns:a16="http://schemas.microsoft.com/office/drawing/2014/main" id="{7937FAEC-795C-4967-8044-2700BA2B5C0C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07907" name="Rectangle 3">
            <a:extLst>
              <a:ext uri="{FF2B5EF4-FFF2-40B4-BE49-F238E27FC236}">
                <a16:creationId xmlns:a16="http://schemas.microsoft.com/office/drawing/2014/main" id="{FBC53D56-4B18-4191-B1E1-B5EDF93287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5BE7151-2493-46AE-94D1-AED7667BF4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B38935-C659-432B-9602-0AAED0C424D2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474114" name="Rectangle 2">
            <a:extLst>
              <a:ext uri="{FF2B5EF4-FFF2-40B4-BE49-F238E27FC236}">
                <a16:creationId xmlns:a16="http://schemas.microsoft.com/office/drawing/2014/main" id="{87CFAE30-695F-4F83-B062-C9009CC63D5D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74115" name="Rectangle 3">
            <a:extLst>
              <a:ext uri="{FF2B5EF4-FFF2-40B4-BE49-F238E27FC236}">
                <a16:creationId xmlns:a16="http://schemas.microsoft.com/office/drawing/2014/main" id="{9FAD0F25-93FE-4B3D-97CC-21F2043580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kumimoji="0" lang="en-US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2DF6156-2A78-4FC1-9F46-2E4DCE452E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8A6873-34B5-41C8-A668-79DE34C2B47F}" type="slidenum">
              <a:rPr lang="en-US" altLang="en-US"/>
              <a:pPr/>
              <a:t>62</a:t>
            </a:fld>
            <a:endParaRPr lang="en-US" altLang="en-US"/>
          </a:p>
        </p:txBody>
      </p:sp>
      <p:sp>
        <p:nvSpPr>
          <p:cNvPr id="508930" name="Rectangle 2">
            <a:extLst>
              <a:ext uri="{FF2B5EF4-FFF2-40B4-BE49-F238E27FC236}">
                <a16:creationId xmlns:a16="http://schemas.microsoft.com/office/drawing/2014/main" id="{4CD2E4A5-DD3A-4C5A-97E2-A78AFC9FBC3B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08931" name="Rectangle 3">
            <a:extLst>
              <a:ext uri="{FF2B5EF4-FFF2-40B4-BE49-F238E27FC236}">
                <a16:creationId xmlns:a16="http://schemas.microsoft.com/office/drawing/2014/main" id="{63322131-D668-40A5-9136-907D782995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E704B49-F1BF-4998-864F-D20C2618A7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117711-DE1E-42B3-8974-BEE0C5D9B623}" type="slidenum">
              <a:rPr lang="en-US" altLang="en-US"/>
              <a:pPr/>
              <a:t>63</a:t>
            </a:fld>
            <a:endParaRPr lang="en-US" altLang="en-US"/>
          </a:p>
        </p:txBody>
      </p:sp>
      <p:sp>
        <p:nvSpPr>
          <p:cNvPr id="475138" name="Rectangle 2">
            <a:extLst>
              <a:ext uri="{FF2B5EF4-FFF2-40B4-BE49-F238E27FC236}">
                <a16:creationId xmlns:a16="http://schemas.microsoft.com/office/drawing/2014/main" id="{2FE9A019-63B5-4D0C-9406-5AD7168399F9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75139" name="Rectangle 3">
            <a:extLst>
              <a:ext uri="{FF2B5EF4-FFF2-40B4-BE49-F238E27FC236}">
                <a16:creationId xmlns:a16="http://schemas.microsoft.com/office/drawing/2014/main" id="{FBFDF9A1-4978-43C1-AB7F-CF6BF90C8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kumimoji="0" lang="en-US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8386EA4-1B01-409B-A1A7-F43F84E9F9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E39C34-2318-43F7-BD7F-2EAEEEB25A63}" type="slidenum">
              <a:rPr lang="en-US" altLang="en-US"/>
              <a:pPr/>
              <a:t>64</a:t>
            </a:fld>
            <a:endParaRPr lang="en-US" altLang="en-US"/>
          </a:p>
        </p:txBody>
      </p:sp>
      <p:sp>
        <p:nvSpPr>
          <p:cNvPr id="509954" name="Rectangle 2">
            <a:extLst>
              <a:ext uri="{FF2B5EF4-FFF2-40B4-BE49-F238E27FC236}">
                <a16:creationId xmlns:a16="http://schemas.microsoft.com/office/drawing/2014/main" id="{0F8EE92C-317A-4264-B2FD-55517ED6BD94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09955" name="Rectangle 3">
            <a:extLst>
              <a:ext uri="{FF2B5EF4-FFF2-40B4-BE49-F238E27FC236}">
                <a16:creationId xmlns:a16="http://schemas.microsoft.com/office/drawing/2014/main" id="{8DAE3AE7-236D-495B-8E3E-2A0EEF83D9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21A9B-6F03-469F-AF3E-4BA976AE85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1E0A78-CE3C-46EC-9E86-C5FEC7BD4187}" type="slidenum">
              <a:rPr lang="en-US" altLang="en-US"/>
              <a:pPr/>
              <a:t>65</a:t>
            </a:fld>
            <a:endParaRPr lang="en-US" altLang="en-US"/>
          </a:p>
        </p:txBody>
      </p:sp>
      <p:sp>
        <p:nvSpPr>
          <p:cNvPr id="510978" name="Rectangle 2">
            <a:extLst>
              <a:ext uri="{FF2B5EF4-FFF2-40B4-BE49-F238E27FC236}">
                <a16:creationId xmlns:a16="http://schemas.microsoft.com/office/drawing/2014/main" id="{C1779BA5-2E1B-4230-822D-C591923024E3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10979" name="Rectangle 3">
            <a:extLst>
              <a:ext uri="{FF2B5EF4-FFF2-40B4-BE49-F238E27FC236}">
                <a16:creationId xmlns:a16="http://schemas.microsoft.com/office/drawing/2014/main" id="{2142D3D0-BADF-4D42-BDE6-00E5605DCB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B718FCD-701A-46AF-A59C-4955CC88CD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6D0EF0-9028-479B-9E28-7F66D53670AA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29410" name="Rectangle 2">
            <a:extLst>
              <a:ext uri="{FF2B5EF4-FFF2-40B4-BE49-F238E27FC236}">
                <a16:creationId xmlns:a16="http://schemas.microsoft.com/office/drawing/2014/main" id="{C5984DC5-2259-4377-ABD0-D7AAFE49D414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29411" name="Rectangle 3">
            <a:extLst>
              <a:ext uri="{FF2B5EF4-FFF2-40B4-BE49-F238E27FC236}">
                <a16:creationId xmlns:a16="http://schemas.microsoft.com/office/drawing/2014/main" id="{18685661-D9D5-4857-8804-1F5785EF8C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kumimoji="0" lang="en-US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9E203E9-770B-417C-B959-130F54BB5A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A66F6A-DFDB-432A-9CCF-8F5AB8AD6454}" type="slidenum">
              <a:rPr lang="en-US" altLang="en-US"/>
              <a:pPr/>
              <a:t>66</a:t>
            </a:fld>
            <a:endParaRPr lang="en-US" altLang="en-US"/>
          </a:p>
        </p:txBody>
      </p:sp>
      <p:sp>
        <p:nvSpPr>
          <p:cNvPr id="562178" name="Rectangle 2">
            <a:extLst>
              <a:ext uri="{FF2B5EF4-FFF2-40B4-BE49-F238E27FC236}">
                <a16:creationId xmlns:a16="http://schemas.microsoft.com/office/drawing/2014/main" id="{250767C2-DFA8-4A89-B713-1379718FCDBA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62179" name="Rectangle 3">
            <a:extLst>
              <a:ext uri="{FF2B5EF4-FFF2-40B4-BE49-F238E27FC236}">
                <a16:creationId xmlns:a16="http://schemas.microsoft.com/office/drawing/2014/main" id="{1405DE33-A9F7-40A0-ABA0-5093A5B977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kumimoji="0" lang="en-US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705F2E2-4717-4AFB-9A54-29120E6A71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4DB0BB-508D-4393-8535-7A37433C50E2}" type="slidenum">
              <a:rPr lang="en-US" altLang="en-US"/>
              <a:pPr/>
              <a:t>67</a:t>
            </a:fld>
            <a:endParaRPr lang="en-US" altLang="en-US"/>
          </a:p>
        </p:txBody>
      </p:sp>
      <p:sp>
        <p:nvSpPr>
          <p:cNvPr id="564226" name="Rectangle 2">
            <a:extLst>
              <a:ext uri="{FF2B5EF4-FFF2-40B4-BE49-F238E27FC236}">
                <a16:creationId xmlns:a16="http://schemas.microsoft.com/office/drawing/2014/main" id="{2CD098B1-6C9B-4FFA-B93A-D3F7B48B3A27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64227" name="Rectangle 3">
            <a:extLst>
              <a:ext uri="{FF2B5EF4-FFF2-40B4-BE49-F238E27FC236}">
                <a16:creationId xmlns:a16="http://schemas.microsoft.com/office/drawing/2014/main" id="{8FF538A1-B192-4E83-AB63-5FB96AC6B6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kumimoji="0" lang="en-US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BD97493-C69F-4021-B2CA-EDFF274D0E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39D28E-09AB-4ABC-849B-660A7848D835}" type="slidenum">
              <a:rPr lang="en-US" altLang="en-US"/>
              <a:pPr/>
              <a:t>68</a:t>
            </a:fld>
            <a:endParaRPr lang="en-US" altLang="en-US"/>
          </a:p>
        </p:txBody>
      </p:sp>
      <p:sp>
        <p:nvSpPr>
          <p:cNvPr id="512002" name="Rectangle 2">
            <a:extLst>
              <a:ext uri="{FF2B5EF4-FFF2-40B4-BE49-F238E27FC236}">
                <a16:creationId xmlns:a16="http://schemas.microsoft.com/office/drawing/2014/main" id="{6F64EA41-6179-4EE1-AF6D-7EB471C26AAA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12003" name="Rectangle 3">
            <a:extLst>
              <a:ext uri="{FF2B5EF4-FFF2-40B4-BE49-F238E27FC236}">
                <a16:creationId xmlns:a16="http://schemas.microsoft.com/office/drawing/2014/main" id="{1DDF6B58-0F8E-448E-9CE6-4E855392BC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A1BB1FB-37DC-4BEF-8B1B-9A6F79F5EF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E0696D-A34E-4AC8-8154-4046B02FD121}" type="slidenum">
              <a:rPr lang="en-US" altLang="en-US"/>
              <a:pPr/>
              <a:t>69</a:t>
            </a:fld>
            <a:endParaRPr lang="en-US" altLang="en-US"/>
          </a:p>
        </p:txBody>
      </p:sp>
      <p:sp>
        <p:nvSpPr>
          <p:cNvPr id="513026" name="Rectangle 2">
            <a:extLst>
              <a:ext uri="{FF2B5EF4-FFF2-40B4-BE49-F238E27FC236}">
                <a16:creationId xmlns:a16="http://schemas.microsoft.com/office/drawing/2014/main" id="{81CE2A98-A308-4628-BAF5-6BBDEF73F7FD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13027" name="Rectangle 3">
            <a:extLst>
              <a:ext uri="{FF2B5EF4-FFF2-40B4-BE49-F238E27FC236}">
                <a16:creationId xmlns:a16="http://schemas.microsoft.com/office/drawing/2014/main" id="{0BC9A8F3-2F01-4C6B-BDD9-FE2E0D19BD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7B4A801-E448-4818-BE51-8CA888A5D9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88EA1B-26FA-407D-AB97-5EB4161653FD}" type="slidenum">
              <a:rPr lang="en-US" altLang="en-US"/>
              <a:pPr/>
              <a:t>70</a:t>
            </a:fld>
            <a:endParaRPr lang="en-US" altLang="en-US"/>
          </a:p>
        </p:txBody>
      </p:sp>
      <p:sp>
        <p:nvSpPr>
          <p:cNvPr id="477186" name="Rectangle 2">
            <a:extLst>
              <a:ext uri="{FF2B5EF4-FFF2-40B4-BE49-F238E27FC236}">
                <a16:creationId xmlns:a16="http://schemas.microsoft.com/office/drawing/2014/main" id="{C2C12C9A-EBD0-4B30-8A44-791A14694850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77187" name="Rectangle 3">
            <a:extLst>
              <a:ext uri="{FF2B5EF4-FFF2-40B4-BE49-F238E27FC236}">
                <a16:creationId xmlns:a16="http://schemas.microsoft.com/office/drawing/2014/main" id="{57DAAED1-26AB-450B-812C-F2AE2249FD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kumimoji="0" lang="en-US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B21B58D-1CA1-4363-A528-6CC804CF27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468AF5-48E7-4AAE-9B0B-309AC30732B4}" type="slidenum">
              <a:rPr lang="en-US" altLang="en-US"/>
              <a:pPr/>
              <a:t>71</a:t>
            </a:fld>
            <a:endParaRPr lang="en-US" altLang="en-US"/>
          </a:p>
        </p:txBody>
      </p:sp>
      <p:sp>
        <p:nvSpPr>
          <p:cNvPr id="514050" name="Rectangle 2">
            <a:extLst>
              <a:ext uri="{FF2B5EF4-FFF2-40B4-BE49-F238E27FC236}">
                <a16:creationId xmlns:a16="http://schemas.microsoft.com/office/drawing/2014/main" id="{777B34A1-7040-43F9-8CC1-E54EF099455C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14051" name="Rectangle 3">
            <a:extLst>
              <a:ext uri="{FF2B5EF4-FFF2-40B4-BE49-F238E27FC236}">
                <a16:creationId xmlns:a16="http://schemas.microsoft.com/office/drawing/2014/main" id="{CF9BC888-C5CF-468B-A56A-7A75306A3C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57AB2EA-52FF-43DE-B802-E05751B6BA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634B5E-58E0-4601-AFBD-E1F5ACFE5EC2}" type="slidenum">
              <a:rPr lang="en-US" altLang="en-US"/>
              <a:pPr/>
              <a:t>72</a:t>
            </a:fld>
            <a:endParaRPr lang="en-US" altLang="en-US"/>
          </a:p>
        </p:txBody>
      </p:sp>
      <p:sp>
        <p:nvSpPr>
          <p:cNvPr id="515074" name="Rectangle 2">
            <a:extLst>
              <a:ext uri="{FF2B5EF4-FFF2-40B4-BE49-F238E27FC236}">
                <a16:creationId xmlns:a16="http://schemas.microsoft.com/office/drawing/2014/main" id="{78C6F73E-4D9D-412C-98A0-3C3DA3FD1120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15075" name="Rectangle 3">
            <a:extLst>
              <a:ext uri="{FF2B5EF4-FFF2-40B4-BE49-F238E27FC236}">
                <a16:creationId xmlns:a16="http://schemas.microsoft.com/office/drawing/2014/main" id="{9E6369BB-0C29-4A3B-97FF-46F51D2BDB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A83DBDA-425A-472D-BF9B-A17045D0E6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4CFCE6-22DF-4F88-A894-533C781E7C1F}" type="slidenum">
              <a:rPr lang="en-US" altLang="en-US"/>
              <a:pPr/>
              <a:t>73</a:t>
            </a:fld>
            <a:endParaRPr lang="en-US" altLang="en-US"/>
          </a:p>
        </p:txBody>
      </p:sp>
      <p:sp>
        <p:nvSpPr>
          <p:cNvPr id="566274" name="Rectangle 2">
            <a:extLst>
              <a:ext uri="{FF2B5EF4-FFF2-40B4-BE49-F238E27FC236}">
                <a16:creationId xmlns:a16="http://schemas.microsoft.com/office/drawing/2014/main" id="{8D4BBDF0-3258-4565-9E92-E560DBDC58A0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66275" name="Rectangle 3">
            <a:extLst>
              <a:ext uri="{FF2B5EF4-FFF2-40B4-BE49-F238E27FC236}">
                <a16:creationId xmlns:a16="http://schemas.microsoft.com/office/drawing/2014/main" id="{14A4022A-07ED-4364-876C-747148EA3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kumimoji="0" lang="en-US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13559C0-369A-427C-B6AC-65A580FE39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3159D5-A344-4BE8-AAA6-34D7B8101CAF}" type="slidenum">
              <a:rPr lang="en-US" altLang="en-US"/>
              <a:pPr/>
              <a:t>74</a:t>
            </a:fld>
            <a:endParaRPr lang="en-US" altLang="en-US"/>
          </a:p>
        </p:txBody>
      </p:sp>
      <p:sp>
        <p:nvSpPr>
          <p:cNvPr id="568322" name="Rectangle 2">
            <a:extLst>
              <a:ext uri="{FF2B5EF4-FFF2-40B4-BE49-F238E27FC236}">
                <a16:creationId xmlns:a16="http://schemas.microsoft.com/office/drawing/2014/main" id="{F12B45D9-C6FF-46BA-9131-B4401417A0EB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68323" name="Rectangle 3">
            <a:extLst>
              <a:ext uri="{FF2B5EF4-FFF2-40B4-BE49-F238E27FC236}">
                <a16:creationId xmlns:a16="http://schemas.microsoft.com/office/drawing/2014/main" id="{707AD1CA-D21C-4686-B6BC-FC13231DC4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kumimoji="0" lang="en-US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710898E-1575-4D3B-A470-DEC31A2A02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7FA3DC-4B5D-4394-A93A-46A69E5F1482}" type="slidenum">
              <a:rPr lang="en-US" altLang="en-US"/>
              <a:pPr/>
              <a:t>75</a:t>
            </a:fld>
            <a:endParaRPr lang="en-US" altLang="en-US"/>
          </a:p>
        </p:txBody>
      </p:sp>
      <p:sp>
        <p:nvSpPr>
          <p:cNvPr id="516098" name="Rectangle 2">
            <a:extLst>
              <a:ext uri="{FF2B5EF4-FFF2-40B4-BE49-F238E27FC236}">
                <a16:creationId xmlns:a16="http://schemas.microsoft.com/office/drawing/2014/main" id="{1D9F1F04-2C99-4A0E-9F5B-EC740EFF31CC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16099" name="Rectangle 3">
            <a:extLst>
              <a:ext uri="{FF2B5EF4-FFF2-40B4-BE49-F238E27FC236}">
                <a16:creationId xmlns:a16="http://schemas.microsoft.com/office/drawing/2014/main" id="{76BCE0B8-2E07-4733-9045-2CA7D1CE01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9776043-EB14-4C78-BB72-930FFC318F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CBD130-786F-41DD-86F8-C303F0E43743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481282" name="Rectangle 2">
            <a:extLst>
              <a:ext uri="{FF2B5EF4-FFF2-40B4-BE49-F238E27FC236}">
                <a16:creationId xmlns:a16="http://schemas.microsoft.com/office/drawing/2014/main" id="{6AC176BA-35E4-4CF7-B315-69ADD75D542C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81283" name="Rectangle 3">
            <a:extLst>
              <a:ext uri="{FF2B5EF4-FFF2-40B4-BE49-F238E27FC236}">
                <a16:creationId xmlns:a16="http://schemas.microsoft.com/office/drawing/2014/main" id="{8C928E91-2ADC-4518-9B6E-CFB3F6E53E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D514657-CF81-4786-8187-29AEEF0968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62039C-DDAE-4F9A-8480-EF7D04813C8E}" type="slidenum">
              <a:rPr lang="en-US" altLang="en-US"/>
              <a:pPr/>
              <a:t>76</a:t>
            </a:fld>
            <a:endParaRPr lang="en-US" altLang="en-US"/>
          </a:p>
        </p:txBody>
      </p:sp>
      <p:sp>
        <p:nvSpPr>
          <p:cNvPr id="523266" name="Rectangle 2">
            <a:extLst>
              <a:ext uri="{FF2B5EF4-FFF2-40B4-BE49-F238E27FC236}">
                <a16:creationId xmlns:a16="http://schemas.microsoft.com/office/drawing/2014/main" id="{68D55536-0FD7-4200-8B74-BAD319C289E7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23267" name="Rectangle 3">
            <a:extLst>
              <a:ext uri="{FF2B5EF4-FFF2-40B4-BE49-F238E27FC236}">
                <a16:creationId xmlns:a16="http://schemas.microsoft.com/office/drawing/2014/main" id="{39ED6E85-AE4B-48FE-8979-FAE6B81A52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772845A-332D-4D3B-97E3-FB755BD595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5E7458-20DE-4514-AAC4-3A669C4E6B14}" type="slidenum">
              <a:rPr lang="en-US" altLang="en-US"/>
              <a:pPr/>
              <a:t>77</a:t>
            </a:fld>
            <a:endParaRPr lang="en-US" altLang="en-US"/>
          </a:p>
        </p:txBody>
      </p:sp>
      <p:sp>
        <p:nvSpPr>
          <p:cNvPr id="517122" name="Rectangle 2">
            <a:extLst>
              <a:ext uri="{FF2B5EF4-FFF2-40B4-BE49-F238E27FC236}">
                <a16:creationId xmlns:a16="http://schemas.microsoft.com/office/drawing/2014/main" id="{75C1E926-B1CE-407F-AD08-1AED03883703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17123" name="Rectangle 3">
            <a:extLst>
              <a:ext uri="{FF2B5EF4-FFF2-40B4-BE49-F238E27FC236}">
                <a16:creationId xmlns:a16="http://schemas.microsoft.com/office/drawing/2014/main" id="{6AC70280-145F-46E4-A426-87B1AC291C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AB81610-8928-4484-B151-076F5AB563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1FFE01-5BFD-4803-AF9B-F14CED13BBFC}" type="slidenum">
              <a:rPr lang="en-US" altLang="en-US"/>
              <a:pPr/>
              <a:t>78</a:t>
            </a:fld>
            <a:endParaRPr lang="en-US" altLang="en-US"/>
          </a:p>
        </p:txBody>
      </p:sp>
      <p:sp>
        <p:nvSpPr>
          <p:cNvPr id="479234" name="Rectangle 2">
            <a:extLst>
              <a:ext uri="{FF2B5EF4-FFF2-40B4-BE49-F238E27FC236}">
                <a16:creationId xmlns:a16="http://schemas.microsoft.com/office/drawing/2014/main" id="{94AFDF6C-8F46-48C3-AE4C-9C4A4C4C0F2E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79235" name="Rectangle 3">
            <a:extLst>
              <a:ext uri="{FF2B5EF4-FFF2-40B4-BE49-F238E27FC236}">
                <a16:creationId xmlns:a16="http://schemas.microsoft.com/office/drawing/2014/main" id="{4EA172D4-D81B-41A0-9D09-880C088699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kumimoji="0" lang="en-US" altLang="en-US" i="1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4125C0C-D81F-4AF5-8D22-4618DF8DB9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F86880-99BE-4F22-B332-642A601309DF}" type="slidenum">
              <a:rPr lang="en-US" altLang="en-US"/>
              <a:pPr/>
              <a:t>79</a:t>
            </a:fld>
            <a:endParaRPr lang="en-US" altLang="en-US"/>
          </a:p>
        </p:txBody>
      </p:sp>
      <p:sp>
        <p:nvSpPr>
          <p:cNvPr id="386050" name="Rectangle 2">
            <a:extLst>
              <a:ext uri="{FF2B5EF4-FFF2-40B4-BE49-F238E27FC236}">
                <a16:creationId xmlns:a16="http://schemas.microsoft.com/office/drawing/2014/main" id="{2B36BB1E-B38C-483C-9225-F3718704BC28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386051" name="Rectangle 3">
            <a:extLst>
              <a:ext uri="{FF2B5EF4-FFF2-40B4-BE49-F238E27FC236}">
                <a16:creationId xmlns:a16="http://schemas.microsoft.com/office/drawing/2014/main" id="{44B7EB14-4562-4900-8D2E-A5516BE000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66C8CA2-89D0-4D2F-AD24-DC3105E64C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27B0F2-8F6B-4D54-A5E6-D7DD73C4BB54}" type="slidenum">
              <a:rPr lang="en-US" altLang="en-US"/>
              <a:pPr/>
              <a:t>80</a:t>
            </a:fld>
            <a:endParaRPr lang="en-US" altLang="en-US"/>
          </a:p>
        </p:txBody>
      </p:sp>
      <p:sp>
        <p:nvSpPr>
          <p:cNvPr id="570370" name="Rectangle 2">
            <a:extLst>
              <a:ext uri="{FF2B5EF4-FFF2-40B4-BE49-F238E27FC236}">
                <a16:creationId xmlns:a16="http://schemas.microsoft.com/office/drawing/2014/main" id="{F4220315-BDEA-4062-8449-A54698E0A904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70371" name="Rectangle 3">
            <a:extLst>
              <a:ext uri="{FF2B5EF4-FFF2-40B4-BE49-F238E27FC236}">
                <a16:creationId xmlns:a16="http://schemas.microsoft.com/office/drawing/2014/main" id="{39545CA6-1B65-4788-B542-C2C6CEE074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3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E6ED510-C7FB-4E43-8AAC-4204C3A777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8A0C7B-023B-4654-B7A6-5FA9E5D402D8}" type="slidenum">
              <a:rPr lang="en-US" altLang="en-US"/>
              <a:pPr/>
              <a:t>81</a:t>
            </a:fld>
            <a:endParaRPr lang="en-US" altLang="en-US"/>
          </a:p>
        </p:txBody>
      </p:sp>
      <p:sp>
        <p:nvSpPr>
          <p:cNvPr id="574466" name="Rectangle 2">
            <a:extLst>
              <a:ext uri="{FF2B5EF4-FFF2-40B4-BE49-F238E27FC236}">
                <a16:creationId xmlns:a16="http://schemas.microsoft.com/office/drawing/2014/main" id="{F3954CC3-C659-4C7C-9C54-D66CC83B1AA5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74467" name="Rectangle 3">
            <a:extLst>
              <a:ext uri="{FF2B5EF4-FFF2-40B4-BE49-F238E27FC236}">
                <a16:creationId xmlns:a16="http://schemas.microsoft.com/office/drawing/2014/main" id="{7AB78536-A812-4149-B986-43E77367BB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3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59DA898-5293-4332-82E2-45893F092E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46B294-6A8C-48FC-9518-99A9883B64A0}" type="slidenum">
              <a:rPr lang="en-US" altLang="en-US"/>
              <a:pPr/>
              <a:t>82</a:t>
            </a:fld>
            <a:endParaRPr lang="en-US" altLang="en-US"/>
          </a:p>
        </p:txBody>
      </p:sp>
      <p:sp>
        <p:nvSpPr>
          <p:cNvPr id="605186" name="Rectangle 2">
            <a:extLst>
              <a:ext uri="{FF2B5EF4-FFF2-40B4-BE49-F238E27FC236}">
                <a16:creationId xmlns:a16="http://schemas.microsoft.com/office/drawing/2014/main" id="{CBDEB345-68A9-4B7B-A664-256F09744DE8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605187" name="Rectangle 3">
            <a:extLst>
              <a:ext uri="{FF2B5EF4-FFF2-40B4-BE49-F238E27FC236}">
                <a16:creationId xmlns:a16="http://schemas.microsoft.com/office/drawing/2014/main" id="{B80A041B-601F-4C37-BFC0-13ABFA2B9D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3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7245F8E-9F74-4A6D-862E-B2ED3AF2D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A79005-87D4-4CD4-A2E1-2F3F0B97834D}" type="slidenum">
              <a:rPr lang="en-US" altLang="en-US"/>
              <a:pPr/>
              <a:t>84</a:t>
            </a:fld>
            <a:endParaRPr lang="en-US" altLang="en-US"/>
          </a:p>
        </p:txBody>
      </p:sp>
      <p:sp>
        <p:nvSpPr>
          <p:cNvPr id="598018" name="Rectangle 2">
            <a:extLst>
              <a:ext uri="{FF2B5EF4-FFF2-40B4-BE49-F238E27FC236}">
                <a16:creationId xmlns:a16="http://schemas.microsoft.com/office/drawing/2014/main" id="{BBFB05D9-B21A-4975-B608-149DE2F063CB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98019" name="Rectangle 3">
            <a:extLst>
              <a:ext uri="{FF2B5EF4-FFF2-40B4-BE49-F238E27FC236}">
                <a16:creationId xmlns:a16="http://schemas.microsoft.com/office/drawing/2014/main" id="{9429B840-22FD-46E6-816E-197C7108B1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3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9683D4A-44DD-45A0-ABDE-C9813096C6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B1E06C-9599-470F-8737-DC376474A1B8}" type="slidenum">
              <a:rPr lang="en-US" altLang="en-US"/>
              <a:pPr/>
              <a:t>85</a:t>
            </a:fld>
            <a:endParaRPr lang="en-US" altLang="en-US"/>
          </a:p>
        </p:txBody>
      </p:sp>
      <p:sp>
        <p:nvSpPr>
          <p:cNvPr id="576514" name="Rectangle 2">
            <a:extLst>
              <a:ext uri="{FF2B5EF4-FFF2-40B4-BE49-F238E27FC236}">
                <a16:creationId xmlns:a16="http://schemas.microsoft.com/office/drawing/2014/main" id="{8ABD39D5-8D3E-4098-BB02-FFCDE5E1FCFD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76515" name="Rectangle 3">
            <a:extLst>
              <a:ext uri="{FF2B5EF4-FFF2-40B4-BE49-F238E27FC236}">
                <a16:creationId xmlns:a16="http://schemas.microsoft.com/office/drawing/2014/main" id="{6864943B-D22D-4265-A032-6D3B6430D3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3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1307A06-0F93-4F12-AF20-76DFC4E220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7AD918-7E08-4C3C-A30C-BD4F8C7AF5EC}" type="slidenum">
              <a:rPr lang="en-US" altLang="en-US"/>
              <a:pPr/>
              <a:t>86</a:t>
            </a:fld>
            <a:endParaRPr lang="en-US" altLang="en-US"/>
          </a:p>
        </p:txBody>
      </p:sp>
      <p:sp>
        <p:nvSpPr>
          <p:cNvPr id="518146" name="Rectangle 2">
            <a:extLst>
              <a:ext uri="{FF2B5EF4-FFF2-40B4-BE49-F238E27FC236}">
                <a16:creationId xmlns:a16="http://schemas.microsoft.com/office/drawing/2014/main" id="{0F53E4C1-4C36-4E57-8F8A-89B231824DB4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18147" name="Rectangle 3">
            <a:extLst>
              <a:ext uri="{FF2B5EF4-FFF2-40B4-BE49-F238E27FC236}">
                <a16:creationId xmlns:a16="http://schemas.microsoft.com/office/drawing/2014/main" id="{B0470AB1-C823-4D61-94C6-0BDD736ED0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8D9A372-8D93-4187-B11B-C9BA441BB7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6094B7-3512-4614-8758-0D336B5931DD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482306" name="Rectangle 2">
            <a:extLst>
              <a:ext uri="{FF2B5EF4-FFF2-40B4-BE49-F238E27FC236}">
                <a16:creationId xmlns:a16="http://schemas.microsoft.com/office/drawing/2014/main" id="{39F9FA05-D054-46B5-B31C-C101C7C8C900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82307" name="Rectangle 3">
            <a:extLst>
              <a:ext uri="{FF2B5EF4-FFF2-40B4-BE49-F238E27FC236}">
                <a16:creationId xmlns:a16="http://schemas.microsoft.com/office/drawing/2014/main" id="{995AE2E5-1E7B-4998-9F52-241582B802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6F83B3B-7CE5-4836-9B37-46A304904A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A2D550-0E31-4709-81BE-0EFD14C04AC7}" type="slidenum">
              <a:rPr lang="en-US" altLang="en-US"/>
              <a:pPr/>
              <a:t>87</a:t>
            </a:fld>
            <a:endParaRPr lang="en-US" altLang="en-US"/>
          </a:p>
        </p:txBody>
      </p:sp>
      <p:sp>
        <p:nvSpPr>
          <p:cNvPr id="519170" name="Rectangle 2">
            <a:extLst>
              <a:ext uri="{FF2B5EF4-FFF2-40B4-BE49-F238E27FC236}">
                <a16:creationId xmlns:a16="http://schemas.microsoft.com/office/drawing/2014/main" id="{2749A483-6499-49E1-9E75-F08A7CEC4A28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19171" name="Rectangle 3">
            <a:extLst>
              <a:ext uri="{FF2B5EF4-FFF2-40B4-BE49-F238E27FC236}">
                <a16:creationId xmlns:a16="http://schemas.microsoft.com/office/drawing/2014/main" id="{34F0F0E8-EFCD-4EA7-8538-1DC718257A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90B811E-D4B2-42B5-8469-55C307C8EF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90A621-9C72-4214-830D-896046B5EA02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483330" name="Rectangle 2">
            <a:extLst>
              <a:ext uri="{FF2B5EF4-FFF2-40B4-BE49-F238E27FC236}">
                <a16:creationId xmlns:a16="http://schemas.microsoft.com/office/drawing/2014/main" id="{BCB3E2C6-F1D7-4594-8727-2C0B86AB78CC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83331" name="Rectangle 3">
            <a:extLst>
              <a:ext uri="{FF2B5EF4-FFF2-40B4-BE49-F238E27FC236}">
                <a16:creationId xmlns:a16="http://schemas.microsoft.com/office/drawing/2014/main" id="{732E7E43-1E0A-425C-8B35-68D8039E7A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88" name="Picture 20">
            <a:extLst>
              <a:ext uri="{FF2B5EF4-FFF2-40B4-BE49-F238E27FC236}">
                <a16:creationId xmlns:a16="http://schemas.microsoft.com/office/drawing/2014/main" id="{A0F1B7FA-A845-4941-A9CE-003CAAFB0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14" b="2774"/>
          <a:stretch>
            <a:fillRect/>
          </a:stretch>
        </p:blipFill>
        <p:spPr bwMode="auto">
          <a:xfrm>
            <a:off x="0" y="0"/>
            <a:ext cx="9147175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89" name="Rectangle 21">
            <a:extLst>
              <a:ext uri="{FF2B5EF4-FFF2-40B4-BE49-F238E27FC236}">
                <a16:creationId xmlns:a16="http://schemas.microsoft.com/office/drawing/2014/main" id="{35CCDDFF-2EC0-4ED2-A323-3A0682A29D3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0825" cy="68564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altLang="en-US" sz="27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90" name="Rectangle 22">
            <a:extLst>
              <a:ext uri="{FF2B5EF4-FFF2-40B4-BE49-F238E27FC236}">
                <a16:creationId xmlns:a16="http://schemas.microsoft.com/office/drawing/2014/main" id="{98E9E8FE-27FA-4AD6-B98E-6CDD0626BB7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019800"/>
            <a:ext cx="9144000" cy="533400"/>
          </a:xfrm>
          <a:prstGeom prst="rect">
            <a:avLst/>
          </a:prstGeom>
          <a:solidFill>
            <a:srgbClr val="584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58391" name="Rectangle 23">
            <a:extLst>
              <a:ext uri="{FF2B5EF4-FFF2-40B4-BE49-F238E27FC236}">
                <a16:creationId xmlns:a16="http://schemas.microsoft.com/office/drawing/2014/main" id="{F33BEB25-26A5-4623-ACAF-7DC488A88B3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57B29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D9E123F5-2824-47EE-9FDC-90B5D196028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8125" y="1531938"/>
            <a:ext cx="8677275" cy="1752600"/>
          </a:xfrm>
        </p:spPr>
        <p:txBody>
          <a:bodyPr/>
          <a:lstStyle>
            <a:lvl1pPr marL="0" indent="0">
              <a:buFontTx/>
              <a:buNone/>
              <a:defRPr sz="5100">
                <a:solidFill>
                  <a:srgbClr val="990066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8377" name="Rectangle 9">
            <a:extLst>
              <a:ext uri="{FF2B5EF4-FFF2-40B4-BE49-F238E27FC236}">
                <a16:creationId xmlns:a16="http://schemas.microsoft.com/office/drawing/2014/main" id="{2A9DF645-1323-4C1D-8666-7CAFBB886CC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6375" y="157163"/>
            <a:ext cx="8709025" cy="1143000"/>
          </a:xfrm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>
            <a:lvl1pPr marL="0" indent="63500">
              <a:defRPr sz="5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08D99F41-1DBA-4DFF-A0F1-E3B8018DB0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200" y="4254500"/>
            <a:ext cx="36957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1800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Power Point </a:t>
            </a:r>
            <a:r>
              <a:rPr lang="en-US" sz="1800" b="1" dirty="0" err="1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Bahan</a:t>
            </a:r>
            <a:r>
              <a:rPr lang="en-US" sz="1800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 Ajar</a:t>
            </a:r>
            <a:r>
              <a:rPr lang="en-US" sz="1800" dirty="0">
                <a:solidFill>
                  <a:srgbClr val="006699"/>
                </a:solidFill>
                <a:latin typeface="Arial" charset="0"/>
                <a:cs typeface="Arial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Biologi</a:t>
            </a:r>
            <a:r>
              <a:rPr lang="en-US" sz="24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  <a:p>
            <a:pPr algn="ctr" eaLnBrk="0" hangingPunct="0">
              <a:spcBef>
                <a:spcPct val="0"/>
              </a:spcBef>
              <a:defRPr/>
            </a:pP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Edisi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Kedelapan</a:t>
            </a:r>
            <a:endParaRPr lang="en-US" sz="2000" b="1" i="1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Neil Campbell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dan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Jane Reece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8397" name="TextBox 5">
            <a:extLst>
              <a:ext uri="{FF2B5EF4-FFF2-40B4-BE49-F238E27FC236}">
                <a16:creationId xmlns:a16="http://schemas.microsoft.com/office/drawing/2014/main" id="{F67DD1FD-597E-4931-B220-70B24E561A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62600" y="5443538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2000" b="1" i="1">
                <a:cs typeface="Arial" panose="020B0604020202020204" pitchFamily="34" charset="0"/>
              </a:rPr>
              <a:t>PENERBIT ERLANGGA</a:t>
            </a:r>
          </a:p>
        </p:txBody>
      </p:sp>
      <p:pic>
        <p:nvPicPr>
          <p:cNvPr id="58398" name="Picture 2">
            <a:extLst>
              <a:ext uri="{FF2B5EF4-FFF2-40B4-BE49-F238E27FC236}">
                <a16:creationId xmlns:a16="http://schemas.microsoft.com/office/drawing/2014/main" id="{7053DCD5-8370-4F06-A393-9E7CA50AA0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489575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C78FC-1C79-45DA-8166-5D79EBDD9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6B3553-C95C-46CB-AC4B-0B6FBF906B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38839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D99E47-E650-48AB-B5F0-F8EB1B3830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05600" y="76200"/>
            <a:ext cx="2133600" cy="4392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18376E-49D5-4DA5-893B-55AEB4BA64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04800" y="76200"/>
            <a:ext cx="6248400" cy="4392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2597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E2B91-9BF1-4A80-A0BC-67C6EC033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B74DAD-5D20-4A3E-993A-DB1698153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98701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36501-AE64-4A32-A36B-4827202D3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3FF36-EDC9-4094-A13E-F120F1812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88901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3AE25-76E6-46F2-AD78-B3FA8F963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F3E43-EB12-4C70-81A1-761A86420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939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E086A-E6CD-43C1-9EF8-360085CAA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C41BF-9D8F-41B3-81CE-459710369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5791200"/>
            <a:ext cx="4191000" cy="2200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E0C1E8-D06B-408F-AF75-A92E90469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5791200"/>
            <a:ext cx="4191000" cy="2200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2281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EE659-7DD2-40E3-BF03-6824E4D5F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B2C69C-D1DF-4799-8C48-DD0D51460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FAE794-239C-4A9E-BF6E-97EB33BBF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CCA712-BFF0-421C-8312-2AF5D14BF6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4397E3-D699-48A3-955F-49A9CD7EB3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01529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2667C-5CF1-417F-A4EA-3F7E6753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59498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991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2DD4F-8A4D-4420-B41D-4B39E8095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82FD8-EB43-4B7B-BA40-909FB1B36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D0C3D9-8368-4B10-A604-67FAD8EAA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3853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E8810-10FA-4D44-AC37-1AD3594CC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9318B-72BB-4AB9-9075-E1BBD3E52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60833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7CB9B-B1A2-4CA0-A3DC-EB8929CEF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BD65CE-8807-4D8D-8C54-A9066286B4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8B5037-ED37-444B-ACEC-C7E323F84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8379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89141-6559-4FB5-8B1D-DFEA37846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93A2BD-A206-4289-B3CC-2746060D8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64688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144AB6-F6BA-44C8-80E9-ADD136628D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365125"/>
            <a:ext cx="2133600" cy="76263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F30F8B-4D9F-46AE-852C-75BFB4FB42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8600" y="365125"/>
            <a:ext cx="6248400" cy="7626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880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ACEAA-DE88-4EE2-A9DB-5E4DE3C2D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55BAA2-5AFD-4F03-9AA8-41C816AD8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508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96EB6-BC38-44F1-ACF3-33315E10D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B8E15-E267-4D82-854B-2D0B52B560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3325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EE1C01-1B3C-4B89-8E12-5B23C2B3E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3325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9205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58509-4768-4D51-88EC-FACAAC09C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10520-0E80-41CC-8B81-7CC097E78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4A610D-5131-43E1-8223-0F29127FD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836AEC-6F3C-47C5-918E-98BE527761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159E6C-BF12-4879-89D9-E34D18F75C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15402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35EBC-D186-4A11-BC98-2B8305E15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9336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6845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569B5-03D0-4239-93B2-16922D42B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6A862-CE22-406B-BA92-0E636A08A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0E4B5-54C6-4597-AF33-C86415D3C8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8582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C086-6FA1-4D66-B741-045E90797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9F992D-73F6-4834-BC4C-D360977A38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D2E555-2542-416D-BB08-D7FE2C936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061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580A425D-5835-48DD-AC39-7D7F1C0ADF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8534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FF25E5CF-E541-4A72-B06C-E7A92E8439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332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marL="57150" indent="63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  <a:lvl2pPr marL="57150" indent="63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anose="02020603050405020304" pitchFamily="18" charset="0"/>
        </a:defRPr>
      </a:lvl2pPr>
      <a:lvl3pPr marL="57150" indent="63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anose="02020603050405020304" pitchFamily="18" charset="0"/>
        </a:defRPr>
      </a:lvl3pPr>
      <a:lvl4pPr marL="57150" indent="63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anose="02020603050405020304" pitchFamily="18" charset="0"/>
        </a:defRPr>
      </a:lvl4pPr>
      <a:lvl5pPr marL="57150" indent="63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anose="02020603050405020304" pitchFamily="18" charset="0"/>
        </a:defRPr>
      </a:lvl5pPr>
      <a:lvl6pPr marL="514350" indent="63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anose="02020603050405020304" pitchFamily="18" charset="0"/>
        </a:defRPr>
      </a:lvl6pPr>
      <a:lvl7pPr marL="971550" indent="63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anose="02020603050405020304" pitchFamily="18" charset="0"/>
        </a:defRPr>
      </a:lvl7pPr>
      <a:lvl8pPr marL="1428750" indent="63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anose="02020603050405020304" pitchFamily="18" charset="0"/>
        </a:defRPr>
      </a:lvl8pPr>
      <a:lvl9pPr marL="1885950" indent="63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50838" indent="-350838" algn="l" rtl="0" fontAlgn="base">
        <a:spcBef>
          <a:spcPct val="45000"/>
        </a:spcBef>
        <a:spcAft>
          <a:spcPct val="20000"/>
        </a:spcAft>
        <a:buClr>
          <a:schemeClr val="tx2"/>
        </a:buClr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492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anose="02020603050405020304" pitchFamily="18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342900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anose="02020603050405020304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342900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anose="02020603050405020304" pitchFamily="18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3349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anose="02020603050405020304" pitchFamily="18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33" name="Rectangle 9">
            <a:extLst>
              <a:ext uri="{FF2B5EF4-FFF2-40B4-BE49-F238E27FC236}">
                <a16:creationId xmlns:a16="http://schemas.microsoft.com/office/drawing/2014/main" id="{48D041E8-3CBF-47CA-9CB3-71AB94F9CF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5791200"/>
            <a:ext cx="85344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800" kern="1200">
          <a:solidFill>
            <a:srgbClr val="034694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2" b="35631"/>
          <a:stretch/>
        </p:blipFill>
        <p:spPr>
          <a:xfrm>
            <a:off x="-1" y="0"/>
            <a:ext cx="9144000" cy="37627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AB3772-2621-4180-85EE-7FBAA42D2468}"/>
              </a:ext>
            </a:extLst>
          </p:cNvPr>
          <p:cNvSpPr/>
          <p:nvPr/>
        </p:nvSpPr>
        <p:spPr bwMode="auto">
          <a:xfrm>
            <a:off x="0" y="3717032"/>
            <a:ext cx="9144001" cy="30952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D" sz="3200" b="0" i="0" u="none" strike="noStrike" cap="none" normalizeH="0" baseline="0" dirty="0">
              <a:ln>
                <a:noFill/>
              </a:ln>
              <a:solidFill>
                <a:srgbClr val="034694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3954226"/>
            <a:ext cx="781289" cy="7709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DA465C-7FAC-4FFB-984D-1D699211BA6A}"/>
              </a:ext>
            </a:extLst>
          </p:cNvPr>
          <p:cNvSpPr txBox="1"/>
          <p:nvPr/>
        </p:nvSpPr>
        <p:spPr>
          <a:xfrm>
            <a:off x="107504" y="5949221"/>
            <a:ext cx="3874779" cy="720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200" dirty="0">
                <a:solidFill>
                  <a:schemeClr val="tx1"/>
                </a:solidFill>
              </a:rPr>
              <a:t>Campbell dan Reece. 2010. </a:t>
            </a:r>
            <a:r>
              <a:rPr lang="en-ID" sz="1200" i="1" dirty="0" err="1">
                <a:solidFill>
                  <a:schemeClr val="tx1"/>
                </a:solidFill>
              </a:rPr>
              <a:t>Biologi</a:t>
            </a:r>
            <a:r>
              <a:rPr lang="en-ID" sz="1200" i="1" dirty="0">
                <a:solidFill>
                  <a:schemeClr val="tx1"/>
                </a:solidFill>
              </a:rPr>
              <a:t>. </a:t>
            </a:r>
            <a:r>
              <a:rPr lang="en-ID" sz="1200" dirty="0">
                <a:solidFill>
                  <a:schemeClr val="tx1"/>
                </a:solidFill>
              </a:rPr>
              <a:t>Jakarta: </a:t>
            </a:r>
            <a:r>
              <a:rPr lang="en-ID" sz="1200" dirty="0" err="1">
                <a:solidFill>
                  <a:schemeClr val="tx1"/>
                </a:solidFill>
              </a:rPr>
              <a:t>Erlangga</a:t>
            </a:r>
            <a:endParaRPr lang="en-ID" sz="1200" dirty="0">
              <a:solidFill>
                <a:schemeClr val="tx1"/>
              </a:solidFill>
            </a:endParaRPr>
          </a:p>
          <a:p>
            <a:r>
              <a:rPr lang="en-ID" sz="1200" dirty="0" err="1">
                <a:solidFill>
                  <a:schemeClr val="tx1"/>
                </a:solidFill>
              </a:rPr>
              <a:t>Suryo</a:t>
            </a:r>
            <a:r>
              <a:rPr lang="en-ID" sz="1200" dirty="0">
                <a:solidFill>
                  <a:schemeClr val="tx1"/>
                </a:solidFill>
              </a:rPr>
              <a:t>. 2013. </a:t>
            </a:r>
            <a:r>
              <a:rPr lang="en-ID" sz="1200" i="1" dirty="0" err="1">
                <a:solidFill>
                  <a:schemeClr val="tx1"/>
                </a:solidFill>
              </a:rPr>
              <a:t>Genetika</a:t>
            </a:r>
            <a:r>
              <a:rPr lang="en-ID" sz="1200" dirty="0">
                <a:solidFill>
                  <a:schemeClr val="tx1"/>
                </a:solidFill>
              </a:rPr>
              <a:t>. Yogyakarta: UGM.</a:t>
            </a:r>
          </a:p>
          <a:p>
            <a:r>
              <a:rPr lang="en-ID" sz="1200" dirty="0">
                <a:solidFill>
                  <a:schemeClr val="tx1"/>
                </a:solidFill>
              </a:rPr>
              <a:t>Yatim, </a:t>
            </a:r>
            <a:r>
              <a:rPr lang="en-ID" sz="1200" dirty="0" err="1">
                <a:solidFill>
                  <a:schemeClr val="tx1"/>
                </a:solidFill>
              </a:rPr>
              <a:t>Wildan</a:t>
            </a:r>
            <a:r>
              <a:rPr lang="en-ID" sz="1200" dirty="0">
                <a:solidFill>
                  <a:schemeClr val="tx1"/>
                </a:solidFill>
              </a:rPr>
              <a:t>. </a:t>
            </a:r>
            <a:r>
              <a:rPr lang="en-ID" sz="1200" i="1" dirty="0" err="1">
                <a:solidFill>
                  <a:schemeClr val="tx1"/>
                </a:solidFill>
              </a:rPr>
              <a:t>Genetika</a:t>
            </a:r>
            <a:r>
              <a:rPr lang="en-ID" sz="1200" dirty="0">
                <a:solidFill>
                  <a:schemeClr val="tx1"/>
                </a:solidFill>
              </a:rPr>
              <a:t>. Bandung: </a:t>
            </a:r>
            <a:r>
              <a:rPr lang="en-ID" sz="1200" dirty="0" err="1">
                <a:solidFill>
                  <a:schemeClr val="tx1"/>
                </a:solidFill>
              </a:rPr>
              <a:t>Tarsito</a:t>
            </a:r>
            <a:r>
              <a:rPr lang="en-ID" sz="1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200973"/>
            <a:ext cx="4572000" cy="1229712"/>
          </a:xfrm>
        </p:spPr>
        <p:txBody>
          <a:bodyPr>
            <a:normAutofit fontScale="90000"/>
          </a:bodyPr>
          <a:lstStyle/>
          <a:p>
            <a:pPr indent="0" algn="l"/>
            <a:r>
              <a:rPr lang="en-US" sz="49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GENETIKA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KBO-61</a:t>
            </a:r>
            <a:r>
              <a:rPr lang="id-ID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6204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KBO 619204</a:t>
            </a:r>
            <a:b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3(2-1) SKS</a:t>
            </a:r>
            <a:endParaRPr lang="en-US" sz="5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27984" y="4275936"/>
            <a:ext cx="45719" cy="109728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807503" y="4221088"/>
            <a:ext cx="6821232" cy="165618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Dosen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>
              <a:spcBef>
                <a:spcPts val="600"/>
              </a:spcBef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Dewi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Lengkana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M.Sc.</a:t>
            </a:r>
          </a:p>
          <a:p>
            <a:pPr algn="l">
              <a:spcBef>
                <a:spcPts val="600"/>
              </a:spcBef>
            </a:pP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Ismi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Rakhmawati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M.Pd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PROGRAM STUDI PENDIDIKAN BIOLOGI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FAKULTAS KEGURUAN DAN ILMU PENDIDIKAN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UNIVERSITAS LAMPUNG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85D4FF-B9EB-4A11-BA54-49489016A21C}"/>
              </a:ext>
            </a:extLst>
          </p:cNvPr>
          <p:cNvSpPr txBox="1"/>
          <p:nvPr/>
        </p:nvSpPr>
        <p:spPr>
          <a:xfrm>
            <a:off x="1342061" y="476672"/>
            <a:ext cx="6690678" cy="1311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3600" b="1" dirty="0" err="1"/>
              <a:t>Kromosomal</a:t>
            </a:r>
            <a:r>
              <a:rPr lang="en-ID" sz="3600" b="1" dirty="0"/>
              <a:t>, Gen </a:t>
            </a:r>
            <a:r>
              <a:rPr lang="en-ID" sz="3600" b="1" dirty="0" err="1"/>
              <a:t>Terangkai</a:t>
            </a:r>
            <a:r>
              <a:rPr lang="en-ID" sz="3600" b="1" dirty="0"/>
              <a:t>, </a:t>
            </a:r>
          </a:p>
          <a:p>
            <a:pPr algn="ctr"/>
            <a:r>
              <a:rPr lang="en-ID" sz="3600" b="1" dirty="0"/>
              <a:t>&amp; </a:t>
            </a:r>
            <a:r>
              <a:rPr lang="en-ID" sz="3600" b="1" dirty="0" err="1"/>
              <a:t>Pindah</a:t>
            </a:r>
            <a:r>
              <a:rPr lang="en-ID" sz="3600" b="1" dirty="0"/>
              <a:t> Silang</a:t>
            </a:r>
          </a:p>
        </p:txBody>
      </p:sp>
    </p:spTree>
    <p:extLst>
      <p:ext uri="{BB962C8B-B14F-4D97-AF65-F5344CB8AC3E}">
        <p14:creationId xmlns:p14="http://schemas.microsoft.com/office/powerpoint/2010/main" val="150548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3" name="Rectangle 3">
            <a:extLst>
              <a:ext uri="{FF2B5EF4-FFF2-40B4-BE49-F238E27FC236}">
                <a16:creationId xmlns:a16="http://schemas.microsoft.com/office/drawing/2014/main" id="{5E50D7B3-A10A-401F-B436-2B149C1850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4788" y="1165225"/>
            <a:ext cx="8534400" cy="2768600"/>
          </a:xfrm>
        </p:spPr>
        <p:txBody>
          <a:bodyPr/>
          <a:lstStyle/>
          <a:p>
            <a:r>
              <a:rPr lang="en-US" altLang="en-US" sz="3000"/>
              <a:t>Morgan mencatat </a:t>
            </a:r>
            <a:r>
              <a:rPr lang="en-US" altLang="en-US" sz="3000" b="1" i="1"/>
              <a:t>wild type</a:t>
            </a:r>
            <a:r>
              <a:rPr lang="en-US" altLang="en-US" sz="3000"/>
              <a:t>, atau normal, sebagai fenotipe untuk karakter yang paling banyak diamati dalam populasi alamiah</a:t>
            </a:r>
          </a:p>
          <a:p>
            <a:r>
              <a:rPr lang="en-US" altLang="en-US" sz="3000"/>
              <a:t>Sifat-sifat yang merupakan alternatif </a:t>
            </a:r>
            <a:r>
              <a:rPr lang="en-US" altLang="en-US" sz="3000" i="1"/>
              <a:t>wild type</a:t>
            </a:r>
            <a:r>
              <a:rPr lang="en-US" altLang="en-US" sz="3000"/>
              <a:t> disebut </a:t>
            </a:r>
            <a:r>
              <a:rPr lang="en-US" altLang="en-US" sz="3000" i="1"/>
              <a:t>fenotipe mutan</a:t>
            </a:r>
            <a:endParaRPr lang="en-US" altLang="en-US" sz="3000"/>
          </a:p>
        </p:txBody>
      </p:sp>
      <p:sp>
        <p:nvSpPr>
          <p:cNvPr id="291847" name="Line 7">
            <a:extLst>
              <a:ext uri="{FF2B5EF4-FFF2-40B4-BE49-F238E27FC236}">
                <a16:creationId xmlns:a16="http://schemas.microsoft.com/office/drawing/2014/main" id="{0F9532B8-FA01-4603-8847-E878162761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291848" name="Line 8">
            <a:extLst>
              <a:ext uri="{FF2B5EF4-FFF2-40B4-BE49-F238E27FC236}">
                <a16:creationId xmlns:a16="http://schemas.microsoft.com/office/drawing/2014/main" id="{EC6D8148-529E-4CCF-B7AE-FB8B95D0E17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7" name="Rectangle 7">
            <a:extLst>
              <a:ext uri="{FF2B5EF4-FFF2-40B4-BE49-F238E27FC236}">
                <a16:creationId xmlns:a16="http://schemas.microsoft.com/office/drawing/2014/main" id="{2D9C8EC1-E32F-4C7F-9E25-26D6F1A76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600"/>
              <a:t>Peraga 15.3 Mutan pertama Morgan</a:t>
            </a:r>
            <a:endParaRPr lang="en-US" altLang="en-US" sz="1200"/>
          </a:p>
        </p:txBody>
      </p:sp>
      <p:pic>
        <p:nvPicPr>
          <p:cNvPr id="430096" name="Picture 16">
            <a:extLst>
              <a:ext uri="{FF2B5EF4-FFF2-40B4-BE49-F238E27FC236}">
                <a16:creationId xmlns:a16="http://schemas.microsoft.com/office/drawing/2014/main" id="{F514EF03-4B6E-4067-98CC-7E0EAEBC1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7169150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097" name="Rectangle 17">
            <a:extLst>
              <a:ext uri="{FF2B5EF4-FFF2-40B4-BE49-F238E27FC236}">
                <a16:creationId xmlns:a16="http://schemas.microsoft.com/office/drawing/2014/main" id="{83AFADFA-87B7-4558-B686-9F88E3838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248400"/>
            <a:ext cx="3276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D"/>
          </a:p>
        </p:txBody>
      </p:sp>
      <p:sp>
        <p:nvSpPr>
          <p:cNvPr id="430098" name="Text Box 18">
            <a:extLst>
              <a:ext uri="{FF2B5EF4-FFF2-40B4-BE49-F238E27FC236}">
                <a16:creationId xmlns:a16="http://schemas.microsoft.com/office/drawing/2014/main" id="{6945A244-217C-42FD-919A-D9FEA63C8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37213"/>
            <a:ext cx="85344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altLang="en-US" sz="1800">
                <a:solidFill>
                  <a:schemeClr val="tx1"/>
                </a:solidFill>
                <a:cs typeface="Arial" panose="020B0604020202020204" pitchFamily="34" charset="0"/>
              </a:rPr>
              <a:t>Lalat Drosophila </a:t>
            </a:r>
            <a:r>
              <a:rPr lang="en-US" altLang="en-US" sz="1800" i="1">
                <a:solidFill>
                  <a:schemeClr val="tx1"/>
                </a:solidFill>
                <a:cs typeface="Arial" panose="020B0604020202020204" pitchFamily="34" charset="0"/>
              </a:rPr>
              <a:t>wild type</a:t>
            </a:r>
            <a:r>
              <a:rPr lang="en-US" altLang="en-US" sz="1800">
                <a:solidFill>
                  <a:schemeClr val="tx1"/>
                </a:solidFill>
                <a:cs typeface="Arial" panose="020B0604020202020204" pitchFamily="34" charset="0"/>
              </a:rPr>
              <a:t> memiliki mata merah (kiri). Di antara lalat-lalatnya, Morgan menemukan seekor jantan mutan dengan mata putih (kanan). Variasi ini memungkinkan Morgan melacak gen warna mata ke suatu kromosom spesifik.</a:t>
            </a:r>
          </a:p>
        </p:txBody>
      </p:sp>
      <p:sp>
        <p:nvSpPr>
          <p:cNvPr id="430099" name="Rectangle 19">
            <a:extLst>
              <a:ext uri="{FF2B5EF4-FFF2-40B4-BE49-F238E27FC236}">
                <a16:creationId xmlns:a16="http://schemas.microsoft.com/office/drawing/2014/main" id="{F21CB856-BFC9-47B6-BE42-62F485097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257800"/>
            <a:ext cx="2971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D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>
            <a:extLst>
              <a:ext uri="{FF2B5EF4-FFF2-40B4-BE49-F238E27FC236}">
                <a16:creationId xmlns:a16="http://schemas.microsoft.com/office/drawing/2014/main" id="{4C8002B8-CA37-4BCF-AC6A-34B6648EE0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125" y="76200"/>
            <a:ext cx="8534400" cy="914400"/>
          </a:xfrm>
        </p:spPr>
        <p:txBody>
          <a:bodyPr/>
          <a:lstStyle/>
          <a:p>
            <a:pPr marL="0" indent="0"/>
            <a:r>
              <a:rPr lang="en-US" altLang="en-US" i="1"/>
              <a:t>Korelasi Perilaku Alel-alel Suatu Gen dengan Perilaku Pasangan Kromosom</a:t>
            </a:r>
          </a:p>
        </p:txBody>
      </p:sp>
      <p:sp>
        <p:nvSpPr>
          <p:cNvPr id="292867" name="Rectangle 3">
            <a:extLst>
              <a:ext uri="{FF2B5EF4-FFF2-40B4-BE49-F238E27FC236}">
                <a16:creationId xmlns:a16="http://schemas.microsoft.com/office/drawing/2014/main" id="{319BF0C3-42B7-439C-9CCD-86220108E6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4788" y="1214438"/>
            <a:ext cx="8534400" cy="5403850"/>
          </a:xfrm>
        </p:spPr>
        <p:txBody>
          <a:bodyPr/>
          <a:lstStyle/>
          <a:p>
            <a:r>
              <a:rPr lang="en-US" altLang="en-US" sz="2600"/>
              <a:t>Pada satu percobaan, Morgan mengawinkan lalat jantan bermata putih (mutan) dengan betina berwarna merah (</a:t>
            </a:r>
            <a:r>
              <a:rPr lang="en-US" altLang="en-US" sz="2600" i="1"/>
              <a:t>wild type</a:t>
            </a:r>
            <a:r>
              <a:rPr lang="en-US" altLang="en-US" sz="2600"/>
              <a:t>)</a:t>
            </a:r>
          </a:p>
          <a:p>
            <a:pPr lvl="1"/>
            <a:r>
              <a:rPr lang="en-US" altLang="en-US" sz="2400"/>
              <a:t>Generasi F</a:t>
            </a:r>
            <a:r>
              <a:rPr lang="en-US" altLang="en-US" sz="2400" baseline="-25000"/>
              <a:t>1</a:t>
            </a:r>
            <a:r>
              <a:rPr lang="en-US" altLang="en-US" sz="2400"/>
              <a:t> semuanya bermata merah</a:t>
            </a:r>
          </a:p>
          <a:p>
            <a:pPr lvl="1"/>
            <a:r>
              <a:rPr lang="en-US" altLang="en-US" sz="2400"/>
              <a:t>Generasi F</a:t>
            </a:r>
            <a:r>
              <a:rPr lang="en-US" altLang="en-US" sz="2400" baseline="-25000"/>
              <a:t>2</a:t>
            </a:r>
            <a:r>
              <a:rPr lang="en-US" altLang="en-US" sz="2400"/>
              <a:t> menunjukkan rasio mata merah:putih sebesar 3:1, tetapi hanya lalat jantan yang bermata putih</a:t>
            </a:r>
          </a:p>
          <a:p>
            <a:r>
              <a:rPr lang="en-US" altLang="en-US" sz="2600"/>
              <a:t>Morgan menetapkan bahwa alel mutan mata putih terletak pada kromosom X</a:t>
            </a:r>
          </a:p>
          <a:p>
            <a:r>
              <a:rPr lang="en-US" altLang="en-US" sz="2600"/>
              <a:t>Temuan Morgan mendukung teori kromosom tentang pewarisan-sifat</a:t>
            </a:r>
            <a:endParaRPr lang="en-US" altLang="en-US" sz="2500"/>
          </a:p>
        </p:txBody>
      </p:sp>
      <p:sp>
        <p:nvSpPr>
          <p:cNvPr id="292868" name="Line 4">
            <a:extLst>
              <a:ext uri="{FF2B5EF4-FFF2-40B4-BE49-F238E27FC236}">
                <a16:creationId xmlns:a16="http://schemas.microsoft.com/office/drawing/2014/main" id="{6A1EA5DB-E9A7-4669-8429-F7A19BD66CC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292869" name="Line 5">
            <a:extLst>
              <a:ext uri="{FF2B5EF4-FFF2-40B4-BE49-F238E27FC236}">
                <a16:creationId xmlns:a16="http://schemas.microsoft.com/office/drawing/2014/main" id="{B66E6BD7-CAD2-48F6-B9FE-AE8213EA223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493" name="Picture 61">
            <a:extLst>
              <a:ext uri="{FF2B5EF4-FFF2-40B4-BE49-F238E27FC236}">
                <a16:creationId xmlns:a16="http://schemas.microsoft.com/office/drawing/2014/main" id="{35A6F283-127D-4D05-B27B-DF2710816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2382838"/>
            <a:ext cx="5408613" cy="218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0494" name="Rectangle 62">
            <a:extLst>
              <a:ext uri="{FF2B5EF4-FFF2-40B4-BE49-F238E27FC236}">
                <a16:creationId xmlns:a16="http://schemas.microsoft.com/office/drawing/2014/main" id="{31D6862A-904C-440C-AB1C-0023FE77D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2938" y="2400300"/>
            <a:ext cx="2176462" cy="373063"/>
          </a:xfrm>
          <a:prstGeom prst="rect">
            <a:avLst/>
          </a:prstGeom>
          <a:solidFill>
            <a:srgbClr val="FECD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530496" name="Text Box 64">
            <a:extLst>
              <a:ext uri="{FF2B5EF4-FFF2-40B4-BE49-F238E27FC236}">
                <a16:creationId xmlns:a16="http://schemas.microsoft.com/office/drawing/2014/main" id="{6FDE8014-BE01-4051-95A0-9517259C2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463" y="2452688"/>
            <a:ext cx="1633537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2000" b="1">
                <a:solidFill>
                  <a:srgbClr val="563A84"/>
                </a:solidFill>
              </a:rPr>
              <a:t>PERCOBAAN</a:t>
            </a:r>
            <a:endParaRPr lang="en-US" altLang="en-US" sz="1800" b="1">
              <a:solidFill>
                <a:schemeClr val="tx1"/>
              </a:solidFill>
            </a:endParaRPr>
          </a:p>
        </p:txBody>
      </p:sp>
      <p:sp>
        <p:nvSpPr>
          <p:cNvPr id="530498" name="Text Box 66">
            <a:extLst>
              <a:ext uri="{FF2B5EF4-FFF2-40B4-BE49-F238E27FC236}">
                <a16:creationId xmlns:a16="http://schemas.microsoft.com/office/drawing/2014/main" id="{50FB8FD1-2C7F-45D7-999F-6016C2747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2957513"/>
            <a:ext cx="1235075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</a:rPr>
              <a:t>Generasi</a:t>
            </a:r>
          </a:p>
          <a:p>
            <a:pPr eaLnBrk="0" hangingPunct="0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</a:rPr>
              <a:t>       P</a:t>
            </a:r>
          </a:p>
        </p:txBody>
      </p:sp>
      <p:sp>
        <p:nvSpPr>
          <p:cNvPr id="530500" name="Text Box 68">
            <a:extLst>
              <a:ext uri="{FF2B5EF4-FFF2-40B4-BE49-F238E27FC236}">
                <a16:creationId xmlns:a16="http://schemas.microsoft.com/office/drawing/2014/main" id="{31661FC7-71E3-4DFF-8444-5C1992DBA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733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</a:rPr>
              <a:t>Generasi </a:t>
            </a:r>
          </a:p>
          <a:p>
            <a:pPr eaLnBrk="0" hangingPunct="0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</a:rPr>
              <a:t>       F</a:t>
            </a:r>
            <a:r>
              <a:rPr lang="en-US" altLang="en-US" sz="1800" b="1" baseline="-25000">
                <a:solidFill>
                  <a:schemeClr val="tx1"/>
                </a:solidFill>
              </a:rPr>
              <a:t>1</a:t>
            </a:r>
            <a:endParaRPr lang="en-US" altLang="en-US" sz="1800" b="1">
              <a:solidFill>
                <a:schemeClr val="tx1"/>
              </a:solidFill>
            </a:endParaRPr>
          </a:p>
        </p:txBody>
      </p:sp>
      <p:sp>
        <p:nvSpPr>
          <p:cNvPr id="530501" name="Text Box 69">
            <a:extLst>
              <a:ext uri="{FF2B5EF4-FFF2-40B4-BE49-F238E27FC236}">
                <a16:creationId xmlns:a16="http://schemas.microsoft.com/office/drawing/2014/main" id="{CF2E74FF-1B8E-4AA9-9C6E-C9A72BFEB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3113" y="3851275"/>
            <a:ext cx="14303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</a:rPr>
              <a:t>Semua anak</a:t>
            </a:r>
          </a:p>
          <a:p>
            <a:pPr eaLnBrk="0" hangingPunct="0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</a:rPr>
              <a:t>bermata merah</a:t>
            </a:r>
          </a:p>
        </p:txBody>
      </p:sp>
      <p:sp>
        <p:nvSpPr>
          <p:cNvPr id="530502" name="Text Box 70">
            <a:extLst>
              <a:ext uri="{FF2B5EF4-FFF2-40B4-BE49-F238E27FC236}">
                <a16:creationId xmlns:a16="http://schemas.microsoft.com/office/drawing/2014/main" id="{F5A96ECA-AE9D-47B3-8923-AA2F0F6BC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2888" y="2928938"/>
            <a:ext cx="320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chemeClr val="tx1"/>
                </a:solidFill>
                <a:sym typeface="Symbol" panose="05050102010706020507" pitchFamily="18" charset="2"/>
              </a:rPr>
              <a:t></a:t>
            </a:r>
            <a:endParaRPr lang="en-US" altLang="en-US" sz="1600" b="1">
              <a:solidFill>
                <a:schemeClr val="tx1"/>
              </a:solidFill>
            </a:endParaRPr>
          </a:p>
        </p:txBody>
      </p:sp>
      <p:sp>
        <p:nvSpPr>
          <p:cNvPr id="530503" name="Rectangle 71">
            <a:extLst>
              <a:ext uri="{FF2B5EF4-FFF2-40B4-BE49-F238E27FC236}">
                <a16:creationId xmlns:a16="http://schemas.microsoft.com/office/drawing/2014/main" id="{1063FB8D-E6BB-4444-875A-1FC631184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8600"/>
            <a:ext cx="61928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t>Peraga 15-4 Dalam persilangan antara lalat buah betina </a:t>
            </a:r>
            <a:r>
              <a:rPr lang="en-US" altLang="en-US" sz="1200" i="1">
                <a:solidFill>
                  <a:schemeClr val="tx1"/>
                </a:solidFill>
                <a:latin typeface="Times New Roman" panose="02020603050405020304" pitchFamily="18" charset="0"/>
              </a:rPr>
              <a:t>wild type</a:t>
            </a:r>
            <a:r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t> dan jantan mutan bermata putih, </a:t>
            </a:r>
          </a:p>
          <a:p>
            <a:r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t>warna mata apa yang dimiliki oleh keturunan F</a:t>
            </a:r>
            <a:r>
              <a:rPr lang="en-US" altLang="en-US" sz="1200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t> dan F</a:t>
            </a:r>
            <a:r>
              <a:rPr lang="en-US" altLang="en-US" sz="1200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530504" name="Rectangle 72">
            <a:extLst>
              <a:ext uri="{FF2B5EF4-FFF2-40B4-BE49-F238E27FC236}">
                <a16:creationId xmlns:a16="http://schemas.microsoft.com/office/drawing/2014/main" id="{0AF2FBCC-EEF9-4391-889A-F9E1CE3EE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419600"/>
            <a:ext cx="3124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D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2" name="Picture 12">
            <a:extLst>
              <a:ext uri="{FF2B5EF4-FFF2-40B4-BE49-F238E27FC236}">
                <a16:creationId xmlns:a16="http://schemas.microsoft.com/office/drawing/2014/main" id="{57507454-0A8F-4200-9DF7-7351DF3D1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2863850"/>
            <a:ext cx="5529263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493" name="Rectangle 13">
            <a:extLst>
              <a:ext uri="{FF2B5EF4-FFF2-40B4-BE49-F238E27FC236}">
                <a16:creationId xmlns:a16="http://schemas.microsoft.com/office/drawing/2014/main" id="{68FF542B-BA4E-41F2-AE97-76C2C7DD1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4200" y="2590800"/>
            <a:ext cx="2197100" cy="368300"/>
          </a:xfrm>
          <a:prstGeom prst="rect">
            <a:avLst/>
          </a:prstGeom>
          <a:solidFill>
            <a:srgbClr val="FECD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532495" name="Text Box 15">
            <a:extLst>
              <a:ext uri="{FF2B5EF4-FFF2-40B4-BE49-F238E27FC236}">
                <a16:creationId xmlns:a16="http://schemas.microsoft.com/office/drawing/2014/main" id="{BB73ABAC-D752-4A87-BECF-6B51E90A2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625725"/>
            <a:ext cx="1211263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2000" b="1">
                <a:solidFill>
                  <a:srgbClr val="563A84"/>
                </a:solidFill>
              </a:rPr>
              <a:t>HASIL</a:t>
            </a:r>
            <a:endParaRPr lang="en-US" altLang="en-US" sz="1800" b="1">
              <a:solidFill>
                <a:schemeClr val="tx1"/>
              </a:solidFill>
            </a:endParaRPr>
          </a:p>
        </p:txBody>
      </p:sp>
      <p:sp>
        <p:nvSpPr>
          <p:cNvPr id="532497" name="Text Box 17">
            <a:extLst>
              <a:ext uri="{FF2B5EF4-FFF2-40B4-BE49-F238E27FC236}">
                <a16:creationId xmlns:a16="http://schemas.microsoft.com/office/drawing/2014/main" id="{64C7B30C-5964-4AF4-9DFE-C4CE747EC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276600"/>
            <a:ext cx="27940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</a:rPr>
              <a:t>Generasi</a:t>
            </a:r>
          </a:p>
          <a:p>
            <a:pPr eaLnBrk="0" hangingPunct="0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</a:rPr>
              <a:t>       F</a:t>
            </a:r>
            <a:r>
              <a:rPr lang="en-US" altLang="en-US" sz="1800" b="1" baseline="-25000">
                <a:solidFill>
                  <a:schemeClr val="tx1"/>
                </a:solidFill>
              </a:rPr>
              <a:t>2</a:t>
            </a:r>
            <a:endParaRPr lang="en-US" altLang="en-US" sz="1800" b="1">
              <a:solidFill>
                <a:schemeClr val="tx1"/>
              </a:solidFill>
            </a:endParaRPr>
          </a:p>
        </p:txBody>
      </p:sp>
      <p:sp>
        <p:nvSpPr>
          <p:cNvPr id="532498" name="Rectangle 18">
            <a:extLst>
              <a:ext uri="{FF2B5EF4-FFF2-40B4-BE49-F238E27FC236}">
                <a16:creationId xmlns:a16="http://schemas.microsoft.com/office/drawing/2014/main" id="{917F5C52-8922-4369-AC9E-B5EC04ACC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8600"/>
            <a:ext cx="61928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t>Peraga 15-4 Dalam persilangan antara lalat buah betina </a:t>
            </a:r>
            <a:r>
              <a:rPr lang="en-US" altLang="en-US" sz="1200" i="1">
                <a:solidFill>
                  <a:schemeClr val="tx1"/>
                </a:solidFill>
                <a:latin typeface="Times New Roman" panose="02020603050405020304" pitchFamily="18" charset="0"/>
              </a:rPr>
              <a:t>wild type</a:t>
            </a:r>
            <a:r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t> dan jantan mutan bermata putih, </a:t>
            </a:r>
          </a:p>
          <a:p>
            <a:r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t>warna mata apa yang dimiliki oleh keturunan F</a:t>
            </a:r>
            <a:r>
              <a:rPr lang="en-US" altLang="en-US" sz="1200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t> dan F</a:t>
            </a:r>
            <a:r>
              <a:rPr lang="en-US" altLang="en-US" sz="1200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532499" name="Rectangle 19">
            <a:extLst>
              <a:ext uri="{FF2B5EF4-FFF2-40B4-BE49-F238E27FC236}">
                <a16:creationId xmlns:a16="http://schemas.microsoft.com/office/drawing/2014/main" id="{2B398FC8-595C-4264-8216-1F38AC827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886200"/>
            <a:ext cx="3124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D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536" name="Picture 8">
            <a:extLst>
              <a:ext uri="{FF2B5EF4-FFF2-40B4-BE49-F238E27FC236}">
                <a16:creationId xmlns:a16="http://schemas.microsoft.com/office/drawing/2014/main" id="{12173CDF-DFBB-4006-A60E-5F32FE9B1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171450"/>
            <a:ext cx="5670550" cy="65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4537" name="Rectangle 9">
            <a:extLst>
              <a:ext uri="{FF2B5EF4-FFF2-40B4-BE49-F238E27FC236}">
                <a16:creationId xmlns:a16="http://schemas.microsoft.com/office/drawing/2014/main" id="{F3912CBB-E62D-4A02-9AD3-38B73DB8F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28600"/>
            <a:ext cx="2184400" cy="373063"/>
          </a:xfrm>
          <a:prstGeom prst="rect">
            <a:avLst/>
          </a:prstGeom>
          <a:solidFill>
            <a:srgbClr val="FECD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534539" name="Text Box 11">
            <a:extLst>
              <a:ext uri="{FF2B5EF4-FFF2-40B4-BE49-F238E27FC236}">
                <a16:creationId xmlns:a16="http://schemas.microsoft.com/office/drawing/2014/main" id="{4941D74B-68DE-4C70-B86D-7E5FF0175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514600"/>
            <a:ext cx="5746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hangingPunct="0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</a:rPr>
              <a:t>Sel telur</a:t>
            </a:r>
          </a:p>
        </p:txBody>
      </p:sp>
      <p:sp>
        <p:nvSpPr>
          <p:cNvPr id="534541" name="Text Box 13">
            <a:extLst>
              <a:ext uri="{FF2B5EF4-FFF2-40B4-BE49-F238E27FC236}">
                <a16:creationId xmlns:a16="http://schemas.microsoft.com/office/drawing/2014/main" id="{B3C02FE1-773F-4DD6-A37D-B53581692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5" y="228600"/>
            <a:ext cx="171767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2000" b="1">
                <a:solidFill>
                  <a:srgbClr val="563A84"/>
                </a:solidFill>
              </a:rPr>
              <a:t>KESIMPULAN</a:t>
            </a:r>
            <a:endParaRPr lang="en-US" altLang="en-US" sz="2000" b="1">
              <a:solidFill>
                <a:schemeClr val="tx1"/>
              </a:solidFill>
            </a:endParaRPr>
          </a:p>
        </p:txBody>
      </p:sp>
      <p:sp>
        <p:nvSpPr>
          <p:cNvPr id="534543" name="Text Box 15">
            <a:extLst>
              <a:ext uri="{FF2B5EF4-FFF2-40B4-BE49-F238E27FC236}">
                <a16:creationId xmlns:a16="http://schemas.microsoft.com/office/drawing/2014/main" id="{0636B113-0C8D-48E9-8B40-C75BE44CB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25" y="3073400"/>
            <a:ext cx="1235075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hangingPunct="0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</a:rPr>
              <a:t>Generasi</a:t>
            </a:r>
          </a:p>
          <a:p>
            <a:pPr algn="ctr" eaLnBrk="0" hangingPunct="0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</a:rPr>
              <a:t>F</a:t>
            </a:r>
            <a:r>
              <a:rPr lang="en-US" altLang="en-US" sz="1800" b="1" baseline="-25000">
                <a:solidFill>
                  <a:schemeClr val="tx1"/>
                </a:solidFill>
              </a:rPr>
              <a:t>1</a:t>
            </a:r>
            <a:endParaRPr lang="en-US" altLang="en-US" sz="1800" b="1">
              <a:solidFill>
                <a:schemeClr val="tx1"/>
              </a:solidFill>
            </a:endParaRPr>
          </a:p>
        </p:txBody>
      </p:sp>
      <p:sp>
        <p:nvSpPr>
          <p:cNvPr id="534544" name="Text Box 16">
            <a:extLst>
              <a:ext uri="{FF2B5EF4-FFF2-40B4-BE49-F238E27FC236}">
                <a16:creationId xmlns:a16="http://schemas.microsoft.com/office/drawing/2014/main" id="{B91F4223-3D06-44BB-B234-52D91CAD3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762000"/>
            <a:ext cx="121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hangingPunct="0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</a:rPr>
              <a:t>Generasi </a:t>
            </a:r>
          </a:p>
          <a:p>
            <a:pPr algn="ctr" eaLnBrk="0" hangingPunct="0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534545" name="Text Box 17">
            <a:extLst>
              <a:ext uri="{FF2B5EF4-FFF2-40B4-BE49-F238E27FC236}">
                <a16:creationId xmlns:a16="http://schemas.microsoft.com/office/drawing/2014/main" id="{45B32617-B272-4E6C-B022-C5A0203D2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4225" y="820738"/>
            <a:ext cx="1651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34546" name="Text Box 18">
            <a:extLst>
              <a:ext uri="{FF2B5EF4-FFF2-40B4-BE49-F238E27FC236}">
                <a16:creationId xmlns:a16="http://schemas.microsoft.com/office/drawing/2014/main" id="{7B2DC547-D414-47D0-8EE1-054B98C3D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2163" y="1074738"/>
            <a:ext cx="1651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34547" name="Text Box 19">
            <a:extLst>
              <a:ext uri="{FF2B5EF4-FFF2-40B4-BE49-F238E27FC236}">
                <a16:creationId xmlns:a16="http://schemas.microsoft.com/office/drawing/2014/main" id="{93B2852A-E950-4352-ADDA-6A958C79E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738188"/>
            <a:ext cx="173038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80000"/>
              </a:lnSpc>
              <a:spcBef>
                <a:spcPct val="0"/>
              </a:spcBef>
            </a:pPr>
            <a:r>
              <a:rPr lang="en-US" altLang="en-US" sz="1700" b="1" i="1">
                <a:solidFill>
                  <a:schemeClr val="tx1"/>
                </a:solidFill>
                <a:latin typeface="Times" panose="02020603050405020304" pitchFamily="18" charset="0"/>
              </a:rPr>
              <a:t>w</a:t>
            </a:r>
          </a:p>
        </p:txBody>
      </p:sp>
      <p:sp>
        <p:nvSpPr>
          <p:cNvPr id="534548" name="Text Box 20">
            <a:extLst>
              <a:ext uri="{FF2B5EF4-FFF2-40B4-BE49-F238E27FC236}">
                <a16:creationId xmlns:a16="http://schemas.microsoft.com/office/drawing/2014/main" id="{1E0B6773-1069-4EED-A5B4-0BE526D88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2738" y="2173288"/>
            <a:ext cx="7016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</a:rPr>
              <a:t>Sperma</a:t>
            </a:r>
          </a:p>
        </p:txBody>
      </p:sp>
      <p:sp>
        <p:nvSpPr>
          <p:cNvPr id="534549" name="Text Box 21">
            <a:extLst>
              <a:ext uri="{FF2B5EF4-FFF2-40B4-BE49-F238E27FC236}">
                <a16:creationId xmlns:a16="http://schemas.microsoft.com/office/drawing/2014/main" id="{7BC6812D-33AE-4D09-B70B-149381CA8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7275" y="820738"/>
            <a:ext cx="1651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34550" name="Text Box 22">
            <a:extLst>
              <a:ext uri="{FF2B5EF4-FFF2-40B4-BE49-F238E27FC236}">
                <a16:creationId xmlns:a16="http://schemas.microsoft.com/office/drawing/2014/main" id="{CB3B99F6-171C-411E-9B51-C32C04A77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25" y="1068388"/>
            <a:ext cx="1651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534551" name="Text Box 23">
            <a:extLst>
              <a:ext uri="{FF2B5EF4-FFF2-40B4-BE49-F238E27FC236}">
                <a16:creationId xmlns:a16="http://schemas.microsoft.com/office/drawing/2014/main" id="{07B846CA-B9E3-4504-8B40-539A6B7C1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075" y="630238"/>
            <a:ext cx="13970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34552" name="Text Box 24">
            <a:extLst>
              <a:ext uri="{FF2B5EF4-FFF2-40B4-BE49-F238E27FC236}">
                <a16:creationId xmlns:a16="http://schemas.microsoft.com/office/drawing/2014/main" id="{DBDFAAD7-3AF6-4542-B523-BDB2150E1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725" y="1239838"/>
            <a:ext cx="13970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34553" name="Text Box 25">
            <a:extLst>
              <a:ext uri="{FF2B5EF4-FFF2-40B4-BE49-F238E27FC236}">
                <a16:creationId xmlns:a16="http://schemas.microsoft.com/office/drawing/2014/main" id="{113DC18A-15BD-4345-A266-75529D4AF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9525" y="2903538"/>
            <a:ext cx="13970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34554" name="Text Box 26">
            <a:extLst>
              <a:ext uri="{FF2B5EF4-FFF2-40B4-BE49-F238E27FC236}">
                <a16:creationId xmlns:a16="http://schemas.microsoft.com/office/drawing/2014/main" id="{1D424353-F954-4229-8F1A-8ECC545BF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2725738"/>
            <a:ext cx="13970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34555" name="Text Box 27">
            <a:extLst>
              <a:ext uri="{FF2B5EF4-FFF2-40B4-BE49-F238E27FC236}">
                <a16:creationId xmlns:a16="http://schemas.microsoft.com/office/drawing/2014/main" id="{8DAB0572-E61D-4DD4-9F48-9624F559F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0475" y="2727325"/>
            <a:ext cx="13970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34557" name="Text Box 29">
            <a:extLst>
              <a:ext uri="{FF2B5EF4-FFF2-40B4-BE49-F238E27FC236}">
                <a16:creationId xmlns:a16="http://schemas.microsoft.com/office/drawing/2014/main" id="{5DD74C4C-09A9-4992-B551-9AF5F8CFD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2738" y="4306888"/>
            <a:ext cx="7016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</a:rPr>
              <a:t>Sperma</a:t>
            </a:r>
          </a:p>
        </p:txBody>
      </p:sp>
      <p:sp>
        <p:nvSpPr>
          <p:cNvPr id="534558" name="Text Box 30">
            <a:extLst>
              <a:ext uri="{FF2B5EF4-FFF2-40B4-BE49-F238E27FC236}">
                <a16:creationId xmlns:a16="http://schemas.microsoft.com/office/drawing/2014/main" id="{76D47364-EF00-4260-98E0-D653C1EC4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638" y="4141788"/>
            <a:ext cx="13970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34559" name="Text Box 31">
            <a:extLst>
              <a:ext uri="{FF2B5EF4-FFF2-40B4-BE49-F238E27FC236}">
                <a16:creationId xmlns:a16="http://schemas.microsoft.com/office/drawing/2014/main" id="{7D69D940-54C8-4274-9FAF-257B7EC91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175" y="4995863"/>
            <a:ext cx="13970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34560" name="Text Box 32">
            <a:extLst>
              <a:ext uri="{FF2B5EF4-FFF2-40B4-BE49-F238E27FC236}">
                <a16:creationId xmlns:a16="http://schemas.microsoft.com/office/drawing/2014/main" id="{D6FF0E27-09DA-42B5-9C25-CCD65A028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4810125"/>
            <a:ext cx="13970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34561" name="Text Box 33">
            <a:extLst>
              <a:ext uri="{FF2B5EF4-FFF2-40B4-BE49-F238E27FC236}">
                <a16:creationId xmlns:a16="http://schemas.microsoft.com/office/drawing/2014/main" id="{AF4174CE-1110-4CC5-8829-F4D897018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3" y="4800600"/>
            <a:ext cx="13970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34562" name="Text Box 34">
            <a:extLst>
              <a:ext uri="{FF2B5EF4-FFF2-40B4-BE49-F238E27FC236}">
                <a16:creationId xmlns:a16="http://schemas.microsoft.com/office/drawing/2014/main" id="{7F9041F8-F1E0-442B-B7B0-C2B25AE56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975" y="6234113"/>
            <a:ext cx="13970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34563" name="Text Box 35">
            <a:extLst>
              <a:ext uri="{FF2B5EF4-FFF2-40B4-BE49-F238E27FC236}">
                <a16:creationId xmlns:a16="http://schemas.microsoft.com/office/drawing/2014/main" id="{43A3050D-B734-4D9A-B90E-C7D280608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25" y="5411788"/>
            <a:ext cx="1235075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hangingPunct="0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</a:rPr>
              <a:t>Generasi </a:t>
            </a:r>
          </a:p>
          <a:p>
            <a:pPr algn="ctr" eaLnBrk="0" hangingPunct="0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</a:rPr>
              <a:t>F</a:t>
            </a:r>
            <a:r>
              <a:rPr lang="en-US" altLang="en-US" sz="1800" b="1" baseline="-25000">
                <a:solidFill>
                  <a:schemeClr val="tx1"/>
                </a:solidFill>
              </a:rPr>
              <a:t>2</a:t>
            </a:r>
            <a:endParaRPr lang="en-US" altLang="en-US" sz="1800" b="1">
              <a:solidFill>
                <a:schemeClr val="tx1"/>
              </a:solidFill>
            </a:endParaRPr>
          </a:p>
        </p:txBody>
      </p:sp>
      <p:sp>
        <p:nvSpPr>
          <p:cNvPr id="534565" name="Text Box 37">
            <a:extLst>
              <a:ext uri="{FF2B5EF4-FFF2-40B4-BE49-F238E27FC236}">
                <a16:creationId xmlns:a16="http://schemas.microsoft.com/office/drawing/2014/main" id="{8638F37C-03F9-43AE-97E4-590121026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3163" y="973138"/>
            <a:ext cx="2206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chemeClr val="tx1"/>
                </a:solidFill>
                <a:sym typeface="Symbol" panose="05050102010706020507" pitchFamily="18" charset="2"/>
              </a:rPr>
              <a:t></a:t>
            </a:r>
            <a:endParaRPr lang="en-US" altLang="en-US" sz="1800" b="1">
              <a:solidFill>
                <a:schemeClr val="tx1"/>
              </a:solidFill>
            </a:endParaRPr>
          </a:p>
        </p:txBody>
      </p:sp>
      <p:sp>
        <p:nvSpPr>
          <p:cNvPr id="534566" name="Text Box 38">
            <a:extLst>
              <a:ext uri="{FF2B5EF4-FFF2-40B4-BE49-F238E27FC236}">
                <a16:creationId xmlns:a16="http://schemas.microsoft.com/office/drawing/2014/main" id="{68D7F4B6-EE12-4DCA-B5FC-69C9801B7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9213" y="738188"/>
            <a:ext cx="173037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80000"/>
              </a:lnSpc>
              <a:spcBef>
                <a:spcPct val="0"/>
              </a:spcBef>
            </a:pPr>
            <a:r>
              <a:rPr lang="en-US" altLang="en-US" sz="1700" b="1" i="1">
                <a:solidFill>
                  <a:schemeClr val="tx1"/>
                </a:solidFill>
                <a:latin typeface="Times" panose="02020603050405020304" pitchFamily="18" charset="0"/>
              </a:rPr>
              <a:t>w</a:t>
            </a:r>
          </a:p>
        </p:txBody>
      </p:sp>
      <p:sp>
        <p:nvSpPr>
          <p:cNvPr id="534567" name="Text Box 39">
            <a:extLst>
              <a:ext uri="{FF2B5EF4-FFF2-40B4-BE49-F238E27FC236}">
                <a16:creationId xmlns:a16="http://schemas.microsoft.com/office/drawing/2014/main" id="{A3D4FADD-906E-469F-8B4F-669B0C621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038" y="1347788"/>
            <a:ext cx="173037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80000"/>
              </a:lnSpc>
              <a:spcBef>
                <a:spcPct val="0"/>
              </a:spcBef>
            </a:pPr>
            <a:r>
              <a:rPr lang="en-US" altLang="en-US" sz="1700" b="1" i="1">
                <a:solidFill>
                  <a:schemeClr val="tx1"/>
                </a:solidFill>
                <a:latin typeface="Times" panose="02020603050405020304" pitchFamily="18" charset="0"/>
              </a:rPr>
              <a:t>w</a:t>
            </a:r>
          </a:p>
        </p:txBody>
      </p:sp>
      <p:sp>
        <p:nvSpPr>
          <p:cNvPr id="534568" name="Text Box 40">
            <a:extLst>
              <a:ext uri="{FF2B5EF4-FFF2-40B4-BE49-F238E27FC236}">
                <a16:creationId xmlns:a16="http://schemas.microsoft.com/office/drawing/2014/main" id="{2FD9C240-D10C-477E-B56E-E0ABDE02C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7113" y="2074863"/>
            <a:ext cx="173037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80000"/>
              </a:lnSpc>
              <a:spcBef>
                <a:spcPct val="0"/>
              </a:spcBef>
            </a:pPr>
            <a:r>
              <a:rPr lang="en-US" altLang="en-US" sz="1700" b="1" i="1">
                <a:solidFill>
                  <a:schemeClr val="tx1"/>
                </a:solidFill>
                <a:latin typeface="Times" panose="02020603050405020304" pitchFamily="18" charset="0"/>
              </a:rPr>
              <a:t>w</a:t>
            </a:r>
          </a:p>
        </p:txBody>
      </p:sp>
      <p:sp>
        <p:nvSpPr>
          <p:cNvPr id="534569" name="Text Box 41">
            <a:extLst>
              <a:ext uri="{FF2B5EF4-FFF2-40B4-BE49-F238E27FC236}">
                <a16:creationId xmlns:a16="http://schemas.microsoft.com/office/drawing/2014/main" id="{AFA33428-E93D-416C-8995-6DCAB1E71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8550" y="2832100"/>
            <a:ext cx="173038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80000"/>
              </a:lnSpc>
              <a:spcBef>
                <a:spcPct val="0"/>
              </a:spcBef>
            </a:pPr>
            <a:r>
              <a:rPr lang="en-US" altLang="en-US" sz="1700" b="1" i="1">
                <a:solidFill>
                  <a:schemeClr val="tx1"/>
                </a:solidFill>
                <a:latin typeface="Times" panose="02020603050405020304" pitchFamily="18" charset="0"/>
              </a:rPr>
              <a:t>w</a:t>
            </a:r>
          </a:p>
        </p:txBody>
      </p:sp>
      <p:sp>
        <p:nvSpPr>
          <p:cNvPr id="534570" name="Text Box 42">
            <a:extLst>
              <a:ext uri="{FF2B5EF4-FFF2-40B4-BE49-F238E27FC236}">
                <a16:creationId xmlns:a16="http://schemas.microsoft.com/office/drawing/2014/main" id="{9373D088-EB1C-4DA0-BF6C-2226ECD17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450" y="2838450"/>
            <a:ext cx="173038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80000"/>
              </a:lnSpc>
              <a:spcBef>
                <a:spcPct val="0"/>
              </a:spcBef>
            </a:pPr>
            <a:r>
              <a:rPr lang="en-US" altLang="en-US" sz="1700" b="1" i="1">
                <a:solidFill>
                  <a:schemeClr val="tx1"/>
                </a:solidFill>
                <a:latin typeface="Times" panose="02020603050405020304" pitchFamily="18" charset="0"/>
              </a:rPr>
              <a:t>w</a:t>
            </a:r>
          </a:p>
        </p:txBody>
      </p:sp>
      <p:sp>
        <p:nvSpPr>
          <p:cNvPr id="534571" name="Text Box 43">
            <a:extLst>
              <a:ext uri="{FF2B5EF4-FFF2-40B4-BE49-F238E27FC236}">
                <a16:creationId xmlns:a16="http://schemas.microsoft.com/office/drawing/2014/main" id="{6F51F85F-52AD-498D-BA7D-B69B7C96D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3013" y="3340100"/>
            <a:ext cx="173037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80000"/>
              </a:lnSpc>
              <a:spcBef>
                <a:spcPct val="0"/>
              </a:spcBef>
            </a:pPr>
            <a:r>
              <a:rPr lang="en-US" altLang="en-US" sz="1700" b="1" i="1">
                <a:solidFill>
                  <a:schemeClr val="tx1"/>
                </a:solidFill>
                <a:latin typeface="Times" panose="02020603050405020304" pitchFamily="18" charset="0"/>
              </a:rPr>
              <a:t>w</a:t>
            </a:r>
          </a:p>
        </p:txBody>
      </p:sp>
      <p:sp>
        <p:nvSpPr>
          <p:cNvPr id="534572" name="Text Box 44">
            <a:extLst>
              <a:ext uri="{FF2B5EF4-FFF2-40B4-BE49-F238E27FC236}">
                <a16:creationId xmlns:a16="http://schemas.microsoft.com/office/drawing/2014/main" id="{A74BAE37-BCBE-4FC7-B207-E791E1C2F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0" y="3016250"/>
            <a:ext cx="173038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80000"/>
              </a:lnSpc>
              <a:spcBef>
                <a:spcPct val="0"/>
              </a:spcBef>
            </a:pPr>
            <a:r>
              <a:rPr lang="en-US" altLang="en-US" sz="1700" b="1" i="1">
                <a:solidFill>
                  <a:schemeClr val="tx1"/>
                </a:solidFill>
                <a:latin typeface="Times" panose="02020603050405020304" pitchFamily="18" charset="0"/>
              </a:rPr>
              <a:t>w</a:t>
            </a:r>
          </a:p>
        </p:txBody>
      </p:sp>
      <p:sp>
        <p:nvSpPr>
          <p:cNvPr id="534573" name="Text Box 45">
            <a:extLst>
              <a:ext uri="{FF2B5EF4-FFF2-40B4-BE49-F238E27FC236}">
                <a16:creationId xmlns:a16="http://schemas.microsoft.com/office/drawing/2014/main" id="{E63FE5D0-7888-4155-803C-4365F6FF4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5" y="4260850"/>
            <a:ext cx="173038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80000"/>
              </a:lnSpc>
              <a:spcBef>
                <a:spcPct val="0"/>
              </a:spcBef>
            </a:pPr>
            <a:r>
              <a:rPr lang="en-US" altLang="en-US" sz="1700" b="1" i="1">
                <a:solidFill>
                  <a:schemeClr val="tx1"/>
                </a:solidFill>
                <a:latin typeface="Times" panose="02020603050405020304" pitchFamily="18" charset="0"/>
              </a:rPr>
              <a:t>w</a:t>
            </a:r>
          </a:p>
        </p:txBody>
      </p:sp>
      <p:sp>
        <p:nvSpPr>
          <p:cNvPr id="534574" name="Text Box 46">
            <a:extLst>
              <a:ext uri="{FF2B5EF4-FFF2-40B4-BE49-F238E27FC236}">
                <a16:creationId xmlns:a16="http://schemas.microsoft.com/office/drawing/2014/main" id="{46209D0F-B993-4D0D-B5C3-E24CA2FE3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0" y="5099050"/>
            <a:ext cx="160338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80000"/>
              </a:lnSpc>
              <a:spcBef>
                <a:spcPct val="0"/>
              </a:spcBef>
            </a:pPr>
            <a:r>
              <a:rPr lang="en-US" altLang="en-US" sz="1700" b="1" i="1">
                <a:solidFill>
                  <a:schemeClr val="tx1"/>
                </a:solidFill>
                <a:latin typeface="Times" panose="02020603050405020304" pitchFamily="18" charset="0"/>
              </a:rPr>
              <a:t>w</a:t>
            </a:r>
          </a:p>
        </p:txBody>
      </p:sp>
      <p:sp>
        <p:nvSpPr>
          <p:cNvPr id="534575" name="Text Box 47">
            <a:extLst>
              <a:ext uri="{FF2B5EF4-FFF2-40B4-BE49-F238E27FC236}">
                <a16:creationId xmlns:a16="http://schemas.microsoft.com/office/drawing/2014/main" id="{F83483BF-A006-4294-ACAB-6BC1C060E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450" y="4927600"/>
            <a:ext cx="169863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80000"/>
              </a:lnSpc>
              <a:spcBef>
                <a:spcPct val="0"/>
              </a:spcBef>
            </a:pPr>
            <a:r>
              <a:rPr lang="en-US" altLang="en-US" sz="1700" b="1" i="1">
                <a:solidFill>
                  <a:schemeClr val="tx1"/>
                </a:solidFill>
                <a:latin typeface="Times" panose="02020603050405020304" pitchFamily="18" charset="0"/>
              </a:rPr>
              <a:t>w</a:t>
            </a:r>
          </a:p>
        </p:txBody>
      </p:sp>
      <p:sp>
        <p:nvSpPr>
          <p:cNvPr id="534576" name="Text Box 48">
            <a:extLst>
              <a:ext uri="{FF2B5EF4-FFF2-40B4-BE49-F238E27FC236}">
                <a16:creationId xmlns:a16="http://schemas.microsoft.com/office/drawing/2014/main" id="{6F630A11-B833-4403-980B-397E254BC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450" y="5492750"/>
            <a:ext cx="169863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80000"/>
              </a:lnSpc>
              <a:spcBef>
                <a:spcPct val="0"/>
              </a:spcBef>
            </a:pPr>
            <a:r>
              <a:rPr lang="en-US" altLang="en-US" sz="1700" b="1" i="1">
                <a:solidFill>
                  <a:schemeClr val="tx1"/>
                </a:solidFill>
                <a:latin typeface="Times" panose="02020603050405020304" pitchFamily="18" charset="0"/>
              </a:rPr>
              <a:t>w</a:t>
            </a:r>
          </a:p>
        </p:txBody>
      </p:sp>
      <p:sp>
        <p:nvSpPr>
          <p:cNvPr id="534577" name="Text Box 49">
            <a:extLst>
              <a:ext uri="{FF2B5EF4-FFF2-40B4-BE49-F238E27FC236}">
                <a16:creationId xmlns:a16="http://schemas.microsoft.com/office/drawing/2014/main" id="{578B5BA2-80E4-4A0B-8DAC-4718705BA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5850" y="4916488"/>
            <a:ext cx="169863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80000"/>
              </a:lnSpc>
              <a:spcBef>
                <a:spcPct val="0"/>
              </a:spcBef>
            </a:pPr>
            <a:r>
              <a:rPr lang="en-US" altLang="en-US" sz="1700" b="1" i="1">
                <a:solidFill>
                  <a:schemeClr val="tx1"/>
                </a:solidFill>
                <a:latin typeface="Times" panose="02020603050405020304" pitchFamily="18" charset="0"/>
              </a:rPr>
              <a:t>w</a:t>
            </a:r>
          </a:p>
        </p:txBody>
      </p:sp>
      <p:sp>
        <p:nvSpPr>
          <p:cNvPr id="534578" name="Text Box 50">
            <a:extLst>
              <a:ext uri="{FF2B5EF4-FFF2-40B4-BE49-F238E27FC236}">
                <a16:creationId xmlns:a16="http://schemas.microsoft.com/office/drawing/2014/main" id="{69094C2B-CF9B-4766-89EA-5DB0A8D49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2525" y="6338888"/>
            <a:ext cx="169863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80000"/>
              </a:lnSpc>
              <a:spcBef>
                <a:spcPct val="0"/>
              </a:spcBef>
            </a:pPr>
            <a:r>
              <a:rPr lang="en-US" altLang="en-US" sz="1700" b="1" i="1">
                <a:solidFill>
                  <a:schemeClr val="tx1"/>
                </a:solidFill>
                <a:latin typeface="Times" panose="02020603050405020304" pitchFamily="18" charset="0"/>
              </a:rPr>
              <a:t>w</a:t>
            </a:r>
          </a:p>
        </p:txBody>
      </p:sp>
      <p:sp>
        <p:nvSpPr>
          <p:cNvPr id="534579" name="Text Box 51">
            <a:extLst>
              <a:ext uri="{FF2B5EF4-FFF2-40B4-BE49-F238E27FC236}">
                <a16:creationId xmlns:a16="http://schemas.microsoft.com/office/drawing/2014/main" id="{D93831E0-A0F8-47EB-8945-36518A974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2850" y="5943600"/>
            <a:ext cx="169863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80000"/>
              </a:lnSpc>
              <a:spcBef>
                <a:spcPct val="0"/>
              </a:spcBef>
            </a:pPr>
            <a:r>
              <a:rPr lang="en-US" altLang="en-US" sz="1700" b="1" i="1">
                <a:solidFill>
                  <a:schemeClr val="tx1"/>
                </a:solidFill>
                <a:latin typeface="Times" panose="02020603050405020304" pitchFamily="18" charset="0"/>
              </a:rPr>
              <a:t>w</a:t>
            </a:r>
          </a:p>
        </p:txBody>
      </p:sp>
      <p:sp>
        <p:nvSpPr>
          <p:cNvPr id="534580" name="Text Box 52">
            <a:extLst>
              <a:ext uri="{FF2B5EF4-FFF2-40B4-BE49-F238E27FC236}">
                <a16:creationId xmlns:a16="http://schemas.microsoft.com/office/drawing/2014/main" id="{6F95D9B4-511A-4CD6-9DA2-DDF9E52AF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925" y="5764213"/>
            <a:ext cx="169863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80000"/>
              </a:lnSpc>
              <a:spcBef>
                <a:spcPct val="0"/>
              </a:spcBef>
            </a:pPr>
            <a:r>
              <a:rPr lang="en-US" altLang="en-US" sz="1700" b="1" i="1">
                <a:solidFill>
                  <a:schemeClr val="tx1"/>
                </a:solidFill>
                <a:latin typeface="Times" panose="02020603050405020304" pitchFamily="18" charset="0"/>
              </a:rPr>
              <a:t>w</a:t>
            </a:r>
          </a:p>
        </p:txBody>
      </p:sp>
      <p:sp>
        <p:nvSpPr>
          <p:cNvPr id="534581" name="Rectangle 53">
            <a:extLst>
              <a:ext uri="{FF2B5EF4-FFF2-40B4-BE49-F238E27FC236}">
                <a16:creationId xmlns:a16="http://schemas.microsoft.com/office/drawing/2014/main" id="{5337AFD1-C0DE-4ECB-9495-84DFA7B56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1928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t>Peraga 15-4 Dalam persilangan antara lalat buah betina </a:t>
            </a:r>
            <a:r>
              <a:rPr lang="en-US" altLang="en-US" sz="1200" i="1">
                <a:solidFill>
                  <a:schemeClr val="tx1"/>
                </a:solidFill>
                <a:latin typeface="Times New Roman" panose="02020603050405020304" pitchFamily="18" charset="0"/>
              </a:rPr>
              <a:t>wild type</a:t>
            </a:r>
            <a:r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t> dan jantan mutan bermata putih, </a:t>
            </a:r>
          </a:p>
          <a:p>
            <a:r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t>warna mata apa yang dimiliki oleh keturunan F</a:t>
            </a:r>
            <a:r>
              <a:rPr lang="en-US" altLang="en-US" sz="1200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t> dan F</a:t>
            </a:r>
            <a:r>
              <a:rPr lang="en-US" altLang="en-US" sz="1200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534582" name="Text Box 54">
            <a:extLst>
              <a:ext uri="{FF2B5EF4-FFF2-40B4-BE49-F238E27FC236}">
                <a16:creationId xmlns:a16="http://schemas.microsoft.com/office/drawing/2014/main" id="{8A4D7160-4028-495B-9D1F-2647E7810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648200"/>
            <a:ext cx="5746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hangingPunct="0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</a:rPr>
              <a:t>Sel telur</a:t>
            </a:r>
          </a:p>
        </p:txBody>
      </p:sp>
      <p:sp>
        <p:nvSpPr>
          <p:cNvPr id="534584" name="Rectangle 56">
            <a:extLst>
              <a:ext uri="{FF2B5EF4-FFF2-40B4-BE49-F238E27FC236}">
                <a16:creationId xmlns:a16="http://schemas.microsoft.com/office/drawing/2014/main" id="{23C9C4CB-AE93-4E7B-8D88-6AB3183FE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6629400"/>
            <a:ext cx="30480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D"/>
          </a:p>
        </p:txBody>
      </p:sp>
      <p:sp>
        <p:nvSpPr>
          <p:cNvPr id="534585" name="Rectangle 57">
            <a:extLst>
              <a:ext uri="{FF2B5EF4-FFF2-40B4-BE49-F238E27FC236}">
                <a16:creationId xmlns:a16="http://schemas.microsoft.com/office/drawing/2014/main" id="{8DAA7DA2-485C-4A3C-A8BF-B418B8EEE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6553200"/>
            <a:ext cx="2971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D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>
            <a:extLst>
              <a:ext uri="{FF2B5EF4-FFF2-40B4-BE49-F238E27FC236}">
                <a16:creationId xmlns:a16="http://schemas.microsoft.com/office/drawing/2014/main" id="{B2688C2E-D6CD-4BDB-80EE-7AB32B851D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450" y="76200"/>
            <a:ext cx="8534400" cy="914400"/>
          </a:xfrm>
        </p:spPr>
        <p:txBody>
          <a:bodyPr/>
          <a:lstStyle/>
          <a:p>
            <a:r>
              <a:rPr lang="en-US" altLang="en-US" dirty="0" err="1"/>
              <a:t>Konsep</a:t>
            </a:r>
            <a:r>
              <a:rPr lang="en-US" altLang="en-US" dirty="0"/>
              <a:t> 15.2: Gen </a:t>
            </a:r>
            <a:r>
              <a:rPr lang="en-US" altLang="en-US" dirty="0" err="1"/>
              <a:t>tertaut</a:t>
            </a:r>
            <a:r>
              <a:rPr lang="en-US" altLang="en-US" dirty="0"/>
              <a:t> </a:t>
            </a:r>
            <a:r>
              <a:rPr lang="en-US" altLang="en-US" dirty="0" err="1"/>
              <a:t>seks</a:t>
            </a:r>
            <a:r>
              <a:rPr lang="en-US" altLang="en-US" dirty="0"/>
              <a:t> </a:t>
            </a:r>
            <a:r>
              <a:rPr lang="en-US" altLang="en-US" dirty="0" err="1"/>
              <a:t>menunjukkan</a:t>
            </a:r>
            <a:r>
              <a:rPr lang="en-US" altLang="en-US" dirty="0"/>
              <a:t> </a:t>
            </a:r>
            <a:r>
              <a:rPr lang="en-US" altLang="en-US" dirty="0" err="1"/>
              <a:t>pola</a:t>
            </a:r>
            <a:r>
              <a:rPr lang="en-US" altLang="en-US" dirty="0"/>
              <a:t> </a:t>
            </a:r>
            <a:r>
              <a:rPr lang="en-US" altLang="en-US" dirty="0" err="1"/>
              <a:t>pewarisan-sifat</a:t>
            </a:r>
            <a:r>
              <a:rPr lang="en-US" altLang="en-US" dirty="0"/>
              <a:t> yang </a:t>
            </a:r>
            <a:r>
              <a:rPr lang="en-US" altLang="en-US" dirty="0" err="1"/>
              <a:t>unik</a:t>
            </a:r>
            <a:endParaRPr lang="en-US" altLang="en-US" dirty="0"/>
          </a:p>
        </p:txBody>
      </p:sp>
      <p:sp>
        <p:nvSpPr>
          <p:cNvPr id="310275" name="Rectangle 3">
            <a:extLst>
              <a:ext uri="{FF2B5EF4-FFF2-40B4-BE49-F238E27FC236}">
                <a16:creationId xmlns:a16="http://schemas.microsoft.com/office/drawing/2014/main" id="{26B3F74D-A564-4B5A-9E14-C9DCAC9FC2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5900" y="1173163"/>
            <a:ext cx="8534400" cy="1555750"/>
          </a:xfrm>
        </p:spPr>
        <p:txBody>
          <a:bodyPr/>
          <a:lstStyle/>
          <a:p>
            <a:pPr>
              <a:buFont typeface="Times" panose="02020603050405020304" pitchFamily="18" charset="0"/>
              <a:buChar char="•"/>
            </a:pPr>
            <a:r>
              <a:rPr lang="en-US" altLang="en-US" sz="3000"/>
              <a:t>Pada manusia dan beberapa hewan lainnya, terdapat dasar kromosomal penentuan jenis kelamin</a:t>
            </a:r>
          </a:p>
        </p:txBody>
      </p:sp>
      <p:sp>
        <p:nvSpPr>
          <p:cNvPr id="310276" name="Line 4">
            <a:extLst>
              <a:ext uri="{FF2B5EF4-FFF2-40B4-BE49-F238E27FC236}">
                <a16:creationId xmlns:a16="http://schemas.microsoft.com/office/drawing/2014/main" id="{67F978D5-A32A-4E37-B639-12014745C10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310277" name="Line 5">
            <a:extLst>
              <a:ext uri="{FF2B5EF4-FFF2-40B4-BE49-F238E27FC236}">
                <a16:creationId xmlns:a16="http://schemas.microsoft.com/office/drawing/2014/main" id="{88686383-003D-4B27-9178-BE74A306826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>
            <a:extLst>
              <a:ext uri="{FF2B5EF4-FFF2-40B4-BE49-F238E27FC236}">
                <a16:creationId xmlns:a16="http://schemas.microsoft.com/office/drawing/2014/main" id="{9F88C9B9-3B28-4CFF-808A-A316CB33D1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513" y="76200"/>
            <a:ext cx="8534400" cy="503238"/>
          </a:xfrm>
        </p:spPr>
        <p:txBody>
          <a:bodyPr/>
          <a:lstStyle/>
          <a:p>
            <a:r>
              <a:rPr lang="en-US" altLang="en-US"/>
              <a:t>Dasar Kromosomal Jenis Kelamin</a:t>
            </a:r>
            <a:endParaRPr lang="en-US" altLang="en-US" b="0">
              <a:solidFill>
                <a:schemeClr val="tx1"/>
              </a:solidFill>
            </a:endParaRPr>
          </a:p>
        </p:txBody>
      </p:sp>
      <p:sp>
        <p:nvSpPr>
          <p:cNvPr id="311299" name="Rectangle 3">
            <a:extLst>
              <a:ext uri="{FF2B5EF4-FFF2-40B4-BE49-F238E27FC236}">
                <a16:creationId xmlns:a16="http://schemas.microsoft.com/office/drawing/2014/main" id="{AEA16D39-35FA-4EC6-BD03-90EB802F7A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4788" y="1165225"/>
            <a:ext cx="8534400" cy="3981450"/>
          </a:xfrm>
        </p:spPr>
        <p:txBody>
          <a:bodyPr/>
          <a:lstStyle/>
          <a:p>
            <a:r>
              <a:rPr lang="en-US" altLang="en-US" sz="3000"/>
              <a:t>Pada manusia dan mamalia lain, ada dua macam kromosom seks: kromosom X yang lebih besar dan kromosom Y yang lebih kecil</a:t>
            </a:r>
          </a:p>
          <a:p>
            <a:r>
              <a:rPr lang="en-US" altLang="en-US" sz="3000"/>
              <a:t>Hanya ujung-ujung kromosom Y memiliki wilayah yang homolog dengan kromosom X</a:t>
            </a:r>
          </a:p>
          <a:p>
            <a:r>
              <a:rPr lang="en-US" altLang="en-US" sz="3000"/>
              <a:t>Gen </a:t>
            </a:r>
            <a:r>
              <a:rPr lang="en-US" altLang="en-US" sz="3000" i="1"/>
              <a:t>SRY</a:t>
            </a:r>
            <a:r>
              <a:rPr lang="en-US" altLang="en-US" sz="3000"/>
              <a:t> pada kromosom Y memberi kode untuk perkembangan testis</a:t>
            </a:r>
          </a:p>
        </p:txBody>
      </p:sp>
      <p:sp>
        <p:nvSpPr>
          <p:cNvPr id="311300" name="Line 4">
            <a:extLst>
              <a:ext uri="{FF2B5EF4-FFF2-40B4-BE49-F238E27FC236}">
                <a16:creationId xmlns:a16="http://schemas.microsoft.com/office/drawing/2014/main" id="{03C5AC47-6FAE-4962-9308-584A8E36EE3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311301" name="Line 5">
            <a:extLst>
              <a:ext uri="{FF2B5EF4-FFF2-40B4-BE49-F238E27FC236}">
                <a16:creationId xmlns:a16="http://schemas.microsoft.com/office/drawing/2014/main" id="{E92386B5-AA6B-45BC-B1CD-A0F1B38C52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135" name="Picture 7">
            <a:extLst>
              <a:ext uri="{FF2B5EF4-FFF2-40B4-BE49-F238E27FC236}">
                <a16:creationId xmlns:a16="http://schemas.microsoft.com/office/drawing/2014/main" id="{4259A2FE-FD68-43FB-9D11-C2E1A1163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1296988"/>
            <a:ext cx="4541837" cy="434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2136" name="Rectangle 8">
            <a:extLst>
              <a:ext uri="{FF2B5EF4-FFF2-40B4-BE49-F238E27FC236}">
                <a16:creationId xmlns:a16="http://schemas.microsoft.com/office/drawing/2014/main" id="{9D29521E-9DAA-4CAC-ACC8-FF0DC433C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600"/>
              <a:t>Peraga 15.5 Kromosom-kromosom seks manusia</a:t>
            </a:r>
            <a:endParaRPr lang="en-US" altLang="en-US" sz="1200"/>
          </a:p>
        </p:txBody>
      </p:sp>
      <p:sp>
        <p:nvSpPr>
          <p:cNvPr id="432137" name="Text Box 9">
            <a:extLst>
              <a:ext uri="{FF2B5EF4-FFF2-40B4-BE49-F238E27FC236}">
                <a16:creationId xmlns:a16="http://schemas.microsoft.com/office/drawing/2014/main" id="{8DCFCF38-A964-44AA-899E-1EB2FEB5D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676400"/>
            <a:ext cx="16827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2200" b="1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432138" name="Text Box 10">
            <a:extLst>
              <a:ext uri="{FF2B5EF4-FFF2-40B4-BE49-F238E27FC236}">
                <a16:creationId xmlns:a16="http://schemas.microsoft.com/office/drawing/2014/main" id="{D22E9D45-3EFB-46C6-827C-FBB90E5B3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352800"/>
            <a:ext cx="16827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2200" b="1">
                <a:solidFill>
                  <a:schemeClr val="bg1"/>
                </a:solidFill>
              </a:rPr>
              <a:t>Y</a:t>
            </a:r>
          </a:p>
        </p:txBody>
      </p:sp>
      <p:sp>
        <p:nvSpPr>
          <p:cNvPr id="432139" name="Line 11">
            <a:extLst>
              <a:ext uri="{FF2B5EF4-FFF2-40B4-BE49-F238E27FC236}">
                <a16:creationId xmlns:a16="http://schemas.microsoft.com/office/drawing/2014/main" id="{0F2C5593-465E-4071-860E-AC2727DEECE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7738" y="1851025"/>
            <a:ext cx="508000" cy="1524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32140" name="Line 12">
            <a:extLst>
              <a:ext uri="{FF2B5EF4-FFF2-40B4-BE49-F238E27FC236}">
                <a16:creationId xmlns:a16="http://schemas.microsoft.com/office/drawing/2014/main" id="{F898613C-F853-4945-9ABF-3A18FFB8C8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75538" y="3679825"/>
            <a:ext cx="152400" cy="4445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32141" name="Rectangle 13">
            <a:extLst>
              <a:ext uri="{FF2B5EF4-FFF2-40B4-BE49-F238E27FC236}">
                <a16:creationId xmlns:a16="http://schemas.microsoft.com/office/drawing/2014/main" id="{B6DF1E95-381F-42ED-96AE-CEBA1DE31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057400"/>
            <a:ext cx="35052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 sz="2400">
                <a:solidFill>
                  <a:schemeClr val="tx1"/>
                </a:solidFill>
              </a:rPr>
              <a:t>Pada manusia dan mamalia lain, ada dua macam kromosom seks, disimbolkan X dan Y. Kromosom Y jauh lebih kecil daripada  kromosom X.</a:t>
            </a:r>
          </a:p>
        </p:txBody>
      </p:sp>
      <p:sp>
        <p:nvSpPr>
          <p:cNvPr id="432142" name="Rectangle 14">
            <a:extLst>
              <a:ext uri="{FF2B5EF4-FFF2-40B4-BE49-F238E27FC236}">
                <a16:creationId xmlns:a16="http://schemas.microsoft.com/office/drawing/2014/main" id="{2A907CD4-39F6-4F4C-B0B4-1C6C9C265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486400"/>
            <a:ext cx="3276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D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7" name="Rectangle 3">
            <a:extLst>
              <a:ext uri="{FF2B5EF4-FFF2-40B4-BE49-F238E27FC236}">
                <a16:creationId xmlns:a16="http://schemas.microsoft.com/office/drawing/2014/main" id="{F231F913-5C8D-4AE6-8307-1A8D94FEC4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4788" y="1165225"/>
            <a:ext cx="8534400" cy="3524250"/>
          </a:xfrm>
        </p:spPr>
        <p:txBody>
          <a:bodyPr/>
          <a:lstStyle/>
          <a:p>
            <a:r>
              <a:rPr lang="en-US" altLang="en-US" sz="3000"/>
              <a:t>Perempuan adalah XX, dan laki-laki adalah XY</a:t>
            </a:r>
          </a:p>
          <a:p>
            <a:r>
              <a:rPr lang="en-US" altLang="en-US" sz="3000"/>
              <a:t>Setiap ovum mengandung kromosom X, sedangkan sperma dapat mengandung baik kromosom X atau Y</a:t>
            </a:r>
          </a:p>
          <a:p>
            <a:r>
              <a:rPr lang="en-US" altLang="en-US" sz="3000"/>
              <a:t>Hewan-hewan lain memiliki metode penentuan jenis kelamin yang berbeda-beda</a:t>
            </a:r>
          </a:p>
        </p:txBody>
      </p:sp>
      <p:sp>
        <p:nvSpPr>
          <p:cNvPr id="415748" name="Line 4">
            <a:extLst>
              <a:ext uri="{FF2B5EF4-FFF2-40B4-BE49-F238E27FC236}">
                <a16:creationId xmlns:a16="http://schemas.microsoft.com/office/drawing/2014/main" id="{004F0AD0-9472-469A-B7DC-6CA18953F2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15749" name="Line 5">
            <a:extLst>
              <a:ext uri="{FF2B5EF4-FFF2-40B4-BE49-F238E27FC236}">
                <a16:creationId xmlns:a16="http://schemas.microsoft.com/office/drawing/2014/main" id="{8C4C3C02-1CC9-4A8B-A361-A29DDBFE1D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636DE6A4-081A-45D5-8E44-5558682CF40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Bab 15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4A9FEC6D-C72E-4B51-821F-1F90F7C3C2D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993366"/>
                </a:solidFill>
              </a:rPr>
              <a:t>Dasar Kromosomal Pewarisan-Sifat</a:t>
            </a:r>
            <a:endParaRPr lang="en-US" altLang="en-US" sz="5500">
              <a:solidFill>
                <a:srgbClr val="993366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604" name="Picture 28">
            <a:extLst>
              <a:ext uri="{FF2B5EF4-FFF2-40B4-BE49-F238E27FC236}">
                <a16:creationId xmlns:a16="http://schemas.microsoft.com/office/drawing/2014/main" id="{1D5C2F9A-3CEF-4A52-94A7-6E11D9ECB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638175"/>
            <a:ext cx="8548687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6605" name="Rectangle 29">
            <a:extLst>
              <a:ext uri="{FF2B5EF4-FFF2-40B4-BE49-F238E27FC236}">
                <a16:creationId xmlns:a16="http://schemas.microsoft.com/office/drawing/2014/main" id="{A0E4B3CF-2B39-4561-A43B-23D4B4645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464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200"/>
              <a:t>Peraga 15.6a Beberapa sistem kromosom penentuan seks</a:t>
            </a:r>
          </a:p>
        </p:txBody>
      </p:sp>
      <p:sp>
        <p:nvSpPr>
          <p:cNvPr id="536606" name="Text Box 30">
            <a:extLst>
              <a:ext uri="{FF2B5EF4-FFF2-40B4-BE49-F238E27FC236}">
                <a16:creationId xmlns:a16="http://schemas.microsoft.com/office/drawing/2014/main" id="{C734BB76-937C-4C55-B7A3-D84AF5396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5710238"/>
            <a:ext cx="2840037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2500" b="1">
                <a:solidFill>
                  <a:schemeClr val="tx1"/>
                </a:solidFill>
              </a:rPr>
              <a:t>(a) Sistem X-Y</a:t>
            </a:r>
            <a:endParaRPr lang="en-US" altLang="en-US" sz="1000" b="1">
              <a:solidFill>
                <a:schemeClr val="bg1"/>
              </a:solidFill>
            </a:endParaRPr>
          </a:p>
        </p:txBody>
      </p:sp>
      <p:sp>
        <p:nvSpPr>
          <p:cNvPr id="536607" name="Text Box 31">
            <a:extLst>
              <a:ext uri="{FF2B5EF4-FFF2-40B4-BE49-F238E27FC236}">
                <a16:creationId xmlns:a16="http://schemas.microsoft.com/office/drawing/2014/main" id="{099D2800-FC01-48CA-9F6F-18ECFD20B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238" y="852488"/>
            <a:ext cx="604837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</a:rPr>
              <a:t>44 +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</a:rPr>
              <a:t> XY</a:t>
            </a:r>
            <a:endParaRPr lang="en-US" altLang="en-US" sz="1000" b="1">
              <a:solidFill>
                <a:schemeClr val="bg1"/>
              </a:solidFill>
            </a:endParaRPr>
          </a:p>
        </p:txBody>
      </p:sp>
      <p:sp>
        <p:nvSpPr>
          <p:cNvPr id="536608" name="Text Box 32">
            <a:extLst>
              <a:ext uri="{FF2B5EF4-FFF2-40B4-BE49-F238E27FC236}">
                <a16:creationId xmlns:a16="http://schemas.microsoft.com/office/drawing/2014/main" id="{FAA0D971-2CFE-4254-AB3C-2AE65E3E6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2538" y="852488"/>
            <a:ext cx="604837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</a:rPr>
              <a:t>44 +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</a:rPr>
              <a:t> XX</a:t>
            </a:r>
            <a:endParaRPr lang="en-US" altLang="en-US" sz="1000" b="1">
              <a:solidFill>
                <a:schemeClr val="bg1"/>
              </a:solidFill>
            </a:endParaRPr>
          </a:p>
        </p:txBody>
      </p:sp>
      <p:sp>
        <p:nvSpPr>
          <p:cNvPr id="536609" name="Text Box 33">
            <a:extLst>
              <a:ext uri="{FF2B5EF4-FFF2-40B4-BE49-F238E27FC236}">
                <a16:creationId xmlns:a16="http://schemas.microsoft.com/office/drawing/2014/main" id="{5E471860-E4F7-478C-89DE-773B8A7D7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6238" y="1017588"/>
            <a:ext cx="115093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hangingPunct="0"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</a:rPr>
              <a:t>Induk</a:t>
            </a:r>
            <a:endParaRPr lang="en-US" altLang="en-US" sz="1000" b="1">
              <a:solidFill>
                <a:schemeClr val="bg1"/>
              </a:solidFill>
            </a:endParaRPr>
          </a:p>
        </p:txBody>
      </p:sp>
      <p:sp>
        <p:nvSpPr>
          <p:cNvPr id="536610" name="Text Box 34">
            <a:extLst>
              <a:ext uri="{FF2B5EF4-FFF2-40B4-BE49-F238E27FC236}">
                <a16:creationId xmlns:a16="http://schemas.microsoft.com/office/drawing/2014/main" id="{8B8A0BE4-7627-4D17-B934-6BA6841C8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3138" y="4306888"/>
            <a:ext cx="604837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</a:rPr>
              <a:t>44 +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</a:rPr>
              <a:t> XY</a:t>
            </a:r>
            <a:endParaRPr lang="en-US" altLang="en-US" sz="1000" b="1">
              <a:solidFill>
                <a:schemeClr val="bg1"/>
              </a:solidFill>
            </a:endParaRPr>
          </a:p>
        </p:txBody>
      </p:sp>
      <p:sp>
        <p:nvSpPr>
          <p:cNvPr id="536611" name="Text Box 35">
            <a:extLst>
              <a:ext uri="{FF2B5EF4-FFF2-40B4-BE49-F238E27FC236}">
                <a16:creationId xmlns:a16="http://schemas.microsoft.com/office/drawing/2014/main" id="{3267B131-FE29-4F06-8950-73ECA51B7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4306888"/>
            <a:ext cx="604837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</a:rPr>
              <a:t>44 +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</a:rPr>
              <a:t> XX</a:t>
            </a:r>
            <a:endParaRPr lang="en-US" altLang="en-US" sz="1000" b="1">
              <a:solidFill>
                <a:schemeClr val="bg1"/>
              </a:solidFill>
            </a:endParaRPr>
          </a:p>
        </p:txBody>
      </p:sp>
      <p:sp>
        <p:nvSpPr>
          <p:cNvPr id="536612" name="Text Box 36">
            <a:extLst>
              <a:ext uri="{FF2B5EF4-FFF2-40B4-BE49-F238E27FC236}">
                <a16:creationId xmlns:a16="http://schemas.microsoft.com/office/drawing/2014/main" id="{DC67D73F-8E28-46E6-B5CE-05609A255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5338" y="2643188"/>
            <a:ext cx="579437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</a:rPr>
              <a:t>22 +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36613" name="Text Box 37">
            <a:extLst>
              <a:ext uri="{FF2B5EF4-FFF2-40B4-BE49-F238E27FC236}">
                <a16:creationId xmlns:a16="http://schemas.microsoft.com/office/drawing/2014/main" id="{D03B6CD8-A7FD-4C21-8562-44D47684A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7138" y="2541588"/>
            <a:ext cx="579437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</a:rPr>
              <a:t>22 +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</a:rPr>
              <a:t>  X</a:t>
            </a:r>
            <a:endParaRPr lang="en-US" altLang="en-US" sz="1000" b="1">
              <a:solidFill>
                <a:schemeClr val="bg1"/>
              </a:solidFill>
            </a:endParaRPr>
          </a:p>
        </p:txBody>
      </p:sp>
      <p:sp>
        <p:nvSpPr>
          <p:cNvPr id="536614" name="Text Box 38">
            <a:extLst>
              <a:ext uri="{FF2B5EF4-FFF2-40B4-BE49-F238E27FC236}">
                <a16:creationId xmlns:a16="http://schemas.microsoft.com/office/drawing/2014/main" id="{CA73DAD4-0DB8-4A69-BD6B-352409FBD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9638" y="2643188"/>
            <a:ext cx="579437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</a:rPr>
              <a:t>22 +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</a:rPr>
              <a:t> Y</a:t>
            </a:r>
          </a:p>
        </p:txBody>
      </p:sp>
      <p:sp>
        <p:nvSpPr>
          <p:cNvPr id="536615" name="Text Box 39">
            <a:extLst>
              <a:ext uri="{FF2B5EF4-FFF2-40B4-BE49-F238E27FC236}">
                <a16:creationId xmlns:a16="http://schemas.microsoft.com/office/drawing/2014/main" id="{0DD8C021-F29B-4F24-917A-58FBB704B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638" y="2833688"/>
            <a:ext cx="350837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hangingPunct="0">
              <a:lnSpc>
                <a:spcPct val="140000"/>
              </a:lnSpc>
              <a:spcBef>
                <a:spcPct val="0"/>
              </a:spcBef>
            </a:pPr>
            <a:r>
              <a:rPr lang="en-US" altLang="en-US" sz="1200" b="1">
                <a:solidFill>
                  <a:schemeClr val="tx1"/>
                </a:solidFill>
              </a:rPr>
              <a:t>atau</a:t>
            </a:r>
            <a:endParaRPr lang="en-US" altLang="en-US" sz="1200" b="1">
              <a:solidFill>
                <a:schemeClr val="bg1"/>
              </a:solidFill>
            </a:endParaRPr>
          </a:p>
        </p:txBody>
      </p:sp>
      <p:sp>
        <p:nvSpPr>
          <p:cNvPr id="536616" name="Text Box 40">
            <a:extLst>
              <a:ext uri="{FF2B5EF4-FFF2-40B4-BE49-F238E27FC236}">
                <a16:creationId xmlns:a16="http://schemas.microsoft.com/office/drawing/2014/main" id="{3514005B-E8CD-44BD-8884-B945E8E43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5338" y="4522788"/>
            <a:ext cx="350837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hangingPunct="0"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</a:rPr>
              <a:t>atau</a:t>
            </a:r>
            <a:endParaRPr lang="en-US" altLang="en-US" sz="1000" b="1">
              <a:solidFill>
                <a:schemeClr val="bg1"/>
              </a:solidFill>
            </a:endParaRPr>
          </a:p>
        </p:txBody>
      </p:sp>
      <p:sp>
        <p:nvSpPr>
          <p:cNvPr id="536617" name="Text Box 41">
            <a:extLst>
              <a:ext uri="{FF2B5EF4-FFF2-40B4-BE49-F238E27FC236}">
                <a16:creationId xmlns:a16="http://schemas.microsoft.com/office/drawing/2014/main" id="{E8404EC9-7843-4754-B4BE-BA57165E5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8" y="3328988"/>
            <a:ext cx="97313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</a:rPr>
              <a:t>Sperma</a:t>
            </a:r>
            <a:endParaRPr lang="en-US" altLang="en-US" sz="1000" b="1">
              <a:solidFill>
                <a:schemeClr val="bg1"/>
              </a:solidFill>
            </a:endParaRPr>
          </a:p>
        </p:txBody>
      </p:sp>
      <p:sp>
        <p:nvSpPr>
          <p:cNvPr id="536618" name="Text Box 42">
            <a:extLst>
              <a:ext uri="{FF2B5EF4-FFF2-40B4-BE49-F238E27FC236}">
                <a16:creationId xmlns:a16="http://schemas.microsoft.com/office/drawing/2014/main" id="{8499DE78-A0C3-45D6-8312-28B3014F5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9838" y="3341688"/>
            <a:ext cx="592137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hangingPunct="0"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</a:rPr>
              <a:t>Sel telur</a:t>
            </a:r>
            <a:endParaRPr lang="en-US" altLang="en-US" sz="1000" b="1">
              <a:solidFill>
                <a:schemeClr val="bg1"/>
              </a:solidFill>
            </a:endParaRPr>
          </a:p>
        </p:txBody>
      </p:sp>
      <p:sp>
        <p:nvSpPr>
          <p:cNvPr id="536619" name="Text Box 43">
            <a:extLst>
              <a:ext uri="{FF2B5EF4-FFF2-40B4-BE49-F238E27FC236}">
                <a16:creationId xmlns:a16="http://schemas.microsoft.com/office/drawing/2014/main" id="{6D7E1D0A-8F92-4809-A158-C67C8A388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838" y="2871788"/>
            <a:ext cx="2365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</a:rPr>
              <a:t>+</a:t>
            </a:r>
            <a:endParaRPr lang="en-US" altLang="en-US" sz="1000" b="1">
              <a:solidFill>
                <a:schemeClr val="bg1"/>
              </a:solidFill>
            </a:endParaRPr>
          </a:p>
        </p:txBody>
      </p:sp>
      <p:sp>
        <p:nvSpPr>
          <p:cNvPr id="536620" name="Text Box 44">
            <a:extLst>
              <a:ext uri="{FF2B5EF4-FFF2-40B4-BE49-F238E27FC236}">
                <a16:creationId xmlns:a16="http://schemas.microsoft.com/office/drawing/2014/main" id="{BCA81AB4-A132-41E1-889F-1D5257CFD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2638" y="5246688"/>
            <a:ext cx="2814637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hangingPunct="0"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</a:rPr>
              <a:t>Zigot (anak)</a:t>
            </a:r>
            <a:endParaRPr lang="en-US" altLang="en-US" sz="1000" b="1">
              <a:solidFill>
                <a:schemeClr val="bg1"/>
              </a:solidFill>
            </a:endParaRPr>
          </a:p>
        </p:txBody>
      </p:sp>
      <p:sp>
        <p:nvSpPr>
          <p:cNvPr id="536622" name="Rectangle 46">
            <a:extLst>
              <a:ext uri="{FF2B5EF4-FFF2-40B4-BE49-F238E27FC236}">
                <a16:creationId xmlns:a16="http://schemas.microsoft.com/office/drawing/2014/main" id="{9217DE22-0058-44E6-9B96-2DB94E681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096000"/>
            <a:ext cx="3276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D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643" name="Picture 19">
            <a:extLst>
              <a:ext uri="{FF2B5EF4-FFF2-40B4-BE49-F238E27FC236}">
                <a16:creationId xmlns:a16="http://schemas.microsoft.com/office/drawing/2014/main" id="{27D348C1-6074-4102-A3B3-954351B60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73275"/>
            <a:ext cx="7524750" cy="278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8645" name="Text Box 21">
            <a:extLst>
              <a:ext uri="{FF2B5EF4-FFF2-40B4-BE49-F238E27FC236}">
                <a16:creationId xmlns:a16="http://schemas.microsoft.com/office/drawing/2014/main" id="{C7F611BB-5812-4601-A6D1-BE624D884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8" y="4953000"/>
            <a:ext cx="2840037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2500" b="1">
                <a:solidFill>
                  <a:schemeClr val="tx1"/>
                </a:solidFill>
              </a:rPr>
              <a:t>(b) Sistem X-0</a:t>
            </a:r>
          </a:p>
          <a:p>
            <a:pPr eaLnBrk="0" hangingPunct="0">
              <a:spcBef>
                <a:spcPct val="0"/>
              </a:spcBef>
            </a:pPr>
            <a:r>
              <a:rPr lang="en-US" altLang="en-US" sz="1200" b="1">
                <a:solidFill>
                  <a:schemeClr val="tx1"/>
                </a:solidFill>
              </a:rPr>
              <a:t>Pada belalang, jangkrik, dan beberapa jenis serangga yang lain, hanya ada satu jenis kromosom seks, X.</a:t>
            </a:r>
          </a:p>
          <a:p>
            <a:pPr eaLnBrk="0" hangingPunct="0">
              <a:spcBef>
                <a:spcPct val="0"/>
              </a:spcBef>
            </a:pPr>
            <a:r>
              <a:rPr lang="en-US" altLang="en-US" sz="1200" b="1">
                <a:solidFill>
                  <a:schemeClr val="tx1"/>
                </a:solidFill>
              </a:rPr>
              <a:t>Betina adalah XX, jantan hanya memiliki satu kromosom X (XO). Jenis kelamin anak ditentukan oleh sel </a:t>
            </a:r>
          </a:p>
          <a:p>
            <a:pPr eaLnBrk="0" hangingPunct="0">
              <a:spcBef>
                <a:spcPct val="0"/>
              </a:spcBef>
            </a:pPr>
            <a:r>
              <a:rPr lang="en-US" altLang="en-US" sz="1200" b="1">
                <a:solidFill>
                  <a:schemeClr val="tx1"/>
                </a:solidFill>
              </a:rPr>
              <a:t>sperma yang mengandung kromosom X atau tidak mengandung kromosom seks.</a:t>
            </a:r>
          </a:p>
          <a:p>
            <a:pPr eaLnBrk="0" hangingPunct="0">
              <a:spcBef>
                <a:spcPct val="0"/>
              </a:spcBef>
            </a:pPr>
            <a:endParaRPr lang="en-US" altLang="en-US" sz="1000" b="1">
              <a:solidFill>
                <a:schemeClr val="bg1"/>
              </a:solidFill>
            </a:endParaRPr>
          </a:p>
        </p:txBody>
      </p:sp>
      <p:sp>
        <p:nvSpPr>
          <p:cNvPr id="538646" name="Text Box 22">
            <a:extLst>
              <a:ext uri="{FF2B5EF4-FFF2-40B4-BE49-F238E27FC236}">
                <a16:creationId xmlns:a16="http://schemas.microsoft.com/office/drawing/2014/main" id="{F9B6D377-9B07-45D6-AE26-31DEA0D38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9938" y="2478088"/>
            <a:ext cx="604837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</a:rPr>
              <a:t>22 +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</a:rPr>
              <a:t> XX</a:t>
            </a:r>
            <a:endParaRPr lang="en-US" altLang="en-US" sz="1000" b="1">
              <a:solidFill>
                <a:schemeClr val="bg1"/>
              </a:solidFill>
            </a:endParaRPr>
          </a:p>
        </p:txBody>
      </p:sp>
      <p:sp>
        <p:nvSpPr>
          <p:cNvPr id="538647" name="Text Box 23">
            <a:extLst>
              <a:ext uri="{FF2B5EF4-FFF2-40B4-BE49-F238E27FC236}">
                <a16:creationId xmlns:a16="http://schemas.microsoft.com/office/drawing/2014/main" id="{BF0AD93C-1E20-4F6F-9E81-4A6CB518F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4738" y="2478088"/>
            <a:ext cx="604837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</a:rPr>
              <a:t>22 +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</a:rPr>
              <a:t>  X</a:t>
            </a:r>
            <a:endParaRPr lang="en-US" altLang="en-US" sz="1000" b="1">
              <a:solidFill>
                <a:schemeClr val="bg1"/>
              </a:solidFill>
            </a:endParaRPr>
          </a:p>
        </p:txBody>
      </p:sp>
      <p:sp>
        <p:nvSpPr>
          <p:cNvPr id="538649" name="Rectangle 25">
            <a:extLst>
              <a:ext uri="{FF2B5EF4-FFF2-40B4-BE49-F238E27FC236}">
                <a16:creationId xmlns:a16="http://schemas.microsoft.com/office/drawing/2014/main" id="{470E1F8D-E2C0-4643-9467-BEB6BF091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464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200"/>
              <a:t>Peraga 15.6b Beberapa sistem kromosom penentuan seks</a:t>
            </a:r>
          </a:p>
        </p:txBody>
      </p:sp>
      <p:sp>
        <p:nvSpPr>
          <p:cNvPr id="538650" name="Rectangle 26">
            <a:extLst>
              <a:ext uri="{FF2B5EF4-FFF2-40B4-BE49-F238E27FC236}">
                <a16:creationId xmlns:a16="http://schemas.microsoft.com/office/drawing/2014/main" id="{31E47683-4668-4F97-B877-6BB4C2DBB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648200"/>
            <a:ext cx="3200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D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679" name="Picture 7">
            <a:extLst>
              <a:ext uri="{FF2B5EF4-FFF2-40B4-BE49-F238E27FC236}">
                <a16:creationId xmlns:a16="http://schemas.microsoft.com/office/drawing/2014/main" id="{EFA239ED-1E3E-455D-AC70-74523A8F4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2055813"/>
            <a:ext cx="7499350" cy="282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0681" name="Text Box 9">
            <a:extLst>
              <a:ext uri="{FF2B5EF4-FFF2-40B4-BE49-F238E27FC236}">
                <a16:creationId xmlns:a16="http://schemas.microsoft.com/office/drawing/2014/main" id="{44B2E00E-DC1D-4D0F-8D09-F25D0E318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953000"/>
            <a:ext cx="2840038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2500" b="1">
                <a:solidFill>
                  <a:schemeClr val="tx1"/>
                </a:solidFill>
              </a:rPr>
              <a:t>(c) Sistem Z-W</a:t>
            </a:r>
          </a:p>
          <a:p>
            <a:pPr eaLnBrk="0" hangingPunct="0">
              <a:spcBef>
                <a:spcPct val="0"/>
              </a:spcBef>
            </a:pPr>
            <a:r>
              <a:rPr lang="en-US" altLang="en-US" sz="1200" b="1">
                <a:solidFill>
                  <a:schemeClr val="tx1"/>
                </a:solidFill>
              </a:rPr>
              <a:t>Pada burung, beberapa ikan, dan beberapa serangga, kromosom seks yang terdapat dalam sel telur</a:t>
            </a:r>
          </a:p>
          <a:p>
            <a:pPr eaLnBrk="0" hangingPunct="0">
              <a:spcBef>
                <a:spcPct val="0"/>
              </a:spcBef>
            </a:pPr>
            <a:r>
              <a:rPr lang="en-US" altLang="en-US" sz="1200" b="1">
                <a:solidFill>
                  <a:schemeClr val="tx1"/>
                </a:solidFill>
              </a:rPr>
              <a:t>(bukan sperma) menentukan jenis kelamin anak. Kromosom seks disimbolkan sebagai Z dan W. </a:t>
            </a:r>
          </a:p>
          <a:p>
            <a:pPr eaLnBrk="0" hangingPunct="0">
              <a:spcBef>
                <a:spcPct val="0"/>
              </a:spcBef>
            </a:pPr>
            <a:r>
              <a:rPr lang="en-US" altLang="en-US" sz="1200" b="1">
                <a:solidFill>
                  <a:schemeClr val="tx1"/>
                </a:solidFill>
              </a:rPr>
              <a:t>Betina adalah ZW, sedangkan jantan adalah ZZ.</a:t>
            </a:r>
            <a:endParaRPr lang="en-US" altLang="en-US" sz="1000" b="1">
              <a:solidFill>
                <a:schemeClr val="bg1"/>
              </a:solidFill>
            </a:endParaRPr>
          </a:p>
        </p:txBody>
      </p:sp>
      <p:sp>
        <p:nvSpPr>
          <p:cNvPr id="540682" name="Text Box 10">
            <a:extLst>
              <a:ext uri="{FF2B5EF4-FFF2-40B4-BE49-F238E27FC236}">
                <a16:creationId xmlns:a16="http://schemas.microsoft.com/office/drawing/2014/main" id="{D50F00A1-31AF-4074-848A-AB547B909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2638" y="2516188"/>
            <a:ext cx="604837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</a:rPr>
              <a:t>76 +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</a:rPr>
              <a:t> ZW</a:t>
            </a:r>
            <a:endParaRPr lang="en-US" altLang="en-US" sz="1000" b="1">
              <a:solidFill>
                <a:schemeClr val="bg1"/>
              </a:solidFill>
            </a:endParaRPr>
          </a:p>
        </p:txBody>
      </p:sp>
      <p:sp>
        <p:nvSpPr>
          <p:cNvPr id="540683" name="Text Box 11">
            <a:extLst>
              <a:ext uri="{FF2B5EF4-FFF2-40B4-BE49-F238E27FC236}">
                <a16:creationId xmlns:a16="http://schemas.microsoft.com/office/drawing/2014/main" id="{A92E9FFB-B277-451F-A08A-48B1E9AD0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2038" y="2516188"/>
            <a:ext cx="604837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</a:rPr>
              <a:t>76 +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</a:rPr>
              <a:t> ZZ</a:t>
            </a:r>
            <a:endParaRPr lang="en-US" altLang="en-US" sz="1000" b="1">
              <a:solidFill>
                <a:schemeClr val="bg1"/>
              </a:solidFill>
            </a:endParaRPr>
          </a:p>
        </p:txBody>
      </p:sp>
      <p:sp>
        <p:nvSpPr>
          <p:cNvPr id="540684" name="Rectangle 12">
            <a:extLst>
              <a:ext uri="{FF2B5EF4-FFF2-40B4-BE49-F238E27FC236}">
                <a16:creationId xmlns:a16="http://schemas.microsoft.com/office/drawing/2014/main" id="{BE3CE729-A6A9-4ABC-A6C9-28238C1C6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464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200"/>
              <a:t>Peraga 15.6c Beberapa sistem kromosom penentuan seks</a:t>
            </a:r>
          </a:p>
        </p:txBody>
      </p:sp>
      <p:sp>
        <p:nvSpPr>
          <p:cNvPr id="540685" name="Rectangle 13">
            <a:extLst>
              <a:ext uri="{FF2B5EF4-FFF2-40B4-BE49-F238E27FC236}">
                <a16:creationId xmlns:a16="http://schemas.microsoft.com/office/drawing/2014/main" id="{F9662C58-5FE1-4B82-A720-B08C7E2C2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648200"/>
            <a:ext cx="3124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D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27" name="Picture 7">
            <a:extLst>
              <a:ext uri="{FF2B5EF4-FFF2-40B4-BE49-F238E27FC236}">
                <a16:creationId xmlns:a16="http://schemas.microsoft.com/office/drawing/2014/main" id="{69BA30AB-50C5-4AB7-80CD-F8199C46B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1979613"/>
            <a:ext cx="7640637" cy="297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29" name="Text Box 9">
            <a:extLst>
              <a:ext uri="{FF2B5EF4-FFF2-40B4-BE49-F238E27FC236}">
                <a16:creationId xmlns:a16="http://schemas.microsoft.com/office/drawing/2014/main" id="{ACA5FF91-C70C-497B-A890-810A114CD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4992688"/>
            <a:ext cx="437673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2500" b="1">
                <a:solidFill>
                  <a:schemeClr val="tx1"/>
                </a:solidFill>
              </a:rPr>
              <a:t>(d) Sistem haplo-diploid</a:t>
            </a:r>
          </a:p>
          <a:p>
            <a:pPr eaLnBrk="0" hangingPunct="0">
              <a:spcBef>
                <a:spcPct val="0"/>
              </a:spcBef>
            </a:pPr>
            <a:r>
              <a:rPr lang="en-US" altLang="en-US" sz="1200" b="1">
                <a:solidFill>
                  <a:schemeClr val="tx1"/>
                </a:solidFill>
              </a:rPr>
              <a:t>Tidak ada kromosom seks pada sebagian besar spesies lebah dan semut. Betina berkembang dari sel telur </a:t>
            </a:r>
          </a:p>
          <a:p>
            <a:pPr eaLnBrk="0" hangingPunct="0">
              <a:spcBef>
                <a:spcPct val="0"/>
              </a:spcBef>
            </a:pPr>
            <a:r>
              <a:rPr lang="en-US" altLang="en-US" sz="1200" b="1">
                <a:solidFill>
                  <a:schemeClr val="tx1"/>
                </a:solidFill>
              </a:rPr>
              <a:t>yang terfertilisasi, sehingga bersifat diploid. Jantan berkembang dari sel telur yang tak terfertilisasi dan </a:t>
            </a:r>
          </a:p>
          <a:p>
            <a:pPr eaLnBrk="0" hangingPunct="0">
              <a:spcBef>
                <a:spcPct val="0"/>
              </a:spcBef>
            </a:pPr>
            <a:r>
              <a:rPr lang="en-US" altLang="en-US" sz="1200" b="1">
                <a:solidFill>
                  <a:schemeClr val="tx1"/>
                </a:solidFill>
              </a:rPr>
              <a:t>bersifat haploid. Serangga jantan tersebut tidak berinduk jantan.</a:t>
            </a:r>
            <a:endParaRPr lang="en-US" altLang="en-US" sz="1000" b="1">
              <a:solidFill>
                <a:schemeClr val="bg1"/>
              </a:solidFill>
            </a:endParaRPr>
          </a:p>
        </p:txBody>
      </p:sp>
      <p:sp>
        <p:nvSpPr>
          <p:cNvPr id="542730" name="Text Box 10">
            <a:extLst>
              <a:ext uri="{FF2B5EF4-FFF2-40B4-BE49-F238E27FC236}">
                <a16:creationId xmlns:a16="http://schemas.microsoft.com/office/drawing/2014/main" id="{46A8E8B1-8A4D-4B35-B136-F6D432BD4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8938" y="2312988"/>
            <a:ext cx="1265237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hangingPunct="0"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</a:rPr>
              <a:t>32</a:t>
            </a: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</a:rPr>
              <a:t>(Diploid)</a:t>
            </a:r>
            <a:endParaRPr lang="en-US" altLang="en-US" sz="1000" b="1">
              <a:solidFill>
                <a:schemeClr val="bg1"/>
              </a:solidFill>
            </a:endParaRPr>
          </a:p>
        </p:txBody>
      </p:sp>
      <p:sp>
        <p:nvSpPr>
          <p:cNvPr id="542731" name="Text Box 11">
            <a:extLst>
              <a:ext uri="{FF2B5EF4-FFF2-40B4-BE49-F238E27FC236}">
                <a16:creationId xmlns:a16="http://schemas.microsoft.com/office/drawing/2014/main" id="{97182799-1C47-461C-85C5-89386BF4A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8338" y="2312988"/>
            <a:ext cx="1265237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hangingPunct="0"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</a:rPr>
              <a:t>16</a:t>
            </a: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</a:rPr>
              <a:t>(Haploid)</a:t>
            </a:r>
            <a:endParaRPr lang="en-US" altLang="en-US" sz="1000" b="1">
              <a:solidFill>
                <a:schemeClr val="bg1"/>
              </a:solidFill>
            </a:endParaRPr>
          </a:p>
        </p:txBody>
      </p:sp>
      <p:sp>
        <p:nvSpPr>
          <p:cNvPr id="542732" name="Rectangle 12">
            <a:extLst>
              <a:ext uri="{FF2B5EF4-FFF2-40B4-BE49-F238E27FC236}">
                <a16:creationId xmlns:a16="http://schemas.microsoft.com/office/drawing/2014/main" id="{6E36D333-9D05-4F70-A671-7BF1DB919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464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200"/>
              <a:t>Peraga 15.6d Beberapa sistem kromosom penentuan seks</a:t>
            </a:r>
          </a:p>
        </p:txBody>
      </p:sp>
      <p:sp>
        <p:nvSpPr>
          <p:cNvPr id="542733" name="Rectangle 13">
            <a:extLst>
              <a:ext uri="{FF2B5EF4-FFF2-40B4-BE49-F238E27FC236}">
                <a16:creationId xmlns:a16="http://schemas.microsoft.com/office/drawing/2014/main" id="{CA5CC1EE-F79A-482E-BB15-4D0D9AA0C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724400"/>
            <a:ext cx="3124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D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>
            <a:extLst>
              <a:ext uri="{FF2B5EF4-FFF2-40B4-BE49-F238E27FC236}">
                <a16:creationId xmlns:a16="http://schemas.microsoft.com/office/drawing/2014/main" id="{7A3AF95E-FED5-43BE-824D-169EA9C218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338" y="76200"/>
            <a:ext cx="8534400" cy="503238"/>
          </a:xfrm>
        </p:spPr>
        <p:txBody>
          <a:bodyPr/>
          <a:lstStyle/>
          <a:p>
            <a:r>
              <a:rPr lang="en-US" altLang="en-US" dirty="0" err="1"/>
              <a:t>Pewarisan</a:t>
            </a:r>
            <a:r>
              <a:rPr lang="en-US" altLang="en-US" dirty="0"/>
              <a:t>-Sifat pada Gen </a:t>
            </a:r>
            <a:r>
              <a:rPr lang="en-US" altLang="en-US" dirty="0" err="1"/>
              <a:t>Tertaut</a:t>
            </a:r>
            <a:r>
              <a:rPr lang="en-US" altLang="en-US" dirty="0"/>
              <a:t> </a:t>
            </a:r>
            <a:r>
              <a:rPr lang="en-US" altLang="en-US" dirty="0" err="1"/>
              <a:t>Seks</a:t>
            </a:r>
            <a:endParaRPr lang="en-US" altLang="en-US" b="0" dirty="0">
              <a:solidFill>
                <a:schemeClr val="tx1"/>
              </a:solidFill>
            </a:endParaRPr>
          </a:p>
        </p:txBody>
      </p:sp>
      <p:sp>
        <p:nvSpPr>
          <p:cNvPr id="314371" name="Rectangle 3">
            <a:extLst>
              <a:ext uri="{FF2B5EF4-FFF2-40B4-BE49-F238E27FC236}">
                <a16:creationId xmlns:a16="http://schemas.microsoft.com/office/drawing/2014/main" id="{E1C7DDB0-8627-4E9A-9FC9-9DA0E8A6B0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4788" y="1165225"/>
            <a:ext cx="8534400" cy="4438650"/>
          </a:xfrm>
        </p:spPr>
        <p:txBody>
          <a:bodyPr/>
          <a:lstStyle/>
          <a:p>
            <a:r>
              <a:rPr lang="en-US" altLang="en-US" sz="3000" dirty="0" err="1"/>
              <a:t>Kromosom</a:t>
            </a:r>
            <a:r>
              <a:rPr lang="en-US" altLang="en-US" sz="3000" dirty="0"/>
              <a:t> </a:t>
            </a:r>
            <a:r>
              <a:rPr lang="en-US" altLang="en-US" sz="3000" dirty="0" err="1"/>
              <a:t>seks</a:t>
            </a:r>
            <a:r>
              <a:rPr lang="en-US" altLang="en-US" sz="3000" dirty="0"/>
              <a:t> </a:t>
            </a:r>
            <a:r>
              <a:rPr lang="en-US" altLang="en-US" sz="3000" dirty="0" err="1"/>
              <a:t>memiliki</a:t>
            </a:r>
            <a:r>
              <a:rPr lang="en-US" altLang="en-US" sz="3000" dirty="0"/>
              <a:t> gen </a:t>
            </a:r>
            <a:r>
              <a:rPr lang="en-US" altLang="en-US" sz="3000" dirty="0" err="1"/>
              <a:t>untuk</a:t>
            </a:r>
            <a:r>
              <a:rPr lang="en-US" altLang="en-US" sz="3000" dirty="0"/>
              <a:t> </a:t>
            </a:r>
            <a:r>
              <a:rPr lang="en-US" altLang="en-US" sz="3000" dirty="0" err="1"/>
              <a:t>banyak</a:t>
            </a:r>
            <a:r>
              <a:rPr lang="en-US" altLang="en-US" sz="3000" dirty="0"/>
              <a:t> </a:t>
            </a:r>
            <a:r>
              <a:rPr lang="en-US" altLang="en-US" sz="3000" dirty="0" err="1"/>
              <a:t>karakter</a:t>
            </a:r>
            <a:r>
              <a:rPr lang="en-US" altLang="en-US" sz="3000" dirty="0"/>
              <a:t> yang </a:t>
            </a:r>
            <a:r>
              <a:rPr lang="en-US" altLang="en-US" sz="3000" dirty="0" err="1"/>
              <a:t>tidak</a:t>
            </a:r>
            <a:r>
              <a:rPr lang="en-US" altLang="en-US" sz="3000" dirty="0"/>
              <a:t> </a:t>
            </a:r>
            <a:r>
              <a:rPr lang="en-US" altLang="en-US" sz="3000" dirty="0" err="1"/>
              <a:t>berkaitan</a:t>
            </a:r>
            <a:r>
              <a:rPr lang="en-US" altLang="en-US" sz="3000" dirty="0"/>
              <a:t> </a:t>
            </a:r>
            <a:r>
              <a:rPr lang="en-US" altLang="en-US" sz="3000" dirty="0" err="1"/>
              <a:t>dengan</a:t>
            </a:r>
            <a:r>
              <a:rPr lang="en-US" altLang="en-US" sz="3000" dirty="0"/>
              <a:t> </a:t>
            </a:r>
            <a:r>
              <a:rPr lang="en-US" altLang="en-US" sz="3000" dirty="0" err="1"/>
              <a:t>jenis</a:t>
            </a:r>
            <a:r>
              <a:rPr lang="en-US" altLang="en-US" sz="3000" dirty="0"/>
              <a:t> </a:t>
            </a:r>
            <a:r>
              <a:rPr lang="en-US" altLang="en-US" sz="3000" dirty="0" err="1"/>
              <a:t>kelamin</a:t>
            </a:r>
            <a:endParaRPr lang="en-US" altLang="en-US" sz="3000" dirty="0"/>
          </a:p>
          <a:p>
            <a:r>
              <a:rPr lang="en-US" altLang="en-US" sz="3000" dirty="0"/>
              <a:t>Gen yang </a:t>
            </a:r>
            <a:r>
              <a:rPr lang="en-US" altLang="en-US" sz="3000" dirty="0" err="1"/>
              <a:t>terletak</a:t>
            </a:r>
            <a:r>
              <a:rPr lang="en-US" altLang="en-US" sz="3000" dirty="0"/>
              <a:t> pada </a:t>
            </a:r>
            <a:r>
              <a:rPr lang="en-US" altLang="en-US" sz="3000" dirty="0" err="1"/>
              <a:t>kromosom</a:t>
            </a:r>
            <a:r>
              <a:rPr lang="en-US" altLang="en-US" sz="3000" dirty="0"/>
              <a:t> </a:t>
            </a:r>
            <a:r>
              <a:rPr lang="en-US" altLang="en-US" sz="3000" dirty="0" err="1"/>
              <a:t>seks</a:t>
            </a:r>
            <a:r>
              <a:rPr lang="en-US" altLang="en-US" sz="3000" dirty="0"/>
              <a:t> mana pun </a:t>
            </a:r>
            <a:r>
              <a:rPr lang="en-US" altLang="en-US" sz="3000" dirty="0" err="1"/>
              <a:t>disebut</a:t>
            </a:r>
            <a:r>
              <a:rPr lang="en-US" altLang="en-US" sz="3000" dirty="0"/>
              <a:t> </a:t>
            </a:r>
            <a:r>
              <a:rPr lang="en-US" altLang="en-US" sz="3000" b="1" dirty="0"/>
              <a:t>gen </a:t>
            </a:r>
            <a:r>
              <a:rPr lang="en-US" altLang="en-US" sz="3000" b="1" dirty="0" err="1"/>
              <a:t>tertaut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seks</a:t>
            </a:r>
            <a:r>
              <a:rPr lang="en-US" altLang="en-US" sz="3000" b="1" dirty="0"/>
              <a:t> (</a:t>
            </a:r>
            <a:r>
              <a:rPr lang="en-US" altLang="en-US" sz="3000" b="1" i="1" dirty="0"/>
              <a:t>sex-linked gene</a:t>
            </a:r>
            <a:r>
              <a:rPr lang="en-US" altLang="en-US" sz="3000" b="1" dirty="0"/>
              <a:t>)</a:t>
            </a:r>
          </a:p>
          <a:p>
            <a:r>
              <a:rPr lang="en-US" altLang="en-US" sz="3000" dirty="0"/>
              <a:t>Pada </a:t>
            </a:r>
            <a:r>
              <a:rPr lang="en-US" altLang="en-US" sz="3000" dirty="0" err="1"/>
              <a:t>manusia</a:t>
            </a:r>
            <a:r>
              <a:rPr lang="en-US" altLang="en-US" sz="3000" dirty="0"/>
              <a:t>, gen </a:t>
            </a:r>
            <a:r>
              <a:rPr lang="en-US" altLang="en-US" sz="3000" dirty="0" err="1"/>
              <a:t>tertaut</a:t>
            </a:r>
            <a:r>
              <a:rPr lang="en-US" altLang="en-US" sz="3000" dirty="0"/>
              <a:t> </a:t>
            </a:r>
            <a:r>
              <a:rPr lang="en-US" altLang="en-US" sz="3000" dirty="0" err="1"/>
              <a:t>seks</a:t>
            </a:r>
            <a:r>
              <a:rPr lang="en-US" altLang="en-US" sz="3000" dirty="0"/>
              <a:t> </a:t>
            </a:r>
            <a:r>
              <a:rPr lang="en-US" altLang="en-US" sz="3000" dirty="0" err="1"/>
              <a:t>biasanya</a:t>
            </a:r>
            <a:r>
              <a:rPr lang="en-US" altLang="en-US" sz="3000" dirty="0"/>
              <a:t> </a:t>
            </a:r>
            <a:r>
              <a:rPr lang="en-US" altLang="en-US" sz="3000" dirty="0" err="1"/>
              <a:t>mengacu</a:t>
            </a:r>
            <a:r>
              <a:rPr lang="en-US" altLang="en-US" sz="3000" dirty="0"/>
              <a:t> </a:t>
            </a:r>
            <a:r>
              <a:rPr lang="en-US" altLang="en-US" sz="3000" dirty="0" err="1"/>
              <a:t>untuk</a:t>
            </a:r>
            <a:r>
              <a:rPr lang="en-US" altLang="en-US" sz="3000" dirty="0"/>
              <a:t> gen pada </a:t>
            </a:r>
            <a:r>
              <a:rPr lang="en-US" altLang="en-US" sz="3000" dirty="0" err="1"/>
              <a:t>kromosom</a:t>
            </a:r>
            <a:r>
              <a:rPr lang="en-US" altLang="en-US" sz="3000" dirty="0"/>
              <a:t> X</a:t>
            </a:r>
          </a:p>
        </p:txBody>
      </p:sp>
      <p:sp>
        <p:nvSpPr>
          <p:cNvPr id="314372" name="Line 4">
            <a:extLst>
              <a:ext uri="{FF2B5EF4-FFF2-40B4-BE49-F238E27FC236}">
                <a16:creationId xmlns:a16="http://schemas.microsoft.com/office/drawing/2014/main" id="{C0A7D7DD-BB7E-4B21-942F-6A3CC2990B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314373" name="Line 5">
            <a:extLst>
              <a:ext uri="{FF2B5EF4-FFF2-40B4-BE49-F238E27FC236}">
                <a16:creationId xmlns:a16="http://schemas.microsoft.com/office/drawing/2014/main" id="{217F55D2-9C3E-4154-AAE1-91790F7F54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5" name="Rectangle 3">
            <a:extLst>
              <a:ext uri="{FF2B5EF4-FFF2-40B4-BE49-F238E27FC236}">
                <a16:creationId xmlns:a16="http://schemas.microsoft.com/office/drawing/2014/main" id="{024A05BD-9B68-47A1-A0A2-C265BBAF97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4788" y="1176338"/>
            <a:ext cx="8534400" cy="5391150"/>
          </a:xfrm>
        </p:spPr>
        <p:txBody>
          <a:bodyPr/>
          <a:lstStyle/>
          <a:p>
            <a:r>
              <a:rPr lang="en-US" altLang="en-US" sz="3000" dirty="0"/>
              <a:t>Gen-gen </a:t>
            </a:r>
            <a:r>
              <a:rPr lang="en-US" altLang="en-US" sz="3000" dirty="0" err="1"/>
              <a:t>tertaut</a:t>
            </a:r>
            <a:r>
              <a:rPr lang="en-US" altLang="en-US" sz="3000" dirty="0"/>
              <a:t> </a:t>
            </a:r>
            <a:r>
              <a:rPr lang="en-US" altLang="en-US" sz="3000" dirty="0" err="1"/>
              <a:t>seks</a:t>
            </a:r>
            <a:r>
              <a:rPr lang="en-US" altLang="en-US" sz="3000" dirty="0"/>
              <a:t> </a:t>
            </a:r>
            <a:r>
              <a:rPr lang="en-US" altLang="en-US" sz="3000" dirty="0" err="1"/>
              <a:t>mengikuti</a:t>
            </a:r>
            <a:r>
              <a:rPr lang="en-US" altLang="en-US" sz="3000" dirty="0"/>
              <a:t> </a:t>
            </a:r>
            <a:r>
              <a:rPr lang="en-US" altLang="en-US" sz="3000" dirty="0" err="1"/>
              <a:t>pola</a:t>
            </a:r>
            <a:r>
              <a:rPr lang="en-US" altLang="en-US" sz="3000" dirty="0"/>
              <a:t> </a:t>
            </a:r>
            <a:r>
              <a:rPr lang="en-US" altLang="en-US" sz="3000" dirty="0" err="1"/>
              <a:t>pewarisan-sifat</a:t>
            </a:r>
            <a:r>
              <a:rPr lang="en-US" altLang="en-US" sz="3000" dirty="0"/>
              <a:t> yang </a:t>
            </a:r>
            <a:r>
              <a:rPr lang="en-US" altLang="en-US" sz="3000" dirty="0" err="1"/>
              <a:t>spesifik</a:t>
            </a:r>
            <a:endParaRPr lang="en-US" altLang="en-US" sz="3000" dirty="0"/>
          </a:p>
          <a:p>
            <a:r>
              <a:rPr lang="en-US" altLang="en-US" sz="3000" dirty="0" err="1"/>
              <a:t>Untuk</a:t>
            </a:r>
            <a:r>
              <a:rPr lang="en-US" altLang="en-US" sz="3000" dirty="0"/>
              <a:t> </a:t>
            </a:r>
            <a:r>
              <a:rPr lang="en-US" altLang="en-US" sz="3000" dirty="0" err="1"/>
              <a:t>mengekspresikan</a:t>
            </a:r>
            <a:r>
              <a:rPr lang="en-US" altLang="en-US" sz="3000" dirty="0"/>
              <a:t> </a:t>
            </a:r>
            <a:r>
              <a:rPr lang="en-US" altLang="en-US" sz="3000" dirty="0" err="1"/>
              <a:t>sifat</a:t>
            </a:r>
            <a:r>
              <a:rPr lang="en-US" altLang="en-US" sz="3000" dirty="0"/>
              <a:t> </a:t>
            </a:r>
            <a:r>
              <a:rPr lang="en-US" altLang="en-US" sz="3000" dirty="0" err="1"/>
              <a:t>tertaut</a:t>
            </a:r>
            <a:r>
              <a:rPr lang="en-US" altLang="en-US" sz="3000" dirty="0"/>
              <a:t> </a:t>
            </a:r>
            <a:r>
              <a:rPr lang="en-US" altLang="en-US" sz="3000" dirty="0" err="1"/>
              <a:t>seks</a:t>
            </a:r>
            <a:r>
              <a:rPr lang="en-US" altLang="en-US" sz="3000" dirty="0"/>
              <a:t> </a:t>
            </a:r>
            <a:r>
              <a:rPr lang="en-US" altLang="en-US" sz="3000" dirty="0" err="1"/>
              <a:t>resesif</a:t>
            </a:r>
            <a:endParaRPr lang="en-US" altLang="en-US" sz="3000" dirty="0"/>
          </a:p>
          <a:p>
            <a:pPr lvl="1"/>
            <a:r>
              <a:rPr lang="en-US" altLang="en-US" dirty="0"/>
              <a:t>Perempuan </a:t>
            </a:r>
            <a:r>
              <a:rPr lang="en-US" altLang="en-US" dirty="0" err="1"/>
              <a:t>membutuhkan</a:t>
            </a:r>
            <a:r>
              <a:rPr lang="en-US" altLang="en-US" dirty="0"/>
              <a:t> </a:t>
            </a:r>
            <a:r>
              <a:rPr lang="en-US" altLang="en-US" dirty="0" err="1"/>
              <a:t>dua</a:t>
            </a:r>
            <a:r>
              <a:rPr lang="en-US" altLang="en-US" dirty="0"/>
              <a:t> </a:t>
            </a:r>
            <a:r>
              <a:rPr lang="en-US" altLang="en-US" dirty="0" err="1"/>
              <a:t>salinan</a:t>
            </a:r>
            <a:r>
              <a:rPr lang="en-US" altLang="en-US" dirty="0"/>
              <a:t> </a:t>
            </a:r>
            <a:r>
              <a:rPr lang="en-US" altLang="en-US" dirty="0" err="1"/>
              <a:t>alel</a:t>
            </a:r>
            <a:endParaRPr lang="en-US" altLang="en-US" dirty="0"/>
          </a:p>
          <a:p>
            <a:pPr lvl="1"/>
            <a:r>
              <a:rPr lang="en-US" altLang="en-US" dirty="0" err="1"/>
              <a:t>Laki-laki</a:t>
            </a:r>
            <a:r>
              <a:rPr lang="en-US" altLang="en-US" dirty="0"/>
              <a:t> </a:t>
            </a:r>
            <a:r>
              <a:rPr lang="en-US" altLang="en-US" dirty="0" err="1"/>
              <a:t>membutuhkan</a:t>
            </a:r>
            <a:r>
              <a:rPr lang="en-US" altLang="en-US" dirty="0"/>
              <a:t> </a:t>
            </a:r>
            <a:r>
              <a:rPr lang="en-US" altLang="en-US" dirty="0" err="1"/>
              <a:t>hanya</a:t>
            </a:r>
            <a:r>
              <a:rPr lang="en-US" altLang="en-US" dirty="0"/>
              <a:t> </a:t>
            </a:r>
            <a:r>
              <a:rPr lang="en-US" altLang="en-US" dirty="0" err="1"/>
              <a:t>satu</a:t>
            </a:r>
            <a:r>
              <a:rPr lang="en-US" altLang="en-US" dirty="0"/>
              <a:t> </a:t>
            </a:r>
            <a:r>
              <a:rPr lang="en-US" altLang="en-US" dirty="0" err="1"/>
              <a:t>salinan</a:t>
            </a:r>
            <a:r>
              <a:rPr lang="en-US" altLang="en-US" dirty="0"/>
              <a:t> </a:t>
            </a:r>
            <a:r>
              <a:rPr lang="en-US" altLang="en-US" dirty="0" err="1"/>
              <a:t>alel</a:t>
            </a:r>
            <a:endParaRPr lang="en-US" altLang="en-US" dirty="0"/>
          </a:p>
          <a:p>
            <a:r>
              <a:rPr lang="en-US" altLang="en-US" sz="3000" dirty="0" err="1"/>
              <a:t>Kelainan</a:t>
            </a:r>
            <a:r>
              <a:rPr lang="en-US" altLang="en-US" sz="3000" dirty="0"/>
              <a:t> </a:t>
            </a:r>
            <a:r>
              <a:rPr lang="en-US" altLang="en-US" sz="3000" dirty="0" err="1"/>
              <a:t>resesif</a:t>
            </a:r>
            <a:r>
              <a:rPr lang="en-US" altLang="en-US" sz="3000" dirty="0"/>
              <a:t> </a:t>
            </a:r>
            <a:r>
              <a:rPr lang="en-US" altLang="en-US" sz="3000" dirty="0" err="1"/>
              <a:t>tertaut</a:t>
            </a:r>
            <a:r>
              <a:rPr lang="en-US" altLang="en-US" sz="3000" dirty="0"/>
              <a:t> </a:t>
            </a:r>
            <a:r>
              <a:rPr lang="en-US" altLang="en-US" sz="3000" dirty="0" err="1"/>
              <a:t>seks</a:t>
            </a:r>
            <a:r>
              <a:rPr lang="en-US" altLang="en-US" sz="3000" dirty="0"/>
              <a:t> </a:t>
            </a:r>
            <a:r>
              <a:rPr lang="en-US" altLang="en-US" sz="3000" dirty="0" err="1"/>
              <a:t>lebih</a:t>
            </a:r>
            <a:r>
              <a:rPr lang="en-US" altLang="en-US" sz="3000" dirty="0"/>
              <a:t> </a:t>
            </a:r>
            <a:r>
              <a:rPr lang="en-US" altLang="en-US" sz="3000" dirty="0" err="1"/>
              <a:t>umum</a:t>
            </a:r>
            <a:r>
              <a:rPr lang="en-US" altLang="en-US" sz="3000" dirty="0"/>
              <a:t> </a:t>
            </a:r>
            <a:r>
              <a:rPr lang="en-US" altLang="en-US" sz="3000" dirty="0" err="1"/>
              <a:t>terjadi</a:t>
            </a:r>
            <a:r>
              <a:rPr lang="en-US" altLang="en-US" sz="3000" dirty="0"/>
              <a:t> pada </a:t>
            </a:r>
            <a:r>
              <a:rPr lang="en-US" altLang="en-US" sz="3000" dirty="0" err="1"/>
              <a:t>laki-laki</a:t>
            </a:r>
            <a:r>
              <a:rPr lang="en-US" altLang="en-US" sz="3000" dirty="0"/>
              <a:t> </a:t>
            </a:r>
            <a:r>
              <a:rPr lang="en-US" altLang="en-US" sz="3000" dirty="0" err="1"/>
              <a:t>dibandingkan</a:t>
            </a:r>
            <a:r>
              <a:rPr lang="en-US" altLang="en-US" sz="3000" dirty="0"/>
              <a:t> pada </a:t>
            </a:r>
            <a:r>
              <a:rPr lang="en-US" altLang="en-US" sz="3000" dirty="0" err="1"/>
              <a:t>perempuan</a:t>
            </a:r>
            <a:endParaRPr lang="en-US" altLang="en-US" sz="3000" dirty="0"/>
          </a:p>
        </p:txBody>
      </p:sp>
      <p:sp>
        <p:nvSpPr>
          <p:cNvPr id="417796" name="Line 4">
            <a:extLst>
              <a:ext uri="{FF2B5EF4-FFF2-40B4-BE49-F238E27FC236}">
                <a16:creationId xmlns:a16="http://schemas.microsoft.com/office/drawing/2014/main" id="{A789C52B-4907-49CF-AB0D-0DDDCDA2F99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17797" name="Line 5">
            <a:extLst>
              <a:ext uri="{FF2B5EF4-FFF2-40B4-BE49-F238E27FC236}">
                <a16:creationId xmlns:a16="http://schemas.microsoft.com/office/drawing/2014/main" id="{BEAF75A3-CCF8-40C9-AF5B-8BFE238035C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84" name="Rectangle 8">
            <a:extLst>
              <a:ext uri="{FF2B5EF4-FFF2-40B4-BE49-F238E27FC236}">
                <a16:creationId xmlns:a16="http://schemas.microsoft.com/office/drawing/2014/main" id="{7762A3AB-E8CE-4BEF-A8B8-B5C395F34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28600"/>
            <a:ext cx="6705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400" dirty="0" err="1"/>
              <a:t>Peraga</a:t>
            </a:r>
            <a:r>
              <a:rPr lang="en-US" altLang="en-US" sz="1400" dirty="0"/>
              <a:t> 15.7 </a:t>
            </a:r>
            <a:r>
              <a:rPr lang="en-US" altLang="en-US" sz="1400" dirty="0" err="1"/>
              <a:t>Pewarisan</a:t>
            </a:r>
            <a:r>
              <a:rPr lang="en-US" altLang="en-US" sz="1400" dirty="0"/>
              <a:t> </a:t>
            </a:r>
            <a:r>
              <a:rPr lang="en-US" altLang="en-US" sz="1400" dirty="0" err="1"/>
              <a:t>sifat-sifat</a:t>
            </a:r>
            <a:r>
              <a:rPr lang="en-US" altLang="en-US" sz="1400" dirty="0"/>
              <a:t> </a:t>
            </a:r>
            <a:r>
              <a:rPr lang="en-US" altLang="en-US" sz="1400" dirty="0" err="1"/>
              <a:t>resesif</a:t>
            </a:r>
            <a:r>
              <a:rPr lang="en-US" altLang="en-US" sz="1400" dirty="0"/>
              <a:t> </a:t>
            </a:r>
            <a:r>
              <a:rPr lang="en-US" altLang="en-US" sz="1400" dirty="0" err="1"/>
              <a:t>tertaut</a:t>
            </a:r>
            <a:r>
              <a:rPr lang="en-US" altLang="en-US" sz="1400" dirty="0"/>
              <a:t> </a:t>
            </a:r>
            <a:r>
              <a:rPr lang="en-US" altLang="en-US" sz="1400" dirty="0" err="1"/>
              <a:t>seks</a:t>
            </a:r>
            <a:endParaRPr lang="en-US" altLang="en-US" sz="1200" dirty="0"/>
          </a:p>
        </p:txBody>
      </p:sp>
      <p:grpSp>
        <p:nvGrpSpPr>
          <p:cNvPr id="434231" name="Group 55">
            <a:extLst>
              <a:ext uri="{FF2B5EF4-FFF2-40B4-BE49-F238E27FC236}">
                <a16:creationId xmlns:a16="http://schemas.microsoft.com/office/drawing/2014/main" id="{2B137F05-62C1-4B02-BA67-0D7D4F5322AF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752600"/>
            <a:ext cx="8235950" cy="4160838"/>
            <a:chOff x="192" y="1104"/>
            <a:chExt cx="5188" cy="2621"/>
          </a:xfrm>
        </p:grpSpPr>
        <p:sp>
          <p:nvSpPr>
            <p:cNvPr id="434227" name="Text Box 51">
              <a:extLst>
                <a:ext uri="{FF2B5EF4-FFF2-40B4-BE49-F238E27FC236}">
                  <a16:creationId xmlns:a16="http://schemas.microsoft.com/office/drawing/2014/main" id="{5E1D5F8F-5D22-4AA3-A442-9D7B89CC7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360"/>
              <a:ext cx="50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en-US"/>
            </a:p>
          </p:txBody>
        </p:sp>
        <p:grpSp>
          <p:nvGrpSpPr>
            <p:cNvPr id="434230" name="Group 54">
              <a:extLst>
                <a:ext uri="{FF2B5EF4-FFF2-40B4-BE49-F238E27FC236}">
                  <a16:creationId xmlns:a16="http://schemas.microsoft.com/office/drawing/2014/main" id="{27E88671-753B-4DD4-A644-95E8A8FCC2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" y="1104"/>
              <a:ext cx="4996" cy="2050"/>
              <a:chOff x="152" y="1072"/>
              <a:chExt cx="5420" cy="2224"/>
            </a:xfrm>
          </p:grpSpPr>
          <p:pic>
            <p:nvPicPr>
              <p:cNvPr id="434183" name="Picture 7">
                <a:extLst>
                  <a:ext uri="{FF2B5EF4-FFF2-40B4-BE49-F238E27FC236}">
                    <a16:creationId xmlns:a16="http://schemas.microsoft.com/office/drawing/2014/main" id="{D17270DA-6D13-4AD4-86DC-CEDD377E2F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" y="1072"/>
                <a:ext cx="5385" cy="22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4185" name="Text Box 9">
                <a:extLst>
                  <a:ext uri="{FF2B5EF4-FFF2-40B4-BE49-F238E27FC236}">
                    <a16:creationId xmlns:a16="http://schemas.microsoft.com/office/drawing/2014/main" id="{08C68D39-6432-4EC8-B5A3-69B56957C4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" y="2989"/>
                <a:ext cx="221" cy="2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5448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altLang="en-US" sz="2000" b="1">
                    <a:solidFill>
                      <a:schemeClr val="tx1"/>
                    </a:solidFill>
                  </a:rPr>
                  <a:t>(a)</a:t>
                </a:r>
                <a:endParaRPr lang="en-US" altLang="en-US" sz="1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34186" name="Text Box 10">
                <a:extLst>
                  <a:ext uri="{FF2B5EF4-FFF2-40B4-BE49-F238E27FC236}">
                    <a16:creationId xmlns:a16="http://schemas.microsoft.com/office/drawing/2014/main" id="{565FBBDE-CFBF-48F6-87C1-AB4A312B15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7" y="2989"/>
                <a:ext cx="221" cy="2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5448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altLang="en-US" sz="2000" b="1">
                    <a:solidFill>
                      <a:schemeClr val="tx1"/>
                    </a:solidFill>
                  </a:rPr>
                  <a:t>(b)</a:t>
                </a:r>
                <a:endParaRPr lang="en-US" altLang="en-US" sz="1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34187" name="Text Box 11">
                <a:extLst>
                  <a:ext uri="{FF2B5EF4-FFF2-40B4-BE49-F238E27FC236}">
                    <a16:creationId xmlns:a16="http://schemas.microsoft.com/office/drawing/2014/main" id="{9F9FF2F6-3534-4832-9531-19F46EA294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5" y="2997"/>
                <a:ext cx="221" cy="2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5448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altLang="en-US" sz="2000" b="1">
                    <a:solidFill>
                      <a:schemeClr val="tx1"/>
                    </a:solidFill>
                  </a:rPr>
                  <a:t>(c)</a:t>
                </a:r>
                <a:endParaRPr lang="en-US" altLang="en-US" sz="1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34188" name="Text Box 12">
                <a:extLst>
                  <a:ext uri="{FF2B5EF4-FFF2-40B4-BE49-F238E27FC236}">
                    <a16:creationId xmlns:a16="http://schemas.microsoft.com/office/drawing/2014/main" id="{BA588BA8-C22E-4462-B43C-EE7C220B16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5" y="1225"/>
                <a:ext cx="341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5448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altLang="en-US" sz="1700" b="1">
                    <a:solidFill>
                      <a:schemeClr val="tx1"/>
                    </a:solidFill>
                  </a:rPr>
                  <a:t>X</a:t>
                </a:r>
                <a:r>
                  <a:rPr lang="en-US" altLang="en-US" sz="1800" b="1" i="1" baseline="40000">
                    <a:solidFill>
                      <a:schemeClr val="tx1"/>
                    </a:solidFill>
                    <a:latin typeface="Times" panose="02020603050405020304" pitchFamily="18" charset="0"/>
                  </a:rPr>
                  <a:t>N</a:t>
                </a:r>
                <a:r>
                  <a:rPr lang="en-US" altLang="en-US" sz="1700" b="1">
                    <a:solidFill>
                      <a:schemeClr val="tx1"/>
                    </a:solidFill>
                  </a:rPr>
                  <a:t>X</a:t>
                </a:r>
                <a:r>
                  <a:rPr lang="en-US" altLang="en-US" sz="1800" b="1" i="1" baseline="40000">
                    <a:solidFill>
                      <a:schemeClr val="tx1"/>
                    </a:solidFill>
                    <a:latin typeface="Times" panose="02020603050405020304" pitchFamily="18" charset="0"/>
                  </a:rPr>
                  <a:t>N</a:t>
                </a:r>
                <a:endParaRPr lang="en-US" altLang="en-US" sz="17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34189" name="Text Box 13">
                <a:extLst>
                  <a:ext uri="{FF2B5EF4-FFF2-40B4-BE49-F238E27FC236}">
                    <a16:creationId xmlns:a16="http://schemas.microsoft.com/office/drawing/2014/main" id="{081DE377-DD61-41EF-8D95-A976552C58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17" y="1221"/>
                <a:ext cx="249" cy="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5448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altLang="en-US" sz="1700" b="1">
                    <a:solidFill>
                      <a:schemeClr val="tx1"/>
                    </a:solidFill>
                  </a:rPr>
                  <a:t>X</a:t>
                </a:r>
                <a:r>
                  <a:rPr lang="en-US" altLang="en-US" sz="1800" b="1" i="1" baseline="40000">
                    <a:solidFill>
                      <a:schemeClr val="tx1"/>
                    </a:solidFill>
                    <a:latin typeface="Times" panose="02020603050405020304" pitchFamily="18" charset="0"/>
                  </a:rPr>
                  <a:t>n</a:t>
                </a:r>
                <a:r>
                  <a:rPr lang="en-US" altLang="en-US" sz="1700" b="1">
                    <a:solidFill>
                      <a:schemeClr val="tx1"/>
                    </a:solidFill>
                  </a:rPr>
                  <a:t>Y</a:t>
                </a:r>
                <a:endParaRPr lang="en-US" altLang="en-US" sz="17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34190" name="Text Box 14">
                <a:extLst>
                  <a:ext uri="{FF2B5EF4-FFF2-40B4-BE49-F238E27FC236}">
                    <a16:creationId xmlns:a16="http://schemas.microsoft.com/office/drawing/2014/main" id="{35B801C1-3AD0-4872-81FB-C241914CB6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85" y="1225"/>
                <a:ext cx="341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5448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altLang="en-US" sz="1700" b="1">
                    <a:solidFill>
                      <a:schemeClr val="tx1"/>
                    </a:solidFill>
                  </a:rPr>
                  <a:t>X</a:t>
                </a:r>
                <a:r>
                  <a:rPr lang="en-US" altLang="en-US" sz="1800" b="1" i="1" baseline="40000">
                    <a:solidFill>
                      <a:schemeClr val="tx1"/>
                    </a:solidFill>
                    <a:latin typeface="Times" panose="02020603050405020304" pitchFamily="18" charset="0"/>
                  </a:rPr>
                  <a:t>N</a:t>
                </a:r>
                <a:r>
                  <a:rPr lang="en-US" altLang="en-US" sz="1700" b="1">
                    <a:solidFill>
                      <a:schemeClr val="tx1"/>
                    </a:solidFill>
                  </a:rPr>
                  <a:t>X</a:t>
                </a:r>
                <a:r>
                  <a:rPr lang="en-US" altLang="en-US" sz="1800" b="1" i="1" baseline="40000">
                    <a:solidFill>
                      <a:schemeClr val="tx1"/>
                    </a:solidFill>
                    <a:latin typeface="Times" panose="02020603050405020304" pitchFamily="18" charset="0"/>
                  </a:rPr>
                  <a:t>n</a:t>
                </a:r>
                <a:endParaRPr lang="en-US" altLang="en-US" sz="17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34191" name="Text Box 15">
                <a:extLst>
                  <a:ext uri="{FF2B5EF4-FFF2-40B4-BE49-F238E27FC236}">
                    <a16:creationId xmlns:a16="http://schemas.microsoft.com/office/drawing/2014/main" id="{0C4EFC6E-5BF6-4926-BE39-CBA5A7564B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53" y="1229"/>
                <a:ext cx="93" cy="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5448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altLang="en-US" sz="1700" b="1">
                    <a:solidFill>
                      <a:schemeClr val="tx1"/>
                    </a:solidFill>
                    <a:sym typeface="Symbol" panose="05050102010706020507" pitchFamily="18" charset="2"/>
                  </a:rPr>
                  <a:t></a:t>
                </a:r>
                <a:endParaRPr lang="en-US" altLang="en-US" sz="17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34192" name="Text Box 16">
                <a:extLst>
                  <a:ext uri="{FF2B5EF4-FFF2-40B4-BE49-F238E27FC236}">
                    <a16:creationId xmlns:a16="http://schemas.microsoft.com/office/drawing/2014/main" id="{D5666D6E-D552-4D0D-80BA-4670270F5C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9" y="1225"/>
                <a:ext cx="93" cy="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5448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altLang="en-US" sz="1700" b="1">
                    <a:solidFill>
                      <a:schemeClr val="tx1"/>
                    </a:solidFill>
                    <a:sym typeface="Symbol" panose="05050102010706020507" pitchFamily="18" charset="2"/>
                  </a:rPr>
                  <a:t></a:t>
                </a:r>
                <a:endParaRPr lang="en-US" altLang="en-US" sz="17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34193" name="Text Box 17">
                <a:extLst>
                  <a:ext uri="{FF2B5EF4-FFF2-40B4-BE49-F238E27FC236}">
                    <a16:creationId xmlns:a16="http://schemas.microsoft.com/office/drawing/2014/main" id="{98EC67EC-4A3C-4953-AAD8-5C2B4E09F8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05" y="1225"/>
                <a:ext cx="269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5448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altLang="en-US" sz="1700" b="1">
                    <a:solidFill>
                      <a:schemeClr val="tx1"/>
                    </a:solidFill>
                  </a:rPr>
                  <a:t>X</a:t>
                </a:r>
                <a:r>
                  <a:rPr lang="en-US" altLang="en-US" sz="1800" b="1" i="1" baseline="40000">
                    <a:solidFill>
                      <a:schemeClr val="tx1"/>
                    </a:solidFill>
                    <a:latin typeface="Times" panose="02020603050405020304" pitchFamily="18" charset="0"/>
                  </a:rPr>
                  <a:t>N</a:t>
                </a:r>
                <a:r>
                  <a:rPr lang="en-US" altLang="en-US" sz="1700" b="1">
                    <a:solidFill>
                      <a:schemeClr val="tx1"/>
                    </a:solidFill>
                  </a:rPr>
                  <a:t>Y</a:t>
                </a:r>
                <a:endParaRPr lang="en-US" altLang="en-US" sz="17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34194" name="Text Box 18">
                <a:extLst>
                  <a:ext uri="{FF2B5EF4-FFF2-40B4-BE49-F238E27FC236}">
                    <a16:creationId xmlns:a16="http://schemas.microsoft.com/office/drawing/2014/main" id="{6CF83DC4-9462-420C-9B7B-6C45934347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5" y="1225"/>
                <a:ext cx="341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5448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altLang="en-US" sz="1700" b="1">
                    <a:solidFill>
                      <a:schemeClr val="tx1"/>
                    </a:solidFill>
                  </a:rPr>
                  <a:t>X</a:t>
                </a:r>
                <a:r>
                  <a:rPr lang="en-US" altLang="en-US" sz="1800" b="1" i="1" baseline="40000">
                    <a:solidFill>
                      <a:schemeClr val="tx1"/>
                    </a:solidFill>
                    <a:latin typeface="Times" panose="02020603050405020304" pitchFamily="18" charset="0"/>
                  </a:rPr>
                  <a:t>N</a:t>
                </a:r>
                <a:r>
                  <a:rPr lang="en-US" altLang="en-US" sz="1700" b="1">
                    <a:solidFill>
                      <a:schemeClr val="tx1"/>
                    </a:solidFill>
                  </a:rPr>
                  <a:t>X</a:t>
                </a:r>
                <a:r>
                  <a:rPr lang="en-US" altLang="en-US" sz="1800" b="1" i="1" baseline="40000">
                    <a:solidFill>
                      <a:schemeClr val="tx1"/>
                    </a:solidFill>
                    <a:latin typeface="Times" panose="02020603050405020304" pitchFamily="18" charset="0"/>
                  </a:rPr>
                  <a:t>n</a:t>
                </a:r>
                <a:endParaRPr lang="en-US" altLang="en-US" sz="17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34195" name="Text Box 19">
                <a:extLst>
                  <a:ext uri="{FF2B5EF4-FFF2-40B4-BE49-F238E27FC236}">
                    <a16:creationId xmlns:a16="http://schemas.microsoft.com/office/drawing/2014/main" id="{5B71C238-E93A-407D-9AB2-D5FB06983B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13" y="1225"/>
                <a:ext cx="93" cy="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5448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altLang="en-US" sz="1700" b="1">
                    <a:solidFill>
                      <a:schemeClr val="tx1"/>
                    </a:solidFill>
                    <a:sym typeface="Symbol" panose="05050102010706020507" pitchFamily="18" charset="2"/>
                  </a:rPr>
                  <a:t></a:t>
                </a:r>
                <a:endParaRPr lang="en-US" altLang="en-US" sz="17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34196" name="Text Box 20">
                <a:extLst>
                  <a:ext uri="{FF2B5EF4-FFF2-40B4-BE49-F238E27FC236}">
                    <a16:creationId xmlns:a16="http://schemas.microsoft.com/office/drawing/2014/main" id="{7B0ED8C4-237D-408C-B352-7BA15D6CEB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7" y="1221"/>
                <a:ext cx="269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5448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altLang="en-US" sz="1700" b="1">
                    <a:solidFill>
                      <a:schemeClr val="tx1"/>
                    </a:solidFill>
                  </a:rPr>
                  <a:t>X</a:t>
                </a:r>
                <a:r>
                  <a:rPr lang="en-US" altLang="en-US" sz="1800" b="1" i="1" baseline="40000">
                    <a:solidFill>
                      <a:schemeClr val="tx1"/>
                    </a:solidFill>
                    <a:latin typeface="Times" panose="02020603050405020304" pitchFamily="18" charset="0"/>
                  </a:rPr>
                  <a:t>n</a:t>
                </a:r>
                <a:r>
                  <a:rPr lang="en-US" altLang="en-US" sz="1700" b="1">
                    <a:solidFill>
                      <a:schemeClr val="tx1"/>
                    </a:solidFill>
                  </a:rPr>
                  <a:t>Y</a:t>
                </a:r>
                <a:endParaRPr lang="en-US" altLang="en-US" sz="17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34197" name="Text Box 21">
                <a:extLst>
                  <a:ext uri="{FF2B5EF4-FFF2-40B4-BE49-F238E27FC236}">
                    <a16:creationId xmlns:a16="http://schemas.microsoft.com/office/drawing/2014/main" id="{B750B3BD-1E8D-45A1-98DC-6AB635BF25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09" y="1933"/>
                <a:ext cx="89" cy="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5448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altLang="en-US" sz="1700" b="1">
                    <a:solidFill>
                      <a:schemeClr val="tx1"/>
                    </a:solidFill>
                    <a:sym typeface="Symbol" panose="05050102010706020507" pitchFamily="18" charset="2"/>
                  </a:rPr>
                  <a:t>Y</a:t>
                </a:r>
                <a:endParaRPr lang="en-US" altLang="en-US" sz="17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34198" name="Text Box 22">
                <a:extLst>
                  <a:ext uri="{FF2B5EF4-FFF2-40B4-BE49-F238E27FC236}">
                    <a16:creationId xmlns:a16="http://schemas.microsoft.com/office/drawing/2014/main" id="{AC6863B3-BDDB-4074-817F-B7FBBB36F2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5" y="1933"/>
                <a:ext cx="149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5448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altLang="en-US" sz="1700" b="1">
                    <a:solidFill>
                      <a:schemeClr val="tx1"/>
                    </a:solidFill>
                  </a:rPr>
                  <a:t>X</a:t>
                </a:r>
                <a:r>
                  <a:rPr lang="en-US" altLang="en-US" sz="1800" b="1" i="1" baseline="40000">
                    <a:solidFill>
                      <a:schemeClr val="tx1"/>
                    </a:solidFill>
                    <a:latin typeface="Times" panose="02020603050405020304" pitchFamily="18" charset="0"/>
                  </a:rPr>
                  <a:t>n</a:t>
                </a:r>
                <a:endParaRPr lang="en-US" altLang="en-US" sz="17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34199" name="Text Box 23">
                <a:extLst>
                  <a:ext uri="{FF2B5EF4-FFF2-40B4-BE49-F238E27FC236}">
                    <a16:creationId xmlns:a16="http://schemas.microsoft.com/office/drawing/2014/main" id="{9A12E01A-5542-46C6-9DE9-E85588D2F3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65" y="1917"/>
                <a:ext cx="445" cy="1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5448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pPr algn="r" eaLnBrk="0" hangingPunct="0">
                  <a:spcBef>
                    <a:spcPct val="0"/>
                  </a:spcBef>
                </a:pPr>
                <a:r>
                  <a:rPr lang="en-US" altLang="en-US" sz="1900" b="1">
                    <a:solidFill>
                      <a:schemeClr val="tx1"/>
                    </a:solidFill>
                    <a:sym typeface="Symbol" panose="05050102010706020507" pitchFamily="18" charset="2"/>
                  </a:rPr>
                  <a:t>Sperma</a:t>
                </a:r>
                <a:endParaRPr lang="en-US" altLang="en-US" sz="19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34200" name="Text Box 24">
                <a:extLst>
                  <a:ext uri="{FF2B5EF4-FFF2-40B4-BE49-F238E27FC236}">
                    <a16:creationId xmlns:a16="http://schemas.microsoft.com/office/drawing/2014/main" id="{31F68F30-8BE2-42D2-936D-969F90F25A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5" y="1937"/>
                <a:ext cx="89" cy="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5448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altLang="en-US" sz="1700" b="1">
                    <a:solidFill>
                      <a:schemeClr val="tx1"/>
                    </a:solidFill>
                    <a:sym typeface="Symbol" panose="05050102010706020507" pitchFamily="18" charset="2"/>
                  </a:rPr>
                  <a:t>Y</a:t>
                </a:r>
                <a:endParaRPr lang="en-US" altLang="en-US" sz="17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34201" name="Text Box 25">
                <a:extLst>
                  <a:ext uri="{FF2B5EF4-FFF2-40B4-BE49-F238E27FC236}">
                    <a16:creationId xmlns:a16="http://schemas.microsoft.com/office/drawing/2014/main" id="{5CC9AC3D-04E7-47D7-BCAB-5ABA2F35B1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9" y="1933"/>
                <a:ext cx="149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5448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altLang="en-US" sz="1700" b="1">
                    <a:solidFill>
                      <a:schemeClr val="tx1"/>
                    </a:solidFill>
                  </a:rPr>
                  <a:t>X</a:t>
                </a:r>
                <a:r>
                  <a:rPr lang="en-US" altLang="en-US" sz="1800" b="1" i="1" baseline="40000">
                    <a:solidFill>
                      <a:schemeClr val="tx1"/>
                    </a:solidFill>
                    <a:latin typeface="Times" panose="02020603050405020304" pitchFamily="18" charset="0"/>
                  </a:rPr>
                  <a:t>N</a:t>
                </a:r>
                <a:endParaRPr lang="en-US" altLang="en-US" sz="17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34202" name="Text Box 26">
                <a:extLst>
                  <a:ext uri="{FF2B5EF4-FFF2-40B4-BE49-F238E27FC236}">
                    <a16:creationId xmlns:a16="http://schemas.microsoft.com/office/drawing/2014/main" id="{A47B12A1-6E8C-4205-B32A-CDD8DE7FFB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5" y="1917"/>
                <a:ext cx="445" cy="1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5448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pPr algn="r" eaLnBrk="0" hangingPunct="0">
                  <a:spcBef>
                    <a:spcPct val="0"/>
                  </a:spcBef>
                </a:pPr>
                <a:r>
                  <a:rPr lang="en-US" altLang="en-US" sz="1900" b="1">
                    <a:solidFill>
                      <a:schemeClr val="tx1"/>
                    </a:solidFill>
                    <a:sym typeface="Symbol" panose="05050102010706020507" pitchFamily="18" charset="2"/>
                  </a:rPr>
                  <a:t>Sperma</a:t>
                </a:r>
                <a:endParaRPr lang="en-US" altLang="en-US" sz="19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34203" name="Text Box 27">
                <a:extLst>
                  <a:ext uri="{FF2B5EF4-FFF2-40B4-BE49-F238E27FC236}">
                    <a16:creationId xmlns:a16="http://schemas.microsoft.com/office/drawing/2014/main" id="{925D689B-05B9-4487-B455-AB1D9EB817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9" y="1933"/>
                <a:ext cx="89" cy="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5448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altLang="en-US" sz="1700" b="1">
                    <a:solidFill>
                      <a:schemeClr val="tx1"/>
                    </a:solidFill>
                    <a:sym typeface="Symbol" panose="05050102010706020507" pitchFamily="18" charset="2"/>
                  </a:rPr>
                  <a:t>Y</a:t>
                </a:r>
                <a:endParaRPr lang="en-US" altLang="en-US" sz="17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34204" name="Text Box 28">
                <a:extLst>
                  <a:ext uri="{FF2B5EF4-FFF2-40B4-BE49-F238E27FC236}">
                    <a16:creationId xmlns:a16="http://schemas.microsoft.com/office/drawing/2014/main" id="{02133E4A-D429-49DC-BB80-D31559C437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9" y="1929"/>
                <a:ext cx="149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5448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altLang="en-US" sz="1700" b="1">
                    <a:solidFill>
                      <a:schemeClr val="tx1"/>
                    </a:solidFill>
                  </a:rPr>
                  <a:t>X</a:t>
                </a:r>
                <a:r>
                  <a:rPr lang="en-US" altLang="en-US" sz="1800" b="1" i="1" baseline="40000">
                    <a:solidFill>
                      <a:schemeClr val="tx1"/>
                    </a:solidFill>
                    <a:latin typeface="Times" panose="02020603050405020304" pitchFamily="18" charset="0"/>
                  </a:rPr>
                  <a:t>n</a:t>
                </a:r>
                <a:endParaRPr lang="en-US" altLang="en-US" sz="17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34205" name="Text Box 29">
                <a:extLst>
                  <a:ext uri="{FF2B5EF4-FFF2-40B4-BE49-F238E27FC236}">
                    <a16:creationId xmlns:a16="http://schemas.microsoft.com/office/drawing/2014/main" id="{5AFADF66-7FC0-43A7-978A-C2C2ED4564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9" y="1917"/>
                <a:ext cx="445" cy="1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5448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pPr algn="r" eaLnBrk="0" hangingPunct="0">
                  <a:spcBef>
                    <a:spcPct val="0"/>
                  </a:spcBef>
                </a:pPr>
                <a:r>
                  <a:rPr lang="en-US" altLang="en-US" sz="1900" b="1">
                    <a:solidFill>
                      <a:schemeClr val="tx1"/>
                    </a:solidFill>
                    <a:sym typeface="Symbol" panose="05050102010706020507" pitchFamily="18" charset="2"/>
                  </a:rPr>
                  <a:t>Sperma</a:t>
                </a:r>
                <a:endParaRPr lang="en-US" altLang="en-US" sz="19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34206" name="Text Box 30">
                <a:extLst>
                  <a:ext uri="{FF2B5EF4-FFF2-40B4-BE49-F238E27FC236}">
                    <a16:creationId xmlns:a16="http://schemas.microsoft.com/office/drawing/2014/main" id="{9B6F108B-B94E-424C-AD88-010DF4DBB5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5" y="2281"/>
                <a:ext cx="341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5448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altLang="en-US" sz="1700" b="1">
                    <a:solidFill>
                      <a:schemeClr val="tx1"/>
                    </a:solidFill>
                  </a:rPr>
                  <a:t>X</a:t>
                </a:r>
                <a:r>
                  <a:rPr lang="en-US" altLang="en-US" sz="1800" b="1" i="1" baseline="40000">
                    <a:solidFill>
                      <a:schemeClr val="tx1"/>
                    </a:solidFill>
                    <a:latin typeface="Times" panose="02020603050405020304" pitchFamily="18" charset="0"/>
                  </a:rPr>
                  <a:t>N</a:t>
                </a:r>
                <a:r>
                  <a:rPr lang="en-US" altLang="en-US" sz="1700" b="1">
                    <a:solidFill>
                      <a:schemeClr val="tx1"/>
                    </a:solidFill>
                  </a:rPr>
                  <a:t>X</a:t>
                </a:r>
                <a:r>
                  <a:rPr lang="en-US" altLang="en-US" sz="1800" b="1" i="1" baseline="40000">
                    <a:solidFill>
                      <a:schemeClr val="tx1"/>
                    </a:solidFill>
                    <a:latin typeface="Times" panose="02020603050405020304" pitchFamily="18" charset="0"/>
                  </a:rPr>
                  <a:t>n</a:t>
                </a:r>
                <a:endParaRPr lang="en-US" altLang="en-US" sz="17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34207" name="Text Box 31">
                <a:extLst>
                  <a:ext uri="{FF2B5EF4-FFF2-40B4-BE49-F238E27FC236}">
                    <a16:creationId xmlns:a16="http://schemas.microsoft.com/office/drawing/2014/main" id="{3CD90833-8F8C-4E45-8233-60BDFA777B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9" y="2269"/>
                <a:ext cx="385" cy="1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5448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pPr algn="r" eaLnBrk="0" hangingPunct="0">
                  <a:spcBef>
                    <a:spcPct val="0"/>
                  </a:spcBef>
                </a:pPr>
                <a:r>
                  <a:rPr lang="en-US" altLang="en-US" sz="1900" b="1">
                    <a:solidFill>
                      <a:schemeClr val="tx1"/>
                    </a:solidFill>
                    <a:sym typeface="Symbol" panose="05050102010706020507" pitchFamily="18" charset="2"/>
                  </a:rPr>
                  <a:t>Sel telur</a:t>
                </a:r>
                <a:endParaRPr lang="en-US" altLang="en-US" sz="19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34208" name="Text Box 32">
                <a:extLst>
                  <a:ext uri="{FF2B5EF4-FFF2-40B4-BE49-F238E27FC236}">
                    <a16:creationId xmlns:a16="http://schemas.microsoft.com/office/drawing/2014/main" id="{89C18496-C96C-480F-B36A-9AE589D49C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7" y="2285"/>
                <a:ext cx="149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5448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altLang="en-US" sz="1700" b="1">
                    <a:solidFill>
                      <a:schemeClr val="tx1"/>
                    </a:solidFill>
                  </a:rPr>
                  <a:t>X</a:t>
                </a:r>
                <a:r>
                  <a:rPr lang="en-US" altLang="en-US" sz="1800" b="1" i="1" baseline="40000">
                    <a:solidFill>
                      <a:schemeClr val="tx1"/>
                    </a:solidFill>
                    <a:latin typeface="Times" panose="02020603050405020304" pitchFamily="18" charset="0"/>
                  </a:rPr>
                  <a:t>N</a:t>
                </a:r>
                <a:endParaRPr lang="en-US" altLang="en-US" sz="17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34209" name="Text Box 33">
                <a:extLst>
                  <a:ext uri="{FF2B5EF4-FFF2-40B4-BE49-F238E27FC236}">
                    <a16:creationId xmlns:a16="http://schemas.microsoft.com/office/drawing/2014/main" id="{E60B7CEE-D32E-4448-B270-E21A102F30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7" y="2669"/>
                <a:ext cx="149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5448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altLang="en-US" sz="1700" b="1">
                    <a:solidFill>
                      <a:schemeClr val="tx1"/>
                    </a:solidFill>
                  </a:rPr>
                  <a:t>X</a:t>
                </a:r>
                <a:r>
                  <a:rPr lang="en-US" altLang="en-US" sz="1800" b="1" i="1" baseline="40000">
                    <a:solidFill>
                      <a:schemeClr val="tx1"/>
                    </a:solidFill>
                    <a:latin typeface="Times" panose="02020603050405020304" pitchFamily="18" charset="0"/>
                  </a:rPr>
                  <a:t>N</a:t>
                </a:r>
                <a:endParaRPr lang="en-US" altLang="en-US" sz="17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34210" name="Text Box 34">
                <a:extLst>
                  <a:ext uri="{FF2B5EF4-FFF2-40B4-BE49-F238E27FC236}">
                    <a16:creationId xmlns:a16="http://schemas.microsoft.com/office/drawing/2014/main" id="{14E00730-3DD4-4D23-A95B-FAE007E1F5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9" y="2661"/>
                <a:ext cx="341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5448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altLang="en-US" sz="1700" b="1">
                    <a:solidFill>
                      <a:schemeClr val="tx1"/>
                    </a:solidFill>
                  </a:rPr>
                  <a:t>X</a:t>
                </a:r>
                <a:r>
                  <a:rPr lang="en-US" altLang="en-US" sz="1800" b="1" i="1" baseline="40000">
                    <a:solidFill>
                      <a:schemeClr val="tx1"/>
                    </a:solidFill>
                    <a:latin typeface="Times" panose="02020603050405020304" pitchFamily="18" charset="0"/>
                  </a:rPr>
                  <a:t>N</a:t>
                </a:r>
                <a:r>
                  <a:rPr lang="en-US" altLang="en-US" sz="1700" b="1">
                    <a:solidFill>
                      <a:schemeClr val="tx1"/>
                    </a:solidFill>
                  </a:rPr>
                  <a:t>X</a:t>
                </a:r>
                <a:r>
                  <a:rPr lang="en-US" altLang="en-US" sz="1800" b="1" i="1" baseline="40000">
                    <a:solidFill>
                      <a:schemeClr val="tx1"/>
                    </a:solidFill>
                    <a:latin typeface="Times" panose="02020603050405020304" pitchFamily="18" charset="0"/>
                  </a:rPr>
                  <a:t>n</a:t>
                </a:r>
                <a:endParaRPr lang="en-US" altLang="en-US" sz="17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34211" name="Text Box 35">
                <a:extLst>
                  <a:ext uri="{FF2B5EF4-FFF2-40B4-BE49-F238E27FC236}">
                    <a16:creationId xmlns:a16="http://schemas.microsoft.com/office/drawing/2014/main" id="{3201D694-470E-4C18-900E-8A44A5C102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9" y="2285"/>
                <a:ext cx="249" cy="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5448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altLang="en-US" sz="1700" b="1">
                    <a:solidFill>
                      <a:schemeClr val="tx1"/>
                    </a:solidFill>
                  </a:rPr>
                  <a:t>X</a:t>
                </a:r>
                <a:r>
                  <a:rPr lang="en-US" altLang="en-US" sz="1800" b="1" i="1" baseline="40000">
                    <a:solidFill>
                      <a:schemeClr val="tx1"/>
                    </a:solidFill>
                    <a:latin typeface="Times" panose="02020603050405020304" pitchFamily="18" charset="0"/>
                  </a:rPr>
                  <a:t>N</a:t>
                </a:r>
                <a:r>
                  <a:rPr lang="en-US" altLang="en-US" sz="1700" b="1">
                    <a:solidFill>
                      <a:schemeClr val="tx1"/>
                    </a:solidFill>
                  </a:rPr>
                  <a:t>Y</a:t>
                </a:r>
                <a:endParaRPr lang="en-US" altLang="en-US" sz="17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34212" name="Text Box 36">
                <a:extLst>
                  <a:ext uri="{FF2B5EF4-FFF2-40B4-BE49-F238E27FC236}">
                    <a16:creationId xmlns:a16="http://schemas.microsoft.com/office/drawing/2014/main" id="{EB2A1E5D-7447-4A21-81F5-46A0A4E9E6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53" y="2661"/>
                <a:ext cx="249" cy="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5448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altLang="en-US" sz="1700" b="1">
                    <a:solidFill>
                      <a:schemeClr val="tx1"/>
                    </a:solidFill>
                  </a:rPr>
                  <a:t>X</a:t>
                </a:r>
                <a:r>
                  <a:rPr lang="en-US" altLang="en-US" sz="1800" b="1" i="1" baseline="40000">
                    <a:solidFill>
                      <a:schemeClr val="tx1"/>
                    </a:solidFill>
                    <a:latin typeface="Times" panose="02020603050405020304" pitchFamily="18" charset="0"/>
                  </a:rPr>
                  <a:t>N</a:t>
                </a:r>
                <a:r>
                  <a:rPr lang="en-US" altLang="en-US" sz="1700" b="1">
                    <a:solidFill>
                      <a:schemeClr val="tx1"/>
                    </a:solidFill>
                  </a:rPr>
                  <a:t>Y</a:t>
                </a:r>
                <a:endParaRPr lang="en-US" altLang="en-US" sz="17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34213" name="Text Box 37">
                <a:extLst>
                  <a:ext uri="{FF2B5EF4-FFF2-40B4-BE49-F238E27FC236}">
                    <a16:creationId xmlns:a16="http://schemas.microsoft.com/office/drawing/2014/main" id="{777C270E-D7A4-4401-AEBE-7FC3178671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09" y="2269"/>
                <a:ext cx="385" cy="1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5448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pPr algn="r" eaLnBrk="0" hangingPunct="0">
                  <a:spcBef>
                    <a:spcPct val="0"/>
                  </a:spcBef>
                </a:pPr>
                <a:r>
                  <a:rPr lang="en-US" altLang="en-US" sz="1900" b="1">
                    <a:solidFill>
                      <a:schemeClr val="tx1"/>
                    </a:solidFill>
                    <a:sym typeface="Symbol" panose="05050102010706020507" pitchFamily="18" charset="2"/>
                  </a:rPr>
                  <a:t>Sel telur</a:t>
                </a:r>
                <a:endParaRPr lang="en-US" altLang="en-US" sz="19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34214" name="Text Box 38">
                <a:extLst>
                  <a:ext uri="{FF2B5EF4-FFF2-40B4-BE49-F238E27FC236}">
                    <a16:creationId xmlns:a16="http://schemas.microsoft.com/office/drawing/2014/main" id="{34E7EE16-24C5-4C01-AE52-38AC69D610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41" y="2285"/>
                <a:ext cx="149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5448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altLang="en-US" sz="1700" b="1">
                    <a:solidFill>
                      <a:schemeClr val="tx1"/>
                    </a:solidFill>
                  </a:rPr>
                  <a:t>X</a:t>
                </a:r>
                <a:r>
                  <a:rPr lang="en-US" altLang="en-US" sz="1800" b="1" i="1" baseline="40000">
                    <a:solidFill>
                      <a:schemeClr val="tx1"/>
                    </a:solidFill>
                    <a:latin typeface="Times" panose="02020603050405020304" pitchFamily="18" charset="0"/>
                  </a:rPr>
                  <a:t>N</a:t>
                </a:r>
                <a:endParaRPr lang="en-US" altLang="en-US" sz="17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34215" name="Text Box 39">
                <a:extLst>
                  <a:ext uri="{FF2B5EF4-FFF2-40B4-BE49-F238E27FC236}">
                    <a16:creationId xmlns:a16="http://schemas.microsoft.com/office/drawing/2014/main" id="{766807B7-C707-4833-9A64-92B7D61332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49" y="2665"/>
                <a:ext cx="149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5448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altLang="en-US" sz="1700" b="1">
                    <a:solidFill>
                      <a:schemeClr val="tx1"/>
                    </a:solidFill>
                  </a:rPr>
                  <a:t>X</a:t>
                </a:r>
                <a:r>
                  <a:rPr lang="en-US" altLang="en-US" sz="1800" b="1" i="1" baseline="40000">
                    <a:solidFill>
                      <a:schemeClr val="tx1"/>
                    </a:solidFill>
                    <a:latin typeface="Times" panose="02020603050405020304" pitchFamily="18" charset="0"/>
                  </a:rPr>
                  <a:t>n</a:t>
                </a:r>
                <a:endParaRPr lang="en-US" altLang="en-US" sz="17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34216" name="Text Box 40">
                <a:extLst>
                  <a:ext uri="{FF2B5EF4-FFF2-40B4-BE49-F238E27FC236}">
                    <a16:creationId xmlns:a16="http://schemas.microsoft.com/office/drawing/2014/main" id="{E4A446B5-9024-4A9C-86E6-C416BA09F6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7" y="2277"/>
                <a:ext cx="341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5448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altLang="en-US" sz="1700" b="1">
                    <a:solidFill>
                      <a:schemeClr val="tx1"/>
                    </a:solidFill>
                  </a:rPr>
                  <a:t>X</a:t>
                </a:r>
                <a:r>
                  <a:rPr lang="en-US" altLang="en-US" sz="1800" b="1" i="1" baseline="40000">
                    <a:solidFill>
                      <a:schemeClr val="tx1"/>
                    </a:solidFill>
                    <a:latin typeface="Times" panose="02020603050405020304" pitchFamily="18" charset="0"/>
                  </a:rPr>
                  <a:t>N</a:t>
                </a:r>
                <a:r>
                  <a:rPr lang="en-US" altLang="en-US" sz="1700" b="1">
                    <a:solidFill>
                      <a:schemeClr val="tx1"/>
                    </a:solidFill>
                  </a:rPr>
                  <a:t>X</a:t>
                </a:r>
                <a:r>
                  <a:rPr lang="en-US" altLang="en-US" sz="1800" b="1" i="1" baseline="40000">
                    <a:solidFill>
                      <a:schemeClr val="tx1"/>
                    </a:solidFill>
                    <a:latin typeface="Times" panose="02020603050405020304" pitchFamily="18" charset="0"/>
                  </a:rPr>
                  <a:t>N</a:t>
                </a:r>
                <a:endParaRPr lang="en-US" altLang="en-US" sz="17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34217" name="Text Box 41">
                <a:extLst>
                  <a:ext uri="{FF2B5EF4-FFF2-40B4-BE49-F238E27FC236}">
                    <a16:creationId xmlns:a16="http://schemas.microsoft.com/office/drawing/2014/main" id="{610EB237-737F-413C-872D-AC74C60F65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41" y="2661"/>
                <a:ext cx="341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5448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altLang="en-US" sz="1700" b="1">
                    <a:solidFill>
                      <a:schemeClr val="tx1"/>
                    </a:solidFill>
                  </a:rPr>
                  <a:t>X</a:t>
                </a:r>
                <a:r>
                  <a:rPr lang="en-US" altLang="en-US" sz="1800" b="1" i="1" baseline="40000">
                    <a:solidFill>
                      <a:schemeClr val="tx1"/>
                    </a:solidFill>
                    <a:latin typeface="Times" panose="02020603050405020304" pitchFamily="18" charset="0"/>
                  </a:rPr>
                  <a:t>n</a:t>
                </a:r>
                <a:r>
                  <a:rPr lang="en-US" altLang="en-US" sz="1700" b="1">
                    <a:solidFill>
                      <a:schemeClr val="tx1"/>
                    </a:solidFill>
                  </a:rPr>
                  <a:t>X</a:t>
                </a:r>
                <a:r>
                  <a:rPr lang="en-US" altLang="en-US" sz="1800" b="1" i="1" baseline="40000">
                    <a:solidFill>
                      <a:schemeClr val="tx1"/>
                    </a:solidFill>
                    <a:latin typeface="Times" panose="02020603050405020304" pitchFamily="18" charset="0"/>
                  </a:rPr>
                  <a:t>N</a:t>
                </a:r>
                <a:endParaRPr lang="en-US" altLang="en-US" sz="17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34218" name="Text Box 42">
                <a:extLst>
                  <a:ext uri="{FF2B5EF4-FFF2-40B4-BE49-F238E27FC236}">
                    <a16:creationId xmlns:a16="http://schemas.microsoft.com/office/drawing/2014/main" id="{81E2DC08-3B8D-47E7-B62A-36E6E632A9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49" y="2281"/>
                <a:ext cx="269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5448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altLang="en-US" sz="1700" b="1">
                    <a:solidFill>
                      <a:schemeClr val="tx1"/>
                    </a:solidFill>
                  </a:rPr>
                  <a:t>X</a:t>
                </a:r>
                <a:r>
                  <a:rPr lang="en-US" altLang="en-US" sz="1800" b="1" i="1" baseline="40000">
                    <a:solidFill>
                      <a:schemeClr val="tx1"/>
                    </a:solidFill>
                    <a:latin typeface="Times" panose="02020603050405020304" pitchFamily="18" charset="0"/>
                  </a:rPr>
                  <a:t>N</a:t>
                </a:r>
                <a:r>
                  <a:rPr lang="en-US" altLang="en-US" sz="1700" b="1">
                    <a:solidFill>
                      <a:schemeClr val="tx1"/>
                    </a:solidFill>
                  </a:rPr>
                  <a:t>Y</a:t>
                </a:r>
                <a:endParaRPr lang="en-US" altLang="en-US" sz="17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34219" name="Text Box 43">
                <a:extLst>
                  <a:ext uri="{FF2B5EF4-FFF2-40B4-BE49-F238E27FC236}">
                    <a16:creationId xmlns:a16="http://schemas.microsoft.com/office/drawing/2014/main" id="{D584CE56-CBC8-4649-913E-0728F20269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7" y="2661"/>
                <a:ext cx="269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5448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altLang="en-US" sz="1700" b="1">
                    <a:solidFill>
                      <a:schemeClr val="tx1"/>
                    </a:solidFill>
                  </a:rPr>
                  <a:t>X</a:t>
                </a:r>
                <a:r>
                  <a:rPr lang="en-US" altLang="en-US" sz="1800" b="1" i="1" baseline="40000">
                    <a:solidFill>
                      <a:schemeClr val="tx1"/>
                    </a:solidFill>
                    <a:latin typeface="Times" panose="02020603050405020304" pitchFamily="18" charset="0"/>
                  </a:rPr>
                  <a:t>n</a:t>
                </a:r>
                <a:r>
                  <a:rPr lang="en-US" altLang="en-US" sz="1700" b="1">
                    <a:solidFill>
                      <a:schemeClr val="tx1"/>
                    </a:solidFill>
                  </a:rPr>
                  <a:t>Y</a:t>
                </a:r>
                <a:endParaRPr lang="en-US" altLang="en-US" sz="17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34220" name="Text Box 44">
                <a:extLst>
                  <a:ext uri="{FF2B5EF4-FFF2-40B4-BE49-F238E27FC236}">
                    <a16:creationId xmlns:a16="http://schemas.microsoft.com/office/drawing/2014/main" id="{01F51A9C-01E4-401B-9AF8-29CE71D36B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9" y="2277"/>
                <a:ext cx="385" cy="1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5448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pPr algn="r" eaLnBrk="0" hangingPunct="0">
                  <a:spcBef>
                    <a:spcPct val="0"/>
                  </a:spcBef>
                </a:pPr>
                <a:r>
                  <a:rPr lang="en-US" altLang="en-US" sz="1900" b="1">
                    <a:solidFill>
                      <a:schemeClr val="tx1"/>
                    </a:solidFill>
                    <a:sym typeface="Symbol" panose="05050102010706020507" pitchFamily="18" charset="2"/>
                  </a:rPr>
                  <a:t>Sel telur</a:t>
                </a:r>
                <a:endParaRPr lang="en-US" altLang="en-US" sz="19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34221" name="Text Box 45">
                <a:extLst>
                  <a:ext uri="{FF2B5EF4-FFF2-40B4-BE49-F238E27FC236}">
                    <a16:creationId xmlns:a16="http://schemas.microsoft.com/office/drawing/2014/main" id="{1CE61A2D-DDB0-4576-9B95-8B96D8F1CA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97" y="2289"/>
                <a:ext cx="149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5448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altLang="en-US" sz="1700" b="1">
                    <a:solidFill>
                      <a:schemeClr val="tx1"/>
                    </a:solidFill>
                  </a:rPr>
                  <a:t>X</a:t>
                </a:r>
                <a:r>
                  <a:rPr lang="en-US" altLang="en-US" sz="1800" b="1" i="1" baseline="40000">
                    <a:solidFill>
                      <a:schemeClr val="tx1"/>
                    </a:solidFill>
                    <a:latin typeface="Times" panose="02020603050405020304" pitchFamily="18" charset="0"/>
                  </a:rPr>
                  <a:t>N</a:t>
                </a:r>
                <a:endParaRPr lang="en-US" altLang="en-US" sz="17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34222" name="Text Box 46">
                <a:extLst>
                  <a:ext uri="{FF2B5EF4-FFF2-40B4-BE49-F238E27FC236}">
                    <a16:creationId xmlns:a16="http://schemas.microsoft.com/office/drawing/2014/main" id="{E9BB595F-A34E-4054-9B1B-69726E3CEA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05" y="2665"/>
                <a:ext cx="149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5448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altLang="en-US" sz="1700" b="1">
                    <a:solidFill>
                      <a:schemeClr val="tx1"/>
                    </a:solidFill>
                  </a:rPr>
                  <a:t>X</a:t>
                </a:r>
                <a:r>
                  <a:rPr lang="en-US" altLang="en-US" sz="1800" b="1" i="1" baseline="40000">
                    <a:solidFill>
                      <a:schemeClr val="tx1"/>
                    </a:solidFill>
                    <a:latin typeface="Times" panose="02020603050405020304" pitchFamily="18" charset="0"/>
                  </a:rPr>
                  <a:t>n</a:t>
                </a:r>
                <a:endParaRPr lang="en-US" altLang="en-US" sz="17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34223" name="Text Box 47">
                <a:extLst>
                  <a:ext uri="{FF2B5EF4-FFF2-40B4-BE49-F238E27FC236}">
                    <a16:creationId xmlns:a16="http://schemas.microsoft.com/office/drawing/2014/main" id="{DC8812A4-0AE8-438B-83ED-8DC4461993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05" y="2285"/>
                <a:ext cx="341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5448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altLang="en-US" sz="1700" b="1">
                    <a:solidFill>
                      <a:schemeClr val="tx1"/>
                    </a:solidFill>
                  </a:rPr>
                  <a:t>X</a:t>
                </a:r>
                <a:r>
                  <a:rPr lang="en-US" altLang="en-US" sz="1800" b="1" i="1" baseline="40000">
                    <a:solidFill>
                      <a:schemeClr val="tx1"/>
                    </a:solidFill>
                    <a:latin typeface="Times" panose="02020603050405020304" pitchFamily="18" charset="0"/>
                  </a:rPr>
                  <a:t>N</a:t>
                </a:r>
                <a:r>
                  <a:rPr lang="en-US" altLang="en-US" sz="1700" b="1">
                    <a:solidFill>
                      <a:schemeClr val="tx1"/>
                    </a:solidFill>
                  </a:rPr>
                  <a:t>X</a:t>
                </a:r>
                <a:r>
                  <a:rPr lang="en-US" altLang="en-US" sz="1800" b="1" i="1" baseline="40000">
                    <a:solidFill>
                      <a:schemeClr val="tx1"/>
                    </a:solidFill>
                    <a:latin typeface="Times" panose="02020603050405020304" pitchFamily="18" charset="0"/>
                  </a:rPr>
                  <a:t>n</a:t>
                </a:r>
                <a:endParaRPr lang="en-US" altLang="en-US" sz="17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34224" name="Text Box 48">
                <a:extLst>
                  <a:ext uri="{FF2B5EF4-FFF2-40B4-BE49-F238E27FC236}">
                    <a16:creationId xmlns:a16="http://schemas.microsoft.com/office/drawing/2014/main" id="{B592EB35-D91E-4C47-A75E-869D04E6A5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09" y="2657"/>
                <a:ext cx="341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5448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altLang="en-US" sz="1700" b="1">
                    <a:solidFill>
                      <a:schemeClr val="tx1"/>
                    </a:solidFill>
                  </a:rPr>
                  <a:t>X</a:t>
                </a:r>
                <a:r>
                  <a:rPr lang="en-US" altLang="en-US" sz="1800" b="1" i="1" baseline="40000">
                    <a:solidFill>
                      <a:schemeClr val="tx1"/>
                    </a:solidFill>
                    <a:latin typeface="Times" panose="02020603050405020304" pitchFamily="18" charset="0"/>
                  </a:rPr>
                  <a:t>n</a:t>
                </a:r>
                <a:r>
                  <a:rPr lang="en-US" altLang="en-US" sz="1700" b="1">
                    <a:solidFill>
                      <a:schemeClr val="tx1"/>
                    </a:solidFill>
                  </a:rPr>
                  <a:t>X</a:t>
                </a:r>
                <a:r>
                  <a:rPr lang="en-US" altLang="en-US" sz="1800" b="1" i="1" baseline="40000">
                    <a:solidFill>
                      <a:schemeClr val="tx1"/>
                    </a:solidFill>
                    <a:latin typeface="Times" panose="02020603050405020304" pitchFamily="18" charset="0"/>
                  </a:rPr>
                  <a:t>n</a:t>
                </a:r>
                <a:endParaRPr lang="en-US" altLang="en-US" sz="17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34225" name="Text Box 49">
                <a:extLst>
                  <a:ext uri="{FF2B5EF4-FFF2-40B4-BE49-F238E27FC236}">
                    <a16:creationId xmlns:a16="http://schemas.microsoft.com/office/drawing/2014/main" id="{84F4162A-6E86-4179-BFDE-ACEDE41B75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05" y="2285"/>
                <a:ext cx="269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5448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altLang="en-US" sz="1700" b="1">
                    <a:solidFill>
                      <a:schemeClr val="tx1"/>
                    </a:solidFill>
                  </a:rPr>
                  <a:t>X</a:t>
                </a:r>
                <a:r>
                  <a:rPr lang="en-US" altLang="en-US" sz="1800" b="1" i="1" baseline="40000">
                    <a:solidFill>
                      <a:schemeClr val="tx1"/>
                    </a:solidFill>
                    <a:latin typeface="Times" panose="02020603050405020304" pitchFamily="18" charset="0"/>
                  </a:rPr>
                  <a:t>N</a:t>
                </a:r>
                <a:r>
                  <a:rPr lang="en-US" altLang="en-US" sz="1700" b="1">
                    <a:solidFill>
                      <a:schemeClr val="tx1"/>
                    </a:solidFill>
                  </a:rPr>
                  <a:t>Y</a:t>
                </a:r>
                <a:endParaRPr lang="en-US" altLang="en-US" sz="17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34226" name="Text Box 50">
                <a:extLst>
                  <a:ext uri="{FF2B5EF4-FFF2-40B4-BE49-F238E27FC236}">
                    <a16:creationId xmlns:a16="http://schemas.microsoft.com/office/drawing/2014/main" id="{5E9511E7-DFA2-415B-9E97-B4D65553AF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17" y="2657"/>
                <a:ext cx="269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5448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altLang="en-US" sz="1700" b="1">
                    <a:solidFill>
                      <a:schemeClr val="tx1"/>
                    </a:solidFill>
                  </a:rPr>
                  <a:t>X</a:t>
                </a:r>
                <a:r>
                  <a:rPr lang="en-US" altLang="en-US" sz="1800" b="1" i="1" baseline="40000">
                    <a:solidFill>
                      <a:schemeClr val="tx1"/>
                    </a:solidFill>
                    <a:latin typeface="Times" panose="02020603050405020304" pitchFamily="18" charset="0"/>
                  </a:rPr>
                  <a:t>n</a:t>
                </a:r>
                <a:r>
                  <a:rPr lang="en-US" altLang="en-US" sz="1700" b="1">
                    <a:solidFill>
                      <a:schemeClr val="tx1"/>
                    </a:solidFill>
                  </a:rPr>
                  <a:t>Y</a:t>
                </a:r>
                <a:endParaRPr lang="en-US" altLang="en-US" sz="17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34229" name="Rectangle 53">
                <a:extLst>
                  <a:ext uri="{FF2B5EF4-FFF2-40B4-BE49-F238E27FC236}">
                    <a16:creationId xmlns:a16="http://schemas.microsoft.com/office/drawing/2014/main" id="{C572B3C7-B9DE-4720-8E4E-925138FB97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" y="3200"/>
                <a:ext cx="2064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ID"/>
              </a:p>
            </p:txBody>
          </p:sp>
        </p:grp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9" name="Rectangle 3">
            <a:extLst>
              <a:ext uri="{FF2B5EF4-FFF2-40B4-BE49-F238E27FC236}">
                <a16:creationId xmlns:a16="http://schemas.microsoft.com/office/drawing/2014/main" id="{A5122485-130D-4647-82E1-FA95DF9C1E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4788" y="1185863"/>
            <a:ext cx="8534400" cy="3640137"/>
          </a:xfrm>
        </p:spPr>
        <p:txBody>
          <a:bodyPr/>
          <a:lstStyle/>
          <a:p>
            <a:r>
              <a:rPr lang="en-US" altLang="en-US" sz="3000"/>
              <a:t>Beberapa kelainan yang disebabkan alel resesif pada kromosom X pada manusia:</a:t>
            </a:r>
          </a:p>
          <a:p>
            <a:pPr lvl="1"/>
            <a:r>
              <a:rPr lang="en-US" altLang="en-US"/>
              <a:t>Buta warna </a:t>
            </a:r>
          </a:p>
          <a:p>
            <a:pPr lvl="1"/>
            <a:r>
              <a:rPr lang="en-US" altLang="en-US" b="1"/>
              <a:t>Distrofi otot Duchenne (</a:t>
            </a:r>
            <a:r>
              <a:rPr lang="en-US" altLang="en-US" b="1" i="1"/>
              <a:t>duchenne muscular dystrophy</a:t>
            </a:r>
            <a:r>
              <a:rPr lang="en-US" altLang="en-US" b="1"/>
              <a:t>)</a:t>
            </a:r>
          </a:p>
          <a:p>
            <a:pPr lvl="1"/>
            <a:r>
              <a:rPr lang="en-US" altLang="en-US" b="1"/>
              <a:t>Hemofilia (</a:t>
            </a:r>
            <a:r>
              <a:rPr lang="en-US" altLang="en-US" b="1" i="1"/>
              <a:t>hemophilia</a:t>
            </a:r>
            <a:r>
              <a:rPr lang="en-US" altLang="en-US" b="1"/>
              <a:t>)</a:t>
            </a:r>
          </a:p>
        </p:txBody>
      </p:sp>
      <p:sp>
        <p:nvSpPr>
          <p:cNvPr id="316420" name="Line 4">
            <a:extLst>
              <a:ext uri="{FF2B5EF4-FFF2-40B4-BE49-F238E27FC236}">
                <a16:creationId xmlns:a16="http://schemas.microsoft.com/office/drawing/2014/main" id="{695E7BD7-1FE5-4696-A76A-040DC30559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316421" name="Line 5">
            <a:extLst>
              <a:ext uri="{FF2B5EF4-FFF2-40B4-BE49-F238E27FC236}">
                <a16:creationId xmlns:a16="http://schemas.microsoft.com/office/drawing/2014/main" id="{E26741C9-C7AA-4E78-ACFD-97CF101FB8F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>
            <a:extLst>
              <a:ext uri="{FF2B5EF4-FFF2-40B4-BE49-F238E27FC236}">
                <a16:creationId xmlns:a16="http://schemas.microsoft.com/office/drawing/2014/main" id="{EE3B7153-BA7D-4373-AF53-D03F25088E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338" y="76200"/>
            <a:ext cx="8534400" cy="503238"/>
          </a:xfrm>
        </p:spPr>
        <p:txBody>
          <a:bodyPr/>
          <a:lstStyle/>
          <a:p>
            <a:r>
              <a:rPr lang="en-US" altLang="en-US"/>
              <a:t>Inaktivasi X pada Mamalia Betina</a:t>
            </a:r>
            <a:endParaRPr lang="en-US" altLang="en-US" b="0">
              <a:solidFill>
                <a:schemeClr val="tx1"/>
              </a:solidFill>
            </a:endParaRPr>
          </a:p>
        </p:txBody>
      </p:sp>
      <p:sp>
        <p:nvSpPr>
          <p:cNvPr id="317443" name="Rectangle 3">
            <a:extLst>
              <a:ext uri="{FF2B5EF4-FFF2-40B4-BE49-F238E27FC236}">
                <a16:creationId xmlns:a16="http://schemas.microsoft.com/office/drawing/2014/main" id="{4DFE3236-55C8-4471-B646-E973D493C3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4788" y="1165225"/>
            <a:ext cx="8534400" cy="4438650"/>
          </a:xfrm>
        </p:spPr>
        <p:txBody>
          <a:bodyPr/>
          <a:lstStyle/>
          <a:p>
            <a:r>
              <a:rPr lang="en-US" altLang="en-US" sz="3000"/>
              <a:t>Pada mamalia betina, satu dari dua kromosom X dalam setiap sel secara acak terinaktivasi selama perkembangan embrio</a:t>
            </a:r>
          </a:p>
          <a:p>
            <a:r>
              <a:rPr lang="en-US" altLang="en-US" sz="3000"/>
              <a:t>X yang inaktif terkondensasi menjadi </a:t>
            </a:r>
            <a:r>
              <a:rPr lang="en-US" altLang="en-US" sz="3000" b="1"/>
              <a:t>badan  Barr (</a:t>
            </a:r>
            <a:r>
              <a:rPr lang="en-US" altLang="en-US" sz="3000" b="1" i="1"/>
              <a:t>Barr body</a:t>
            </a:r>
            <a:r>
              <a:rPr lang="en-US" altLang="en-US" sz="3000" b="1"/>
              <a:t>)</a:t>
            </a:r>
          </a:p>
          <a:p>
            <a:r>
              <a:rPr lang="en-US" altLang="en-US" sz="3000"/>
              <a:t>Jika betina yang heterozigot untuk gen tertentu terletak dalam kromosom X, maka betina itu akan menjadi mosaik untuk karakter tersebut</a:t>
            </a:r>
          </a:p>
        </p:txBody>
      </p:sp>
      <p:sp>
        <p:nvSpPr>
          <p:cNvPr id="317444" name="Line 4">
            <a:extLst>
              <a:ext uri="{FF2B5EF4-FFF2-40B4-BE49-F238E27FC236}">
                <a16:creationId xmlns:a16="http://schemas.microsoft.com/office/drawing/2014/main" id="{6558C1AD-6D9A-4C59-B048-8A6FD278A8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317445" name="Line 5">
            <a:extLst>
              <a:ext uri="{FF2B5EF4-FFF2-40B4-BE49-F238E27FC236}">
                <a16:creationId xmlns:a16="http://schemas.microsoft.com/office/drawing/2014/main" id="{C7BF80C0-84F7-425F-85E1-2AD0368290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207" name="Picture 7">
            <a:extLst>
              <a:ext uri="{FF2B5EF4-FFF2-40B4-BE49-F238E27FC236}">
                <a16:creationId xmlns:a16="http://schemas.microsoft.com/office/drawing/2014/main" id="{6B1D1595-630E-48CC-A6F8-B9E28689A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9"/>
          <a:stretch>
            <a:fillRect/>
          </a:stretch>
        </p:blipFill>
        <p:spPr bwMode="auto">
          <a:xfrm>
            <a:off x="1371600" y="433388"/>
            <a:ext cx="6426200" cy="635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5208" name="Rectangle 8">
            <a:extLst>
              <a:ext uri="{FF2B5EF4-FFF2-40B4-BE49-F238E27FC236}">
                <a16:creationId xmlns:a16="http://schemas.microsoft.com/office/drawing/2014/main" id="{7422BAA2-B78E-4768-B994-B91202B11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400"/>
              <a:t>Peraga 15.8 Inaktivasi X dan kucing tortoiseshell</a:t>
            </a:r>
            <a:endParaRPr lang="en-US" altLang="en-US" sz="1200"/>
          </a:p>
        </p:txBody>
      </p:sp>
      <p:sp>
        <p:nvSpPr>
          <p:cNvPr id="435209" name="Text Box 9">
            <a:extLst>
              <a:ext uri="{FF2B5EF4-FFF2-40B4-BE49-F238E27FC236}">
                <a16:creationId xmlns:a16="http://schemas.microsoft.com/office/drawing/2014/main" id="{C44559D8-0C8B-4CB6-B0B5-7E53B374E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2738" y="436563"/>
            <a:ext cx="1836737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  <a:sym typeface="Symbol" panose="05050102010706020507" pitchFamily="18" charset="2"/>
              </a:rPr>
              <a:t>Kromosom X</a:t>
            </a:r>
            <a:endParaRPr lang="en-US" altLang="en-US" sz="1800" b="1">
              <a:solidFill>
                <a:schemeClr val="bg1"/>
              </a:solidFill>
            </a:endParaRPr>
          </a:p>
        </p:txBody>
      </p:sp>
      <p:sp>
        <p:nvSpPr>
          <p:cNvPr id="435210" name="Text Box 10">
            <a:extLst>
              <a:ext uri="{FF2B5EF4-FFF2-40B4-BE49-F238E27FC236}">
                <a16:creationId xmlns:a16="http://schemas.microsoft.com/office/drawing/2014/main" id="{C9353812-FB05-41B2-B3E5-ED732F48A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238" y="1147763"/>
            <a:ext cx="151923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  <a:sym typeface="Symbol" panose="05050102010706020507" pitchFamily="18" charset="2"/>
              </a:rPr>
              <a:t>Embrio awal</a:t>
            </a:r>
            <a:endParaRPr lang="en-US" altLang="en-US" sz="1800" b="1">
              <a:solidFill>
                <a:schemeClr val="bg1"/>
              </a:solidFill>
            </a:endParaRPr>
          </a:p>
        </p:txBody>
      </p:sp>
      <p:sp>
        <p:nvSpPr>
          <p:cNvPr id="435211" name="Text Box 11">
            <a:extLst>
              <a:ext uri="{FF2B5EF4-FFF2-40B4-BE49-F238E27FC236}">
                <a16:creationId xmlns:a16="http://schemas.microsoft.com/office/drawing/2014/main" id="{2AF1F99A-BF8E-4C7A-84C8-7DCDB0EB3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7738" y="639763"/>
            <a:ext cx="1176337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  <a:sym typeface="Symbol" panose="05050102010706020507" pitchFamily="18" charset="2"/>
              </a:rPr>
              <a:t>Alel untuk</a:t>
            </a:r>
          </a:p>
          <a:p>
            <a:pPr eaLnBrk="0" hangingPunct="0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  <a:sym typeface="Symbol" panose="05050102010706020507" pitchFamily="18" charset="2"/>
              </a:rPr>
              <a:t>bulu jingga</a:t>
            </a:r>
            <a:endParaRPr lang="en-US" altLang="en-US" sz="1800" b="1">
              <a:solidFill>
                <a:schemeClr val="bg1"/>
              </a:solidFill>
            </a:endParaRPr>
          </a:p>
        </p:txBody>
      </p:sp>
      <p:sp>
        <p:nvSpPr>
          <p:cNvPr id="435212" name="Text Box 12">
            <a:extLst>
              <a:ext uri="{FF2B5EF4-FFF2-40B4-BE49-F238E27FC236}">
                <a16:creationId xmlns:a16="http://schemas.microsoft.com/office/drawing/2014/main" id="{52F408E8-23AF-4B0F-8C07-A9C1D0DD3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7738" y="1350963"/>
            <a:ext cx="1176337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  <a:sym typeface="Symbol" panose="05050102010706020507" pitchFamily="18" charset="2"/>
              </a:rPr>
              <a:t>Alel untuk</a:t>
            </a:r>
          </a:p>
          <a:p>
            <a:pPr eaLnBrk="0" hangingPunct="0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  <a:sym typeface="Symbol" panose="05050102010706020507" pitchFamily="18" charset="2"/>
              </a:rPr>
              <a:t>bulu hitam</a:t>
            </a:r>
            <a:endParaRPr lang="en-US" altLang="en-US" sz="1800" b="1">
              <a:solidFill>
                <a:schemeClr val="bg1"/>
              </a:solidFill>
            </a:endParaRPr>
          </a:p>
        </p:txBody>
      </p:sp>
      <p:sp>
        <p:nvSpPr>
          <p:cNvPr id="435213" name="Text Box 13">
            <a:extLst>
              <a:ext uri="{FF2B5EF4-FFF2-40B4-BE49-F238E27FC236}">
                <a16:creationId xmlns:a16="http://schemas.microsoft.com/office/drawing/2014/main" id="{4C330FBD-381A-473C-99A2-8C29596E6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838" y="2265363"/>
            <a:ext cx="1862137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  <a:sym typeface="Symbol" panose="05050102010706020507" pitchFamily="18" charset="2"/>
              </a:rPr>
              <a:t>Pembelahan sel</a:t>
            </a:r>
          </a:p>
          <a:p>
            <a:pPr eaLnBrk="0" hangingPunct="0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  <a:sym typeface="Symbol" panose="05050102010706020507" pitchFamily="18" charset="2"/>
              </a:rPr>
              <a:t>dan inaktivasi</a:t>
            </a:r>
          </a:p>
          <a:p>
            <a:pPr eaLnBrk="0" hangingPunct="0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  <a:sym typeface="Symbol" panose="05050102010706020507" pitchFamily="18" charset="2"/>
              </a:rPr>
              <a:t>kromosom X</a:t>
            </a:r>
            <a:endParaRPr lang="en-US" altLang="en-US" sz="1800" b="1">
              <a:solidFill>
                <a:schemeClr val="bg1"/>
              </a:solidFill>
            </a:endParaRPr>
          </a:p>
        </p:txBody>
      </p:sp>
      <p:sp>
        <p:nvSpPr>
          <p:cNvPr id="435214" name="Text Box 14">
            <a:extLst>
              <a:ext uri="{FF2B5EF4-FFF2-40B4-BE49-F238E27FC236}">
                <a16:creationId xmlns:a16="http://schemas.microsoft.com/office/drawing/2014/main" id="{7FDBF16C-9979-4279-96BB-D4018C3AF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786063"/>
            <a:ext cx="1316038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  <a:sym typeface="Symbol" panose="05050102010706020507" pitchFamily="18" charset="2"/>
              </a:rPr>
              <a:t>Dua populasi sel</a:t>
            </a:r>
          </a:p>
          <a:p>
            <a:pPr eaLnBrk="0" hangingPunct="0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  <a:sym typeface="Symbol" panose="05050102010706020507" pitchFamily="18" charset="2"/>
              </a:rPr>
              <a:t>pada kucing dewasa:</a:t>
            </a:r>
            <a:endParaRPr lang="en-US" altLang="en-US" sz="1800" b="1">
              <a:solidFill>
                <a:schemeClr val="bg1"/>
              </a:solidFill>
            </a:endParaRPr>
          </a:p>
        </p:txBody>
      </p:sp>
      <p:sp>
        <p:nvSpPr>
          <p:cNvPr id="435215" name="Text Box 15">
            <a:extLst>
              <a:ext uri="{FF2B5EF4-FFF2-40B4-BE49-F238E27FC236}">
                <a16:creationId xmlns:a16="http://schemas.microsoft.com/office/drawing/2014/main" id="{6AE5BEB9-7340-4F74-8146-BA5AA044D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1238" y="3636963"/>
            <a:ext cx="947737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  <a:sym typeface="Symbol" panose="05050102010706020507" pitchFamily="18" charset="2"/>
              </a:rPr>
              <a:t>X aktif</a:t>
            </a:r>
            <a:endParaRPr lang="en-US" altLang="en-US" sz="1800" b="1">
              <a:solidFill>
                <a:schemeClr val="bg1"/>
              </a:solidFill>
            </a:endParaRPr>
          </a:p>
        </p:txBody>
      </p:sp>
      <p:sp>
        <p:nvSpPr>
          <p:cNvPr id="435216" name="Text Box 16">
            <a:extLst>
              <a:ext uri="{FF2B5EF4-FFF2-40B4-BE49-F238E27FC236}">
                <a16:creationId xmlns:a16="http://schemas.microsoft.com/office/drawing/2014/main" id="{021C08B2-87C3-43BD-8347-739F20FA2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3238" y="3344863"/>
            <a:ext cx="947737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  <a:sym typeface="Symbol" panose="05050102010706020507" pitchFamily="18" charset="2"/>
              </a:rPr>
              <a:t>X aktif</a:t>
            </a:r>
            <a:endParaRPr lang="en-US" altLang="en-US" sz="1800" b="1">
              <a:solidFill>
                <a:schemeClr val="bg1"/>
              </a:solidFill>
            </a:endParaRPr>
          </a:p>
        </p:txBody>
      </p:sp>
      <p:sp>
        <p:nvSpPr>
          <p:cNvPr id="435217" name="Text Box 17">
            <a:extLst>
              <a:ext uri="{FF2B5EF4-FFF2-40B4-BE49-F238E27FC236}">
                <a16:creationId xmlns:a16="http://schemas.microsoft.com/office/drawing/2014/main" id="{77B2D270-81D5-40CF-9A31-0625FD8B7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1038" y="3497263"/>
            <a:ext cx="106203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hangingPunct="0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  <a:sym typeface="Symbol" panose="05050102010706020507" pitchFamily="18" charset="2"/>
              </a:rPr>
              <a:t>X inaktif</a:t>
            </a:r>
            <a:endParaRPr lang="en-US" altLang="en-US" sz="1800" b="1">
              <a:solidFill>
                <a:schemeClr val="bg1"/>
              </a:solidFill>
            </a:endParaRPr>
          </a:p>
        </p:txBody>
      </p:sp>
      <p:sp>
        <p:nvSpPr>
          <p:cNvPr id="435218" name="Text Box 18">
            <a:extLst>
              <a:ext uri="{FF2B5EF4-FFF2-40B4-BE49-F238E27FC236}">
                <a16:creationId xmlns:a16="http://schemas.microsoft.com/office/drawing/2014/main" id="{EF270F37-6689-41BE-A4A1-B47777A2F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838" y="4119563"/>
            <a:ext cx="947737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  <a:sym typeface="Symbol" panose="05050102010706020507" pitchFamily="18" charset="2"/>
              </a:rPr>
              <a:t>Bulu hitam</a:t>
            </a:r>
            <a:endParaRPr lang="en-US" altLang="en-US" sz="1800" b="1">
              <a:solidFill>
                <a:schemeClr val="bg1"/>
              </a:solidFill>
            </a:endParaRPr>
          </a:p>
        </p:txBody>
      </p:sp>
      <p:sp>
        <p:nvSpPr>
          <p:cNvPr id="435219" name="Text Box 19">
            <a:extLst>
              <a:ext uri="{FF2B5EF4-FFF2-40B4-BE49-F238E27FC236}">
                <a16:creationId xmlns:a16="http://schemas.microsoft.com/office/drawing/2014/main" id="{ACB4410C-3192-4547-96B5-7A5DD3FB0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7838" y="4119563"/>
            <a:ext cx="121443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  <a:sym typeface="Symbol" panose="05050102010706020507" pitchFamily="18" charset="2"/>
              </a:rPr>
              <a:t>Bulu jingga</a:t>
            </a:r>
            <a:endParaRPr lang="en-US" altLang="en-US" sz="1800" b="1">
              <a:solidFill>
                <a:schemeClr val="bg1"/>
              </a:solidFill>
            </a:endParaRPr>
          </a:p>
        </p:txBody>
      </p:sp>
      <p:sp>
        <p:nvSpPr>
          <p:cNvPr id="435220" name="Line 20">
            <a:extLst>
              <a:ext uri="{FF2B5EF4-FFF2-40B4-BE49-F238E27FC236}">
                <a16:creationId xmlns:a16="http://schemas.microsoft.com/office/drawing/2014/main" id="{A8FD896A-CD04-4D30-AFC5-A0F11F7C51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94300" y="803275"/>
            <a:ext cx="793750" cy="285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35221" name="Line 21">
            <a:extLst>
              <a:ext uri="{FF2B5EF4-FFF2-40B4-BE49-F238E27FC236}">
                <a16:creationId xmlns:a16="http://schemas.microsoft.com/office/drawing/2014/main" id="{A82EB6C7-75E1-465B-BC09-DACAADA72CC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0650" y="1381125"/>
            <a:ext cx="793750" cy="88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35222" name="Line 22">
            <a:extLst>
              <a:ext uri="{FF2B5EF4-FFF2-40B4-BE49-F238E27FC236}">
                <a16:creationId xmlns:a16="http://schemas.microsoft.com/office/drawing/2014/main" id="{64D4FD31-AD57-4330-86C7-D6B205B17DC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6750" y="3775075"/>
            <a:ext cx="4381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35223" name="Line 23">
            <a:extLst>
              <a:ext uri="{FF2B5EF4-FFF2-40B4-BE49-F238E27FC236}">
                <a16:creationId xmlns:a16="http://schemas.microsoft.com/office/drawing/2014/main" id="{F03B03E5-3E2D-4144-AAC9-F5C5D8B295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2100" y="3476625"/>
            <a:ext cx="368300" cy="133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35224" name="Line 24">
            <a:extLst>
              <a:ext uri="{FF2B5EF4-FFF2-40B4-BE49-F238E27FC236}">
                <a16:creationId xmlns:a16="http://schemas.microsoft.com/office/drawing/2014/main" id="{867DAD5C-F6AD-4D26-BA77-A48AB8788D9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0538" y="3635375"/>
            <a:ext cx="373062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35225" name="Line 25">
            <a:extLst>
              <a:ext uri="{FF2B5EF4-FFF2-40B4-BE49-F238E27FC236}">
                <a16:creationId xmlns:a16="http://schemas.microsoft.com/office/drawing/2014/main" id="{CB212EFB-B104-4182-BC3C-DA7C48A9B4E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8100" y="3489325"/>
            <a:ext cx="450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35226" name="Line 26">
            <a:extLst>
              <a:ext uri="{FF2B5EF4-FFF2-40B4-BE49-F238E27FC236}">
                <a16:creationId xmlns:a16="http://schemas.microsoft.com/office/drawing/2014/main" id="{C46A473E-D929-4440-813B-FB3A720D5B5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81450" y="4422775"/>
            <a:ext cx="692150" cy="203835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35227" name="Line 27">
            <a:extLst>
              <a:ext uri="{FF2B5EF4-FFF2-40B4-BE49-F238E27FC236}">
                <a16:creationId xmlns:a16="http://schemas.microsoft.com/office/drawing/2014/main" id="{4DCE1D62-F8BA-4A15-984F-1EDDF6DE89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83200" y="4435475"/>
            <a:ext cx="889000" cy="169545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35228" name="Line 28">
            <a:extLst>
              <a:ext uri="{FF2B5EF4-FFF2-40B4-BE49-F238E27FC236}">
                <a16:creationId xmlns:a16="http://schemas.microsoft.com/office/drawing/2014/main" id="{FECC6D4C-09F0-4678-A5CC-CF9C91A2C53A}"/>
              </a:ext>
            </a:extLst>
          </p:cNvPr>
          <p:cNvSpPr>
            <a:spLocks noChangeShapeType="1"/>
          </p:cNvSpPr>
          <p:nvPr/>
        </p:nvSpPr>
        <p:spPr bwMode="auto">
          <a:xfrm>
            <a:off x="3981450" y="4429125"/>
            <a:ext cx="692150" cy="2038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35229" name="Line 29">
            <a:extLst>
              <a:ext uri="{FF2B5EF4-FFF2-40B4-BE49-F238E27FC236}">
                <a16:creationId xmlns:a16="http://schemas.microsoft.com/office/drawing/2014/main" id="{C021AB97-2A3D-401C-B37C-67B6944042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80025" y="4441825"/>
            <a:ext cx="889000" cy="1695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>
            <a:extLst>
              <a:ext uri="{FF2B5EF4-FFF2-40B4-BE49-F238E27FC236}">
                <a16:creationId xmlns:a16="http://schemas.microsoft.com/office/drawing/2014/main" id="{0FF5ABFA-209A-42BE-AEA9-A26E01F88D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9225" y="76200"/>
            <a:ext cx="8534400" cy="914400"/>
          </a:xfrm>
        </p:spPr>
        <p:txBody>
          <a:bodyPr/>
          <a:lstStyle/>
          <a:p>
            <a:r>
              <a:rPr lang="en-US" altLang="en-US"/>
              <a:t>Gambaran Umum: Menemukan Letak Gen pada Kromosom</a:t>
            </a:r>
          </a:p>
        </p:txBody>
      </p:sp>
      <p:sp>
        <p:nvSpPr>
          <p:cNvPr id="283651" name="Rectangle 3">
            <a:extLst>
              <a:ext uri="{FF2B5EF4-FFF2-40B4-BE49-F238E27FC236}">
                <a16:creationId xmlns:a16="http://schemas.microsoft.com/office/drawing/2014/main" id="{E0790D13-A6D8-42EC-A43E-F12AD96095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6850" y="1165225"/>
            <a:ext cx="8534400" cy="3981450"/>
          </a:xfrm>
        </p:spPr>
        <p:txBody>
          <a:bodyPr/>
          <a:lstStyle/>
          <a:p>
            <a:r>
              <a:rPr lang="en-US" altLang="en-US" sz="3000"/>
              <a:t>‘Faktor herediter’ Mendel adalah gen, meskipun hal ini tidak diketahui pada masa itu</a:t>
            </a:r>
          </a:p>
          <a:p>
            <a:r>
              <a:rPr lang="en-US" altLang="en-US" sz="3000"/>
              <a:t>Sekarang, kita dapat menunjukkan bahwa gen terletak di sepanjang kromosom</a:t>
            </a:r>
          </a:p>
          <a:p>
            <a:r>
              <a:rPr lang="en-US" altLang="en-US" sz="3000"/>
              <a:t>Lokasi gen tertentu dapat dilihat dengan cara melabeli kromosom terisolasi dengan pewarna fluorosen yang membuat gen berpendar</a:t>
            </a:r>
          </a:p>
        </p:txBody>
      </p:sp>
      <p:sp>
        <p:nvSpPr>
          <p:cNvPr id="283656" name="Line 8">
            <a:extLst>
              <a:ext uri="{FF2B5EF4-FFF2-40B4-BE49-F238E27FC236}">
                <a16:creationId xmlns:a16="http://schemas.microsoft.com/office/drawing/2014/main" id="{8C5F93E3-2B4C-4642-BD83-FA69753748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283657" name="Line 9">
            <a:extLst>
              <a:ext uri="{FF2B5EF4-FFF2-40B4-BE49-F238E27FC236}">
                <a16:creationId xmlns:a16="http://schemas.microsoft.com/office/drawing/2014/main" id="{393D45AF-277C-43CA-BCC7-3D57D911B5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3" name="Rectangle 3">
            <a:extLst>
              <a:ext uri="{FF2B5EF4-FFF2-40B4-BE49-F238E27FC236}">
                <a16:creationId xmlns:a16="http://schemas.microsoft.com/office/drawing/2014/main" id="{68F9AD6C-03F4-49DF-8A09-99DB31994F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4788" y="1587500"/>
            <a:ext cx="8534400" cy="3981450"/>
          </a:xfrm>
        </p:spPr>
        <p:txBody>
          <a:bodyPr/>
          <a:lstStyle/>
          <a:p>
            <a:r>
              <a:rPr lang="en-US" altLang="en-US" sz="3000" dirty="0" err="1"/>
              <a:t>Setiap</a:t>
            </a:r>
            <a:r>
              <a:rPr lang="en-US" altLang="en-US" sz="3000" dirty="0"/>
              <a:t> </a:t>
            </a:r>
            <a:r>
              <a:rPr lang="en-US" altLang="en-US" sz="3000" dirty="0" err="1"/>
              <a:t>kromosom</a:t>
            </a:r>
            <a:r>
              <a:rPr lang="en-US" altLang="en-US" sz="3000" dirty="0"/>
              <a:t> </a:t>
            </a:r>
            <a:r>
              <a:rPr lang="en-US" altLang="en-US" sz="3000" dirty="0" err="1"/>
              <a:t>mengandung</a:t>
            </a:r>
            <a:r>
              <a:rPr lang="en-US" altLang="en-US" sz="3000" dirty="0"/>
              <a:t> </a:t>
            </a:r>
            <a:r>
              <a:rPr lang="en-US" altLang="en-US" sz="3000" dirty="0" err="1"/>
              <a:t>ratusan</a:t>
            </a:r>
            <a:r>
              <a:rPr lang="en-US" altLang="en-US" sz="3000" dirty="0"/>
              <a:t> </a:t>
            </a:r>
            <a:r>
              <a:rPr lang="en-US" altLang="en-US" sz="3000" dirty="0" err="1"/>
              <a:t>atau</a:t>
            </a:r>
            <a:r>
              <a:rPr lang="en-US" altLang="en-US" sz="3000" dirty="0"/>
              <a:t> </a:t>
            </a:r>
            <a:r>
              <a:rPr lang="en-US" altLang="en-US" sz="3000" dirty="0" err="1"/>
              <a:t>ribuan</a:t>
            </a:r>
            <a:r>
              <a:rPr lang="en-US" altLang="en-US" sz="3000" dirty="0"/>
              <a:t> gen</a:t>
            </a:r>
          </a:p>
          <a:p>
            <a:r>
              <a:rPr lang="en-US" altLang="en-US" sz="3000" dirty="0"/>
              <a:t>Gen-gen yang </a:t>
            </a:r>
            <a:r>
              <a:rPr lang="en-US" altLang="en-US" sz="3000" dirty="0" err="1"/>
              <a:t>terletak</a:t>
            </a:r>
            <a:r>
              <a:rPr lang="en-US" altLang="en-US" sz="3000" dirty="0"/>
              <a:t> pada </a:t>
            </a:r>
            <a:r>
              <a:rPr lang="en-US" altLang="en-US" sz="3000" dirty="0" err="1"/>
              <a:t>kromosom</a:t>
            </a:r>
            <a:r>
              <a:rPr lang="en-US" altLang="en-US" sz="3000" dirty="0"/>
              <a:t> yang </a:t>
            </a:r>
            <a:r>
              <a:rPr lang="en-US" altLang="en-US" sz="3000" dirty="0" err="1"/>
              <a:t>sama</a:t>
            </a:r>
            <a:r>
              <a:rPr lang="en-US" altLang="en-US" sz="3000" dirty="0"/>
              <a:t> dan </a:t>
            </a:r>
            <a:r>
              <a:rPr lang="en-US" altLang="en-US" sz="3000" dirty="0" err="1"/>
              <a:t>cenderung</a:t>
            </a:r>
            <a:r>
              <a:rPr lang="en-US" altLang="en-US" sz="3000" dirty="0"/>
              <a:t> </a:t>
            </a:r>
            <a:r>
              <a:rPr lang="en-US" altLang="en-US" sz="3000" dirty="0" err="1"/>
              <a:t>diwariskan</a:t>
            </a:r>
            <a:r>
              <a:rPr lang="en-US" altLang="en-US" sz="3000" dirty="0"/>
              <a:t> </a:t>
            </a:r>
            <a:r>
              <a:rPr lang="en-US" altLang="en-US" sz="3000" dirty="0" err="1"/>
              <a:t>bersama-sama</a:t>
            </a:r>
            <a:r>
              <a:rPr lang="en-US" altLang="en-US" sz="3000" dirty="0"/>
              <a:t> </a:t>
            </a:r>
            <a:r>
              <a:rPr lang="en-US" altLang="en-US" sz="3000" dirty="0" err="1"/>
              <a:t>disebut</a:t>
            </a:r>
            <a:r>
              <a:rPr lang="en-US" altLang="en-US" sz="3000" dirty="0"/>
              <a:t> </a:t>
            </a:r>
            <a:r>
              <a:rPr lang="en-US" altLang="en-US" sz="3000" dirty="0" err="1"/>
              <a:t>sebagai</a:t>
            </a:r>
            <a:r>
              <a:rPr lang="en-US" altLang="en-US" sz="3000" b="1" dirty="0"/>
              <a:t> gen-gen </a:t>
            </a:r>
            <a:r>
              <a:rPr lang="en-US" altLang="en-US" sz="3000" b="1" dirty="0" err="1"/>
              <a:t>tertaut</a:t>
            </a:r>
            <a:r>
              <a:rPr lang="en-US" altLang="en-US" sz="3000" b="1" dirty="0"/>
              <a:t> (</a:t>
            </a:r>
            <a:r>
              <a:rPr lang="en-US" altLang="en-US" sz="3000" b="1" i="1" dirty="0"/>
              <a:t>linked genes</a:t>
            </a:r>
            <a:r>
              <a:rPr lang="en-US" altLang="en-US" sz="3000" b="1" dirty="0"/>
              <a:t>)</a:t>
            </a:r>
          </a:p>
          <a:p>
            <a:pPr>
              <a:buFontTx/>
              <a:buNone/>
            </a:pPr>
            <a:endParaRPr lang="en-US" altLang="en-US" sz="3000" dirty="0"/>
          </a:p>
        </p:txBody>
      </p:sp>
      <p:sp>
        <p:nvSpPr>
          <p:cNvPr id="414724" name="Line 4">
            <a:extLst>
              <a:ext uri="{FF2B5EF4-FFF2-40B4-BE49-F238E27FC236}">
                <a16:creationId xmlns:a16="http://schemas.microsoft.com/office/drawing/2014/main" id="{71293A9E-0676-4C38-B7F9-A2D3844A143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140335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14725" name="Rectangle 5">
            <a:extLst>
              <a:ext uri="{FF2B5EF4-FFF2-40B4-BE49-F238E27FC236}">
                <a16:creationId xmlns:a16="http://schemas.microsoft.com/office/drawing/2014/main" id="{2F58346F-3465-4A23-9E6D-BFEE610B3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52400"/>
            <a:ext cx="8610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D"/>
          </a:p>
        </p:txBody>
      </p:sp>
      <p:sp>
        <p:nvSpPr>
          <p:cNvPr id="414722" name="Rectangle 2">
            <a:extLst>
              <a:ext uri="{FF2B5EF4-FFF2-40B4-BE49-F238E27FC236}">
                <a16:creationId xmlns:a16="http://schemas.microsoft.com/office/drawing/2014/main" id="{BB3FFAC0-FFE4-4A0B-82E1-95B8901A66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1325563"/>
          </a:xfrm>
        </p:spPr>
        <p:txBody>
          <a:bodyPr/>
          <a:lstStyle/>
          <a:p>
            <a:r>
              <a:rPr lang="en-US" altLang="en-US" dirty="0" err="1"/>
              <a:t>Konsep</a:t>
            </a:r>
            <a:r>
              <a:rPr lang="en-US" altLang="en-US" dirty="0"/>
              <a:t> 15.3: Gen-gen </a:t>
            </a:r>
            <a:r>
              <a:rPr lang="en-US" altLang="en-US" dirty="0" err="1"/>
              <a:t>tertaut</a:t>
            </a:r>
            <a:r>
              <a:rPr lang="en-US" altLang="en-US" dirty="0"/>
              <a:t> </a:t>
            </a:r>
            <a:r>
              <a:rPr lang="en-US" altLang="en-US" dirty="0" err="1"/>
              <a:t>cenderung</a:t>
            </a:r>
            <a:r>
              <a:rPr lang="en-US" altLang="en-US" dirty="0"/>
              <a:t> </a:t>
            </a:r>
            <a:r>
              <a:rPr lang="en-US" altLang="en-US" dirty="0" err="1"/>
              <a:t>diwariskan</a:t>
            </a:r>
            <a:r>
              <a:rPr lang="en-US" altLang="en-US" dirty="0"/>
              <a:t> </a:t>
            </a:r>
            <a:r>
              <a:rPr lang="en-US" altLang="en-US" dirty="0" err="1"/>
              <a:t>bersama-sama</a:t>
            </a:r>
            <a:r>
              <a:rPr lang="en-US" altLang="en-US" dirty="0"/>
              <a:t> </a:t>
            </a:r>
            <a:r>
              <a:rPr lang="en-US" altLang="en-US" dirty="0" err="1"/>
              <a:t>karena</a:t>
            </a:r>
            <a:r>
              <a:rPr lang="en-US" altLang="en-US" dirty="0"/>
              <a:t> </a:t>
            </a:r>
            <a:r>
              <a:rPr lang="en-US" altLang="en-US" dirty="0" err="1"/>
              <a:t>terletak</a:t>
            </a:r>
            <a:r>
              <a:rPr lang="en-US" altLang="en-US" dirty="0"/>
              <a:t> </a:t>
            </a:r>
            <a:r>
              <a:rPr lang="en-US" altLang="en-US" dirty="0" err="1"/>
              <a:t>berdekatan</a:t>
            </a:r>
            <a:r>
              <a:rPr lang="en-US" altLang="en-US" dirty="0"/>
              <a:t> pada </a:t>
            </a:r>
            <a:r>
              <a:rPr lang="en-US" altLang="en-US" dirty="0" err="1"/>
              <a:t>kromosom</a:t>
            </a:r>
            <a:r>
              <a:rPr lang="en-US" altLang="en-US" dirty="0"/>
              <a:t> yang </a:t>
            </a:r>
            <a:r>
              <a:rPr lang="en-US" altLang="en-US" dirty="0" err="1"/>
              <a:t>sama</a:t>
            </a:r>
            <a:endParaRPr lang="en-US" altLang="en-US" sz="2400" dirty="0"/>
          </a:p>
        </p:txBody>
      </p:sp>
      <p:sp>
        <p:nvSpPr>
          <p:cNvPr id="414726" name="Line 6">
            <a:extLst>
              <a:ext uri="{FF2B5EF4-FFF2-40B4-BE49-F238E27FC236}">
                <a16:creationId xmlns:a16="http://schemas.microsoft.com/office/drawing/2014/main" id="{8F0E6680-563B-4B32-B9E7-6656756AC7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>
            <a:extLst>
              <a:ext uri="{FF2B5EF4-FFF2-40B4-BE49-F238E27FC236}">
                <a16:creationId xmlns:a16="http://schemas.microsoft.com/office/drawing/2014/main" id="{96CD5380-CECA-4198-A5D8-99B0E913A5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813" y="76200"/>
            <a:ext cx="8534400" cy="503238"/>
          </a:xfrm>
        </p:spPr>
        <p:txBody>
          <a:bodyPr/>
          <a:lstStyle/>
          <a:p>
            <a:r>
              <a:rPr lang="en-US" altLang="en-US" dirty="0" err="1"/>
              <a:t>Bagaimana</a:t>
            </a:r>
            <a:r>
              <a:rPr lang="en-US" altLang="en-US" dirty="0"/>
              <a:t> </a:t>
            </a:r>
            <a:r>
              <a:rPr lang="en-US" altLang="en-US" dirty="0" err="1"/>
              <a:t>Tautan</a:t>
            </a:r>
            <a:r>
              <a:rPr lang="en-US" altLang="en-US" dirty="0"/>
              <a:t> </a:t>
            </a:r>
            <a:r>
              <a:rPr lang="en-US" altLang="en-US" dirty="0" err="1"/>
              <a:t>Memengaruhi</a:t>
            </a:r>
            <a:r>
              <a:rPr lang="en-US" altLang="en-US" dirty="0"/>
              <a:t> </a:t>
            </a:r>
            <a:r>
              <a:rPr lang="en-US" altLang="en-US" dirty="0" err="1"/>
              <a:t>Pewarisan</a:t>
            </a:r>
            <a:r>
              <a:rPr lang="en-US" altLang="en-US" dirty="0"/>
              <a:t>-Sifat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96963" name="Rectangle 3">
            <a:extLst>
              <a:ext uri="{FF2B5EF4-FFF2-40B4-BE49-F238E27FC236}">
                <a16:creationId xmlns:a16="http://schemas.microsoft.com/office/drawing/2014/main" id="{DF7CB614-681B-4A92-B2DE-06CDE6B699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4788" y="1165225"/>
            <a:ext cx="8534400" cy="3524250"/>
          </a:xfrm>
        </p:spPr>
        <p:txBody>
          <a:bodyPr/>
          <a:lstStyle/>
          <a:p>
            <a:r>
              <a:rPr lang="en-US" altLang="en-US" sz="3000" dirty="0"/>
              <a:t>Morgan </a:t>
            </a:r>
            <a:r>
              <a:rPr lang="en-US" altLang="en-US" sz="3000" dirty="0" err="1"/>
              <a:t>melakukan</a:t>
            </a:r>
            <a:r>
              <a:rPr lang="en-US" altLang="en-US" sz="3000" dirty="0"/>
              <a:t> </a:t>
            </a:r>
            <a:r>
              <a:rPr lang="en-US" altLang="en-US" sz="3000" dirty="0" err="1"/>
              <a:t>percobaan</a:t>
            </a:r>
            <a:r>
              <a:rPr lang="en-US" altLang="en-US" sz="3000" dirty="0"/>
              <a:t> lain </a:t>
            </a:r>
            <a:r>
              <a:rPr lang="en-US" altLang="en-US" sz="3000" dirty="0" err="1"/>
              <a:t>dengan</a:t>
            </a:r>
            <a:r>
              <a:rPr lang="en-US" altLang="en-US" sz="3000" dirty="0"/>
              <a:t> </a:t>
            </a:r>
            <a:r>
              <a:rPr lang="en-US" altLang="en-US" sz="3000" dirty="0" err="1"/>
              <a:t>lalat</a:t>
            </a:r>
            <a:r>
              <a:rPr lang="en-US" altLang="en-US" sz="3000" dirty="0"/>
              <a:t> </a:t>
            </a:r>
            <a:r>
              <a:rPr lang="en-US" altLang="en-US" sz="3000" dirty="0" err="1"/>
              <a:t>buah</a:t>
            </a:r>
            <a:r>
              <a:rPr lang="en-US" altLang="en-US" sz="3000" dirty="0"/>
              <a:t> </a:t>
            </a:r>
            <a:r>
              <a:rPr lang="en-US" altLang="en-US" sz="3000" dirty="0" err="1"/>
              <a:t>untuk</a:t>
            </a:r>
            <a:r>
              <a:rPr lang="en-US" altLang="en-US" sz="3000" dirty="0"/>
              <a:t> </a:t>
            </a:r>
            <a:r>
              <a:rPr lang="en-US" altLang="en-US" sz="3000" dirty="0" err="1"/>
              <a:t>melihat</a:t>
            </a:r>
            <a:r>
              <a:rPr lang="en-US" altLang="en-US" sz="3000" dirty="0"/>
              <a:t> </a:t>
            </a:r>
            <a:r>
              <a:rPr lang="en-US" altLang="en-US" sz="3000" dirty="0" err="1"/>
              <a:t>bagaimana</a:t>
            </a:r>
            <a:r>
              <a:rPr lang="en-US" altLang="en-US" sz="3000" dirty="0"/>
              <a:t> </a:t>
            </a:r>
            <a:r>
              <a:rPr lang="en-US" altLang="en-US" sz="3000" dirty="0" err="1"/>
              <a:t>tautan</a:t>
            </a:r>
            <a:r>
              <a:rPr lang="en-US" altLang="en-US" sz="3000" dirty="0"/>
              <a:t> </a:t>
            </a:r>
            <a:r>
              <a:rPr lang="en-US" altLang="en-US" sz="3000" dirty="0" err="1"/>
              <a:t>memengaruhi</a:t>
            </a:r>
            <a:r>
              <a:rPr lang="en-US" altLang="en-US" sz="3000" dirty="0"/>
              <a:t> </a:t>
            </a:r>
            <a:r>
              <a:rPr lang="en-US" altLang="en-US" sz="3000" dirty="0" err="1"/>
              <a:t>pewarisan-sifat</a:t>
            </a:r>
            <a:r>
              <a:rPr lang="en-US" altLang="en-US" sz="3000" dirty="0"/>
              <a:t> </a:t>
            </a:r>
            <a:r>
              <a:rPr lang="en-US" altLang="en-US" sz="3000" dirty="0" err="1"/>
              <a:t>dari</a:t>
            </a:r>
            <a:r>
              <a:rPr lang="en-US" altLang="en-US" sz="3000" dirty="0"/>
              <a:t> </a:t>
            </a:r>
            <a:r>
              <a:rPr lang="en-US" altLang="en-US" sz="3000" dirty="0" err="1"/>
              <a:t>dua</a:t>
            </a:r>
            <a:r>
              <a:rPr lang="en-US" altLang="en-US" sz="3000" dirty="0"/>
              <a:t> </a:t>
            </a:r>
            <a:r>
              <a:rPr lang="en-US" altLang="en-US" sz="3000" dirty="0" err="1"/>
              <a:t>karakter</a:t>
            </a:r>
            <a:endParaRPr lang="en-US" altLang="en-US" sz="3000" dirty="0"/>
          </a:p>
          <a:p>
            <a:r>
              <a:rPr lang="en-US" altLang="en-US" sz="3000" dirty="0"/>
              <a:t>Morgan </a:t>
            </a:r>
            <a:r>
              <a:rPr lang="en-US" altLang="en-US" sz="3000" dirty="0" err="1"/>
              <a:t>menyilangkan</a:t>
            </a:r>
            <a:r>
              <a:rPr lang="en-US" altLang="en-US" sz="3000" dirty="0"/>
              <a:t> </a:t>
            </a:r>
            <a:r>
              <a:rPr lang="en-US" altLang="en-US" sz="3000" dirty="0" err="1"/>
              <a:t>lalat</a:t>
            </a:r>
            <a:r>
              <a:rPr lang="en-US" altLang="en-US" sz="3000" dirty="0"/>
              <a:t> yang </a:t>
            </a:r>
            <a:r>
              <a:rPr lang="en-US" altLang="en-US" sz="3000" dirty="0" err="1"/>
              <a:t>berbeda</a:t>
            </a:r>
            <a:r>
              <a:rPr lang="en-US" altLang="en-US" sz="3000" dirty="0"/>
              <a:t> </a:t>
            </a:r>
            <a:r>
              <a:rPr lang="en-US" altLang="en-US" sz="3000" dirty="0" err="1"/>
              <a:t>warna</a:t>
            </a:r>
            <a:r>
              <a:rPr lang="en-US" altLang="en-US" sz="3000" dirty="0"/>
              <a:t> </a:t>
            </a:r>
            <a:r>
              <a:rPr lang="en-US" altLang="en-US" sz="3000" dirty="0" err="1"/>
              <a:t>tubuh</a:t>
            </a:r>
            <a:r>
              <a:rPr lang="en-US" altLang="en-US" sz="3000" dirty="0"/>
              <a:t> dan </a:t>
            </a:r>
            <a:r>
              <a:rPr lang="en-US" altLang="en-US" sz="3000" dirty="0" err="1"/>
              <a:t>ukuran</a:t>
            </a:r>
            <a:r>
              <a:rPr lang="en-US" altLang="en-US" sz="3000" dirty="0"/>
              <a:t> </a:t>
            </a:r>
            <a:r>
              <a:rPr lang="en-US" altLang="en-US" sz="3000" dirty="0" err="1"/>
              <a:t>sayap</a:t>
            </a:r>
            <a:endParaRPr lang="en-US" altLang="en-US" sz="3000" dirty="0"/>
          </a:p>
          <a:p>
            <a:endParaRPr lang="en-US" altLang="en-US" sz="3000" dirty="0"/>
          </a:p>
        </p:txBody>
      </p:sp>
      <p:sp>
        <p:nvSpPr>
          <p:cNvPr id="297003" name="Line 43">
            <a:extLst>
              <a:ext uri="{FF2B5EF4-FFF2-40B4-BE49-F238E27FC236}">
                <a16:creationId xmlns:a16="http://schemas.microsoft.com/office/drawing/2014/main" id="{6A7A6B06-24C7-449D-8F41-BB77B92020F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297004" name="Line 44">
            <a:extLst>
              <a:ext uri="{FF2B5EF4-FFF2-40B4-BE49-F238E27FC236}">
                <a16:creationId xmlns:a16="http://schemas.microsoft.com/office/drawing/2014/main" id="{A7294081-0125-44CD-AB17-27C7335439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777" name="Picture 9">
            <a:extLst>
              <a:ext uri="{FF2B5EF4-FFF2-40B4-BE49-F238E27FC236}">
                <a16:creationId xmlns:a16="http://schemas.microsoft.com/office/drawing/2014/main" id="{1419C4F4-92FA-45F1-9DB9-99337EEA8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66775"/>
            <a:ext cx="8048625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4779" name="Text Box 11">
            <a:extLst>
              <a:ext uri="{FF2B5EF4-FFF2-40B4-BE49-F238E27FC236}">
                <a16:creationId xmlns:a16="http://schemas.microsoft.com/office/drawing/2014/main" id="{33296436-281E-4213-B9F6-783937186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4588" y="1493838"/>
            <a:ext cx="79851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2400" b="1" i="1">
                <a:solidFill>
                  <a:schemeClr val="tx1"/>
                </a:solidFill>
                <a:latin typeface="Times" panose="02020603050405020304" pitchFamily="18" charset="0"/>
              </a:rPr>
              <a:t>b</a:t>
            </a:r>
            <a:r>
              <a:rPr lang="en-US" altLang="en-US" sz="2400" b="1" baseline="30000">
                <a:solidFill>
                  <a:schemeClr val="tx1"/>
                </a:solidFill>
                <a:latin typeface="Times" panose="02020603050405020304" pitchFamily="18" charset="0"/>
              </a:rPr>
              <a:t>+</a:t>
            </a:r>
            <a:r>
              <a:rPr lang="en-US" altLang="en-US" sz="2400" b="1" i="1" baseline="30000">
                <a:solidFill>
                  <a:schemeClr val="tx1"/>
                </a:solidFill>
                <a:latin typeface="Times" panose="02020603050405020304" pitchFamily="18" charset="0"/>
              </a:rPr>
              <a:t>  </a:t>
            </a:r>
            <a:r>
              <a:rPr lang="en-US" altLang="en-US" sz="2400" b="1" i="1">
                <a:solidFill>
                  <a:schemeClr val="tx1"/>
                </a:solidFill>
                <a:latin typeface="Times" panose="02020603050405020304" pitchFamily="18" charset="0"/>
              </a:rPr>
              <a:t>vg</a:t>
            </a:r>
            <a:r>
              <a:rPr lang="en-US" altLang="en-US" sz="2400" b="1" baseline="30000">
                <a:solidFill>
                  <a:schemeClr val="tx1"/>
                </a:solidFill>
                <a:latin typeface="Times" panose="02020603050405020304" pitchFamily="18" charset="0"/>
              </a:rPr>
              <a:t>+</a:t>
            </a:r>
            <a:endParaRPr lang="en-US" altLang="en-US" sz="2400" b="1">
              <a:solidFill>
                <a:schemeClr val="tx1"/>
              </a:solidFill>
            </a:endParaRPr>
          </a:p>
        </p:txBody>
      </p:sp>
      <p:sp>
        <p:nvSpPr>
          <p:cNvPr id="544780" name="Text Box 12">
            <a:extLst>
              <a:ext uri="{FF2B5EF4-FFF2-40B4-BE49-F238E27FC236}">
                <a16:creationId xmlns:a16="http://schemas.microsoft.com/office/drawing/2014/main" id="{39D1851B-649F-465B-8A06-C979A0433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38" y="2008188"/>
            <a:ext cx="1760537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</a:rPr>
              <a:t>Induk dalam</a:t>
            </a:r>
          </a:p>
          <a:p>
            <a:pPr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</a:rPr>
              <a:t>silang uji</a:t>
            </a:r>
            <a:endParaRPr lang="en-US" altLang="en-US" sz="2000" b="1">
              <a:solidFill>
                <a:schemeClr val="tx1"/>
              </a:solidFill>
            </a:endParaRPr>
          </a:p>
        </p:txBody>
      </p:sp>
      <p:sp>
        <p:nvSpPr>
          <p:cNvPr id="544781" name="Text Box 13">
            <a:extLst>
              <a:ext uri="{FF2B5EF4-FFF2-40B4-BE49-F238E27FC236}">
                <a16:creationId xmlns:a16="http://schemas.microsoft.com/office/drawing/2014/main" id="{95717790-DA23-4D34-904D-839AC2AE4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4586288"/>
            <a:ext cx="1417637" cy="84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</a:rPr>
              <a:t>Sebagian</a:t>
            </a:r>
          </a:p>
          <a:p>
            <a:pPr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</a:rPr>
              <a:t>besar anak</a:t>
            </a:r>
            <a:endParaRPr lang="en-US" altLang="en-US" sz="2000" b="1">
              <a:solidFill>
                <a:schemeClr val="tx1"/>
              </a:solidFill>
            </a:endParaRPr>
          </a:p>
        </p:txBody>
      </p:sp>
      <p:sp>
        <p:nvSpPr>
          <p:cNvPr id="544782" name="Text Box 14">
            <a:extLst>
              <a:ext uri="{FF2B5EF4-FFF2-40B4-BE49-F238E27FC236}">
                <a16:creationId xmlns:a16="http://schemas.microsoft.com/office/drawing/2014/main" id="{EE03B6E2-D5F3-47AE-B12C-DFEC3BF5D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488" y="4160838"/>
            <a:ext cx="79851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2400" b="1" i="1">
                <a:solidFill>
                  <a:schemeClr val="tx1"/>
                </a:solidFill>
                <a:latin typeface="Times" panose="02020603050405020304" pitchFamily="18" charset="0"/>
              </a:rPr>
              <a:t>b</a:t>
            </a:r>
            <a:r>
              <a:rPr lang="en-US" altLang="en-US" sz="2400" b="1" baseline="30000">
                <a:solidFill>
                  <a:schemeClr val="tx1"/>
                </a:solidFill>
                <a:latin typeface="Times" panose="02020603050405020304" pitchFamily="18" charset="0"/>
              </a:rPr>
              <a:t>+</a:t>
            </a:r>
            <a:r>
              <a:rPr lang="en-US" altLang="en-US" sz="2400" b="1" i="1" baseline="30000">
                <a:solidFill>
                  <a:schemeClr val="tx1"/>
                </a:solidFill>
                <a:latin typeface="Times" panose="02020603050405020304" pitchFamily="18" charset="0"/>
              </a:rPr>
              <a:t>  </a:t>
            </a:r>
            <a:r>
              <a:rPr lang="en-US" altLang="en-US" sz="2400" b="1" i="1">
                <a:solidFill>
                  <a:schemeClr val="tx1"/>
                </a:solidFill>
                <a:latin typeface="Times" panose="02020603050405020304" pitchFamily="18" charset="0"/>
              </a:rPr>
              <a:t>vg</a:t>
            </a:r>
            <a:r>
              <a:rPr lang="en-US" altLang="en-US" sz="2400" b="1" baseline="30000">
                <a:solidFill>
                  <a:schemeClr val="tx1"/>
                </a:solidFill>
                <a:latin typeface="Times" panose="02020603050405020304" pitchFamily="18" charset="0"/>
              </a:rPr>
              <a:t>+</a:t>
            </a:r>
            <a:endParaRPr lang="en-US" altLang="en-US" sz="2400" b="1">
              <a:solidFill>
                <a:schemeClr val="tx1"/>
              </a:solidFill>
            </a:endParaRPr>
          </a:p>
        </p:txBody>
      </p:sp>
      <p:sp>
        <p:nvSpPr>
          <p:cNvPr id="544783" name="Text Box 15">
            <a:extLst>
              <a:ext uri="{FF2B5EF4-FFF2-40B4-BE49-F238E27FC236}">
                <a16:creationId xmlns:a16="http://schemas.microsoft.com/office/drawing/2014/main" id="{64603C52-8334-4B42-AC6F-3F7DBE8F3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5388" y="2382838"/>
            <a:ext cx="58261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2400" b="1" i="1">
                <a:solidFill>
                  <a:schemeClr val="tx1"/>
                </a:solidFill>
                <a:latin typeface="Times" panose="02020603050405020304" pitchFamily="18" charset="0"/>
              </a:rPr>
              <a:t>b </a:t>
            </a:r>
            <a:r>
              <a:rPr lang="en-US" altLang="en-US" sz="2400" b="1" i="1" baseline="30000">
                <a:solidFill>
                  <a:schemeClr val="tx1"/>
                </a:solidFill>
                <a:latin typeface="Times" panose="02020603050405020304" pitchFamily="18" charset="0"/>
              </a:rPr>
              <a:t>  </a:t>
            </a:r>
            <a:r>
              <a:rPr lang="en-US" altLang="en-US" sz="2400" b="1" i="1">
                <a:solidFill>
                  <a:schemeClr val="tx1"/>
                </a:solidFill>
                <a:latin typeface="Times" panose="02020603050405020304" pitchFamily="18" charset="0"/>
              </a:rPr>
              <a:t>vg</a:t>
            </a:r>
            <a:endParaRPr lang="en-US" altLang="en-US" sz="2400" b="1">
              <a:solidFill>
                <a:schemeClr val="tx1"/>
              </a:solidFill>
            </a:endParaRPr>
          </a:p>
        </p:txBody>
      </p:sp>
      <p:sp>
        <p:nvSpPr>
          <p:cNvPr id="544784" name="Text Box 16">
            <a:extLst>
              <a:ext uri="{FF2B5EF4-FFF2-40B4-BE49-F238E27FC236}">
                <a16:creationId xmlns:a16="http://schemas.microsoft.com/office/drawing/2014/main" id="{38BA5B03-7049-45DD-8747-1907A8540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7288" y="5049838"/>
            <a:ext cx="58261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2400" b="1" i="1">
                <a:solidFill>
                  <a:schemeClr val="tx1"/>
                </a:solidFill>
                <a:latin typeface="Times" panose="02020603050405020304" pitchFamily="18" charset="0"/>
              </a:rPr>
              <a:t>b </a:t>
            </a:r>
            <a:r>
              <a:rPr lang="en-US" altLang="en-US" sz="2400" b="1" i="1" baseline="30000">
                <a:solidFill>
                  <a:schemeClr val="tx1"/>
                </a:solidFill>
                <a:latin typeface="Times" panose="02020603050405020304" pitchFamily="18" charset="0"/>
              </a:rPr>
              <a:t>  </a:t>
            </a:r>
            <a:r>
              <a:rPr lang="en-US" altLang="en-US" sz="2400" b="1" i="1">
                <a:solidFill>
                  <a:schemeClr val="tx1"/>
                </a:solidFill>
                <a:latin typeface="Times" panose="02020603050405020304" pitchFamily="18" charset="0"/>
              </a:rPr>
              <a:t>vg</a:t>
            </a:r>
            <a:endParaRPr lang="en-US" altLang="en-US" sz="2400" b="1">
              <a:solidFill>
                <a:schemeClr val="tx1"/>
              </a:solidFill>
            </a:endParaRPr>
          </a:p>
        </p:txBody>
      </p:sp>
      <p:sp>
        <p:nvSpPr>
          <p:cNvPr id="544785" name="Text Box 17">
            <a:extLst>
              <a:ext uri="{FF2B5EF4-FFF2-40B4-BE49-F238E27FC236}">
                <a16:creationId xmlns:a16="http://schemas.microsoft.com/office/drawing/2014/main" id="{A76FC981-146B-49BB-B1CB-60BFDBF2A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1481138"/>
            <a:ext cx="58261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2400" b="1" i="1">
                <a:solidFill>
                  <a:schemeClr val="tx1"/>
                </a:solidFill>
                <a:latin typeface="Times" panose="02020603050405020304" pitchFamily="18" charset="0"/>
              </a:rPr>
              <a:t>b </a:t>
            </a:r>
            <a:r>
              <a:rPr lang="en-US" altLang="en-US" sz="2400" b="1" i="1" baseline="30000">
                <a:solidFill>
                  <a:schemeClr val="tx1"/>
                </a:solidFill>
                <a:latin typeface="Times" panose="02020603050405020304" pitchFamily="18" charset="0"/>
              </a:rPr>
              <a:t>  </a:t>
            </a:r>
            <a:r>
              <a:rPr lang="en-US" altLang="en-US" sz="2400" b="1" i="1">
                <a:solidFill>
                  <a:schemeClr val="tx1"/>
                </a:solidFill>
                <a:latin typeface="Times" panose="02020603050405020304" pitchFamily="18" charset="0"/>
              </a:rPr>
              <a:t>vg</a:t>
            </a:r>
          </a:p>
        </p:txBody>
      </p:sp>
      <p:sp>
        <p:nvSpPr>
          <p:cNvPr id="544786" name="Text Box 18">
            <a:extLst>
              <a:ext uri="{FF2B5EF4-FFF2-40B4-BE49-F238E27FC236}">
                <a16:creationId xmlns:a16="http://schemas.microsoft.com/office/drawing/2014/main" id="{E70E6F1E-3D0E-41B2-9BAB-B9C0CDE70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395538"/>
            <a:ext cx="58261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2400" b="1" i="1">
                <a:solidFill>
                  <a:schemeClr val="tx1"/>
                </a:solidFill>
                <a:latin typeface="Times" panose="02020603050405020304" pitchFamily="18" charset="0"/>
              </a:rPr>
              <a:t>b </a:t>
            </a:r>
            <a:r>
              <a:rPr lang="en-US" altLang="en-US" sz="2400" b="1" i="1" baseline="30000">
                <a:solidFill>
                  <a:schemeClr val="tx1"/>
                </a:solidFill>
                <a:latin typeface="Times" panose="02020603050405020304" pitchFamily="18" charset="0"/>
              </a:rPr>
              <a:t>  </a:t>
            </a:r>
            <a:r>
              <a:rPr lang="en-US" altLang="en-US" sz="2400" b="1" i="1">
                <a:solidFill>
                  <a:schemeClr val="tx1"/>
                </a:solidFill>
                <a:latin typeface="Times" panose="02020603050405020304" pitchFamily="18" charset="0"/>
              </a:rPr>
              <a:t>vg</a:t>
            </a:r>
            <a:endParaRPr lang="en-US" altLang="en-US" sz="2400" b="1">
              <a:solidFill>
                <a:schemeClr val="tx1"/>
              </a:solidFill>
            </a:endParaRPr>
          </a:p>
        </p:txBody>
      </p:sp>
      <p:sp>
        <p:nvSpPr>
          <p:cNvPr id="544787" name="Text Box 19">
            <a:extLst>
              <a:ext uri="{FF2B5EF4-FFF2-40B4-BE49-F238E27FC236}">
                <a16:creationId xmlns:a16="http://schemas.microsoft.com/office/drawing/2014/main" id="{3EB8D39C-5EAE-4D27-BE0D-F96893436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4148138"/>
            <a:ext cx="58261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2400" b="1" i="1">
                <a:solidFill>
                  <a:schemeClr val="tx1"/>
                </a:solidFill>
                <a:latin typeface="Times" panose="02020603050405020304" pitchFamily="18" charset="0"/>
              </a:rPr>
              <a:t>b </a:t>
            </a:r>
            <a:r>
              <a:rPr lang="en-US" altLang="en-US" sz="2400" b="1" i="1" baseline="30000">
                <a:solidFill>
                  <a:schemeClr val="tx1"/>
                </a:solidFill>
                <a:latin typeface="Times" panose="02020603050405020304" pitchFamily="18" charset="0"/>
              </a:rPr>
              <a:t>  </a:t>
            </a:r>
            <a:r>
              <a:rPr lang="en-US" altLang="en-US" sz="2400" b="1" i="1">
                <a:solidFill>
                  <a:schemeClr val="tx1"/>
                </a:solidFill>
                <a:latin typeface="Times" panose="02020603050405020304" pitchFamily="18" charset="0"/>
              </a:rPr>
              <a:t>vg</a:t>
            </a:r>
            <a:endParaRPr lang="en-US" altLang="en-US" sz="2400" b="1">
              <a:solidFill>
                <a:schemeClr val="tx1"/>
              </a:solidFill>
            </a:endParaRPr>
          </a:p>
        </p:txBody>
      </p:sp>
      <p:sp>
        <p:nvSpPr>
          <p:cNvPr id="544788" name="Text Box 20">
            <a:extLst>
              <a:ext uri="{FF2B5EF4-FFF2-40B4-BE49-F238E27FC236}">
                <a16:creationId xmlns:a16="http://schemas.microsoft.com/office/drawing/2014/main" id="{BF8D41DE-FFA1-4A09-AA68-4C5B37574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7588" y="5062538"/>
            <a:ext cx="58261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2400" b="1" i="1">
                <a:solidFill>
                  <a:schemeClr val="tx1"/>
                </a:solidFill>
                <a:latin typeface="Times" panose="02020603050405020304" pitchFamily="18" charset="0"/>
              </a:rPr>
              <a:t>b </a:t>
            </a:r>
            <a:r>
              <a:rPr lang="en-US" altLang="en-US" sz="2400" b="1" i="1" baseline="30000">
                <a:solidFill>
                  <a:schemeClr val="tx1"/>
                </a:solidFill>
                <a:latin typeface="Times" panose="02020603050405020304" pitchFamily="18" charset="0"/>
              </a:rPr>
              <a:t>  </a:t>
            </a:r>
            <a:r>
              <a:rPr lang="en-US" altLang="en-US" sz="2400" b="1" i="1">
                <a:solidFill>
                  <a:schemeClr val="tx1"/>
                </a:solidFill>
                <a:latin typeface="Times" panose="02020603050405020304" pitchFamily="18" charset="0"/>
              </a:rPr>
              <a:t>vg</a:t>
            </a:r>
          </a:p>
        </p:txBody>
      </p:sp>
      <p:sp>
        <p:nvSpPr>
          <p:cNvPr id="544789" name="Text Box 21">
            <a:extLst>
              <a:ext uri="{FF2B5EF4-FFF2-40B4-BE49-F238E27FC236}">
                <a16:creationId xmlns:a16="http://schemas.microsoft.com/office/drawing/2014/main" id="{53AD805A-E3CE-46DA-B592-7F0F9CE72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6238" y="1881188"/>
            <a:ext cx="249237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  <a:sym typeface="Symbol" panose="05050102010706020507" pitchFamily="18" charset="2"/>
              </a:rPr>
              <a:t></a:t>
            </a:r>
            <a:endParaRPr lang="en-US" altLang="en-US" sz="2000" b="1">
              <a:solidFill>
                <a:schemeClr val="tx1"/>
              </a:solidFill>
            </a:endParaRPr>
          </a:p>
        </p:txBody>
      </p:sp>
      <p:sp>
        <p:nvSpPr>
          <p:cNvPr id="544790" name="Text Box 22">
            <a:extLst>
              <a:ext uri="{FF2B5EF4-FFF2-40B4-BE49-F238E27FC236}">
                <a16:creationId xmlns:a16="http://schemas.microsoft.com/office/drawing/2014/main" id="{8EB02C61-E1DA-4B83-A4F5-AC35CE7D3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2738" y="4598988"/>
            <a:ext cx="363537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  <a:sym typeface="Symbol" panose="05050102010706020507" pitchFamily="18" charset="2"/>
              </a:rPr>
              <a:t>atau</a:t>
            </a:r>
            <a:endParaRPr lang="en-US" altLang="en-US" sz="2000" b="1">
              <a:solidFill>
                <a:schemeClr val="tx1"/>
              </a:solidFill>
            </a:endParaRPr>
          </a:p>
        </p:txBody>
      </p:sp>
      <p:sp>
        <p:nvSpPr>
          <p:cNvPr id="544791" name="Rectangle 23">
            <a:extLst>
              <a:ext uri="{FF2B5EF4-FFF2-40B4-BE49-F238E27FC236}">
                <a16:creationId xmlns:a16="http://schemas.microsoft.com/office/drawing/2014/main" id="{F5C58FB2-3A03-4B21-9C5D-C33504C3F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867400"/>
            <a:ext cx="3276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D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915" name="Picture 3">
            <a:extLst>
              <a:ext uri="{FF2B5EF4-FFF2-40B4-BE49-F238E27FC236}">
                <a16:creationId xmlns:a16="http://schemas.microsoft.com/office/drawing/2014/main" id="{1588C763-F528-40B9-8514-B76000758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6"/>
          <a:stretch>
            <a:fillRect/>
          </a:stretch>
        </p:blipFill>
        <p:spPr bwMode="auto">
          <a:xfrm>
            <a:off x="544513" y="292100"/>
            <a:ext cx="8054975" cy="639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0916" name="Rectangle 4">
            <a:extLst>
              <a:ext uri="{FF2B5EF4-FFF2-40B4-BE49-F238E27FC236}">
                <a16:creationId xmlns:a16="http://schemas.microsoft.com/office/drawing/2014/main" id="{E9B281BF-1166-432E-9175-D8D15C23F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" y="6381750"/>
            <a:ext cx="1651000" cy="279400"/>
          </a:xfrm>
          <a:prstGeom prst="rect">
            <a:avLst/>
          </a:prstGeom>
          <a:solidFill>
            <a:srgbClr val="FECD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550917" name="Rectangle 5">
            <a:extLst>
              <a:ext uri="{FF2B5EF4-FFF2-40B4-BE49-F238E27FC236}">
                <a16:creationId xmlns:a16="http://schemas.microsoft.com/office/drawing/2014/main" id="{5DF16B4D-2B4A-4DA5-88E5-5C095CB04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" y="330200"/>
            <a:ext cx="1651000" cy="279400"/>
          </a:xfrm>
          <a:prstGeom prst="rect">
            <a:avLst/>
          </a:prstGeom>
          <a:solidFill>
            <a:srgbClr val="FECD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550918" name="Rectangle 6">
            <a:extLst>
              <a:ext uri="{FF2B5EF4-FFF2-40B4-BE49-F238E27FC236}">
                <a16:creationId xmlns:a16="http://schemas.microsoft.com/office/drawing/2014/main" id="{03909056-9AD8-4F8F-B2AF-217808A3B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6629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200"/>
              <a:t>Peraga 15.9 Bagaimanakah tautan antara dua gen memengaruhi pewarisan karakter?</a:t>
            </a:r>
          </a:p>
        </p:txBody>
      </p:sp>
      <p:sp>
        <p:nvSpPr>
          <p:cNvPr id="550919" name="Text Box 7">
            <a:extLst>
              <a:ext uri="{FF2B5EF4-FFF2-40B4-BE49-F238E27FC236}">
                <a16:creationId xmlns:a16="http://schemas.microsoft.com/office/drawing/2014/main" id="{CC2EF026-A6DC-4FBB-94D4-0F54DD8E3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8" y="354013"/>
            <a:ext cx="125253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500" b="1">
                <a:solidFill>
                  <a:srgbClr val="563A84"/>
                </a:solidFill>
              </a:rPr>
              <a:t>PERCOBAAN</a:t>
            </a:r>
            <a:endParaRPr lang="en-US" altLang="en-US" sz="1000" b="1">
              <a:solidFill>
                <a:schemeClr val="tx1"/>
              </a:solidFill>
            </a:endParaRPr>
          </a:p>
        </p:txBody>
      </p:sp>
      <p:sp>
        <p:nvSpPr>
          <p:cNvPr id="550920" name="Text Box 8">
            <a:extLst>
              <a:ext uri="{FF2B5EF4-FFF2-40B4-BE49-F238E27FC236}">
                <a16:creationId xmlns:a16="http://schemas.microsoft.com/office/drawing/2014/main" id="{6466B8A8-0FA4-4511-BE17-313AD2E11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2638" y="569913"/>
            <a:ext cx="20399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200" b="1">
                <a:solidFill>
                  <a:schemeClr val="tx1"/>
                </a:solidFill>
              </a:rPr>
              <a:t>Generasi P (homozigot)</a:t>
            </a:r>
            <a:endParaRPr lang="en-US" altLang="en-US" sz="1000" b="1">
              <a:solidFill>
                <a:schemeClr val="tx1"/>
              </a:solidFill>
            </a:endParaRPr>
          </a:p>
        </p:txBody>
      </p:sp>
      <p:sp>
        <p:nvSpPr>
          <p:cNvPr id="550921" name="Text Box 9">
            <a:extLst>
              <a:ext uri="{FF2B5EF4-FFF2-40B4-BE49-F238E27FC236}">
                <a16:creationId xmlns:a16="http://schemas.microsoft.com/office/drawing/2014/main" id="{5C8C6391-8329-4CD8-9AF2-B7C0CC5E9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88" y="6418263"/>
            <a:ext cx="9223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500" b="1">
                <a:solidFill>
                  <a:srgbClr val="563A84"/>
                </a:solidFill>
              </a:rPr>
              <a:t>HASIL</a:t>
            </a:r>
            <a:endParaRPr lang="en-US" altLang="en-US" sz="1000" b="1">
              <a:solidFill>
                <a:schemeClr val="tx1"/>
              </a:solidFill>
            </a:endParaRPr>
          </a:p>
        </p:txBody>
      </p:sp>
      <p:sp>
        <p:nvSpPr>
          <p:cNvPr id="550922" name="Text Box 10">
            <a:extLst>
              <a:ext uri="{FF2B5EF4-FFF2-40B4-BE49-F238E27FC236}">
                <a16:creationId xmlns:a16="http://schemas.microsoft.com/office/drawing/2014/main" id="{EBF2EBA5-115A-4BFC-AC23-3EF10565E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8988" y="931863"/>
            <a:ext cx="86518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000" b="1" i="1">
                <a:solidFill>
                  <a:schemeClr val="tx1"/>
                </a:solidFill>
              </a:rPr>
              <a:t>Wild type</a:t>
            </a:r>
          </a:p>
          <a:p>
            <a:pPr eaLnBrk="0" hangingPunct="0"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</a:rPr>
              <a:t>(tubuh abu-abu,</a:t>
            </a:r>
          </a:p>
          <a:p>
            <a:pPr eaLnBrk="0" hangingPunct="0">
              <a:lnSpc>
                <a:spcPct val="80000"/>
              </a:lnSpc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</a:rPr>
              <a:t>sayap normal</a:t>
            </a:r>
            <a:r>
              <a:rPr lang="en-US" altLang="en-US" sz="1200" b="1">
                <a:solidFill>
                  <a:schemeClr val="tx1"/>
                </a:solidFill>
              </a:rPr>
              <a:t>)</a:t>
            </a:r>
            <a:endParaRPr lang="en-US" altLang="en-US" sz="1000" b="1">
              <a:solidFill>
                <a:schemeClr val="tx1"/>
              </a:solidFill>
            </a:endParaRPr>
          </a:p>
        </p:txBody>
      </p:sp>
      <p:sp>
        <p:nvSpPr>
          <p:cNvPr id="550923" name="Text Box 11">
            <a:extLst>
              <a:ext uri="{FF2B5EF4-FFF2-40B4-BE49-F238E27FC236}">
                <a16:creationId xmlns:a16="http://schemas.microsoft.com/office/drawing/2014/main" id="{C918DBA4-3823-4ADA-ACE4-9D414B48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288" y="944563"/>
            <a:ext cx="966787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</a:rPr>
              <a:t>Mutan ganda</a:t>
            </a:r>
          </a:p>
          <a:p>
            <a:pPr eaLnBrk="0" hangingPunct="0"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</a:rPr>
              <a:t>(tubuh hitam,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</a:rPr>
              <a:t>sayap vestigial)</a:t>
            </a:r>
          </a:p>
        </p:txBody>
      </p:sp>
      <p:sp>
        <p:nvSpPr>
          <p:cNvPr id="550924" name="Text Box 12">
            <a:extLst>
              <a:ext uri="{FF2B5EF4-FFF2-40B4-BE49-F238E27FC236}">
                <a16:creationId xmlns:a16="http://schemas.microsoft.com/office/drawing/2014/main" id="{2DB62F89-1F8E-4E0F-8CC0-E66FB65D5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688" y="1211263"/>
            <a:ext cx="96837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  <a:sym typeface="Symbol" panose="05050102010706020507" pitchFamily="18" charset="2"/>
              </a:rPr>
              <a:t></a:t>
            </a:r>
            <a:endParaRPr lang="en-US" altLang="en-US" sz="1000" b="1">
              <a:solidFill>
                <a:schemeClr val="tx1"/>
              </a:solidFill>
            </a:endParaRPr>
          </a:p>
        </p:txBody>
      </p:sp>
      <p:sp>
        <p:nvSpPr>
          <p:cNvPr id="550925" name="Text Box 13">
            <a:extLst>
              <a:ext uri="{FF2B5EF4-FFF2-40B4-BE49-F238E27FC236}">
                <a16:creationId xmlns:a16="http://schemas.microsoft.com/office/drawing/2014/main" id="{94BFA5C2-F749-464D-ABE8-8009B4B8F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3488" y="1503363"/>
            <a:ext cx="592137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200" b="1" i="1">
                <a:solidFill>
                  <a:schemeClr val="tx1"/>
                </a:solidFill>
                <a:latin typeface="Times" panose="02020603050405020304" pitchFamily="18" charset="0"/>
              </a:rPr>
              <a:t> b b vg vg</a:t>
            </a:r>
          </a:p>
        </p:txBody>
      </p:sp>
      <p:sp>
        <p:nvSpPr>
          <p:cNvPr id="550926" name="Text Box 14">
            <a:extLst>
              <a:ext uri="{FF2B5EF4-FFF2-40B4-BE49-F238E27FC236}">
                <a16:creationId xmlns:a16="http://schemas.microsoft.com/office/drawing/2014/main" id="{436D47B0-0670-4673-805C-ED75DAC86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2716213"/>
            <a:ext cx="592137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200" b="1" i="1">
                <a:solidFill>
                  <a:schemeClr val="tx1"/>
                </a:solidFill>
                <a:latin typeface="Times" panose="02020603050405020304" pitchFamily="18" charset="0"/>
              </a:rPr>
              <a:t> b b vg vg</a:t>
            </a:r>
            <a:endParaRPr lang="en-US" altLang="en-US" sz="1200" b="1">
              <a:solidFill>
                <a:schemeClr val="tx1"/>
              </a:solidFill>
            </a:endParaRPr>
          </a:p>
        </p:txBody>
      </p:sp>
      <p:sp>
        <p:nvSpPr>
          <p:cNvPr id="550927" name="Text Box 15">
            <a:extLst>
              <a:ext uri="{FF2B5EF4-FFF2-40B4-BE49-F238E27FC236}">
                <a16:creationId xmlns:a16="http://schemas.microsoft.com/office/drawing/2014/main" id="{6BEAD796-EEDA-42EE-99CF-C24799FC1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7938" y="2163763"/>
            <a:ext cx="922337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</a:rPr>
              <a:t>Mutan ganda</a:t>
            </a:r>
          </a:p>
        </p:txBody>
      </p:sp>
      <p:sp>
        <p:nvSpPr>
          <p:cNvPr id="550928" name="Text Box 16">
            <a:extLst>
              <a:ext uri="{FF2B5EF4-FFF2-40B4-BE49-F238E27FC236}">
                <a16:creationId xmlns:a16="http://schemas.microsoft.com/office/drawing/2014/main" id="{C9E789BD-B220-4F93-8212-5ED40B9F5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7038" y="2259013"/>
            <a:ext cx="814387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</a:rPr>
              <a:t>SILANG UJI</a:t>
            </a:r>
          </a:p>
        </p:txBody>
      </p:sp>
      <p:sp>
        <p:nvSpPr>
          <p:cNvPr id="550929" name="Text Box 17">
            <a:extLst>
              <a:ext uri="{FF2B5EF4-FFF2-40B4-BE49-F238E27FC236}">
                <a16:creationId xmlns:a16="http://schemas.microsoft.com/office/drawing/2014/main" id="{990A645F-35C6-4343-93CE-3A15E404B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688" y="2424113"/>
            <a:ext cx="96837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  <a:sym typeface="Symbol" panose="05050102010706020507" pitchFamily="18" charset="2"/>
              </a:rPr>
              <a:t></a:t>
            </a:r>
            <a:endParaRPr lang="en-US" altLang="en-US" sz="1000" b="1">
              <a:solidFill>
                <a:schemeClr val="tx1"/>
              </a:solidFill>
            </a:endParaRPr>
          </a:p>
        </p:txBody>
      </p:sp>
      <p:sp>
        <p:nvSpPr>
          <p:cNvPr id="550930" name="Text Box 18">
            <a:extLst>
              <a:ext uri="{FF2B5EF4-FFF2-40B4-BE49-F238E27FC236}">
                <a16:creationId xmlns:a16="http://schemas.microsoft.com/office/drawing/2014/main" id="{3904F6DF-4093-4B20-9223-370E4FE0F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3588" y="1528763"/>
            <a:ext cx="904875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200" b="1" i="1">
                <a:solidFill>
                  <a:schemeClr val="tx1"/>
                </a:solidFill>
                <a:latin typeface="Times" panose="02020603050405020304" pitchFamily="18" charset="0"/>
              </a:rPr>
              <a:t> b</a:t>
            </a:r>
            <a:r>
              <a:rPr lang="en-US" altLang="en-US" sz="1200" b="1" baseline="30000">
                <a:solidFill>
                  <a:schemeClr val="tx1"/>
                </a:solidFill>
                <a:latin typeface="Times" panose="02020603050405020304" pitchFamily="18" charset="0"/>
              </a:rPr>
              <a:t>+</a:t>
            </a:r>
            <a:r>
              <a:rPr lang="en-US" altLang="en-US" sz="1200" b="1" i="1" baseline="30000">
                <a:solidFill>
                  <a:schemeClr val="tx1"/>
                </a:solidFill>
                <a:latin typeface="Times" panose="02020603050405020304" pitchFamily="18" charset="0"/>
              </a:rPr>
              <a:t> </a:t>
            </a:r>
            <a:r>
              <a:rPr lang="en-US" altLang="en-US" sz="1200" b="1" i="1">
                <a:solidFill>
                  <a:schemeClr val="tx1"/>
                </a:solidFill>
                <a:latin typeface="Times" panose="02020603050405020304" pitchFamily="18" charset="0"/>
              </a:rPr>
              <a:t> b</a:t>
            </a:r>
            <a:r>
              <a:rPr lang="en-US" altLang="en-US" sz="1200" b="1" baseline="30000">
                <a:solidFill>
                  <a:schemeClr val="tx1"/>
                </a:solidFill>
                <a:latin typeface="Times" panose="02020603050405020304" pitchFamily="18" charset="0"/>
              </a:rPr>
              <a:t>+</a:t>
            </a:r>
            <a:r>
              <a:rPr lang="en-US" altLang="en-US" sz="1200" b="1" i="1">
                <a:solidFill>
                  <a:schemeClr val="tx1"/>
                </a:solidFill>
                <a:latin typeface="Times" panose="02020603050405020304" pitchFamily="18" charset="0"/>
              </a:rPr>
              <a:t> vg</a:t>
            </a:r>
            <a:r>
              <a:rPr lang="en-US" altLang="en-US" sz="1200" b="1" baseline="30000">
                <a:solidFill>
                  <a:schemeClr val="tx1"/>
                </a:solidFill>
                <a:latin typeface="Times" panose="02020603050405020304" pitchFamily="18" charset="0"/>
              </a:rPr>
              <a:t>+</a:t>
            </a:r>
            <a:r>
              <a:rPr lang="en-US" altLang="en-US" sz="1200" b="1" i="1" baseline="30000">
                <a:solidFill>
                  <a:schemeClr val="tx1"/>
                </a:solidFill>
                <a:latin typeface="Times" panose="02020603050405020304" pitchFamily="18" charset="0"/>
              </a:rPr>
              <a:t> </a:t>
            </a:r>
            <a:r>
              <a:rPr lang="en-US" altLang="en-US" sz="1200" b="1" i="1">
                <a:solidFill>
                  <a:schemeClr val="tx1"/>
                </a:solidFill>
                <a:latin typeface="Times" panose="02020603050405020304" pitchFamily="18" charset="0"/>
              </a:rPr>
              <a:t> vg</a:t>
            </a:r>
            <a:r>
              <a:rPr lang="en-US" altLang="en-US" sz="1200" b="1" baseline="30000">
                <a:solidFill>
                  <a:schemeClr val="tx1"/>
                </a:solidFill>
                <a:latin typeface="Times" panose="02020603050405020304" pitchFamily="18" charset="0"/>
              </a:rPr>
              <a:t>+</a:t>
            </a:r>
            <a:endParaRPr lang="en-US" altLang="en-US" sz="1200" b="1">
              <a:solidFill>
                <a:schemeClr val="tx1"/>
              </a:solidFill>
            </a:endParaRPr>
          </a:p>
        </p:txBody>
      </p:sp>
      <p:sp>
        <p:nvSpPr>
          <p:cNvPr id="550931" name="Text Box 19">
            <a:extLst>
              <a:ext uri="{FF2B5EF4-FFF2-40B4-BE49-F238E27FC236}">
                <a16:creationId xmlns:a16="http://schemas.microsoft.com/office/drawing/2014/main" id="{5CB16B6C-47B6-449A-8138-CCC00431E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8988" y="1966913"/>
            <a:ext cx="833437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200" b="1">
                <a:solidFill>
                  <a:schemeClr val="tx1"/>
                </a:solidFill>
              </a:rPr>
              <a:t>Dihibrid F</a:t>
            </a:r>
            <a:r>
              <a:rPr lang="en-US" altLang="en-US" sz="1200" b="1" baseline="-25000">
                <a:solidFill>
                  <a:schemeClr val="tx1"/>
                </a:solidFill>
              </a:rPr>
              <a:t>1</a:t>
            </a:r>
            <a:r>
              <a:rPr lang="en-US" altLang="en-US" sz="1200" b="1">
                <a:solidFill>
                  <a:schemeClr val="tx1"/>
                </a:solidFill>
              </a:rPr>
              <a:t> </a:t>
            </a:r>
          </a:p>
          <a:p>
            <a:pPr eaLnBrk="0" hangingPunct="0">
              <a:spcBef>
                <a:spcPct val="0"/>
              </a:spcBef>
            </a:pPr>
            <a:r>
              <a:rPr lang="en-US" altLang="en-US" sz="1200" b="1">
                <a:solidFill>
                  <a:schemeClr val="tx1"/>
                </a:solidFill>
              </a:rPr>
              <a:t>(</a:t>
            </a:r>
            <a:r>
              <a:rPr lang="en-US" altLang="en-US" sz="1200" b="1" i="1">
                <a:solidFill>
                  <a:schemeClr val="tx1"/>
                </a:solidFill>
              </a:rPr>
              <a:t>wild type</a:t>
            </a:r>
            <a:r>
              <a:rPr lang="en-US" altLang="en-US" sz="1200" b="1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50932" name="Text Box 20">
            <a:extLst>
              <a:ext uri="{FF2B5EF4-FFF2-40B4-BE49-F238E27FC236}">
                <a16:creationId xmlns:a16="http://schemas.microsoft.com/office/drawing/2014/main" id="{062E4FF0-25FA-4902-BB7D-70CAC611B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7238" y="2716213"/>
            <a:ext cx="846137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200" b="1" i="1">
                <a:solidFill>
                  <a:schemeClr val="tx1"/>
                </a:solidFill>
                <a:latin typeface="Times" panose="02020603050405020304" pitchFamily="18" charset="0"/>
              </a:rPr>
              <a:t> b</a:t>
            </a:r>
            <a:r>
              <a:rPr lang="en-US" altLang="en-US" sz="1200" b="1" baseline="30000">
                <a:solidFill>
                  <a:schemeClr val="tx1"/>
                </a:solidFill>
                <a:latin typeface="Times" panose="02020603050405020304" pitchFamily="18" charset="0"/>
              </a:rPr>
              <a:t>+</a:t>
            </a:r>
            <a:r>
              <a:rPr lang="en-US" altLang="en-US" sz="1200" b="1" i="1" baseline="30000">
                <a:solidFill>
                  <a:schemeClr val="tx1"/>
                </a:solidFill>
                <a:latin typeface="Times" panose="02020603050405020304" pitchFamily="18" charset="0"/>
              </a:rPr>
              <a:t> </a:t>
            </a:r>
            <a:r>
              <a:rPr lang="en-US" altLang="en-US" sz="1200" b="1" i="1">
                <a:solidFill>
                  <a:schemeClr val="tx1"/>
                </a:solidFill>
                <a:latin typeface="Times" panose="02020603050405020304" pitchFamily="18" charset="0"/>
              </a:rPr>
              <a:t> b vg</a:t>
            </a:r>
            <a:r>
              <a:rPr lang="en-US" altLang="en-US" sz="1200" b="1" baseline="30000">
                <a:solidFill>
                  <a:schemeClr val="tx1"/>
                </a:solidFill>
                <a:latin typeface="Times" panose="02020603050405020304" pitchFamily="18" charset="0"/>
              </a:rPr>
              <a:t>+</a:t>
            </a:r>
            <a:r>
              <a:rPr lang="en-US" altLang="en-US" sz="1200" b="1" i="1">
                <a:solidFill>
                  <a:schemeClr val="tx1"/>
                </a:solidFill>
                <a:latin typeface="Times" panose="02020603050405020304" pitchFamily="18" charset="0"/>
              </a:rPr>
              <a:t> vg</a:t>
            </a:r>
            <a:endParaRPr lang="en-US" altLang="en-US" sz="1200" b="1">
              <a:solidFill>
                <a:schemeClr val="tx1"/>
              </a:solidFill>
            </a:endParaRPr>
          </a:p>
        </p:txBody>
      </p:sp>
      <p:sp>
        <p:nvSpPr>
          <p:cNvPr id="550933" name="Text Box 21">
            <a:extLst>
              <a:ext uri="{FF2B5EF4-FFF2-40B4-BE49-F238E27FC236}">
                <a16:creationId xmlns:a16="http://schemas.microsoft.com/office/drawing/2014/main" id="{F8E05BDF-B63F-4EBD-A986-F54606CC2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6288" y="3160713"/>
            <a:ext cx="731837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200" b="1">
                <a:solidFill>
                  <a:schemeClr val="tx1"/>
                </a:solidFill>
              </a:rPr>
              <a:t>Keturunan</a:t>
            </a:r>
          </a:p>
          <a:p>
            <a:pPr eaLnBrk="0" hangingPunct="0">
              <a:spcBef>
                <a:spcPct val="0"/>
              </a:spcBef>
            </a:pPr>
            <a:r>
              <a:rPr lang="en-US" altLang="en-US" sz="1200" b="1">
                <a:solidFill>
                  <a:schemeClr val="tx1"/>
                </a:solidFill>
              </a:rPr>
              <a:t>silang uji</a:t>
            </a:r>
          </a:p>
        </p:txBody>
      </p:sp>
      <p:sp>
        <p:nvSpPr>
          <p:cNvPr id="550934" name="Text Box 22">
            <a:extLst>
              <a:ext uri="{FF2B5EF4-FFF2-40B4-BE49-F238E27FC236}">
                <a16:creationId xmlns:a16="http://schemas.microsoft.com/office/drawing/2014/main" id="{1F0D9A61-8D41-478C-AE39-5957AC66C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4163" y="3505200"/>
            <a:ext cx="325437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</a:rPr>
              <a:t>Sel telur</a:t>
            </a:r>
            <a:endParaRPr lang="en-US" altLang="en-US" sz="1200" b="1">
              <a:solidFill>
                <a:schemeClr val="tx1"/>
              </a:solidFill>
            </a:endParaRPr>
          </a:p>
        </p:txBody>
      </p:sp>
      <p:sp>
        <p:nvSpPr>
          <p:cNvPr id="550935" name="Text Box 23">
            <a:extLst>
              <a:ext uri="{FF2B5EF4-FFF2-40B4-BE49-F238E27FC236}">
                <a16:creationId xmlns:a16="http://schemas.microsoft.com/office/drawing/2014/main" id="{182DE5D6-09CF-4AAF-A678-79FE49574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238" y="3370263"/>
            <a:ext cx="452437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200" b="1" i="1">
                <a:solidFill>
                  <a:schemeClr val="tx1"/>
                </a:solidFill>
                <a:latin typeface="Times" panose="02020603050405020304" pitchFamily="18" charset="0"/>
              </a:rPr>
              <a:t> b</a:t>
            </a:r>
            <a:r>
              <a:rPr lang="en-US" altLang="en-US" sz="1200" b="1" baseline="30000">
                <a:solidFill>
                  <a:schemeClr val="tx1"/>
                </a:solidFill>
                <a:latin typeface="Times" panose="02020603050405020304" pitchFamily="18" charset="0"/>
              </a:rPr>
              <a:t>+</a:t>
            </a:r>
            <a:r>
              <a:rPr lang="en-US" altLang="en-US" sz="1200" b="1" i="1" baseline="30000">
                <a:solidFill>
                  <a:schemeClr val="tx1"/>
                </a:solidFill>
                <a:latin typeface="Times" panose="02020603050405020304" pitchFamily="18" charset="0"/>
              </a:rPr>
              <a:t> </a:t>
            </a:r>
            <a:r>
              <a:rPr lang="en-US" altLang="en-US" sz="1200" b="1" i="1">
                <a:solidFill>
                  <a:schemeClr val="tx1"/>
                </a:solidFill>
                <a:latin typeface="Times" panose="02020603050405020304" pitchFamily="18" charset="0"/>
              </a:rPr>
              <a:t> vg</a:t>
            </a:r>
            <a:r>
              <a:rPr lang="en-US" altLang="en-US" sz="1200" b="1" baseline="30000">
                <a:solidFill>
                  <a:schemeClr val="tx1"/>
                </a:solidFill>
                <a:latin typeface="Times" panose="02020603050405020304" pitchFamily="18" charset="0"/>
              </a:rPr>
              <a:t>+</a:t>
            </a:r>
            <a:endParaRPr lang="en-US" altLang="en-US" sz="1200" b="1">
              <a:solidFill>
                <a:schemeClr val="tx1"/>
              </a:solidFill>
            </a:endParaRPr>
          </a:p>
        </p:txBody>
      </p:sp>
      <p:sp>
        <p:nvSpPr>
          <p:cNvPr id="550936" name="Text Box 24">
            <a:extLst>
              <a:ext uri="{FF2B5EF4-FFF2-40B4-BE49-F238E27FC236}">
                <a16:creationId xmlns:a16="http://schemas.microsoft.com/office/drawing/2014/main" id="{0CE8F358-5D8E-4D56-B2B8-6932D72AA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0038" y="3370263"/>
            <a:ext cx="312737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200" b="1" i="1">
                <a:solidFill>
                  <a:schemeClr val="tx1"/>
                </a:solidFill>
                <a:latin typeface="Times" panose="02020603050405020304" pitchFamily="18" charset="0"/>
              </a:rPr>
              <a:t> b vg</a:t>
            </a:r>
            <a:endParaRPr lang="en-US" altLang="en-US" sz="1200" b="1">
              <a:solidFill>
                <a:schemeClr val="tx1"/>
              </a:solidFill>
            </a:endParaRPr>
          </a:p>
        </p:txBody>
      </p:sp>
      <p:sp>
        <p:nvSpPr>
          <p:cNvPr id="550937" name="Text Box 25">
            <a:extLst>
              <a:ext uri="{FF2B5EF4-FFF2-40B4-BE49-F238E27FC236}">
                <a16:creationId xmlns:a16="http://schemas.microsoft.com/office/drawing/2014/main" id="{A7D3B086-0B5B-4DA9-832B-F3A9FAA53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9013" y="3370263"/>
            <a:ext cx="388937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200" b="1" i="1">
                <a:solidFill>
                  <a:schemeClr val="tx1"/>
                </a:solidFill>
                <a:latin typeface="Times" panose="02020603050405020304" pitchFamily="18" charset="0"/>
              </a:rPr>
              <a:t> b</a:t>
            </a:r>
            <a:r>
              <a:rPr lang="en-US" altLang="en-US" sz="1200" b="1" baseline="30000">
                <a:solidFill>
                  <a:schemeClr val="tx1"/>
                </a:solidFill>
                <a:latin typeface="Times" panose="02020603050405020304" pitchFamily="18" charset="0"/>
              </a:rPr>
              <a:t>+</a:t>
            </a:r>
            <a:r>
              <a:rPr lang="en-US" altLang="en-US" sz="1200" b="1" i="1" baseline="30000">
                <a:solidFill>
                  <a:schemeClr val="tx1"/>
                </a:solidFill>
                <a:latin typeface="Times" panose="02020603050405020304" pitchFamily="18" charset="0"/>
              </a:rPr>
              <a:t> </a:t>
            </a:r>
            <a:r>
              <a:rPr lang="en-US" altLang="en-US" sz="1200" b="1" i="1">
                <a:solidFill>
                  <a:schemeClr val="tx1"/>
                </a:solidFill>
                <a:latin typeface="Times" panose="02020603050405020304" pitchFamily="18" charset="0"/>
              </a:rPr>
              <a:t> vg</a:t>
            </a:r>
            <a:endParaRPr lang="en-US" altLang="en-US" sz="1200" b="1">
              <a:solidFill>
                <a:schemeClr val="tx1"/>
              </a:solidFill>
            </a:endParaRPr>
          </a:p>
        </p:txBody>
      </p:sp>
      <p:sp>
        <p:nvSpPr>
          <p:cNvPr id="550938" name="Text Box 26">
            <a:extLst>
              <a:ext uri="{FF2B5EF4-FFF2-40B4-BE49-F238E27FC236}">
                <a16:creationId xmlns:a16="http://schemas.microsoft.com/office/drawing/2014/main" id="{1E486131-6E9B-4851-865E-E7856F15F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8313" y="3376613"/>
            <a:ext cx="382587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200" b="1" i="1">
                <a:solidFill>
                  <a:schemeClr val="tx1"/>
                </a:solidFill>
                <a:latin typeface="Times" panose="02020603050405020304" pitchFamily="18" charset="0"/>
              </a:rPr>
              <a:t> b vg</a:t>
            </a:r>
            <a:r>
              <a:rPr lang="en-US" altLang="en-US" sz="1200" b="1" baseline="30000">
                <a:solidFill>
                  <a:schemeClr val="tx1"/>
                </a:solidFill>
                <a:latin typeface="Times" panose="02020603050405020304" pitchFamily="18" charset="0"/>
              </a:rPr>
              <a:t>+</a:t>
            </a:r>
            <a:endParaRPr lang="en-US" altLang="en-US" sz="1200" b="1">
              <a:solidFill>
                <a:schemeClr val="tx1"/>
              </a:solidFill>
            </a:endParaRPr>
          </a:p>
        </p:txBody>
      </p:sp>
      <p:sp>
        <p:nvSpPr>
          <p:cNvPr id="550939" name="Text Box 27">
            <a:extLst>
              <a:ext uri="{FF2B5EF4-FFF2-40B4-BE49-F238E27FC236}">
                <a16:creationId xmlns:a16="http://schemas.microsoft.com/office/drawing/2014/main" id="{D531645C-F08E-4ACA-A55E-BE26CF047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8788" y="3789363"/>
            <a:ext cx="465137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hangingPunct="0"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</a:rPr>
              <a:t>Hitam-</a:t>
            </a:r>
          </a:p>
          <a:p>
            <a:pPr algn="ctr" eaLnBrk="0" hangingPunct="0"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</a:rPr>
              <a:t>normal</a:t>
            </a:r>
          </a:p>
        </p:txBody>
      </p:sp>
      <p:sp>
        <p:nvSpPr>
          <p:cNvPr id="550940" name="Text Box 28">
            <a:extLst>
              <a:ext uri="{FF2B5EF4-FFF2-40B4-BE49-F238E27FC236}">
                <a16:creationId xmlns:a16="http://schemas.microsoft.com/office/drawing/2014/main" id="{257ED66E-98B2-4FFB-BE0F-E2766535E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788" y="3802063"/>
            <a:ext cx="509587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hangingPunct="0"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</a:rPr>
              <a:t>Abu-abu-</a:t>
            </a: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</a:rPr>
              <a:t>vestigial</a:t>
            </a:r>
          </a:p>
        </p:txBody>
      </p:sp>
      <p:sp>
        <p:nvSpPr>
          <p:cNvPr id="550941" name="Text Box 29">
            <a:extLst>
              <a:ext uri="{FF2B5EF4-FFF2-40B4-BE49-F238E27FC236}">
                <a16:creationId xmlns:a16="http://schemas.microsoft.com/office/drawing/2014/main" id="{0DF6A614-D693-473A-B40B-DA3544155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4788" y="3802063"/>
            <a:ext cx="509587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hangingPunct="0"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</a:rPr>
              <a:t>Hitam-</a:t>
            </a: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</a:rPr>
              <a:t>vestigial</a:t>
            </a:r>
          </a:p>
        </p:txBody>
      </p:sp>
      <p:sp>
        <p:nvSpPr>
          <p:cNvPr id="550942" name="Text Box 30">
            <a:extLst>
              <a:ext uri="{FF2B5EF4-FFF2-40B4-BE49-F238E27FC236}">
                <a16:creationId xmlns:a16="http://schemas.microsoft.com/office/drawing/2014/main" id="{48246CAD-D547-4215-BA5C-0581526C5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638" y="3795713"/>
            <a:ext cx="8207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hangingPunct="0">
              <a:spcBef>
                <a:spcPct val="0"/>
              </a:spcBef>
            </a:pPr>
            <a:r>
              <a:rPr lang="en-US" altLang="en-US" sz="1000" b="1" i="1">
                <a:solidFill>
                  <a:schemeClr val="tx1"/>
                </a:solidFill>
              </a:rPr>
              <a:t>Wild type</a:t>
            </a:r>
            <a:endParaRPr lang="en-US" altLang="en-US" sz="1000" b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</a:rPr>
              <a:t>(tubuh </a:t>
            </a:r>
          </a:p>
          <a:p>
            <a:pPr algn="ctr" eaLnBrk="0" hangingPunct="0"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</a:rPr>
              <a:t>abu-abu)</a:t>
            </a:r>
          </a:p>
        </p:txBody>
      </p:sp>
      <p:sp>
        <p:nvSpPr>
          <p:cNvPr id="550943" name="Text Box 31">
            <a:extLst>
              <a:ext uri="{FF2B5EF4-FFF2-40B4-BE49-F238E27FC236}">
                <a16:creationId xmlns:a16="http://schemas.microsoft.com/office/drawing/2014/main" id="{4768D83B-6FAB-49EB-AD00-CB98C5149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8738" y="4176713"/>
            <a:ext cx="312737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200" b="1" i="1">
                <a:solidFill>
                  <a:schemeClr val="tx1"/>
                </a:solidFill>
                <a:latin typeface="Times" panose="02020603050405020304" pitchFamily="18" charset="0"/>
              </a:rPr>
              <a:t> b vg</a:t>
            </a:r>
            <a:endParaRPr lang="en-US" altLang="en-US" sz="1200" b="1">
              <a:solidFill>
                <a:schemeClr val="tx1"/>
              </a:solidFill>
            </a:endParaRPr>
          </a:p>
        </p:txBody>
      </p:sp>
      <p:sp>
        <p:nvSpPr>
          <p:cNvPr id="550944" name="Text Box 32">
            <a:extLst>
              <a:ext uri="{FF2B5EF4-FFF2-40B4-BE49-F238E27FC236}">
                <a16:creationId xmlns:a16="http://schemas.microsoft.com/office/drawing/2014/main" id="{37E48665-E19D-40A2-8BA4-5EDB029D6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638" y="4519613"/>
            <a:ext cx="414337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hangingPunct="0"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</a:rPr>
              <a:t>Sperma</a:t>
            </a:r>
            <a:endParaRPr lang="en-US" altLang="en-US" sz="1200" b="1">
              <a:solidFill>
                <a:schemeClr val="tx1"/>
              </a:solidFill>
            </a:endParaRPr>
          </a:p>
        </p:txBody>
      </p:sp>
      <p:sp>
        <p:nvSpPr>
          <p:cNvPr id="550945" name="Text Box 33">
            <a:extLst>
              <a:ext uri="{FF2B5EF4-FFF2-40B4-BE49-F238E27FC236}">
                <a16:creationId xmlns:a16="http://schemas.microsoft.com/office/drawing/2014/main" id="{5BEB12EF-2488-4D16-A584-2C3857579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638" y="5122863"/>
            <a:ext cx="801687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200" b="1" i="1">
                <a:solidFill>
                  <a:schemeClr val="tx1"/>
                </a:solidFill>
                <a:latin typeface="Times" panose="02020603050405020304" pitchFamily="18" charset="0"/>
              </a:rPr>
              <a:t> b</a:t>
            </a:r>
            <a:r>
              <a:rPr lang="en-US" altLang="en-US" sz="1200" b="1" baseline="30000">
                <a:solidFill>
                  <a:schemeClr val="tx1"/>
                </a:solidFill>
                <a:latin typeface="Times" panose="02020603050405020304" pitchFamily="18" charset="0"/>
              </a:rPr>
              <a:t>+</a:t>
            </a:r>
            <a:r>
              <a:rPr lang="en-US" altLang="en-US" sz="1200" b="1" i="1" baseline="30000">
                <a:solidFill>
                  <a:schemeClr val="tx1"/>
                </a:solidFill>
                <a:latin typeface="Times" panose="02020603050405020304" pitchFamily="18" charset="0"/>
              </a:rPr>
              <a:t> </a:t>
            </a:r>
            <a:r>
              <a:rPr lang="en-US" altLang="en-US" sz="1200" b="1" i="1">
                <a:solidFill>
                  <a:schemeClr val="tx1"/>
                </a:solidFill>
                <a:latin typeface="Times" panose="02020603050405020304" pitchFamily="18" charset="0"/>
              </a:rPr>
              <a:t> b vg</a:t>
            </a:r>
            <a:r>
              <a:rPr lang="en-US" altLang="en-US" sz="1200" b="1" baseline="30000">
                <a:solidFill>
                  <a:schemeClr val="tx1"/>
                </a:solidFill>
                <a:latin typeface="Times" panose="02020603050405020304" pitchFamily="18" charset="0"/>
              </a:rPr>
              <a:t>+</a:t>
            </a:r>
            <a:r>
              <a:rPr lang="en-US" altLang="en-US" sz="1200" b="1" i="1">
                <a:solidFill>
                  <a:schemeClr val="tx1"/>
                </a:solidFill>
                <a:latin typeface="Times" panose="02020603050405020304" pitchFamily="18" charset="0"/>
              </a:rPr>
              <a:t>  vg</a:t>
            </a:r>
            <a:endParaRPr lang="en-US" altLang="en-US" sz="1200" b="1">
              <a:solidFill>
                <a:schemeClr val="tx1"/>
              </a:solidFill>
            </a:endParaRPr>
          </a:p>
        </p:txBody>
      </p:sp>
      <p:sp>
        <p:nvSpPr>
          <p:cNvPr id="550946" name="Text Box 34">
            <a:extLst>
              <a:ext uri="{FF2B5EF4-FFF2-40B4-BE49-F238E27FC236}">
                <a16:creationId xmlns:a16="http://schemas.microsoft.com/office/drawing/2014/main" id="{2930057A-A625-492A-A765-87D084BB5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3988" y="5122863"/>
            <a:ext cx="636587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200" b="1" i="1">
                <a:solidFill>
                  <a:schemeClr val="tx1"/>
                </a:solidFill>
                <a:latin typeface="Times" panose="02020603050405020304" pitchFamily="18" charset="0"/>
              </a:rPr>
              <a:t> b b vg vg</a:t>
            </a:r>
            <a:endParaRPr lang="en-US" altLang="en-US" sz="1200" b="1">
              <a:solidFill>
                <a:schemeClr val="tx1"/>
              </a:solidFill>
            </a:endParaRPr>
          </a:p>
        </p:txBody>
      </p:sp>
      <p:sp>
        <p:nvSpPr>
          <p:cNvPr id="550947" name="Text Box 35">
            <a:extLst>
              <a:ext uri="{FF2B5EF4-FFF2-40B4-BE49-F238E27FC236}">
                <a16:creationId xmlns:a16="http://schemas.microsoft.com/office/drawing/2014/main" id="{77CF111A-F717-4D14-A312-B1BD3E4E8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838" y="5122863"/>
            <a:ext cx="700087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200" b="1" i="1">
                <a:solidFill>
                  <a:schemeClr val="tx1"/>
                </a:solidFill>
                <a:latin typeface="Times" panose="02020603050405020304" pitchFamily="18" charset="0"/>
              </a:rPr>
              <a:t> b</a:t>
            </a:r>
            <a:r>
              <a:rPr lang="en-US" altLang="en-US" sz="1200" b="1" baseline="30000">
                <a:solidFill>
                  <a:schemeClr val="tx1"/>
                </a:solidFill>
                <a:latin typeface="Times" panose="02020603050405020304" pitchFamily="18" charset="0"/>
              </a:rPr>
              <a:t>+</a:t>
            </a:r>
            <a:r>
              <a:rPr lang="en-US" altLang="en-US" sz="1200" b="1" i="1" baseline="30000">
                <a:solidFill>
                  <a:schemeClr val="tx1"/>
                </a:solidFill>
                <a:latin typeface="Times" panose="02020603050405020304" pitchFamily="18" charset="0"/>
              </a:rPr>
              <a:t> </a:t>
            </a:r>
            <a:r>
              <a:rPr lang="en-US" altLang="en-US" sz="1200" b="1" i="1">
                <a:solidFill>
                  <a:schemeClr val="tx1"/>
                </a:solidFill>
                <a:latin typeface="Times" panose="02020603050405020304" pitchFamily="18" charset="0"/>
              </a:rPr>
              <a:t> b vg vg</a:t>
            </a:r>
            <a:endParaRPr lang="en-US" altLang="en-US" sz="1200" b="1">
              <a:solidFill>
                <a:schemeClr val="tx1"/>
              </a:solidFill>
            </a:endParaRPr>
          </a:p>
        </p:txBody>
      </p:sp>
      <p:sp>
        <p:nvSpPr>
          <p:cNvPr id="550948" name="Text Box 36">
            <a:extLst>
              <a:ext uri="{FF2B5EF4-FFF2-40B4-BE49-F238E27FC236}">
                <a16:creationId xmlns:a16="http://schemas.microsoft.com/office/drawing/2014/main" id="{84FC078A-B418-42FB-919D-4E4BEF67B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1788" y="5116513"/>
            <a:ext cx="706437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200" b="1" i="1">
                <a:solidFill>
                  <a:schemeClr val="tx1"/>
                </a:solidFill>
                <a:latin typeface="Times" panose="02020603050405020304" pitchFamily="18" charset="0"/>
              </a:rPr>
              <a:t> b b vg</a:t>
            </a:r>
            <a:r>
              <a:rPr lang="en-US" altLang="en-US" sz="1200" b="1" baseline="30000">
                <a:solidFill>
                  <a:schemeClr val="tx1"/>
                </a:solidFill>
                <a:latin typeface="Times" panose="02020603050405020304" pitchFamily="18" charset="0"/>
              </a:rPr>
              <a:t>+</a:t>
            </a:r>
            <a:r>
              <a:rPr lang="en-US" altLang="en-US" sz="1200" b="1" i="1">
                <a:solidFill>
                  <a:schemeClr val="tx1"/>
                </a:solidFill>
                <a:latin typeface="Times" panose="02020603050405020304" pitchFamily="18" charset="0"/>
              </a:rPr>
              <a:t> vg</a:t>
            </a:r>
            <a:endParaRPr lang="en-US" altLang="en-US" sz="1200" b="1">
              <a:solidFill>
                <a:schemeClr val="tx1"/>
              </a:solidFill>
            </a:endParaRPr>
          </a:p>
        </p:txBody>
      </p:sp>
      <p:sp>
        <p:nvSpPr>
          <p:cNvPr id="550949" name="Text Box 37">
            <a:extLst>
              <a:ext uri="{FF2B5EF4-FFF2-40B4-BE49-F238E27FC236}">
                <a16:creationId xmlns:a16="http://schemas.microsoft.com/office/drawing/2014/main" id="{4B78D6C3-64F1-42EB-A665-0502893FE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8" y="5389563"/>
            <a:ext cx="1322387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</a:rPr>
              <a:t>RASIO PREDIKSI</a:t>
            </a:r>
          </a:p>
        </p:txBody>
      </p:sp>
      <p:sp>
        <p:nvSpPr>
          <p:cNvPr id="550950" name="Text Box 38">
            <a:extLst>
              <a:ext uri="{FF2B5EF4-FFF2-40B4-BE49-F238E27FC236}">
                <a16:creationId xmlns:a16="http://schemas.microsoft.com/office/drawing/2014/main" id="{54B73955-95C7-478A-B28C-5CFA82C2E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5637213"/>
            <a:ext cx="2852737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</a:rPr>
              <a:t>Jika gen-gen terletak pada kromosom yang berbeda-beda:</a:t>
            </a:r>
          </a:p>
        </p:txBody>
      </p:sp>
      <p:sp>
        <p:nvSpPr>
          <p:cNvPr id="550951" name="Text Box 39">
            <a:extLst>
              <a:ext uri="{FF2B5EF4-FFF2-40B4-BE49-F238E27FC236}">
                <a16:creationId xmlns:a16="http://schemas.microsoft.com/office/drawing/2014/main" id="{A681CB49-D803-4850-8A11-A995D938C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5922963"/>
            <a:ext cx="313848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</a:rPr>
              <a:t>Jika gen-gen terletak pada kromosom yang sama dan alel-alel</a:t>
            </a:r>
          </a:p>
          <a:p>
            <a:pPr eaLnBrk="0" hangingPunct="0"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</a:rPr>
              <a:t>parental selalu diwariskan bersama-sama:</a:t>
            </a:r>
          </a:p>
        </p:txBody>
      </p:sp>
      <p:sp>
        <p:nvSpPr>
          <p:cNvPr id="550952" name="Text Box 40">
            <a:extLst>
              <a:ext uri="{FF2B5EF4-FFF2-40B4-BE49-F238E27FC236}">
                <a16:creationId xmlns:a16="http://schemas.microsoft.com/office/drawing/2014/main" id="{ADBCDEC3-8FF8-4360-A852-7BCA4AE96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5038" y="5637213"/>
            <a:ext cx="90487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50953" name="Text Box 41">
            <a:extLst>
              <a:ext uri="{FF2B5EF4-FFF2-40B4-BE49-F238E27FC236}">
                <a16:creationId xmlns:a16="http://schemas.microsoft.com/office/drawing/2014/main" id="{74E76FF8-5108-4A49-832F-B06CD91E9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5038" y="6018213"/>
            <a:ext cx="90487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50954" name="Text Box 42">
            <a:extLst>
              <a:ext uri="{FF2B5EF4-FFF2-40B4-BE49-F238E27FC236}">
                <a16:creationId xmlns:a16="http://schemas.microsoft.com/office/drawing/2014/main" id="{866C48CF-AA58-489A-9E20-65E653590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7038" y="5630863"/>
            <a:ext cx="90487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50955" name="Text Box 43">
            <a:extLst>
              <a:ext uri="{FF2B5EF4-FFF2-40B4-BE49-F238E27FC236}">
                <a16:creationId xmlns:a16="http://schemas.microsoft.com/office/drawing/2014/main" id="{00E7ABCD-DF18-4EA1-9E55-1C01E9BE0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7038" y="6024563"/>
            <a:ext cx="90487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50956" name="Text Box 44">
            <a:extLst>
              <a:ext uri="{FF2B5EF4-FFF2-40B4-BE49-F238E27FC236}">
                <a16:creationId xmlns:a16="http://schemas.microsoft.com/office/drawing/2014/main" id="{937F6AD3-368D-4D09-9856-54EF6F85B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338" y="5643563"/>
            <a:ext cx="90487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50957" name="Text Box 45">
            <a:extLst>
              <a:ext uri="{FF2B5EF4-FFF2-40B4-BE49-F238E27FC236}">
                <a16:creationId xmlns:a16="http://schemas.microsoft.com/office/drawing/2014/main" id="{F7D10BCF-410D-4EAC-826D-F289135B5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7388" y="5637213"/>
            <a:ext cx="90487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50958" name="Text Box 46">
            <a:extLst>
              <a:ext uri="{FF2B5EF4-FFF2-40B4-BE49-F238E27FC236}">
                <a16:creationId xmlns:a16="http://schemas.microsoft.com/office/drawing/2014/main" id="{33AFD45E-43BE-4F36-A47A-FAF150996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688" y="6024563"/>
            <a:ext cx="90487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50959" name="Text Box 47">
            <a:extLst>
              <a:ext uri="{FF2B5EF4-FFF2-40B4-BE49-F238E27FC236}">
                <a16:creationId xmlns:a16="http://schemas.microsoft.com/office/drawing/2014/main" id="{E791201A-DD1C-459C-87A5-D041F46BD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7388" y="6018213"/>
            <a:ext cx="90487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50960" name="Text Box 48">
            <a:extLst>
              <a:ext uri="{FF2B5EF4-FFF2-40B4-BE49-F238E27FC236}">
                <a16:creationId xmlns:a16="http://schemas.microsoft.com/office/drawing/2014/main" id="{84F683CA-922B-4012-A0AF-8353BB7CB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188" y="6392863"/>
            <a:ext cx="211137" cy="16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</a:rPr>
              <a:t>965</a:t>
            </a:r>
          </a:p>
        </p:txBody>
      </p:sp>
      <p:sp>
        <p:nvSpPr>
          <p:cNvPr id="550961" name="Text Box 49">
            <a:extLst>
              <a:ext uri="{FF2B5EF4-FFF2-40B4-BE49-F238E27FC236}">
                <a16:creationId xmlns:a16="http://schemas.microsoft.com/office/drawing/2014/main" id="{A20C7E1A-7CD0-4F99-8A98-32948B7B0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0838" y="6399213"/>
            <a:ext cx="211137" cy="16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</a:rPr>
              <a:t>944</a:t>
            </a:r>
          </a:p>
        </p:txBody>
      </p:sp>
      <p:sp>
        <p:nvSpPr>
          <p:cNvPr id="550962" name="Text Box 50">
            <a:extLst>
              <a:ext uri="{FF2B5EF4-FFF2-40B4-BE49-F238E27FC236}">
                <a16:creationId xmlns:a16="http://schemas.microsoft.com/office/drawing/2014/main" id="{AB851DBE-E9A4-4D21-897A-B16390DC8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488" y="6399213"/>
            <a:ext cx="211137" cy="16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</a:rPr>
              <a:t>206</a:t>
            </a:r>
          </a:p>
        </p:txBody>
      </p:sp>
      <p:sp>
        <p:nvSpPr>
          <p:cNvPr id="550963" name="Text Box 51">
            <a:extLst>
              <a:ext uri="{FF2B5EF4-FFF2-40B4-BE49-F238E27FC236}">
                <a16:creationId xmlns:a16="http://schemas.microsoft.com/office/drawing/2014/main" id="{ADDE1835-547E-4EBF-A7CE-4CB31A7C1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3888" y="6392863"/>
            <a:ext cx="211137" cy="16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</a:rPr>
              <a:t>185</a:t>
            </a:r>
          </a:p>
        </p:txBody>
      </p:sp>
      <p:sp>
        <p:nvSpPr>
          <p:cNvPr id="550964" name="Text Box 52">
            <a:extLst>
              <a:ext uri="{FF2B5EF4-FFF2-40B4-BE49-F238E27FC236}">
                <a16:creationId xmlns:a16="http://schemas.microsoft.com/office/drawing/2014/main" id="{014BA68E-0CF6-4354-8C66-0E0E6E458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7788" y="5637213"/>
            <a:ext cx="58737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550965" name="Text Box 53">
            <a:extLst>
              <a:ext uri="{FF2B5EF4-FFF2-40B4-BE49-F238E27FC236}">
                <a16:creationId xmlns:a16="http://schemas.microsoft.com/office/drawing/2014/main" id="{815A98BA-B95F-4F9B-8DA5-EE4A95E83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4138" y="6024563"/>
            <a:ext cx="58737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550966" name="Text Box 54">
            <a:extLst>
              <a:ext uri="{FF2B5EF4-FFF2-40B4-BE49-F238E27FC236}">
                <a16:creationId xmlns:a16="http://schemas.microsoft.com/office/drawing/2014/main" id="{B767EF1A-D9E2-419A-AF47-B4B5C30C7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7788" y="6399213"/>
            <a:ext cx="58737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550967" name="Text Box 55">
            <a:extLst>
              <a:ext uri="{FF2B5EF4-FFF2-40B4-BE49-F238E27FC236}">
                <a16:creationId xmlns:a16="http://schemas.microsoft.com/office/drawing/2014/main" id="{DCD7D863-C75C-4FBC-8B3A-CAA5F6857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0738" y="5637213"/>
            <a:ext cx="58737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550968" name="Text Box 56">
            <a:extLst>
              <a:ext uri="{FF2B5EF4-FFF2-40B4-BE49-F238E27FC236}">
                <a16:creationId xmlns:a16="http://schemas.microsoft.com/office/drawing/2014/main" id="{86C8B63C-47C0-4D03-A7BA-30FC31DC7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0738" y="6024563"/>
            <a:ext cx="58737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550969" name="Text Box 57">
            <a:extLst>
              <a:ext uri="{FF2B5EF4-FFF2-40B4-BE49-F238E27FC236}">
                <a16:creationId xmlns:a16="http://schemas.microsoft.com/office/drawing/2014/main" id="{3D571C18-675F-484E-94F9-489046400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0738" y="6392863"/>
            <a:ext cx="58737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550970" name="Text Box 58">
            <a:extLst>
              <a:ext uri="{FF2B5EF4-FFF2-40B4-BE49-F238E27FC236}">
                <a16:creationId xmlns:a16="http://schemas.microsoft.com/office/drawing/2014/main" id="{A46AFCA5-565B-43FB-AC96-4B899BDA9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7338" y="5637213"/>
            <a:ext cx="58737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550971" name="Text Box 59">
            <a:extLst>
              <a:ext uri="{FF2B5EF4-FFF2-40B4-BE49-F238E27FC236}">
                <a16:creationId xmlns:a16="http://schemas.microsoft.com/office/drawing/2014/main" id="{72EB7159-245A-42F8-B33B-37353952F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7338" y="6024563"/>
            <a:ext cx="58737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550972" name="Text Box 60">
            <a:extLst>
              <a:ext uri="{FF2B5EF4-FFF2-40B4-BE49-F238E27FC236}">
                <a16:creationId xmlns:a16="http://schemas.microsoft.com/office/drawing/2014/main" id="{1F923FD7-3F70-4BD0-ABDF-9BCB7EF64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7338" y="6392863"/>
            <a:ext cx="58737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</a:rPr>
              <a:t>: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1" name="Rectangle 3">
            <a:extLst>
              <a:ext uri="{FF2B5EF4-FFF2-40B4-BE49-F238E27FC236}">
                <a16:creationId xmlns:a16="http://schemas.microsoft.com/office/drawing/2014/main" id="{09717CD7-2EDD-4EB8-85C2-667440EBEB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375" y="1165225"/>
            <a:ext cx="8534400" cy="4140200"/>
          </a:xfrm>
        </p:spPr>
        <p:txBody>
          <a:bodyPr/>
          <a:lstStyle/>
          <a:p>
            <a:r>
              <a:rPr lang="en-US" altLang="en-US" sz="3000"/>
              <a:t>Morgan menemukan bahwa warna tubuh dan ukuran sayap secara tidak biasa diwariskan bersama-sama dalam kombinasi spesifik (fenotipe parental) </a:t>
            </a:r>
          </a:p>
          <a:p>
            <a:r>
              <a:rPr lang="en-US" altLang="en-US" sz="3000"/>
              <a:t>Morgan mencatat bahwa gen-gen ini tidak memilah secara bebas dan menalar bahwa gen-gen ini terletak pada kromosom yang sama</a:t>
            </a:r>
          </a:p>
        </p:txBody>
      </p:sp>
      <p:sp>
        <p:nvSpPr>
          <p:cNvPr id="299032" name="Line 24">
            <a:extLst>
              <a:ext uri="{FF2B5EF4-FFF2-40B4-BE49-F238E27FC236}">
                <a16:creationId xmlns:a16="http://schemas.microsoft.com/office/drawing/2014/main" id="{53218FE1-8B78-4C44-9483-2949B63705B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299033" name="Line 25">
            <a:extLst>
              <a:ext uri="{FF2B5EF4-FFF2-40B4-BE49-F238E27FC236}">
                <a16:creationId xmlns:a16="http://schemas.microsoft.com/office/drawing/2014/main" id="{646AF16C-693D-4A00-A630-316F27F68EF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9" name="Rectangle 3">
            <a:extLst>
              <a:ext uri="{FF2B5EF4-FFF2-40B4-BE49-F238E27FC236}">
                <a16:creationId xmlns:a16="http://schemas.microsoft.com/office/drawing/2014/main" id="{DD65CABF-5AD3-42B5-8581-AA6578D6CB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4788" y="1165225"/>
            <a:ext cx="8534400" cy="3981450"/>
          </a:xfrm>
        </p:spPr>
        <p:txBody>
          <a:bodyPr/>
          <a:lstStyle/>
          <a:p>
            <a:r>
              <a:rPr lang="en-US" altLang="en-US" sz="3000"/>
              <a:t>Namun, fenotipe nonparental juga dihasilkan</a:t>
            </a:r>
          </a:p>
          <a:p>
            <a:r>
              <a:rPr lang="en-US" altLang="en-US" sz="3000"/>
              <a:t>Untuk memahami kesimpulan ini, kita perlu menjelajahi </a:t>
            </a:r>
            <a:r>
              <a:rPr lang="en-US" altLang="en-US" sz="3000" b="1"/>
              <a:t>rekombinasi genetik (</a:t>
            </a:r>
            <a:r>
              <a:rPr lang="en-US" altLang="en-US" sz="3000" b="1" i="1"/>
              <a:t>genetic recombination</a:t>
            </a:r>
            <a:r>
              <a:rPr lang="en-US" altLang="en-US" sz="3000" b="1"/>
              <a:t>)</a:t>
            </a:r>
            <a:r>
              <a:rPr lang="en-US" altLang="en-US" sz="3000"/>
              <a:t>, produksi anak dengan kombinasi-kombinasi sifat yang berbeda dari kedua induk</a:t>
            </a:r>
          </a:p>
          <a:p>
            <a:pPr>
              <a:buFontTx/>
              <a:buNone/>
            </a:pPr>
            <a:endParaRPr lang="en-US" altLang="en-US" sz="3000"/>
          </a:p>
        </p:txBody>
      </p:sp>
      <p:sp>
        <p:nvSpPr>
          <p:cNvPr id="418820" name="Line 4">
            <a:extLst>
              <a:ext uri="{FF2B5EF4-FFF2-40B4-BE49-F238E27FC236}">
                <a16:creationId xmlns:a16="http://schemas.microsoft.com/office/drawing/2014/main" id="{5F145F45-678A-405E-82B3-6D2E923D38D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18821" name="Line 5">
            <a:extLst>
              <a:ext uri="{FF2B5EF4-FFF2-40B4-BE49-F238E27FC236}">
                <a16:creationId xmlns:a16="http://schemas.microsoft.com/office/drawing/2014/main" id="{28BCAA54-E3EA-4420-AE8C-24D3B5533E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>
            <a:extLst>
              <a:ext uri="{FF2B5EF4-FFF2-40B4-BE49-F238E27FC236}">
                <a16:creationId xmlns:a16="http://schemas.microsoft.com/office/drawing/2014/main" id="{DFAADEAA-1EFB-417E-A9B8-D961492C66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534400" cy="503238"/>
          </a:xfrm>
        </p:spPr>
        <p:txBody>
          <a:bodyPr/>
          <a:lstStyle/>
          <a:p>
            <a:r>
              <a:rPr lang="en-US" altLang="en-US" dirty="0" err="1"/>
              <a:t>Rekombinasi</a:t>
            </a:r>
            <a:r>
              <a:rPr lang="en-US" altLang="en-US" dirty="0"/>
              <a:t> </a:t>
            </a:r>
            <a:r>
              <a:rPr lang="en-US" altLang="en-US" dirty="0" err="1"/>
              <a:t>Genetik</a:t>
            </a:r>
            <a:r>
              <a:rPr lang="en-US" altLang="en-US" dirty="0"/>
              <a:t> dan </a:t>
            </a:r>
            <a:r>
              <a:rPr lang="en-US" altLang="en-US" dirty="0" err="1"/>
              <a:t>Tautan</a:t>
            </a:r>
            <a:endParaRPr lang="en-US" altLang="en-US" dirty="0"/>
          </a:p>
        </p:txBody>
      </p:sp>
      <p:sp>
        <p:nvSpPr>
          <p:cNvPr id="364547" name="Rectangle 3">
            <a:extLst>
              <a:ext uri="{FF2B5EF4-FFF2-40B4-BE49-F238E27FC236}">
                <a16:creationId xmlns:a16="http://schemas.microsoft.com/office/drawing/2014/main" id="{CA9478E4-D2D1-4301-A99B-F6FAF6A2C7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4788" y="1165225"/>
            <a:ext cx="8534400" cy="1555750"/>
          </a:xfrm>
        </p:spPr>
        <p:txBody>
          <a:bodyPr/>
          <a:lstStyle/>
          <a:p>
            <a:r>
              <a:rPr lang="en-US" altLang="en-US" sz="3000"/>
              <a:t>Temuan genetik Mendel dan Morgan berhubungan dengan dasar kromosomal rekombinasi</a:t>
            </a:r>
          </a:p>
        </p:txBody>
      </p:sp>
      <p:sp>
        <p:nvSpPr>
          <p:cNvPr id="364548" name="Line 4">
            <a:extLst>
              <a:ext uri="{FF2B5EF4-FFF2-40B4-BE49-F238E27FC236}">
                <a16:creationId xmlns:a16="http://schemas.microsoft.com/office/drawing/2014/main" id="{FCFE105D-38B2-48C1-9D3C-7559E9AC4A6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364549" name="Line 5">
            <a:extLst>
              <a:ext uri="{FF2B5EF4-FFF2-40B4-BE49-F238E27FC236}">
                <a16:creationId xmlns:a16="http://schemas.microsoft.com/office/drawing/2014/main" id="{9C90403F-ADAA-4EA5-A17E-121281D7D40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>
            <a:extLst>
              <a:ext uri="{FF2B5EF4-FFF2-40B4-BE49-F238E27FC236}">
                <a16:creationId xmlns:a16="http://schemas.microsoft.com/office/drawing/2014/main" id="{3E04CDA9-2E6E-49B5-8BE4-9D3941DB2E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013" y="76200"/>
            <a:ext cx="8534400" cy="914400"/>
          </a:xfrm>
        </p:spPr>
        <p:txBody>
          <a:bodyPr/>
          <a:lstStyle/>
          <a:p>
            <a:pPr marL="0" indent="63500"/>
            <a:r>
              <a:rPr lang="en-US" altLang="en-US" i="1" dirty="0" err="1"/>
              <a:t>Rekombinasi</a:t>
            </a:r>
            <a:r>
              <a:rPr lang="en-US" altLang="en-US" i="1" dirty="0"/>
              <a:t> Gen-gen </a:t>
            </a:r>
            <a:r>
              <a:rPr lang="en-US" altLang="en-US" i="1" dirty="0" err="1"/>
              <a:t>Tak</a:t>
            </a:r>
            <a:r>
              <a:rPr lang="en-US" altLang="en-US" i="1" dirty="0"/>
              <a:t> </a:t>
            </a:r>
            <a:r>
              <a:rPr lang="en-US" altLang="en-US" i="1" dirty="0" err="1"/>
              <a:t>Tertaut</a:t>
            </a:r>
            <a:r>
              <a:rPr lang="en-US" altLang="en-US" i="1" dirty="0"/>
              <a:t>: </a:t>
            </a:r>
            <a:r>
              <a:rPr lang="en-US" altLang="en-US" i="1" dirty="0" err="1"/>
              <a:t>Pemilahan</a:t>
            </a:r>
            <a:r>
              <a:rPr lang="en-US" altLang="en-US" i="1" dirty="0"/>
              <a:t> </a:t>
            </a:r>
            <a:r>
              <a:rPr lang="en-US" altLang="en-US" i="1" dirty="0" err="1"/>
              <a:t>Bebas</a:t>
            </a:r>
            <a:r>
              <a:rPr lang="en-US" altLang="en-US" i="1" dirty="0"/>
              <a:t> pada </a:t>
            </a:r>
            <a:r>
              <a:rPr lang="en-US" altLang="en-US" i="1" dirty="0" err="1"/>
              <a:t>Kromosom</a:t>
            </a:r>
            <a:endParaRPr lang="en-US" altLang="en-US" i="1" dirty="0"/>
          </a:p>
        </p:txBody>
      </p:sp>
      <p:sp>
        <p:nvSpPr>
          <p:cNvPr id="301059" name="Rectangle 3">
            <a:extLst>
              <a:ext uri="{FF2B5EF4-FFF2-40B4-BE49-F238E27FC236}">
                <a16:creationId xmlns:a16="http://schemas.microsoft.com/office/drawing/2014/main" id="{FF0BBBD7-7729-475A-9EC5-FFA69935C4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5900" y="1174750"/>
            <a:ext cx="8534400" cy="4916488"/>
          </a:xfrm>
        </p:spPr>
        <p:txBody>
          <a:bodyPr/>
          <a:lstStyle/>
          <a:p>
            <a:r>
              <a:rPr lang="en-US" altLang="en-US" sz="2600"/>
              <a:t>Mendel mengamati bahwa kombinasi sifat dalam beberapa anak berbeda dari kedua induknya</a:t>
            </a:r>
          </a:p>
          <a:p>
            <a:r>
              <a:rPr lang="en-US" altLang="en-US" sz="2600"/>
              <a:t>Anak dengan fenotipe yang sesuai dengan salah satu fenotipe parental disebut </a:t>
            </a:r>
            <a:r>
              <a:rPr lang="en-US" altLang="en-US" sz="2600" b="1"/>
              <a:t>tipe parental (</a:t>
            </a:r>
            <a:r>
              <a:rPr lang="en-US" altLang="en-US" sz="2600" b="1" i="1"/>
              <a:t>parental types</a:t>
            </a:r>
            <a:r>
              <a:rPr lang="en-US" altLang="en-US" sz="2600" b="1"/>
              <a:t>)</a:t>
            </a:r>
          </a:p>
          <a:p>
            <a:r>
              <a:rPr lang="en-US" altLang="en-US" sz="2600"/>
              <a:t>Anak dengan fenotipe nonparental (kombinasi sifat-sifat baru) disebut </a:t>
            </a:r>
            <a:r>
              <a:rPr lang="en-US" altLang="en-US" sz="2600" b="1"/>
              <a:t>tipe rekombinan  (</a:t>
            </a:r>
            <a:r>
              <a:rPr lang="en-US" altLang="en-US" sz="2600" b="1" i="1"/>
              <a:t>recombinant types</a:t>
            </a:r>
            <a:r>
              <a:rPr lang="en-US" altLang="en-US" sz="2600" b="1"/>
              <a:t>)</a:t>
            </a:r>
            <a:r>
              <a:rPr lang="en-US" altLang="en-US" sz="2600"/>
              <a:t>, atau </a:t>
            </a:r>
            <a:r>
              <a:rPr lang="en-US" altLang="en-US" sz="2600" b="1"/>
              <a:t>rekombinan (</a:t>
            </a:r>
            <a:r>
              <a:rPr lang="en-US" altLang="en-US" sz="2600" b="1" i="1"/>
              <a:t>recombinant</a:t>
            </a:r>
            <a:r>
              <a:rPr lang="en-US" altLang="en-US" sz="2600" b="1"/>
              <a:t>)</a:t>
            </a:r>
          </a:p>
          <a:p>
            <a:r>
              <a:rPr lang="en-US" altLang="en-US" sz="2600"/>
              <a:t>50% frekuensi rekombinasi ditemukan pada dua gen apa pun yang terletak pada kromosom yang berbeda</a:t>
            </a:r>
          </a:p>
        </p:txBody>
      </p:sp>
      <p:sp>
        <p:nvSpPr>
          <p:cNvPr id="301081" name="Line 25">
            <a:extLst>
              <a:ext uri="{FF2B5EF4-FFF2-40B4-BE49-F238E27FC236}">
                <a16:creationId xmlns:a16="http://schemas.microsoft.com/office/drawing/2014/main" id="{D267B152-7E32-437A-BFE3-8E7CBE15D0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301082" name="Line 26">
            <a:extLst>
              <a:ext uri="{FF2B5EF4-FFF2-40B4-BE49-F238E27FC236}">
                <a16:creationId xmlns:a16="http://schemas.microsoft.com/office/drawing/2014/main" id="{EC473943-9B57-418E-B309-A08DC9D821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919" name="Picture 7">
            <a:extLst>
              <a:ext uri="{FF2B5EF4-FFF2-40B4-BE49-F238E27FC236}">
                <a16:creationId xmlns:a16="http://schemas.microsoft.com/office/drawing/2014/main" id="{67C78E6A-84DD-41D2-AEBE-663F93497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228725"/>
            <a:ext cx="8566150" cy="447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2921" name="Text Box 9">
            <a:extLst>
              <a:ext uri="{FF2B5EF4-FFF2-40B4-BE49-F238E27FC236}">
                <a16:creationId xmlns:a16="http://schemas.microsoft.com/office/drawing/2014/main" id="{6BF1EC7F-4037-4845-9EC3-19BB0445F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7088" y="3856038"/>
            <a:ext cx="671512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300" b="1" i="1">
                <a:solidFill>
                  <a:schemeClr val="tx1"/>
                </a:solidFill>
                <a:latin typeface="Times" panose="02020603050405020304" pitchFamily="18" charset="0"/>
              </a:rPr>
              <a:t>YyRr</a:t>
            </a:r>
            <a:endParaRPr lang="en-US" altLang="en-US" sz="2300" b="1">
              <a:solidFill>
                <a:schemeClr val="tx1"/>
              </a:solidFill>
            </a:endParaRPr>
          </a:p>
        </p:txBody>
      </p:sp>
      <p:sp>
        <p:nvSpPr>
          <p:cNvPr id="422922" name="Text Box 10">
            <a:extLst>
              <a:ext uri="{FF2B5EF4-FFF2-40B4-BE49-F238E27FC236}">
                <a16:creationId xmlns:a16="http://schemas.microsoft.com/office/drawing/2014/main" id="{17EEBBCA-163C-4492-B55F-C80A3D716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3001963"/>
            <a:ext cx="2903537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altLang="en-US" sz="2100" b="1">
                <a:solidFill>
                  <a:schemeClr val="tx1"/>
                </a:solidFill>
              </a:rPr>
              <a:t>Gamet dari induk </a:t>
            </a:r>
          </a:p>
          <a:p>
            <a:pPr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altLang="en-US" sz="2100" b="1">
                <a:solidFill>
                  <a:schemeClr val="tx1"/>
                </a:solidFill>
              </a:rPr>
              <a:t>homozigot resesif</a:t>
            </a:r>
          </a:p>
          <a:p>
            <a:pPr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altLang="en-US" sz="2100" b="1">
                <a:solidFill>
                  <a:schemeClr val="tx1"/>
                </a:solidFill>
              </a:rPr>
              <a:t>hijau keriput (</a:t>
            </a:r>
            <a:r>
              <a:rPr lang="en-US" altLang="en-US" sz="1000" b="1">
                <a:solidFill>
                  <a:schemeClr val="tx1"/>
                </a:solidFill>
              </a:rPr>
              <a:t> </a:t>
            </a:r>
            <a:r>
              <a:rPr lang="en-US" altLang="en-US" sz="2100" b="1" i="1">
                <a:solidFill>
                  <a:schemeClr val="tx1"/>
                </a:solidFill>
                <a:latin typeface="Times" panose="02020603050405020304" pitchFamily="18" charset="0"/>
              </a:rPr>
              <a:t>yyrr</a:t>
            </a:r>
            <a:r>
              <a:rPr lang="en-US" altLang="en-US" sz="2100" b="1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22923" name="Text Box 11">
            <a:extLst>
              <a:ext uri="{FF2B5EF4-FFF2-40B4-BE49-F238E27FC236}">
                <a16:creationId xmlns:a16="http://schemas.microsoft.com/office/drawing/2014/main" id="{5C3DE42E-1C03-4B1D-8965-C592B442F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1238" y="1182688"/>
            <a:ext cx="3551237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altLang="en-US" sz="2100" b="1">
                <a:solidFill>
                  <a:schemeClr val="tx1"/>
                </a:solidFill>
              </a:rPr>
              <a:t>Gamet dari induk heterozigot</a:t>
            </a:r>
          </a:p>
          <a:p>
            <a:pPr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altLang="en-US" sz="2100" b="1">
                <a:solidFill>
                  <a:schemeClr val="tx1"/>
                </a:solidFill>
              </a:rPr>
              <a:t>kuning-bulat </a:t>
            </a:r>
            <a:r>
              <a:rPr lang="en-US" altLang="en-US" sz="2100" b="1">
                <a:solidFill>
                  <a:schemeClr val="tx1"/>
                </a:solidFill>
                <a:latin typeface="Times" panose="02020603050405020304" pitchFamily="18" charset="0"/>
              </a:rPr>
              <a:t>(</a:t>
            </a:r>
            <a:r>
              <a:rPr lang="en-US" altLang="en-US" sz="2100" b="1" i="1">
                <a:solidFill>
                  <a:schemeClr val="tx1"/>
                </a:solidFill>
                <a:latin typeface="Times" panose="02020603050405020304" pitchFamily="18" charset="0"/>
              </a:rPr>
              <a:t>YyRr</a:t>
            </a:r>
            <a:r>
              <a:rPr lang="en-US" altLang="en-US" sz="2100" b="1">
                <a:solidFill>
                  <a:schemeClr val="tx1"/>
                </a:solidFill>
                <a:latin typeface="Times" panose="02020603050405020304" pitchFamily="18" charset="0"/>
              </a:rPr>
              <a:t>)</a:t>
            </a:r>
            <a:endParaRPr lang="en-US" altLang="en-US" sz="2100" b="1">
              <a:solidFill>
                <a:schemeClr val="tx1"/>
              </a:solidFill>
            </a:endParaRPr>
          </a:p>
        </p:txBody>
      </p:sp>
      <p:sp>
        <p:nvSpPr>
          <p:cNvPr id="422924" name="Text Box 12">
            <a:extLst>
              <a:ext uri="{FF2B5EF4-FFF2-40B4-BE49-F238E27FC236}">
                <a16:creationId xmlns:a16="http://schemas.microsoft.com/office/drawing/2014/main" id="{255D3A54-BC73-468B-9F67-B59E5DE58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4738" y="4560888"/>
            <a:ext cx="1252537" cy="97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altLang="en-US" sz="2100" b="1">
                <a:solidFill>
                  <a:schemeClr val="tx1"/>
                </a:solidFill>
              </a:rPr>
              <a:t>Keturunan</a:t>
            </a:r>
          </a:p>
          <a:p>
            <a:pPr algn="ctr"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altLang="en-US" sz="2100" b="1">
                <a:solidFill>
                  <a:schemeClr val="tx1"/>
                </a:solidFill>
              </a:rPr>
              <a:t>tipe parental</a:t>
            </a:r>
          </a:p>
        </p:txBody>
      </p:sp>
      <p:sp>
        <p:nvSpPr>
          <p:cNvPr id="422925" name="Text Box 13">
            <a:extLst>
              <a:ext uri="{FF2B5EF4-FFF2-40B4-BE49-F238E27FC236}">
                <a16:creationId xmlns:a16="http://schemas.microsoft.com/office/drawing/2014/main" id="{C919F4B1-53F8-4018-B017-94BB2FF46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3238" y="4573588"/>
            <a:ext cx="1684337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altLang="en-US" sz="2100" b="1">
                <a:solidFill>
                  <a:schemeClr val="tx1"/>
                </a:solidFill>
              </a:rPr>
              <a:t>Keturunan</a:t>
            </a:r>
          </a:p>
          <a:p>
            <a:pPr algn="ctr"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altLang="en-US" sz="2100" b="1">
                <a:solidFill>
                  <a:schemeClr val="tx1"/>
                </a:solidFill>
              </a:rPr>
              <a:t>rekombinan</a:t>
            </a:r>
          </a:p>
        </p:txBody>
      </p:sp>
      <p:sp>
        <p:nvSpPr>
          <p:cNvPr id="422926" name="Text Box 14">
            <a:extLst>
              <a:ext uri="{FF2B5EF4-FFF2-40B4-BE49-F238E27FC236}">
                <a16:creationId xmlns:a16="http://schemas.microsoft.com/office/drawing/2014/main" id="{19B08001-AE9E-4C29-B640-DE9118208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3322638"/>
            <a:ext cx="26511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300" b="1" i="1">
                <a:solidFill>
                  <a:schemeClr val="tx1"/>
                </a:solidFill>
                <a:latin typeface="Times" panose="02020603050405020304" pitchFamily="18" charset="0"/>
              </a:rPr>
              <a:t>yr</a:t>
            </a:r>
            <a:endParaRPr lang="en-US" altLang="en-US" sz="2300" b="1">
              <a:solidFill>
                <a:schemeClr val="tx1"/>
              </a:solidFill>
            </a:endParaRPr>
          </a:p>
        </p:txBody>
      </p:sp>
      <p:sp>
        <p:nvSpPr>
          <p:cNvPr id="422927" name="Text Box 15">
            <a:extLst>
              <a:ext uri="{FF2B5EF4-FFF2-40B4-BE49-F238E27FC236}">
                <a16:creationId xmlns:a16="http://schemas.microsoft.com/office/drawing/2014/main" id="{5F333066-2CE0-42ED-A5DA-C21B4FD25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5488" y="3856038"/>
            <a:ext cx="506412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300" b="1" i="1">
                <a:solidFill>
                  <a:schemeClr val="tx1"/>
                </a:solidFill>
                <a:latin typeface="Times" panose="02020603050405020304" pitchFamily="18" charset="0"/>
              </a:rPr>
              <a:t>yyrr</a:t>
            </a:r>
            <a:endParaRPr lang="en-US" altLang="en-US" sz="2300" b="1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422928" name="Text Box 16">
            <a:extLst>
              <a:ext uri="{FF2B5EF4-FFF2-40B4-BE49-F238E27FC236}">
                <a16:creationId xmlns:a16="http://schemas.microsoft.com/office/drawing/2014/main" id="{7A8D6AC2-C0C3-4962-8B19-27404A3BA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288" y="3856038"/>
            <a:ext cx="56991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300" b="1" i="1">
                <a:solidFill>
                  <a:schemeClr val="tx1"/>
                </a:solidFill>
                <a:latin typeface="Times" panose="02020603050405020304" pitchFamily="18" charset="0"/>
              </a:rPr>
              <a:t>Yyrr</a:t>
            </a:r>
            <a:endParaRPr lang="en-US" altLang="en-US" sz="2300" b="1">
              <a:solidFill>
                <a:schemeClr val="tx1"/>
              </a:solidFill>
            </a:endParaRPr>
          </a:p>
        </p:txBody>
      </p:sp>
      <p:sp>
        <p:nvSpPr>
          <p:cNvPr id="422929" name="Text Box 17">
            <a:extLst>
              <a:ext uri="{FF2B5EF4-FFF2-40B4-BE49-F238E27FC236}">
                <a16:creationId xmlns:a16="http://schemas.microsoft.com/office/drawing/2014/main" id="{3C87CF7F-C989-4BE4-8A07-80F83AD03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4488" y="3843338"/>
            <a:ext cx="56991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300" b="1" i="1">
                <a:solidFill>
                  <a:schemeClr val="tx1"/>
                </a:solidFill>
                <a:latin typeface="Times" panose="02020603050405020304" pitchFamily="18" charset="0"/>
              </a:rPr>
              <a:t>yyRr</a:t>
            </a:r>
            <a:endParaRPr lang="en-US" altLang="en-US" sz="2300" b="1">
              <a:solidFill>
                <a:schemeClr val="tx1"/>
              </a:solidFill>
            </a:endParaRPr>
          </a:p>
        </p:txBody>
      </p:sp>
      <p:sp>
        <p:nvSpPr>
          <p:cNvPr id="422930" name="Text Box 18">
            <a:extLst>
              <a:ext uri="{FF2B5EF4-FFF2-40B4-BE49-F238E27FC236}">
                <a16:creationId xmlns:a16="http://schemas.microsoft.com/office/drawing/2014/main" id="{B5125B2B-6355-4C4A-8FA8-21E774B4F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488" y="2281238"/>
            <a:ext cx="404812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300" b="1" i="1">
                <a:solidFill>
                  <a:schemeClr val="tx1"/>
                </a:solidFill>
                <a:latin typeface="Times" panose="02020603050405020304" pitchFamily="18" charset="0"/>
              </a:rPr>
              <a:t>YR</a:t>
            </a:r>
            <a:endParaRPr lang="en-US" altLang="en-US" sz="2300" b="1">
              <a:solidFill>
                <a:schemeClr val="tx1"/>
              </a:solidFill>
            </a:endParaRPr>
          </a:p>
        </p:txBody>
      </p:sp>
      <p:sp>
        <p:nvSpPr>
          <p:cNvPr id="422931" name="Text Box 19">
            <a:extLst>
              <a:ext uri="{FF2B5EF4-FFF2-40B4-BE49-F238E27FC236}">
                <a16:creationId xmlns:a16="http://schemas.microsoft.com/office/drawing/2014/main" id="{E5702ABD-C648-4D94-AD19-3BBE29A0C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7888" y="2281238"/>
            <a:ext cx="27781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300" b="1" i="1">
                <a:solidFill>
                  <a:schemeClr val="tx1"/>
                </a:solidFill>
                <a:latin typeface="Times" panose="02020603050405020304" pitchFamily="18" charset="0"/>
              </a:rPr>
              <a:t>yr</a:t>
            </a:r>
            <a:endParaRPr lang="en-US" altLang="en-US" sz="2300" b="1">
              <a:solidFill>
                <a:schemeClr val="tx1"/>
              </a:solidFill>
            </a:endParaRPr>
          </a:p>
        </p:txBody>
      </p:sp>
      <p:sp>
        <p:nvSpPr>
          <p:cNvPr id="422932" name="Text Box 20">
            <a:extLst>
              <a:ext uri="{FF2B5EF4-FFF2-40B4-BE49-F238E27FC236}">
                <a16:creationId xmlns:a16="http://schemas.microsoft.com/office/drawing/2014/main" id="{A3697866-CC73-487C-A542-E4DAC03A4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9288" y="2268538"/>
            <a:ext cx="27781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300" b="1" i="1">
                <a:solidFill>
                  <a:schemeClr val="tx1"/>
                </a:solidFill>
                <a:latin typeface="Times" panose="02020603050405020304" pitchFamily="18" charset="0"/>
              </a:rPr>
              <a:t>Yr</a:t>
            </a:r>
          </a:p>
        </p:txBody>
      </p:sp>
      <p:sp>
        <p:nvSpPr>
          <p:cNvPr id="422933" name="Text Box 21">
            <a:extLst>
              <a:ext uri="{FF2B5EF4-FFF2-40B4-BE49-F238E27FC236}">
                <a16:creationId xmlns:a16="http://schemas.microsoft.com/office/drawing/2014/main" id="{A02162B4-EC99-4D71-BEF5-38AC30AFA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9588" y="2281238"/>
            <a:ext cx="27781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300" b="1" i="1">
                <a:solidFill>
                  <a:schemeClr val="tx1"/>
                </a:solidFill>
                <a:latin typeface="Times" panose="02020603050405020304" pitchFamily="18" charset="0"/>
              </a:rPr>
              <a:t>yR</a:t>
            </a:r>
            <a:endParaRPr lang="en-US" altLang="en-US" sz="2300" b="1">
              <a:solidFill>
                <a:schemeClr val="tx1"/>
              </a:solidFill>
            </a:endParaRPr>
          </a:p>
        </p:txBody>
      </p:sp>
      <p:sp>
        <p:nvSpPr>
          <p:cNvPr id="422934" name="AutoShape 22">
            <a:extLst>
              <a:ext uri="{FF2B5EF4-FFF2-40B4-BE49-F238E27FC236}">
                <a16:creationId xmlns:a16="http://schemas.microsoft.com/office/drawing/2014/main" id="{D7726E17-2B81-4D95-941E-923E127B1543}"/>
              </a:ext>
            </a:extLst>
          </p:cNvPr>
          <p:cNvSpPr>
            <a:spLocks/>
          </p:cNvSpPr>
          <p:nvPr/>
        </p:nvSpPr>
        <p:spPr bwMode="auto">
          <a:xfrm>
            <a:off x="3200400" y="2819400"/>
            <a:ext cx="304800" cy="1371600"/>
          </a:xfrm>
          <a:prstGeom prst="leftBrace">
            <a:avLst>
              <a:gd name="adj1" fmla="val 375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22935" name="AutoShape 23">
            <a:extLst>
              <a:ext uri="{FF2B5EF4-FFF2-40B4-BE49-F238E27FC236}">
                <a16:creationId xmlns:a16="http://schemas.microsoft.com/office/drawing/2014/main" id="{F90A69CE-1C6E-425D-A5B2-D632E78B6D27}"/>
              </a:ext>
            </a:extLst>
          </p:cNvPr>
          <p:cNvSpPr>
            <a:spLocks/>
          </p:cNvSpPr>
          <p:nvPr/>
        </p:nvSpPr>
        <p:spPr bwMode="auto">
          <a:xfrm rot="-5400000">
            <a:off x="5334000" y="3365500"/>
            <a:ext cx="304800" cy="2159000"/>
          </a:xfrm>
          <a:prstGeom prst="leftBrace">
            <a:avLst>
              <a:gd name="adj1" fmla="val 5902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22936" name="AutoShape 24">
            <a:extLst>
              <a:ext uri="{FF2B5EF4-FFF2-40B4-BE49-F238E27FC236}">
                <a16:creationId xmlns:a16="http://schemas.microsoft.com/office/drawing/2014/main" id="{9187B581-651A-4DE9-918A-3AF2D728A3C6}"/>
              </a:ext>
            </a:extLst>
          </p:cNvPr>
          <p:cNvSpPr>
            <a:spLocks/>
          </p:cNvSpPr>
          <p:nvPr/>
        </p:nvSpPr>
        <p:spPr bwMode="auto">
          <a:xfrm rot="-5400000">
            <a:off x="7556500" y="3365500"/>
            <a:ext cx="304800" cy="2159000"/>
          </a:xfrm>
          <a:prstGeom prst="leftBrace">
            <a:avLst>
              <a:gd name="adj1" fmla="val 5902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22937" name="AutoShape 25">
            <a:extLst>
              <a:ext uri="{FF2B5EF4-FFF2-40B4-BE49-F238E27FC236}">
                <a16:creationId xmlns:a16="http://schemas.microsoft.com/office/drawing/2014/main" id="{7B1CF6B6-0E08-454D-B856-4ACF4CB78136}"/>
              </a:ext>
            </a:extLst>
          </p:cNvPr>
          <p:cNvSpPr>
            <a:spLocks/>
          </p:cNvSpPr>
          <p:nvPr/>
        </p:nvSpPr>
        <p:spPr bwMode="auto">
          <a:xfrm rot="5400000">
            <a:off x="6470650" y="-146050"/>
            <a:ext cx="304800" cy="4330700"/>
          </a:xfrm>
          <a:prstGeom prst="leftBrace">
            <a:avLst>
              <a:gd name="adj1" fmla="val 11840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22938" name="Rectangle 26">
            <a:extLst>
              <a:ext uri="{FF2B5EF4-FFF2-40B4-BE49-F238E27FC236}">
                <a16:creationId xmlns:a16="http://schemas.microsoft.com/office/drawing/2014/main" id="{F848B198-9DEA-41F6-A434-B3524074D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486400"/>
            <a:ext cx="3276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D"/>
          </a:p>
        </p:txBody>
      </p:sp>
      <p:sp>
        <p:nvSpPr>
          <p:cNvPr id="422939" name="Rectangle 27">
            <a:extLst>
              <a:ext uri="{FF2B5EF4-FFF2-40B4-BE49-F238E27FC236}">
                <a16:creationId xmlns:a16="http://schemas.microsoft.com/office/drawing/2014/main" id="{76225F65-5819-40BA-A9F3-E8A9107B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511800"/>
            <a:ext cx="3276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D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>
            <a:extLst>
              <a:ext uri="{FF2B5EF4-FFF2-40B4-BE49-F238E27FC236}">
                <a16:creationId xmlns:a16="http://schemas.microsoft.com/office/drawing/2014/main" id="{05823E14-50A4-421F-BE30-54E3C43CFC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338" y="76200"/>
            <a:ext cx="8534400" cy="503238"/>
          </a:xfrm>
        </p:spPr>
        <p:txBody>
          <a:bodyPr/>
          <a:lstStyle/>
          <a:p>
            <a:r>
              <a:rPr lang="en-US" altLang="en-US" i="1" dirty="0" err="1"/>
              <a:t>Rekombinasi</a:t>
            </a:r>
            <a:r>
              <a:rPr lang="en-US" altLang="en-US" i="1" dirty="0"/>
              <a:t> Gen-gen </a:t>
            </a:r>
            <a:r>
              <a:rPr lang="en-US" altLang="en-US" i="1" dirty="0" err="1"/>
              <a:t>Tertaut</a:t>
            </a:r>
            <a:r>
              <a:rPr lang="en-US" altLang="en-US" i="1" dirty="0"/>
              <a:t>: </a:t>
            </a:r>
            <a:r>
              <a:rPr lang="en-US" altLang="en-US" i="1" dirty="0" err="1"/>
              <a:t>Pindah</a:t>
            </a:r>
            <a:r>
              <a:rPr lang="en-US" altLang="en-US" i="1" dirty="0"/>
              <a:t> Silang</a:t>
            </a:r>
          </a:p>
        </p:txBody>
      </p:sp>
      <p:sp>
        <p:nvSpPr>
          <p:cNvPr id="303107" name="Rectangle 3">
            <a:extLst>
              <a:ext uri="{FF2B5EF4-FFF2-40B4-BE49-F238E27FC236}">
                <a16:creationId xmlns:a16="http://schemas.microsoft.com/office/drawing/2014/main" id="{35A1110B-8EB7-4E97-BBF3-426E398018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4788" y="1165225"/>
            <a:ext cx="8534400" cy="4438650"/>
          </a:xfrm>
        </p:spPr>
        <p:txBody>
          <a:bodyPr/>
          <a:lstStyle/>
          <a:p>
            <a:r>
              <a:rPr lang="en-US" altLang="en-US" sz="3000" dirty="0"/>
              <a:t>Morgan </a:t>
            </a:r>
            <a:r>
              <a:rPr lang="en-US" altLang="en-US" sz="3000" dirty="0" err="1"/>
              <a:t>menemukan</a:t>
            </a:r>
            <a:r>
              <a:rPr lang="en-US" altLang="en-US" sz="3000" dirty="0"/>
              <a:t> </a:t>
            </a:r>
            <a:r>
              <a:rPr lang="en-US" altLang="en-US" sz="3000" dirty="0" err="1"/>
              <a:t>bahwa</a:t>
            </a:r>
            <a:r>
              <a:rPr lang="en-US" altLang="en-US" sz="3000" dirty="0"/>
              <a:t> gen-gen </a:t>
            </a:r>
            <a:r>
              <a:rPr lang="en-US" altLang="en-US" sz="3000" dirty="0" err="1"/>
              <a:t>dapat</a:t>
            </a:r>
            <a:r>
              <a:rPr lang="en-US" altLang="en-US" sz="3000" dirty="0"/>
              <a:t> </a:t>
            </a:r>
            <a:r>
              <a:rPr lang="en-US" altLang="en-US" sz="3000" dirty="0" err="1"/>
              <a:t>ditautkan</a:t>
            </a:r>
            <a:r>
              <a:rPr lang="en-US" altLang="en-US" sz="3000" dirty="0"/>
              <a:t>, </a:t>
            </a:r>
            <a:r>
              <a:rPr lang="en-US" altLang="en-US" sz="3000" dirty="0" err="1"/>
              <a:t>tetapi</a:t>
            </a:r>
            <a:r>
              <a:rPr lang="en-US" altLang="en-US" sz="3000" dirty="0"/>
              <a:t> </a:t>
            </a:r>
            <a:r>
              <a:rPr lang="en-US" altLang="en-US" sz="3000" dirty="0" err="1"/>
              <a:t>tidak</a:t>
            </a:r>
            <a:r>
              <a:rPr lang="en-US" altLang="en-US" sz="3000" dirty="0"/>
              <a:t> </a:t>
            </a:r>
            <a:r>
              <a:rPr lang="en-US" altLang="en-US" sz="3000" dirty="0" err="1"/>
              <a:t>seluruhnya</a:t>
            </a:r>
            <a:r>
              <a:rPr lang="en-US" altLang="en-US" sz="3000" dirty="0"/>
              <a:t>, </a:t>
            </a:r>
            <a:r>
              <a:rPr lang="en-US" altLang="en-US" sz="3000" dirty="0" err="1"/>
              <a:t>sebagai</a:t>
            </a:r>
            <a:r>
              <a:rPr lang="en-US" altLang="en-US" sz="3000" dirty="0"/>
              <a:t> </a:t>
            </a:r>
            <a:r>
              <a:rPr lang="en-US" altLang="en-US" sz="3000" dirty="0" err="1"/>
              <a:t>bukti</a:t>
            </a:r>
            <a:r>
              <a:rPr lang="en-US" altLang="en-US" sz="3000" dirty="0"/>
              <a:t> </a:t>
            </a:r>
            <a:r>
              <a:rPr lang="en-US" altLang="en-US" sz="3000" dirty="0" err="1"/>
              <a:t>dari</a:t>
            </a:r>
            <a:r>
              <a:rPr lang="en-US" altLang="en-US" sz="3000" dirty="0"/>
              <a:t> </a:t>
            </a:r>
            <a:r>
              <a:rPr lang="en-US" altLang="en-US" sz="3000" dirty="0" err="1"/>
              <a:t>fenotipe</a:t>
            </a:r>
            <a:r>
              <a:rPr lang="en-US" altLang="en-US" sz="3000" dirty="0"/>
              <a:t> </a:t>
            </a:r>
            <a:r>
              <a:rPr lang="en-US" altLang="en-US" sz="3000" dirty="0" err="1"/>
              <a:t>rekombinan</a:t>
            </a:r>
            <a:endParaRPr lang="en-US" altLang="en-US" sz="3000" dirty="0"/>
          </a:p>
          <a:p>
            <a:r>
              <a:rPr lang="en-US" altLang="en-US" sz="3000" dirty="0"/>
              <a:t>Morgan </a:t>
            </a:r>
            <a:r>
              <a:rPr lang="en-US" altLang="en-US" sz="3000" dirty="0" err="1"/>
              <a:t>mengajukan</a:t>
            </a:r>
            <a:r>
              <a:rPr lang="en-US" altLang="en-US" sz="3000" dirty="0"/>
              <a:t> </a:t>
            </a:r>
            <a:r>
              <a:rPr lang="en-US" altLang="en-US" sz="3000" dirty="0" err="1"/>
              <a:t>bahwa</a:t>
            </a:r>
            <a:r>
              <a:rPr lang="en-US" altLang="en-US" sz="3000" dirty="0"/>
              <a:t> </a:t>
            </a:r>
            <a:r>
              <a:rPr lang="en-US" altLang="en-US" sz="3000" dirty="0" err="1"/>
              <a:t>beberapa</a:t>
            </a:r>
            <a:r>
              <a:rPr lang="en-US" altLang="en-US" sz="3000" dirty="0"/>
              <a:t> proses </a:t>
            </a:r>
            <a:r>
              <a:rPr lang="en-US" altLang="en-US" sz="3000" dirty="0" err="1"/>
              <a:t>kadang</a:t>
            </a:r>
            <a:r>
              <a:rPr lang="en-US" altLang="en-US" sz="3000" dirty="0"/>
              <a:t> </a:t>
            </a:r>
            <a:r>
              <a:rPr lang="en-US" altLang="en-US" sz="3000" dirty="0" err="1"/>
              <a:t>mematahkan</a:t>
            </a:r>
            <a:r>
              <a:rPr lang="en-US" altLang="en-US" sz="3000" dirty="0"/>
              <a:t> </a:t>
            </a:r>
            <a:r>
              <a:rPr lang="en-US" altLang="en-US" sz="3000" dirty="0" err="1"/>
              <a:t>hubungan</a:t>
            </a:r>
            <a:r>
              <a:rPr lang="en-US" altLang="en-US" sz="3000" dirty="0"/>
              <a:t> </a:t>
            </a:r>
            <a:r>
              <a:rPr lang="en-US" altLang="en-US" sz="3000" dirty="0" err="1"/>
              <a:t>fisik</a:t>
            </a:r>
            <a:r>
              <a:rPr lang="en-US" altLang="en-US" sz="3000" dirty="0"/>
              <a:t> </a:t>
            </a:r>
            <a:r>
              <a:rPr lang="en-US" altLang="en-US" sz="3000" dirty="0" err="1"/>
              <a:t>antara</a:t>
            </a:r>
            <a:r>
              <a:rPr lang="en-US" altLang="en-US" sz="3000" dirty="0"/>
              <a:t> gen-gen pada </a:t>
            </a:r>
            <a:r>
              <a:rPr lang="en-US" altLang="en-US" sz="3000" dirty="0" err="1"/>
              <a:t>kromosom</a:t>
            </a:r>
            <a:r>
              <a:rPr lang="en-US" altLang="en-US" sz="3000" dirty="0"/>
              <a:t> yang </a:t>
            </a:r>
            <a:r>
              <a:rPr lang="en-US" altLang="en-US" sz="3000" dirty="0" err="1"/>
              <a:t>sama</a:t>
            </a:r>
            <a:endParaRPr lang="en-US" altLang="en-US" sz="3000" dirty="0"/>
          </a:p>
          <a:p>
            <a:r>
              <a:rPr lang="en-US" altLang="en-US" sz="3000" dirty="0"/>
              <a:t>Proses </a:t>
            </a:r>
            <a:r>
              <a:rPr lang="en-US" altLang="en-US" sz="3000" dirty="0" err="1"/>
              <a:t>itu</a:t>
            </a:r>
            <a:r>
              <a:rPr lang="en-US" altLang="en-US" sz="3000" dirty="0"/>
              <a:t> </a:t>
            </a:r>
            <a:r>
              <a:rPr lang="en-US" altLang="en-US" sz="3000" dirty="0" err="1"/>
              <a:t>disebut</a:t>
            </a:r>
            <a:r>
              <a:rPr lang="en-US" altLang="en-US" sz="3000" dirty="0"/>
              <a:t> </a:t>
            </a:r>
            <a:r>
              <a:rPr lang="en-US" altLang="en-US" sz="3000" b="1" dirty="0" err="1"/>
              <a:t>pindah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silang</a:t>
            </a:r>
            <a:r>
              <a:rPr lang="en-US" altLang="en-US" sz="3000" b="1" dirty="0"/>
              <a:t> (</a:t>
            </a:r>
            <a:r>
              <a:rPr lang="en-US" altLang="en-US" sz="3000" b="1" i="1" dirty="0"/>
              <a:t>crossing over</a:t>
            </a:r>
            <a:r>
              <a:rPr lang="en-US" altLang="en-US" sz="3000" b="1" dirty="0"/>
              <a:t>) </a:t>
            </a:r>
            <a:r>
              <a:rPr lang="en-US" altLang="en-US" sz="3000" dirty="0" err="1"/>
              <a:t>kromosom-kromosom</a:t>
            </a:r>
            <a:r>
              <a:rPr lang="en-US" altLang="en-US" sz="3000" dirty="0"/>
              <a:t> homolog</a:t>
            </a:r>
          </a:p>
        </p:txBody>
      </p:sp>
      <p:sp>
        <p:nvSpPr>
          <p:cNvPr id="303112" name="Line 8">
            <a:extLst>
              <a:ext uri="{FF2B5EF4-FFF2-40B4-BE49-F238E27FC236}">
                <a16:creationId xmlns:a16="http://schemas.microsoft.com/office/drawing/2014/main" id="{164B91A8-2E53-418E-B3C5-C1E2B4277AB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303113" name="Line 9">
            <a:extLst>
              <a:ext uri="{FF2B5EF4-FFF2-40B4-BE49-F238E27FC236}">
                <a16:creationId xmlns:a16="http://schemas.microsoft.com/office/drawing/2014/main" id="{D544FCC2-258B-4952-9D04-C76D1BBFA1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37" name="Text Box 29">
            <a:extLst>
              <a:ext uri="{FF2B5EF4-FFF2-40B4-BE49-F238E27FC236}">
                <a16:creationId xmlns:a16="http://schemas.microsoft.com/office/drawing/2014/main" id="{2A7C93D8-9E40-44F3-B0F4-870B6DE5A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85800" y="-76200"/>
            <a:ext cx="883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	</a:t>
            </a:r>
            <a:r>
              <a:rPr lang="en-US" altLang="en-US" sz="1400">
                <a:solidFill>
                  <a:schemeClr val="tx1"/>
                </a:solidFill>
              </a:rPr>
              <a:t>Peraga 15.1 Di manakah letak faktor herediter Mendel dalam sel?</a:t>
            </a:r>
            <a:endParaRPr lang="en-US" altLang="en-US" sz="2800"/>
          </a:p>
        </p:txBody>
      </p:sp>
      <p:sp>
        <p:nvSpPr>
          <p:cNvPr id="427038" name="Text Box 30">
            <a:extLst>
              <a:ext uri="{FF2B5EF4-FFF2-40B4-BE49-F238E27FC236}">
                <a16:creationId xmlns:a16="http://schemas.microsoft.com/office/drawing/2014/main" id="{8A887F32-3722-43E2-9067-D58CC9094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410200"/>
            <a:ext cx="7239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altLang="en-US" sz="2000">
                <a:solidFill>
                  <a:schemeClr val="tx1"/>
                </a:solidFill>
                <a:cs typeface="Arial" panose="020B0604020202020204" pitchFamily="34" charset="0"/>
              </a:rPr>
              <a:t>Titik-titik kuning pada peraga di atas menandai lokus suatu gen spesifik pada sepasang kromosom homolog manusia.</a:t>
            </a:r>
          </a:p>
        </p:txBody>
      </p:sp>
      <p:grpSp>
        <p:nvGrpSpPr>
          <p:cNvPr id="427040" name="Group 32">
            <a:extLst>
              <a:ext uri="{FF2B5EF4-FFF2-40B4-BE49-F238E27FC236}">
                <a16:creationId xmlns:a16="http://schemas.microsoft.com/office/drawing/2014/main" id="{9FD00540-D309-4120-A814-E0C0DB1FDCD6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533400"/>
            <a:ext cx="6248400" cy="4724400"/>
            <a:chOff x="912" y="336"/>
            <a:chExt cx="3936" cy="2976"/>
          </a:xfrm>
        </p:grpSpPr>
        <p:pic>
          <p:nvPicPr>
            <p:cNvPr id="427036" name="Picture 28">
              <a:extLst>
                <a:ext uri="{FF2B5EF4-FFF2-40B4-BE49-F238E27FC236}">
                  <a16:creationId xmlns:a16="http://schemas.microsoft.com/office/drawing/2014/main" id="{9E0E6C55-0DD8-44D2-9CE8-E4DFB2C6DF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336"/>
              <a:ext cx="3888" cy="2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7039" name="Rectangle 31">
              <a:extLst>
                <a:ext uri="{FF2B5EF4-FFF2-40B4-BE49-F238E27FC236}">
                  <a16:creationId xmlns:a16="http://schemas.microsoft.com/office/drawing/2014/main" id="{6B3D63F3-54EF-4025-BF79-41997476A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3168"/>
              <a:ext cx="1872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ID"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21" name="Picture 61">
            <a:extLst>
              <a:ext uri="{FF2B5EF4-FFF2-40B4-BE49-F238E27FC236}">
                <a16:creationId xmlns:a16="http://schemas.microsoft.com/office/drawing/2014/main" id="{D40E054C-A826-4C11-9074-07343AA9B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 bwMode="auto">
          <a:xfrm>
            <a:off x="1147763" y="349250"/>
            <a:ext cx="6846887" cy="643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22" name="Rectangle 62">
            <a:extLst>
              <a:ext uri="{FF2B5EF4-FFF2-40B4-BE49-F238E27FC236}">
                <a16:creationId xmlns:a16="http://schemas.microsoft.com/office/drawing/2014/main" id="{0ED5454D-A07E-4042-9667-65D4098A3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563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200" dirty="0" err="1"/>
              <a:t>Peraga</a:t>
            </a:r>
            <a:r>
              <a:rPr lang="en-US" altLang="en-US" sz="1200" dirty="0"/>
              <a:t> 15.10 Dasar </a:t>
            </a:r>
            <a:r>
              <a:rPr lang="en-US" altLang="en-US" sz="1200" dirty="0" err="1"/>
              <a:t>kromosomal</a:t>
            </a:r>
            <a:r>
              <a:rPr lang="en-US" altLang="en-US" sz="1200" dirty="0"/>
              <a:t> </a:t>
            </a:r>
            <a:r>
              <a:rPr lang="en-US" altLang="en-US" sz="1200" dirty="0" err="1"/>
              <a:t>rekombinasi</a:t>
            </a:r>
            <a:r>
              <a:rPr lang="en-US" altLang="en-US" sz="1200" dirty="0"/>
              <a:t> gen-gen </a:t>
            </a:r>
            <a:r>
              <a:rPr lang="en-US" altLang="en-US" sz="1200" dirty="0" err="1"/>
              <a:t>tertaut</a:t>
            </a:r>
            <a:endParaRPr lang="en-US" altLang="en-US" sz="1200" dirty="0"/>
          </a:p>
        </p:txBody>
      </p:sp>
      <p:sp>
        <p:nvSpPr>
          <p:cNvPr id="553023" name="Text Box 63">
            <a:extLst>
              <a:ext uri="{FF2B5EF4-FFF2-40B4-BE49-F238E27FC236}">
                <a16:creationId xmlns:a16="http://schemas.microsoft.com/office/drawing/2014/main" id="{206B5BAA-28A5-4247-8625-2EB4BD4DE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338" y="342900"/>
            <a:ext cx="846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altLang="en-US" sz="1400" b="1">
                <a:solidFill>
                  <a:schemeClr val="tx1"/>
                </a:solidFill>
              </a:rPr>
              <a:t>Induk silang uji</a:t>
            </a:r>
            <a:endParaRPr lang="en-US" altLang="en-US" sz="1000" b="1">
              <a:solidFill>
                <a:schemeClr val="tx1"/>
              </a:solidFill>
            </a:endParaRPr>
          </a:p>
        </p:txBody>
      </p:sp>
      <p:sp>
        <p:nvSpPr>
          <p:cNvPr id="553024" name="Text Box 64">
            <a:extLst>
              <a:ext uri="{FF2B5EF4-FFF2-40B4-BE49-F238E27FC236}">
                <a16:creationId xmlns:a16="http://schemas.microsoft.com/office/drawing/2014/main" id="{4FE9CCD7-DFB3-4F53-9B30-DC0EF2C91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438" y="1436688"/>
            <a:ext cx="94773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altLang="en-US" sz="1400" b="1">
                <a:solidFill>
                  <a:schemeClr val="tx1"/>
                </a:solidFill>
              </a:rPr>
              <a:t>Replikasi</a:t>
            </a:r>
          </a:p>
          <a:p>
            <a:pPr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altLang="en-US" sz="1400" b="1">
                <a:solidFill>
                  <a:schemeClr val="tx1"/>
                </a:solidFill>
              </a:rPr>
              <a:t>kromosom</a:t>
            </a:r>
          </a:p>
        </p:txBody>
      </p:sp>
      <p:sp>
        <p:nvSpPr>
          <p:cNvPr id="553025" name="Text Box 65">
            <a:extLst>
              <a:ext uri="{FF2B5EF4-FFF2-40B4-BE49-F238E27FC236}">
                <a16:creationId xmlns:a16="http://schemas.microsoft.com/office/drawing/2014/main" id="{962F988D-20AB-4C11-82E6-178C28EA0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9588" y="357188"/>
            <a:ext cx="1944687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altLang="en-US" sz="1100" b="1">
                <a:solidFill>
                  <a:schemeClr val="tx1"/>
                </a:solidFill>
              </a:rPr>
              <a:t>Tubuh abu-abu, sayap normal</a:t>
            </a: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100" b="1">
                <a:solidFill>
                  <a:schemeClr val="tx1"/>
                </a:solidFill>
              </a:rPr>
              <a:t>(dihibrid F</a:t>
            </a:r>
            <a:r>
              <a:rPr lang="en-US" altLang="en-US" sz="1100" b="1" baseline="-25000">
                <a:solidFill>
                  <a:schemeClr val="tx1"/>
                </a:solidFill>
              </a:rPr>
              <a:t>1</a:t>
            </a:r>
            <a:r>
              <a:rPr lang="en-US" altLang="en-US" sz="1100" b="1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53026" name="Text Box 66">
            <a:extLst>
              <a:ext uri="{FF2B5EF4-FFF2-40B4-BE49-F238E27FC236}">
                <a16:creationId xmlns:a16="http://schemas.microsoft.com/office/drawing/2014/main" id="{74D029BC-FF96-40C4-A7C6-D546E2D70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4788" y="347663"/>
            <a:ext cx="193198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altLang="en-US" sz="1100" b="1">
                <a:solidFill>
                  <a:schemeClr val="tx1"/>
                </a:solidFill>
              </a:rPr>
              <a:t>Tubuh hitam, sayap vestigial</a:t>
            </a: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100" b="1">
                <a:solidFill>
                  <a:schemeClr val="tx1"/>
                </a:solidFill>
              </a:rPr>
              <a:t>(mutan ganda)</a:t>
            </a:r>
            <a:endParaRPr lang="en-US" altLang="en-US" sz="900" b="1">
              <a:solidFill>
                <a:schemeClr val="tx1"/>
              </a:solidFill>
            </a:endParaRPr>
          </a:p>
        </p:txBody>
      </p:sp>
      <p:sp>
        <p:nvSpPr>
          <p:cNvPr id="553027" name="Text Box 67">
            <a:extLst>
              <a:ext uri="{FF2B5EF4-FFF2-40B4-BE49-F238E27FC236}">
                <a16:creationId xmlns:a16="http://schemas.microsoft.com/office/drawing/2014/main" id="{3B5DE85E-875E-4FE1-877B-EB75DFB83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5638" y="1436688"/>
            <a:ext cx="96043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altLang="en-US" sz="1400" b="1">
                <a:solidFill>
                  <a:schemeClr val="tx1"/>
                </a:solidFill>
              </a:rPr>
              <a:t>Replikasi</a:t>
            </a:r>
          </a:p>
          <a:p>
            <a:pPr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altLang="en-US" sz="1400" b="1">
                <a:solidFill>
                  <a:schemeClr val="tx1"/>
                </a:solidFill>
              </a:rPr>
              <a:t>kromosom</a:t>
            </a:r>
            <a:endParaRPr lang="en-US" altLang="en-US" sz="1000" b="1">
              <a:solidFill>
                <a:schemeClr val="tx1"/>
              </a:solidFill>
            </a:endParaRPr>
          </a:p>
        </p:txBody>
      </p:sp>
      <p:sp>
        <p:nvSpPr>
          <p:cNvPr id="553028" name="Text Box 68">
            <a:extLst>
              <a:ext uri="{FF2B5EF4-FFF2-40B4-BE49-F238E27FC236}">
                <a16:creationId xmlns:a16="http://schemas.microsoft.com/office/drawing/2014/main" id="{276707F4-2A4B-4354-B6DC-B4557639D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846138"/>
            <a:ext cx="398462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100" b="1" i="1">
                <a:solidFill>
                  <a:schemeClr val="tx1"/>
                </a:solidFill>
                <a:latin typeface="Times" panose="02020603050405020304" pitchFamily="18" charset="0"/>
              </a:rPr>
              <a:t>b</a:t>
            </a:r>
            <a:r>
              <a:rPr lang="en-US" altLang="en-US" sz="1100" b="1" baseline="30000">
                <a:solidFill>
                  <a:schemeClr val="tx1"/>
                </a:solidFill>
                <a:latin typeface="Times" panose="02020603050405020304" pitchFamily="18" charset="0"/>
              </a:rPr>
              <a:t>+</a:t>
            </a:r>
            <a:r>
              <a:rPr lang="en-US" altLang="en-US" sz="1100" b="1" i="1" baseline="30000">
                <a:solidFill>
                  <a:schemeClr val="tx1"/>
                </a:solidFill>
                <a:latin typeface="Times" panose="02020603050405020304" pitchFamily="18" charset="0"/>
              </a:rPr>
              <a:t>    </a:t>
            </a:r>
            <a:r>
              <a:rPr lang="en-US" altLang="en-US" sz="1100" b="1" i="1">
                <a:solidFill>
                  <a:schemeClr val="tx1"/>
                </a:solidFill>
                <a:latin typeface="Times" panose="02020603050405020304" pitchFamily="18" charset="0"/>
              </a:rPr>
              <a:t>vg</a:t>
            </a:r>
            <a:r>
              <a:rPr lang="en-US" altLang="en-US" sz="1100" b="1" baseline="30000">
                <a:solidFill>
                  <a:schemeClr val="tx1"/>
                </a:solidFill>
                <a:latin typeface="Times" panose="02020603050405020304" pitchFamily="18" charset="0"/>
              </a:rPr>
              <a:t>+</a:t>
            </a:r>
            <a:endParaRPr lang="en-US" altLang="en-US" sz="1000" b="1">
              <a:solidFill>
                <a:schemeClr val="tx1"/>
              </a:solidFill>
            </a:endParaRPr>
          </a:p>
        </p:txBody>
      </p:sp>
      <p:sp>
        <p:nvSpPr>
          <p:cNvPr id="553029" name="Text Box 69">
            <a:extLst>
              <a:ext uri="{FF2B5EF4-FFF2-40B4-BE49-F238E27FC236}">
                <a16:creationId xmlns:a16="http://schemas.microsoft.com/office/drawing/2014/main" id="{506854E3-A5A9-459D-942E-9BA6F7E8C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5" y="2024063"/>
            <a:ext cx="33337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100" b="1" i="1">
                <a:solidFill>
                  <a:schemeClr val="tx1"/>
                </a:solidFill>
                <a:latin typeface="Times" panose="02020603050405020304" pitchFamily="18" charset="0"/>
              </a:rPr>
              <a:t>b</a:t>
            </a:r>
            <a:r>
              <a:rPr lang="en-US" altLang="en-US" sz="1100" b="1" baseline="30000">
                <a:solidFill>
                  <a:schemeClr val="tx1"/>
                </a:solidFill>
                <a:latin typeface="Times" panose="02020603050405020304" pitchFamily="18" charset="0"/>
              </a:rPr>
              <a:t>+</a:t>
            </a:r>
            <a:r>
              <a:rPr lang="en-US" altLang="en-US" sz="1100" b="1" i="1" baseline="30000">
                <a:solidFill>
                  <a:schemeClr val="tx1"/>
                </a:solidFill>
                <a:latin typeface="Times" panose="02020603050405020304" pitchFamily="18" charset="0"/>
              </a:rPr>
              <a:t>  </a:t>
            </a:r>
            <a:r>
              <a:rPr lang="en-US" altLang="en-US" sz="1100" b="1" i="1">
                <a:solidFill>
                  <a:schemeClr val="tx1"/>
                </a:solidFill>
                <a:latin typeface="Times" panose="02020603050405020304" pitchFamily="18" charset="0"/>
              </a:rPr>
              <a:t>vg</a:t>
            </a:r>
            <a:r>
              <a:rPr lang="en-US" altLang="en-US" sz="1100" b="1" baseline="30000">
                <a:solidFill>
                  <a:schemeClr val="tx1"/>
                </a:solidFill>
                <a:latin typeface="Times" panose="02020603050405020304" pitchFamily="18" charset="0"/>
              </a:rPr>
              <a:t>+</a:t>
            </a:r>
            <a:endParaRPr lang="en-US" altLang="en-US" sz="1100" b="1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553030" name="Text Box 70">
            <a:extLst>
              <a:ext uri="{FF2B5EF4-FFF2-40B4-BE49-F238E27FC236}">
                <a16:creationId xmlns:a16="http://schemas.microsoft.com/office/drawing/2014/main" id="{4CF341D5-9E41-4F5D-8EF9-5FDE3C983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2225" y="2392363"/>
            <a:ext cx="341313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100" b="1" i="1">
                <a:solidFill>
                  <a:schemeClr val="tx1"/>
                </a:solidFill>
                <a:latin typeface="Times" panose="02020603050405020304" pitchFamily="18" charset="0"/>
              </a:rPr>
              <a:t>b</a:t>
            </a:r>
            <a:r>
              <a:rPr lang="en-US" altLang="en-US" sz="1100" b="1" baseline="30000">
                <a:solidFill>
                  <a:schemeClr val="tx1"/>
                </a:solidFill>
                <a:latin typeface="Times" panose="02020603050405020304" pitchFamily="18" charset="0"/>
              </a:rPr>
              <a:t>+</a:t>
            </a:r>
            <a:r>
              <a:rPr lang="en-US" altLang="en-US" sz="1100" b="1" i="1" baseline="30000">
                <a:solidFill>
                  <a:schemeClr val="tx1"/>
                </a:solidFill>
                <a:latin typeface="Times" panose="02020603050405020304" pitchFamily="18" charset="0"/>
              </a:rPr>
              <a:t>  </a:t>
            </a:r>
            <a:r>
              <a:rPr lang="en-US" altLang="en-US" sz="1100" b="1" i="1">
                <a:solidFill>
                  <a:schemeClr val="tx1"/>
                </a:solidFill>
                <a:latin typeface="Times" panose="02020603050405020304" pitchFamily="18" charset="0"/>
              </a:rPr>
              <a:t>vg</a:t>
            </a:r>
            <a:r>
              <a:rPr lang="en-US" altLang="en-US" sz="1100" b="1" baseline="30000">
                <a:solidFill>
                  <a:schemeClr val="tx1"/>
                </a:solidFill>
                <a:latin typeface="Times" panose="02020603050405020304" pitchFamily="18" charset="0"/>
              </a:rPr>
              <a:t>+</a:t>
            </a:r>
            <a:endParaRPr lang="en-US" altLang="en-US" sz="1000" b="1">
              <a:solidFill>
                <a:schemeClr val="tx1"/>
              </a:solidFill>
            </a:endParaRPr>
          </a:p>
        </p:txBody>
      </p:sp>
      <p:sp>
        <p:nvSpPr>
          <p:cNvPr id="553031" name="Text Box 71">
            <a:extLst>
              <a:ext uri="{FF2B5EF4-FFF2-40B4-BE49-F238E27FC236}">
                <a16:creationId xmlns:a16="http://schemas.microsoft.com/office/drawing/2014/main" id="{369EDA71-27F6-4224-A444-3B51A1688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3013" y="1273175"/>
            <a:ext cx="309562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100" b="1" i="1">
                <a:solidFill>
                  <a:schemeClr val="tx1"/>
                </a:solidFill>
                <a:latin typeface="Times" panose="02020603050405020304" pitchFamily="18" charset="0"/>
              </a:rPr>
              <a:t>b </a:t>
            </a:r>
            <a:r>
              <a:rPr lang="en-US" altLang="en-US" sz="1100" b="1" i="1" baseline="30000">
                <a:solidFill>
                  <a:schemeClr val="tx1"/>
                </a:solidFill>
                <a:latin typeface="Times" panose="02020603050405020304" pitchFamily="18" charset="0"/>
              </a:rPr>
              <a:t>  </a:t>
            </a:r>
            <a:r>
              <a:rPr lang="en-US" altLang="en-US" sz="1100" b="1" i="1">
                <a:solidFill>
                  <a:schemeClr val="tx1"/>
                </a:solidFill>
                <a:latin typeface="Times" panose="02020603050405020304" pitchFamily="18" charset="0"/>
              </a:rPr>
              <a:t>vg</a:t>
            </a:r>
            <a:endParaRPr lang="en-US" altLang="en-US" sz="1100" b="1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553032" name="Text Box 72">
            <a:extLst>
              <a:ext uri="{FF2B5EF4-FFF2-40B4-BE49-F238E27FC236}">
                <a16:creationId xmlns:a16="http://schemas.microsoft.com/office/drawing/2014/main" id="{55C0155F-80E9-41E1-9DB9-E3A387B29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4450" y="2597150"/>
            <a:ext cx="25558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100" b="1" i="1">
                <a:solidFill>
                  <a:schemeClr val="tx1"/>
                </a:solidFill>
                <a:latin typeface="Times" panose="02020603050405020304" pitchFamily="18" charset="0"/>
              </a:rPr>
              <a:t>b</a:t>
            </a:r>
            <a:r>
              <a:rPr lang="en-US" altLang="en-US" sz="1100" b="1" i="1" baseline="30000">
                <a:solidFill>
                  <a:schemeClr val="tx1"/>
                </a:solidFill>
                <a:latin typeface="Times" panose="02020603050405020304" pitchFamily="18" charset="0"/>
              </a:rPr>
              <a:t>  </a:t>
            </a:r>
            <a:r>
              <a:rPr lang="en-US" altLang="en-US" sz="1100" b="1" i="1">
                <a:solidFill>
                  <a:schemeClr val="tx1"/>
                </a:solidFill>
                <a:latin typeface="Times" panose="02020603050405020304" pitchFamily="18" charset="0"/>
              </a:rPr>
              <a:t>vg</a:t>
            </a:r>
            <a:endParaRPr lang="en-US" altLang="en-US" sz="1100" b="1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553033" name="Text Box 73">
            <a:extLst>
              <a:ext uri="{FF2B5EF4-FFF2-40B4-BE49-F238E27FC236}">
                <a16:creationId xmlns:a16="http://schemas.microsoft.com/office/drawing/2014/main" id="{AB9E38DB-E0CB-495F-BBB4-EA42026D7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4450" y="2967038"/>
            <a:ext cx="261938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100" b="1" i="1">
                <a:solidFill>
                  <a:schemeClr val="tx1"/>
                </a:solidFill>
                <a:latin typeface="Times" panose="02020603050405020304" pitchFamily="18" charset="0"/>
              </a:rPr>
              <a:t>b</a:t>
            </a:r>
            <a:r>
              <a:rPr lang="en-US" altLang="en-US" sz="1100" b="1" i="1" baseline="30000">
                <a:solidFill>
                  <a:schemeClr val="tx1"/>
                </a:solidFill>
                <a:latin typeface="Times" panose="02020603050405020304" pitchFamily="18" charset="0"/>
              </a:rPr>
              <a:t>  </a:t>
            </a:r>
            <a:r>
              <a:rPr lang="en-US" altLang="en-US" sz="1100" b="1" i="1">
                <a:solidFill>
                  <a:schemeClr val="tx1"/>
                </a:solidFill>
                <a:latin typeface="Times" panose="02020603050405020304" pitchFamily="18" charset="0"/>
              </a:rPr>
              <a:t>vg</a:t>
            </a:r>
          </a:p>
        </p:txBody>
      </p:sp>
      <p:sp>
        <p:nvSpPr>
          <p:cNvPr id="553034" name="Text Box 74">
            <a:extLst>
              <a:ext uri="{FF2B5EF4-FFF2-40B4-BE49-F238E27FC236}">
                <a16:creationId xmlns:a16="http://schemas.microsoft.com/office/drawing/2014/main" id="{B0C52848-5971-4117-8DD0-556236131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188" y="833438"/>
            <a:ext cx="271462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100" b="1" i="1">
                <a:solidFill>
                  <a:schemeClr val="tx1"/>
                </a:solidFill>
                <a:latin typeface="Times" panose="02020603050405020304" pitchFamily="18" charset="0"/>
              </a:rPr>
              <a:t>b</a:t>
            </a:r>
            <a:r>
              <a:rPr lang="en-US" altLang="en-US" sz="1100" b="1" i="1" baseline="30000">
                <a:solidFill>
                  <a:schemeClr val="tx1"/>
                </a:solidFill>
                <a:latin typeface="Times" panose="02020603050405020304" pitchFamily="18" charset="0"/>
              </a:rPr>
              <a:t>    </a:t>
            </a:r>
            <a:r>
              <a:rPr lang="en-US" altLang="en-US" sz="1100" b="1" i="1">
                <a:solidFill>
                  <a:schemeClr val="tx1"/>
                </a:solidFill>
                <a:latin typeface="Times" panose="02020603050405020304" pitchFamily="18" charset="0"/>
              </a:rPr>
              <a:t>vg</a:t>
            </a:r>
            <a:endParaRPr lang="en-US" altLang="en-US" sz="1100" b="1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553035" name="Text Box 75">
            <a:extLst>
              <a:ext uri="{FF2B5EF4-FFF2-40B4-BE49-F238E27FC236}">
                <a16:creationId xmlns:a16="http://schemas.microsoft.com/office/drawing/2014/main" id="{2CA6FD08-2798-4ABB-9DE9-1CB734C7A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7013" y="1282700"/>
            <a:ext cx="27305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100" b="1" i="1">
                <a:solidFill>
                  <a:schemeClr val="tx1"/>
                </a:solidFill>
                <a:latin typeface="Times" panose="02020603050405020304" pitchFamily="18" charset="0"/>
              </a:rPr>
              <a:t>b</a:t>
            </a:r>
            <a:r>
              <a:rPr lang="en-US" altLang="en-US" sz="1100" b="1" i="1" baseline="30000">
                <a:solidFill>
                  <a:schemeClr val="tx1"/>
                </a:solidFill>
                <a:latin typeface="Times" panose="02020603050405020304" pitchFamily="18" charset="0"/>
              </a:rPr>
              <a:t>    </a:t>
            </a:r>
            <a:r>
              <a:rPr lang="en-US" altLang="en-US" sz="1100" b="1" i="1">
                <a:solidFill>
                  <a:schemeClr val="tx1"/>
                </a:solidFill>
                <a:latin typeface="Times" panose="02020603050405020304" pitchFamily="18" charset="0"/>
              </a:rPr>
              <a:t>vg</a:t>
            </a:r>
          </a:p>
        </p:txBody>
      </p:sp>
      <p:sp>
        <p:nvSpPr>
          <p:cNvPr id="553036" name="Text Box 76">
            <a:extLst>
              <a:ext uri="{FF2B5EF4-FFF2-40B4-BE49-F238E27FC236}">
                <a16:creationId xmlns:a16="http://schemas.microsoft.com/office/drawing/2014/main" id="{980E1945-11AC-4E51-9923-8816A8F05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2413" y="2025650"/>
            <a:ext cx="239712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100" b="1" i="1">
                <a:solidFill>
                  <a:schemeClr val="tx1"/>
                </a:solidFill>
                <a:latin typeface="Times" panose="02020603050405020304" pitchFamily="18" charset="0"/>
              </a:rPr>
              <a:t>b</a:t>
            </a:r>
            <a:r>
              <a:rPr lang="en-US" altLang="en-US" sz="1100" b="1" i="1" baseline="30000">
                <a:solidFill>
                  <a:schemeClr val="tx1"/>
                </a:solidFill>
                <a:latin typeface="Times" panose="02020603050405020304" pitchFamily="18" charset="0"/>
              </a:rPr>
              <a:t>  </a:t>
            </a:r>
            <a:r>
              <a:rPr lang="en-US" altLang="en-US" sz="1100" b="1" i="1">
                <a:solidFill>
                  <a:schemeClr val="tx1"/>
                </a:solidFill>
                <a:latin typeface="Times" panose="02020603050405020304" pitchFamily="18" charset="0"/>
              </a:rPr>
              <a:t>vg</a:t>
            </a:r>
            <a:endParaRPr lang="en-US" altLang="en-US" sz="1100" b="1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553037" name="Text Box 77">
            <a:extLst>
              <a:ext uri="{FF2B5EF4-FFF2-40B4-BE49-F238E27FC236}">
                <a16:creationId xmlns:a16="http://schemas.microsoft.com/office/drawing/2014/main" id="{8CFE6E2C-F76D-4909-B46F-004217EDE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650" y="2400300"/>
            <a:ext cx="255588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100" b="1" i="1">
                <a:solidFill>
                  <a:schemeClr val="tx1"/>
                </a:solidFill>
                <a:latin typeface="Times" panose="02020603050405020304" pitchFamily="18" charset="0"/>
              </a:rPr>
              <a:t>b</a:t>
            </a:r>
            <a:r>
              <a:rPr lang="en-US" altLang="en-US" sz="1100" b="1" i="1" baseline="30000">
                <a:solidFill>
                  <a:schemeClr val="tx1"/>
                </a:solidFill>
                <a:latin typeface="Times" panose="02020603050405020304" pitchFamily="18" charset="0"/>
              </a:rPr>
              <a:t>  </a:t>
            </a:r>
            <a:r>
              <a:rPr lang="en-US" altLang="en-US" sz="1100" b="1" i="1">
                <a:solidFill>
                  <a:schemeClr val="tx1"/>
                </a:solidFill>
                <a:latin typeface="Times" panose="02020603050405020304" pitchFamily="18" charset="0"/>
              </a:rPr>
              <a:t>vg</a:t>
            </a:r>
          </a:p>
        </p:txBody>
      </p:sp>
      <p:sp>
        <p:nvSpPr>
          <p:cNvPr id="553038" name="Text Box 78">
            <a:extLst>
              <a:ext uri="{FF2B5EF4-FFF2-40B4-BE49-F238E27FC236}">
                <a16:creationId xmlns:a16="http://schemas.microsoft.com/office/drawing/2014/main" id="{00335C72-A128-4F59-BDF0-CBB61FAF7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5" y="2600325"/>
            <a:ext cx="271463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100" b="1" i="1">
                <a:solidFill>
                  <a:schemeClr val="tx1"/>
                </a:solidFill>
                <a:latin typeface="Times" panose="02020603050405020304" pitchFamily="18" charset="0"/>
              </a:rPr>
              <a:t>b</a:t>
            </a:r>
            <a:r>
              <a:rPr lang="en-US" altLang="en-US" sz="1100" b="1" i="1" baseline="30000">
                <a:solidFill>
                  <a:schemeClr val="tx1"/>
                </a:solidFill>
                <a:latin typeface="Times" panose="02020603050405020304" pitchFamily="18" charset="0"/>
              </a:rPr>
              <a:t>  </a:t>
            </a:r>
            <a:r>
              <a:rPr lang="en-US" altLang="en-US" sz="1100" b="1" i="1">
                <a:solidFill>
                  <a:schemeClr val="tx1"/>
                </a:solidFill>
                <a:latin typeface="Times" panose="02020603050405020304" pitchFamily="18" charset="0"/>
              </a:rPr>
              <a:t>vg</a:t>
            </a:r>
            <a:endParaRPr lang="en-US" altLang="en-US" sz="1000" b="1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553039" name="Text Box 79">
            <a:extLst>
              <a:ext uri="{FF2B5EF4-FFF2-40B4-BE49-F238E27FC236}">
                <a16:creationId xmlns:a16="http://schemas.microsoft.com/office/drawing/2014/main" id="{C7930E79-4F6A-4762-A5FD-7B929828B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5" y="2971800"/>
            <a:ext cx="231775" cy="13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100" b="1" i="1">
                <a:solidFill>
                  <a:schemeClr val="tx1"/>
                </a:solidFill>
                <a:latin typeface="Times" panose="02020603050405020304" pitchFamily="18" charset="0"/>
              </a:rPr>
              <a:t>b</a:t>
            </a:r>
            <a:r>
              <a:rPr lang="en-US" altLang="en-US" sz="1100" b="1" i="1" baseline="30000">
                <a:solidFill>
                  <a:schemeClr val="tx1"/>
                </a:solidFill>
                <a:latin typeface="Times" panose="02020603050405020304" pitchFamily="18" charset="0"/>
              </a:rPr>
              <a:t>  </a:t>
            </a:r>
            <a:r>
              <a:rPr lang="en-US" altLang="en-US" sz="1100" b="1" i="1">
                <a:solidFill>
                  <a:schemeClr val="tx1"/>
                </a:solidFill>
                <a:latin typeface="Times" panose="02020603050405020304" pitchFamily="18" charset="0"/>
              </a:rPr>
              <a:t>vg</a:t>
            </a:r>
          </a:p>
        </p:txBody>
      </p:sp>
      <p:sp>
        <p:nvSpPr>
          <p:cNvPr id="553040" name="Text Box 80">
            <a:extLst>
              <a:ext uri="{FF2B5EF4-FFF2-40B4-BE49-F238E27FC236}">
                <a16:creationId xmlns:a16="http://schemas.microsoft.com/office/drawing/2014/main" id="{2890E6C2-EE24-4EA5-82C3-7CBD8898E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75" y="3611563"/>
            <a:ext cx="2905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100" b="1" i="1">
                <a:solidFill>
                  <a:schemeClr val="tx1"/>
                </a:solidFill>
                <a:latin typeface="Times" panose="02020603050405020304" pitchFamily="18" charset="0"/>
              </a:rPr>
              <a:t>b</a:t>
            </a:r>
            <a:r>
              <a:rPr lang="en-US" altLang="en-US" sz="1100" b="1" baseline="30000">
                <a:solidFill>
                  <a:schemeClr val="tx1"/>
                </a:solidFill>
                <a:latin typeface="Times" panose="02020603050405020304" pitchFamily="18" charset="0"/>
              </a:rPr>
              <a:t>+</a:t>
            </a:r>
            <a:r>
              <a:rPr lang="en-US" altLang="en-US" sz="1100" b="1" i="1" baseline="30000">
                <a:solidFill>
                  <a:schemeClr val="tx1"/>
                </a:solidFill>
                <a:latin typeface="Times" panose="02020603050405020304" pitchFamily="18" charset="0"/>
              </a:rPr>
              <a:t>  </a:t>
            </a:r>
            <a:r>
              <a:rPr lang="en-US" altLang="en-US" sz="1100" b="1" i="1">
                <a:solidFill>
                  <a:schemeClr val="tx1"/>
                </a:solidFill>
                <a:latin typeface="Times" panose="02020603050405020304" pitchFamily="18" charset="0"/>
              </a:rPr>
              <a:t>vg</a:t>
            </a:r>
            <a:r>
              <a:rPr lang="en-US" altLang="en-US" sz="1100" b="1" baseline="30000">
                <a:solidFill>
                  <a:schemeClr val="tx1"/>
                </a:solidFill>
                <a:latin typeface="Times" panose="02020603050405020304" pitchFamily="18" charset="0"/>
              </a:rPr>
              <a:t>+</a:t>
            </a:r>
            <a:endParaRPr lang="en-US" altLang="en-US" sz="1100" b="1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553041" name="Text Box 81">
            <a:extLst>
              <a:ext uri="{FF2B5EF4-FFF2-40B4-BE49-F238E27FC236}">
                <a16:creationId xmlns:a16="http://schemas.microsoft.com/office/drawing/2014/main" id="{69ED3398-E46B-4B28-A718-DAEFCF67E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1113" y="3986213"/>
            <a:ext cx="319087" cy="16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100" b="1" i="1">
                <a:solidFill>
                  <a:schemeClr val="tx1"/>
                </a:solidFill>
                <a:latin typeface="Times" panose="02020603050405020304" pitchFamily="18" charset="0"/>
              </a:rPr>
              <a:t>b</a:t>
            </a:r>
            <a:r>
              <a:rPr lang="en-US" altLang="en-US" sz="1100" b="1" baseline="30000">
                <a:solidFill>
                  <a:schemeClr val="tx1"/>
                </a:solidFill>
                <a:latin typeface="Times" panose="02020603050405020304" pitchFamily="18" charset="0"/>
              </a:rPr>
              <a:t>+</a:t>
            </a:r>
            <a:r>
              <a:rPr lang="en-US" altLang="en-US" sz="1100" b="1" i="1" baseline="30000">
                <a:solidFill>
                  <a:schemeClr val="tx1"/>
                </a:solidFill>
                <a:latin typeface="Times" panose="02020603050405020304" pitchFamily="18" charset="0"/>
              </a:rPr>
              <a:t>  </a:t>
            </a:r>
            <a:r>
              <a:rPr lang="en-US" altLang="en-US" sz="1100" b="1" i="1">
                <a:solidFill>
                  <a:schemeClr val="tx1"/>
                </a:solidFill>
                <a:latin typeface="Times" panose="02020603050405020304" pitchFamily="18" charset="0"/>
              </a:rPr>
              <a:t>vg</a:t>
            </a:r>
            <a:endParaRPr lang="en-US" altLang="en-US" sz="1100" b="1">
              <a:solidFill>
                <a:schemeClr val="tx1"/>
              </a:solidFill>
            </a:endParaRPr>
          </a:p>
        </p:txBody>
      </p:sp>
      <p:sp>
        <p:nvSpPr>
          <p:cNvPr id="553042" name="Text Box 82">
            <a:extLst>
              <a:ext uri="{FF2B5EF4-FFF2-40B4-BE49-F238E27FC236}">
                <a16:creationId xmlns:a16="http://schemas.microsoft.com/office/drawing/2014/main" id="{AF20D46E-91F0-4B44-87FC-EA9CE10BE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338" y="4224338"/>
            <a:ext cx="258762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100" b="1" i="1">
                <a:solidFill>
                  <a:schemeClr val="tx1"/>
                </a:solidFill>
                <a:latin typeface="Times" panose="02020603050405020304" pitchFamily="18" charset="0"/>
              </a:rPr>
              <a:t>b</a:t>
            </a:r>
            <a:r>
              <a:rPr lang="en-US" altLang="en-US" sz="1100" b="1" i="1" baseline="30000">
                <a:solidFill>
                  <a:schemeClr val="tx1"/>
                </a:solidFill>
                <a:latin typeface="Times" panose="02020603050405020304" pitchFamily="18" charset="0"/>
              </a:rPr>
              <a:t>  </a:t>
            </a:r>
            <a:r>
              <a:rPr lang="en-US" altLang="en-US" sz="1100" b="1" i="1">
                <a:solidFill>
                  <a:schemeClr val="tx1"/>
                </a:solidFill>
                <a:latin typeface="Times" panose="02020603050405020304" pitchFamily="18" charset="0"/>
              </a:rPr>
              <a:t>vg</a:t>
            </a:r>
            <a:r>
              <a:rPr lang="en-US" altLang="en-US" sz="1000" b="1" baseline="30000">
                <a:solidFill>
                  <a:schemeClr val="tx1"/>
                </a:solidFill>
                <a:latin typeface="Times" panose="02020603050405020304" pitchFamily="18" charset="0"/>
              </a:rPr>
              <a:t>+</a:t>
            </a:r>
            <a:endParaRPr lang="en-US" altLang="en-US" sz="1000" b="1">
              <a:solidFill>
                <a:schemeClr val="tx1"/>
              </a:solidFill>
            </a:endParaRPr>
          </a:p>
        </p:txBody>
      </p:sp>
      <p:sp>
        <p:nvSpPr>
          <p:cNvPr id="553043" name="Text Box 83">
            <a:extLst>
              <a:ext uri="{FF2B5EF4-FFF2-40B4-BE49-F238E27FC236}">
                <a16:creationId xmlns:a16="http://schemas.microsoft.com/office/drawing/2014/main" id="{BB32DC5B-0667-4236-8C39-D0ADACAA3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925" y="4595813"/>
            <a:ext cx="32861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100" b="1" i="1">
                <a:solidFill>
                  <a:schemeClr val="tx1"/>
                </a:solidFill>
                <a:latin typeface="Times" panose="02020603050405020304" pitchFamily="18" charset="0"/>
              </a:rPr>
              <a:t>b</a:t>
            </a:r>
            <a:r>
              <a:rPr lang="en-US" altLang="en-US" sz="1100" b="1" i="1" baseline="30000">
                <a:solidFill>
                  <a:schemeClr val="tx1"/>
                </a:solidFill>
                <a:latin typeface="Times" panose="02020603050405020304" pitchFamily="18" charset="0"/>
              </a:rPr>
              <a:t>   </a:t>
            </a:r>
            <a:r>
              <a:rPr lang="en-US" altLang="en-US" sz="1100" b="1" i="1">
                <a:solidFill>
                  <a:schemeClr val="tx1"/>
                </a:solidFill>
                <a:latin typeface="Times" panose="02020603050405020304" pitchFamily="18" charset="0"/>
              </a:rPr>
              <a:t>vg</a:t>
            </a:r>
            <a:endParaRPr lang="en-US" altLang="en-US" sz="1000" b="1">
              <a:solidFill>
                <a:schemeClr val="tx1"/>
              </a:solidFill>
            </a:endParaRPr>
          </a:p>
        </p:txBody>
      </p:sp>
      <p:sp>
        <p:nvSpPr>
          <p:cNvPr id="553044" name="Text Box 84">
            <a:extLst>
              <a:ext uri="{FF2B5EF4-FFF2-40B4-BE49-F238E27FC236}">
                <a16:creationId xmlns:a16="http://schemas.microsoft.com/office/drawing/2014/main" id="{ECC9A0B7-E4B7-4F9B-BA99-A51B3CE40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588" y="5106988"/>
            <a:ext cx="1239837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400" b="1">
                <a:solidFill>
                  <a:schemeClr val="tx1"/>
                </a:solidFill>
              </a:rPr>
              <a:t>Kromosom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400" b="1">
                <a:solidFill>
                  <a:schemeClr val="tx1"/>
                </a:solidFill>
              </a:rPr>
              <a:t>rekombinan</a:t>
            </a:r>
            <a:endParaRPr lang="en-US" altLang="en-US" sz="1100" b="1">
              <a:solidFill>
                <a:schemeClr val="tx1"/>
              </a:solidFill>
            </a:endParaRPr>
          </a:p>
        </p:txBody>
      </p:sp>
      <p:sp>
        <p:nvSpPr>
          <p:cNvPr id="553045" name="Text Box 85">
            <a:extLst>
              <a:ext uri="{FF2B5EF4-FFF2-40B4-BE49-F238E27FC236}">
                <a16:creationId xmlns:a16="http://schemas.microsoft.com/office/drawing/2014/main" id="{E817B099-D27F-4C3C-878C-9823E3B67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3779838"/>
            <a:ext cx="136683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400" b="1">
                <a:solidFill>
                  <a:schemeClr val="tx1"/>
                </a:solidFill>
              </a:rPr>
              <a:t>Meiosis </a:t>
            </a:r>
            <a:r>
              <a:rPr lang="en-US" altLang="en-US" sz="1400" b="1">
                <a:solidFill>
                  <a:schemeClr val="tx1"/>
                </a:solidFill>
                <a:latin typeface="Times" panose="02020603050405020304" pitchFamily="18" charset="0"/>
              </a:rPr>
              <a:t>I</a:t>
            </a:r>
            <a:r>
              <a:rPr lang="en-US" altLang="en-US" sz="1400" b="1">
                <a:solidFill>
                  <a:schemeClr val="tx1"/>
                </a:solidFill>
              </a:rPr>
              <a:t> dan </a:t>
            </a:r>
            <a:r>
              <a:rPr lang="en-US" altLang="en-US" sz="1400" b="1">
                <a:solidFill>
                  <a:schemeClr val="tx1"/>
                </a:solidFill>
                <a:latin typeface="Times" panose="02020603050405020304" pitchFamily="18" charset="0"/>
              </a:rPr>
              <a:t>II</a:t>
            </a:r>
            <a:endParaRPr lang="en-US" altLang="en-US" sz="1100" b="1">
              <a:solidFill>
                <a:schemeClr val="tx1"/>
              </a:solidFill>
            </a:endParaRPr>
          </a:p>
        </p:txBody>
      </p:sp>
      <p:sp>
        <p:nvSpPr>
          <p:cNvPr id="553046" name="Text Box 86">
            <a:extLst>
              <a:ext uri="{FF2B5EF4-FFF2-40B4-BE49-F238E27FC236}">
                <a16:creationId xmlns:a16="http://schemas.microsoft.com/office/drawing/2014/main" id="{A2FDF895-3B20-401B-A23F-2614D0DB6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1838" y="3062288"/>
            <a:ext cx="776287" cy="16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400" b="1">
                <a:solidFill>
                  <a:schemeClr val="tx1"/>
                </a:solidFill>
              </a:rPr>
              <a:t>Meiosis </a:t>
            </a:r>
            <a:r>
              <a:rPr lang="en-US" altLang="en-US" sz="1400" b="1">
                <a:solidFill>
                  <a:schemeClr val="tx1"/>
                </a:solidFill>
                <a:latin typeface="Times" panose="02020603050405020304" pitchFamily="18" charset="0"/>
              </a:rPr>
              <a:t>I</a:t>
            </a:r>
            <a:endParaRPr lang="en-US" altLang="en-US" sz="1100" b="1">
              <a:solidFill>
                <a:schemeClr val="tx1"/>
              </a:solidFill>
            </a:endParaRPr>
          </a:p>
        </p:txBody>
      </p:sp>
      <p:sp>
        <p:nvSpPr>
          <p:cNvPr id="553047" name="Text Box 87">
            <a:extLst>
              <a:ext uri="{FF2B5EF4-FFF2-40B4-BE49-F238E27FC236}">
                <a16:creationId xmlns:a16="http://schemas.microsoft.com/office/drawing/2014/main" id="{7D56BE1E-5B9E-42CC-9504-070779615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688" y="4694238"/>
            <a:ext cx="846137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400" b="1">
                <a:solidFill>
                  <a:schemeClr val="tx1"/>
                </a:solidFill>
              </a:rPr>
              <a:t>Meiosis </a:t>
            </a:r>
            <a:r>
              <a:rPr lang="en-US" altLang="en-US" sz="1400" b="1">
                <a:solidFill>
                  <a:schemeClr val="tx1"/>
                </a:solidFill>
                <a:latin typeface="Times" panose="02020603050405020304" pitchFamily="18" charset="0"/>
              </a:rPr>
              <a:t>II</a:t>
            </a:r>
            <a:endParaRPr lang="en-US" altLang="en-US" sz="1100" b="1">
              <a:solidFill>
                <a:schemeClr val="tx1"/>
              </a:solidFill>
            </a:endParaRPr>
          </a:p>
        </p:txBody>
      </p:sp>
      <p:sp>
        <p:nvSpPr>
          <p:cNvPr id="553048" name="Text Box 88">
            <a:extLst>
              <a:ext uri="{FF2B5EF4-FFF2-40B4-BE49-F238E27FC236}">
                <a16:creationId xmlns:a16="http://schemas.microsoft.com/office/drawing/2014/main" id="{F1E0FC44-3F1B-4A66-B724-960AF38BE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9338" y="6554788"/>
            <a:ext cx="465137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400" b="1">
                <a:solidFill>
                  <a:schemeClr val="tx1"/>
                </a:solidFill>
              </a:rPr>
              <a:t>Sel telur</a:t>
            </a:r>
            <a:endParaRPr lang="en-US" altLang="en-US" sz="1100" b="1">
              <a:solidFill>
                <a:schemeClr val="tx1"/>
              </a:solidFill>
            </a:endParaRPr>
          </a:p>
        </p:txBody>
      </p:sp>
      <p:sp>
        <p:nvSpPr>
          <p:cNvPr id="553049" name="Text Box 89">
            <a:extLst>
              <a:ext uri="{FF2B5EF4-FFF2-40B4-BE49-F238E27FC236}">
                <a16:creationId xmlns:a16="http://schemas.microsoft.com/office/drawing/2014/main" id="{7EB5ACAD-2666-45DF-97A9-48311D9C0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8888" y="6548438"/>
            <a:ext cx="554037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400" b="1">
                <a:solidFill>
                  <a:schemeClr val="tx1"/>
                </a:solidFill>
              </a:rPr>
              <a:t>Sperma</a:t>
            </a:r>
            <a:endParaRPr lang="en-US" altLang="en-US" sz="1100" b="1">
              <a:solidFill>
                <a:schemeClr val="tx1"/>
              </a:solidFill>
            </a:endParaRPr>
          </a:p>
        </p:txBody>
      </p:sp>
      <p:sp>
        <p:nvSpPr>
          <p:cNvPr id="553050" name="Text Box 90">
            <a:extLst>
              <a:ext uri="{FF2B5EF4-FFF2-40B4-BE49-F238E27FC236}">
                <a16:creationId xmlns:a16="http://schemas.microsoft.com/office/drawing/2014/main" id="{FA98CFA0-2C83-45DA-9B73-E8848F67A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150" y="5924550"/>
            <a:ext cx="341313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000" b="1" i="1">
                <a:solidFill>
                  <a:schemeClr val="tx1"/>
                </a:solidFill>
                <a:latin typeface="Times" panose="02020603050405020304" pitchFamily="18" charset="0"/>
              </a:rPr>
              <a:t>b</a:t>
            </a:r>
            <a:r>
              <a:rPr lang="en-US" altLang="en-US" sz="1000" b="1" baseline="30000">
                <a:solidFill>
                  <a:schemeClr val="tx1"/>
                </a:solidFill>
                <a:latin typeface="Times" panose="02020603050405020304" pitchFamily="18" charset="0"/>
              </a:rPr>
              <a:t>+</a:t>
            </a:r>
            <a:r>
              <a:rPr lang="en-US" altLang="en-US" sz="1000" b="1" i="1" baseline="30000">
                <a:solidFill>
                  <a:schemeClr val="tx1"/>
                </a:solidFill>
                <a:latin typeface="Times" panose="02020603050405020304" pitchFamily="18" charset="0"/>
              </a:rPr>
              <a:t>  </a:t>
            </a:r>
            <a:r>
              <a:rPr lang="en-US" altLang="en-US" sz="1000" b="1" i="1">
                <a:solidFill>
                  <a:schemeClr val="tx1"/>
                </a:solidFill>
                <a:latin typeface="Times" panose="02020603050405020304" pitchFamily="18" charset="0"/>
              </a:rPr>
              <a:t>vg</a:t>
            </a:r>
            <a:r>
              <a:rPr lang="en-US" altLang="en-US" sz="1000" b="1" baseline="30000">
                <a:solidFill>
                  <a:schemeClr val="tx1"/>
                </a:solidFill>
                <a:latin typeface="Times" panose="02020603050405020304" pitchFamily="18" charset="0"/>
              </a:rPr>
              <a:t>+</a:t>
            </a:r>
            <a:endParaRPr lang="en-US" altLang="en-US" sz="1000" b="1">
              <a:solidFill>
                <a:schemeClr val="tx1"/>
              </a:solidFill>
            </a:endParaRPr>
          </a:p>
        </p:txBody>
      </p:sp>
      <p:sp>
        <p:nvSpPr>
          <p:cNvPr id="553051" name="Text Box 91">
            <a:extLst>
              <a:ext uri="{FF2B5EF4-FFF2-40B4-BE49-F238E27FC236}">
                <a16:creationId xmlns:a16="http://schemas.microsoft.com/office/drawing/2014/main" id="{53232305-FB28-4770-B3AA-04C433CD1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1050" y="5921375"/>
            <a:ext cx="32861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100" b="1" i="1">
                <a:solidFill>
                  <a:schemeClr val="tx1"/>
                </a:solidFill>
                <a:latin typeface="Times" panose="02020603050405020304" pitchFamily="18" charset="0"/>
              </a:rPr>
              <a:t>b</a:t>
            </a:r>
            <a:r>
              <a:rPr lang="en-US" altLang="en-US" sz="1100" b="1" i="1" baseline="30000">
                <a:solidFill>
                  <a:schemeClr val="tx1"/>
                </a:solidFill>
                <a:latin typeface="Times" panose="02020603050405020304" pitchFamily="18" charset="0"/>
              </a:rPr>
              <a:t>   </a:t>
            </a:r>
            <a:r>
              <a:rPr lang="en-US" altLang="en-US" sz="1100" b="1" i="1">
                <a:solidFill>
                  <a:schemeClr val="tx1"/>
                </a:solidFill>
                <a:latin typeface="Times" panose="02020603050405020304" pitchFamily="18" charset="0"/>
              </a:rPr>
              <a:t>vg</a:t>
            </a:r>
            <a:endParaRPr lang="en-US" altLang="en-US" sz="1000" b="1">
              <a:solidFill>
                <a:schemeClr val="tx1"/>
              </a:solidFill>
            </a:endParaRPr>
          </a:p>
        </p:txBody>
      </p:sp>
      <p:sp>
        <p:nvSpPr>
          <p:cNvPr id="553052" name="Text Box 92">
            <a:extLst>
              <a:ext uri="{FF2B5EF4-FFF2-40B4-BE49-F238E27FC236}">
                <a16:creationId xmlns:a16="http://schemas.microsoft.com/office/drawing/2014/main" id="{41924AF5-D5BB-404C-B211-7A4CBA7E7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913438"/>
            <a:ext cx="265113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100" b="1" i="1">
                <a:solidFill>
                  <a:schemeClr val="tx1"/>
                </a:solidFill>
                <a:latin typeface="Times" panose="02020603050405020304" pitchFamily="18" charset="0"/>
              </a:rPr>
              <a:t>b</a:t>
            </a:r>
            <a:r>
              <a:rPr lang="en-US" altLang="en-US" sz="1100" b="1" baseline="30000">
                <a:solidFill>
                  <a:schemeClr val="tx1"/>
                </a:solidFill>
                <a:latin typeface="Times" panose="02020603050405020304" pitchFamily="18" charset="0"/>
              </a:rPr>
              <a:t>+</a:t>
            </a:r>
            <a:r>
              <a:rPr lang="en-US" altLang="en-US" sz="1100" b="1" i="1" baseline="30000">
                <a:solidFill>
                  <a:schemeClr val="tx1"/>
                </a:solidFill>
                <a:latin typeface="Times" panose="02020603050405020304" pitchFamily="18" charset="0"/>
              </a:rPr>
              <a:t>  </a:t>
            </a:r>
            <a:r>
              <a:rPr lang="en-US" altLang="en-US" sz="1100" b="1" i="1">
                <a:solidFill>
                  <a:schemeClr val="tx1"/>
                </a:solidFill>
                <a:latin typeface="Times" panose="02020603050405020304" pitchFamily="18" charset="0"/>
              </a:rPr>
              <a:t>vg</a:t>
            </a:r>
            <a:endParaRPr lang="en-US" altLang="en-US" sz="1100" b="1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553053" name="Text Box 93">
            <a:extLst>
              <a:ext uri="{FF2B5EF4-FFF2-40B4-BE49-F238E27FC236}">
                <a16:creationId xmlns:a16="http://schemas.microsoft.com/office/drawing/2014/main" id="{7C62353B-ED29-41C9-BCBC-4209D30B7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4475" y="5918200"/>
            <a:ext cx="32861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100" b="1" i="1">
                <a:solidFill>
                  <a:schemeClr val="tx1"/>
                </a:solidFill>
                <a:latin typeface="Times" panose="02020603050405020304" pitchFamily="18" charset="0"/>
              </a:rPr>
              <a:t>b</a:t>
            </a:r>
            <a:r>
              <a:rPr lang="en-US" altLang="en-US" sz="1100" b="1" i="1" baseline="30000">
                <a:solidFill>
                  <a:schemeClr val="tx1"/>
                </a:solidFill>
                <a:latin typeface="Times" panose="02020603050405020304" pitchFamily="18" charset="0"/>
              </a:rPr>
              <a:t>   </a:t>
            </a:r>
            <a:r>
              <a:rPr lang="en-US" altLang="en-US" sz="1100" b="1" i="1">
                <a:solidFill>
                  <a:schemeClr val="tx1"/>
                </a:solidFill>
                <a:latin typeface="Times" panose="02020603050405020304" pitchFamily="18" charset="0"/>
              </a:rPr>
              <a:t>vg</a:t>
            </a:r>
            <a:endParaRPr lang="en-US" altLang="en-US" sz="1100" b="1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553054" name="Text Box 94">
            <a:extLst>
              <a:ext uri="{FF2B5EF4-FFF2-40B4-BE49-F238E27FC236}">
                <a16:creationId xmlns:a16="http://schemas.microsoft.com/office/drawing/2014/main" id="{0108FCFE-89CA-4294-9182-25C221313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0475" y="5905500"/>
            <a:ext cx="341313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100" b="1" i="1">
                <a:solidFill>
                  <a:schemeClr val="tx1"/>
                </a:solidFill>
                <a:latin typeface="Times" panose="02020603050405020304" pitchFamily="18" charset="0"/>
              </a:rPr>
              <a:t>b</a:t>
            </a:r>
            <a:r>
              <a:rPr lang="en-US" altLang="en-US" sz="1100" b="1" i="1" baseline="30000">
                <a:solidFill>
                  <a:schemeClr val="tx1"/>
                </a:solidFill>
                <a:latin typeface="Times" panose="02020603050405020304" pitchFamily="18" charset="0"/>
              </a:rPr>
              <a:t>  </a:t>
            </a:r>
            <a:r>
              <a:rPr lang="en-US" altLang="en-US" sz="1100" b="1" i="1">
                <a:solidFill>
                  <a:schemeClr val="tx1"/>
                </a:solidFill>
                <a:latin typeface="Times" panose="02020603050405020304" pitchFamily="18" charset="0"/>
              </a:rPr>
              <a:t>vg</a:t>
            </a:r>
            <a:r>
              <a:rPr lang="en-US" altLang="en-US" sz="1100" b="1" baseline="30000">
                <a:solidFill>
                  <a:schemeClr val="tx1"/>
                </a:solidFill>
                <a:latin typeface="Times" panose="02020603050405020304" pitchFamily="18" charset="0"/>
              </a:rPr>
              <a:t>+</a:t>
            </a:r>
            <a:endParaRPr lang="en-US" altLang="en-US" sz="1100" b="1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553055" name="Line 95">
            <a:extLst>
              <a:ext uri="{FF2B5EF4-FFF2-40B4-BE49-F238E27FC236}">
                <a16:creationId xmlns:a16="http://schemas.microsoft.com/office/drawing/2014/main" id="{98334807-FCD6-4156-B571-B0E6462ED3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49700" y="5486400"/>
            <a:ext cx="29845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553056" name="Line 96">
            <a:extLst>
              <a:ext uri="{FF2B5EF4-FFF2-40B4-BE49-F238E27FC236}">
                <a16:creationId xmlns:a16="http://schemas.microsoft.com/office/drawing/2014/main" id="{A06A4816-7211-4CFC-9EFF-C9BFBB49EA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1800" y="5486400"/>
            <a:ext cx="635000" cy="622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046" name="Picture 38">
            <a:extLst>
              <a:ext uri="{FF2B5EF4-FFF2-40B4-BE49-F238E27FC236}">
                <a16:creationId xmlns:a16="http://schemas.microsoft.com/office/drawing/2014/main" id="{847AAA19-F471-4AC5-A2C9-B4499798E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84175"/>
            <a:ext cx="8548687" cy="616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5047" name="Rectangle 39">
            <a:extLst>
              <a:ext uri="{FF2B5EF4-FFF2-40B4-BE49-F238E27FC236}">
                <a16:creationId xmlns:a16="http://schemas.microsoft.com/office/drawing/2014/main" id="{E35F7AB2-3BDA-417B-B092-59E9E6574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480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200" dirty="0" err="1"/>
              <a:t>Peraga</a:t>
            </a:r>
            <a:r>
              <a:rPr lang="en-US" altLang="en-US" sz="1200" dirty="0"/>
              <a:t> 15.10b Dasar </a:t>
            </a:r>
            <a:r>
              <a:rPr lang="en-US" altLang="en-US" sz="1200" dirty="0" err="1"/>
              <a:t>kromosomal</a:t>
            </a:r>
            <a:r>
              <a:rPr lang="en-US" altLang="en-US" sz="1200" dirty="0"/>
              <a:t> </a:t>
            </a:r>
            <a:r>
              <a:rPr lang="en-US" altLang="en-US" sz="1200" dirty="0" err="1"/>
              <a:t>rekombinasi</a:t>
            </a:r>
            <a:r>
              <a:rPr lang="en-US" altLang="en-US" sz="1200" dirty="0"/>
              <a:t> gen-gen </a:t>
            </a:r>
            <a:r>
              <a:rPr lang="en-US" altLang="en-US" sz="1200" dirty="0" err="1"/>
              <a:t>tertaut</a:t>
            </a:r>
            <a:endParaRPr lang="en-US" altLang="en-US" sz="1200" dirty="0"/>
          </a:p>
        </p:txBody>
      </p:sp>
      <p:sp>
        <p:nvSpPr>
          <p:cNvPr id="555048" name="Text Box 40">
            <a:extLst>
              <a:ext uri="{FF2B5EF4-FFF2-40B4-BE49-F238E27FC236}">
                <a16:creationId xmlns:a16="http://schemas.microsoft.com/office/drawing/2014/main" id="{5191AF28-FB62-46E7-A778-F05752692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846388"/>
            <a:ext cx="112712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900" b="1">
                <a:solidFill>
                  <a:schemeClr val="tx1"/>
                </a:solidFill>
              </a:rPr>
              <a:t>Keturunan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900" b="1">
                <a:solidFill>
                  <a:schemeClr val="tx1"/>
                </a:solidFill>
              </a:rPr>
              <a:t>silang uji</a:t>
            </a:r>
          </a:p>
        </p:txBody>
      </p:sp>
      <p:sp>
        <p:nvSpPr>
          <p:cNvPr id="555049" name="Text Box 41">
            <a:extLst>
              <a:ext uri="{FF2B5EF4-FFF2-40B4-BE49-F238E27FC236}">
                <a16:creationId xmlns:a16="http://schemas.microsoft.com/office/drawing/2014/main" id="{44173A80-B897-470B-879E-62EC0879F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563" y="2814638"/>
            <a:ext cx="1400175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400" b="1">
                <a:solidFill>
                  <a:schemeClr val="tx1"/>
                </a:solidFill>
              </a:rPr>
              <a:t>965</a:t>
            </a: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400" b="1" i="1">
                <a:solidFill>
                  <a:schemeClr val="tx1"/>
                </a:solidFill>
              </a:rPr>
              <a:t>Wild type</a:t>
            </a:r>
          </a:p>
          <a:p>
            <a:pPr algn="ctr"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altLang="en-US" sz="1400" b="1">
                <a:solidFill>
                  <a:schemeClr val="tx1"/>
                </a:solidFill>
              </a:rPr>
              <a:t>(abu-abu-</a:t>
            </a:r>
          </a:p>
          <a:p>
            <a:pPr algn="ctr"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altLang="en-US" sz="1400" b="1">
                <a:solidFill>
                  <a:schemeClr val="tx1"/>
                </a:solidFill>
              </a:rPr>
              <a:t>normal)</a:t>
            </a:r>
            <a:endParaRPr lang="en-US" altLang="en-US" sz="800" b="1">
              <a:solidFill>
                <a:schemeClr val="tx1"/>
              </a:solidFill>
            </a:endParaRPr>
          </a:p>
        </p:txBody>
      </p:sp>
      <p:sp>
        <p:nvSpPr>
          <p:cNvPr id="555050" name="Text Box 42">
            <a:extLst>
              <a:ext uri="{FF2B5EF4-FFF2-40B4-BE49-F238E27FC236}">
                <a16:creationId xmlns:a16="http://schemas.microsoft.com/office/drawing/2014/main" id="{74736CE9-0E94-491C-A7DD-960E0665F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6913" y="2808288"/>
            <a:ext cx="981075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900" b="1">
                <a:solidFill>
                  <a:schemeClr val="tx1"/>
                </a:solidFill>
              </a:rPr>
              <a:t>944</a:t>
            </a: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900" b="1">
                <a:solidFill>
                  <a:schemeClr val="tx1"/>
                </a:solidFill>
              </a:rPr>
              <a:t>Hitam-</a:t>
            </a:r>
          </a:p>
          <a:p>
            <a:pPr algn="ctr" eaLnBrk="0" hangingPunct="0">
              <a:spcBef>
                <a:spcPct val="0"/>
              </a:spcBef>
            </a:pPr>
            <a:r>
              <a:rPr lang="en-US" altLang="en-US" sz="1900" b="1">
                <a:solidFill>
                  <a:schemeClr val="tx1"/>
                </a:solidFill>
              </a:rPr>
              <a:t>vestigial</a:t>
            </a:r>
          </a:p>
        </p:txBody>
      </p:sp>
      <p:sp>
        <p:nvSpPr>
          <p:cNvPr id="555051" name="Text Box 43">
            <a:extLst>
              <a:ext uri="{FF2B5EF4-FFF2-40B4-BE49-F238E27FC236}">
                <a16:creationId xmlns:a16="http://schemas.microsoft.com/office/drawing/2014/main" id="{B65C1A0C-DA91-4BAE-B1CC-EB41ECABE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8363" y="2833688"/>
            <a:ext cx="1031875" cy="89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900" b="1">
                <a:solidFill>
                  <a:schemeClr val="tx1"/>
                </a:solidFill>
              </a:rPr>
              <a:t>206</a:t>
            </a: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900" b="1">
                <a:solidFill>
                  <a:schemeClr val="tx1"/>
                </a:solidFill>
              </a:rPr>
              <a:t>Abu-abu</a:t>
            </a: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900" b="1">
                <a:solidFill>
                  <a:schemeClr val="tx1"/>
                </a:solidFill>
              </a:rPr>
              <a:t>-vestigial</a:t>
            </a:r>
          </a:p>
        </p:txBody>
      </p:sp>
      <p:sp>
        <p:nvSpPr>
          <p:cNvPr id="555052" name="Text Box 44">
            <a:extLst>
              <a:ext uri="{FF2B5EF4-FFF2-40B4-BE49-F238E27FC236}">
                <a16:creationId xmlns:a16="http://schemas.microsoft.com/office/drawing/2014/main" id="{5B1642B6-9368-4DDC-9B71-137FE2D61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063" y="2827338"/>
            <a:ext cx="90487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900" b="1">
                <a:solidFill>
                  <a:schemeClr val="tx1"/>
                </a:solidFill>
              </a:rPr>
              <a:t>185</a:t>
            </a: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900" b="1">
                <a:solidFill>
                  <a:schemeClr val="tx1"/>
                </a:solidFill>
              </a:rPr>
              <a:t>Hitam-</a:t>
            </a: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900" b="1">
                <a:solidFill>
                  <a:schemeClr val="tx1"/>
                </a:solidFill>
              </a:rPr>
              <a:t>normal</a:t>
            </a:r>
          </a:p>
        </p:txBody>
      </p:sp>
      <p:sp>
        <p:nvSpPr>
          <p:cNvPr id="555053" name="Text Box 45">
            <a:extLst>
              <a:ext uri="{FF2B5EF4-FFF2-40B4-BE49-F238E27FC236}">
                <a16:creationId xmlns:a16="http://schemas.microsoft.com/office/drawing/2014/main" id="{22D4195A-9802-4E5C-8970-BB0AD5215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6788" y="3741738"/>
            <a:ext cx="56991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1" i="1">
                <a:solidFill>
                  <a:schemeClr val="tx1"/>
                </a:solidFill>
                <a:latin typeface="Times" panose="02020603050405020304" pitchFamily="18" charset="0"/>
              </a:rPr>
              <a:t>b</a:t>
            </a:r>
            <a:r>
              <a:rPr lang="en-US" altLang="en-US" sz="1800" b="1" baseline="30000">
                <a:solidFill>
                  <a:schemeClr val="tx1"/>
                </a:solidFill>
                <a:latin typeface="Times" panose="02020603050405020304" pitchFamily="18" charset="0"/>
              </a:rPr>
              <a:t>+</a:t>
            </a:r>
            <a:r>
              <a:rPr lang="en-US" altLang="en-US" sz="1800" b="1" i="1" baseline="30000">
                <a:solidFill>
                  <a:schemeClr val="tx1"/>
                </a:solidFill>
                <a:latin typeface="Times" panose="02020603050405020304" pitchFamily="18" charset="0"/>
              </a:rPr>
              <a:t>  </a:t>
            </a:r>
            <a:r>
              <a:rPr lang="en-US" altLang="en-US" sz="1800" b="1" i="1">
                <a:solidFill>
                  <a:schemeClr val="tx1"/>
                </a:solidFill>
                <a:latin typeface="Times" panose="02020603050405020304" pitchFamily="18" charset="0"/>
              </a:rPr>
              <a:t>vg</a:t>
            </a:r>
            <a:r>
              <a:rPr lang="en-US" altLang="en-US" sz="1800" b="1" baseline="30000">
                <a:solidFill>
                  <a:schemeClr val="tx1"/>
                </a:solidFill>
                <a:latin typeface="Times" panose="02020603050405020304" pitchFamily="18" charset="0"/>
              </a:rPr>
              <a:t>+</a:t>
            </a:r>
            <a:endParaRPr lang="en-US" altLang="en-US" sz="1800" b="1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555054" name="Text Box 46">
            <a:extLst>
              <a:ext uri="{FF2B5EF4-FFF2-40B4-BE49-F238E27FC236}">
                <a16:creationId xmlns:a16="http://schemas.microsoft.com/office/drawing/2014/main" id="{058C3ACD-7E3E-4CE6-B03D-EB1AE8EFC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6788" y="4446588"/>
            <a:ext cx="49688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hangingPunct="0">
              <a:spcBef>
                <a:spcPct val="0"/>
              </a:spcBef>
            </a:pPr>
            <a:r>
              <a:rPr lang="en-US" altLang="en-US" sz="1800" b="1" i="1">
                <a:solidFill>
                  <a:schemeClr val="tx1"/>
                </a:solidFill>
                <a:latin typeface="Times" panose="02020603050405020304" pitchFamily="18" charset="0"/>
              </a:rPr>
              <a:t>b</a:t>
            </a:r>
            <a:r>
              <a:rPr lang="en-US" altLang="en-US" sz="1800" b="1" i="1" baseline="30000">
                <a:solidFill>
                  <a:schemeClr val="tx1"/>
                </a:solidFill>
                <a:latin typeface="Times" panose="02020603050405020304" pitchFamily="18" charset="0"/>
              </a:rPr>
              <a:t>   </a:t>
            </a:r>
            <a:r>
              <a:rPr lang="en-US" altLang="en-US" sz="1800" b="1" i="1">
                <a:solidFill>
                  <a:schemeClr val="tx1"/>
                </a:solidFill>
                <a:latin typeface="Times" panose="02020603050405020304" pitchFamily="18" charset="0"/>
              </a:rPr>
              <a:t>vg</a:t>
            </a:r>
            <a:endParaRPr lang="en-US" altLang="en-US" sz="1800" b="1">
              <a:solidFill>
                <a:schemeClr val="tx1"/>
              </a:solidFill>
            </a:endParaRPr>
          </a:p>
        </p:txBody>
      </p:sp>
      <p:sp>
        <p:nvSpPr>
          <p:cNvPr id="555055" name="Text Box 47">
            <a:extLst>
              <a:ext uri="{FF2B5EF4-FFF2-40B4-BE49-F238E27FC236}">
                <a16:creationId xmlns:a16="http://schemas.microsoft.com/office/drawing/2014/main" id="{294E04B0-9F8E-4338-9140-A934CC9CB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7613" y="4451350"/>
            <a:ext cx="54768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hangingPunct="0">
              <a:spcBef>
                <a:spcPct val="0"/>
              </a:spcBef>
            </a:pPr>
            <a:r>
              <a:rPr lang="en-US" altLang="en-US" sz="1800" b="1" i="1">
                <a:solidFill>
                  <a:schemeClr val="tx1"/>
                </a:solidFill>
                <a:latin typeface="Times" panose="02020603050405020304" pitchFamily="18" charset="0"/>
              </a:rPr>
              <a:t>b</a:t>
            </a:r>
            <a:r>
              <a:rPr lang="en-US" altLang="en-US" sz="1800" b="1" i="1" baseline="30000">
                <a:solidFill>
                  <a:schemeClr val="tx1"/>
                </a:solidFill>
                <a:latin typeface="Times" panose="02020603050405020304" pitchFamily="18" charset="0"/>
              </a:rPr>
              <a:t>   </a:t>
            </a:r>
            <a:r>
              <a:rPr lang="en-US" altLang="en-US" sz="1800" b="1" i="1">
                <a:solidFill>
                  <a:schemeClr val="tx1"/>
                </a:solidFill>
                <a:latin typeface="Times" panose="02020603050405020304" pitchFamily="18" charset="0"/>
              </a:rPr>
              <a:t>vg</a:t>
            </a:r>
            <a:endParaRPr lang="en-US" altLang="en-US" sz="1800" b="1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555056" name="Text Box 48">
            <a:extLst>
              <a:ext uri="{FF2B5EF4-FFF2-40B4-BE49-F238E27FC236}">
                <a16:creationId xmlns:a16="http://schemas.microsoft.com/office/drawing/2014/main" id="{517C6331-7A37-4145-9693-E1847EB3F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0950" y="3743325"/>
            <a:ext cx="509588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hangingPunct="0">
              <a:spcBef>
                <a:spcPct val="0"/>
              </a:spcBef>
            </a:pPr>
            <a:r>
              <a:rPr lang="en-US" altLang="en-US" sz="1800" b="1" i="1">
                <a:solidFill>
                  <a:schemeClr val="tx1"/>
                </a:solidFill>
                <a:latin typeface="Times" panose="02020603050405020304" pitchFamily="18" charset="0"/>
              </a:rPr>
              <a:t>b</a:t>
            </a:r>
            <a:r>
              <a:rPr lang="en-US" altLang="en-US" sz="1800" b="1" i="1" baseline="30000">
                <a:solidFill>
                  <a:schemeClr val="tx1"/>
                </a:solidFill>
                <a:latin typeface="Times" panose="02020603050405020304" pitchFamily="18" charset="0"/>
              </a:rPr>
              <a:t>    </a:t>
            </a:r>
            <a:r>
              <a:rPr lang="en-US" altLang="en-US" sz="1800" b="1" i="1">
                <a:solidFill>
                  <a:schemeClr val="tx1"/>
                </a:solidFill>
                <a:latin typeface="Times" panose="02020603050405020304" pitchFamily="18" charset="0"/>
              </a:rPr>
              <a:t>vg</a:t>
            </a:r>
            <a:endParaRPr lang="en-US" altLang="en-US" sz="1800" b="1">
              <a:solidFill>
                <a:schemeClr val="tx1"/>
              </a:solidFill>
            </a:endParaRPr>
          </a:p>
        </p:txBody>
      </p:sp>
      <p:sp>
        <p:nvSpPr>
          <p:cNvPr id="555057" name="Text Box 49">
            <a:extLst>
              <a:ext uri="{FF2B5EF4-FFF2-40B4-BE49-F238E27FC236}">
                <a16:creationId xmlns:a16="http://schemas.microsoft.com/office/drawing/2014/main" id="{5A59D1C8-6EB1-444E-9FAB-A3028A341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8275" y="3763963"/>
            <a:ext cx="5826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1" i="1">
                <a:solidFill>
                  <a:schemeClr val="tx1"/>
                </a:solidFill>
                <a:latin typeface="Times" panose="02020603050405020304" pitchFamily="18" charset="0"/>
              </a:rPr>
              <a:t>b</a:t>
            </a:r>
            <a:r>
              <a:rPr lang="en-US" altLang="en-US" sz="1800" b="1" baseline="30000">
                <a:solidFill>
                  <a:schemeClr val="tx1"/>
                </a:solidFill>
                <a:latin typeface="Times" panose="02020603050405020304" pitchFamily="18" charset="0"/>
              </a:rPr>
              <a:t>+</a:t>
            </a:r>
            <a:r>
              <a:rPr lang="en-US" altLang="en-US" sz="1800" b="1" i="1" baseline="30000">
                <a:solidFill>
                  <a:schemeClr val="tx1"/>
                </a:solidFill>
                <a:latin typeface="Times" panose="02020603050405020304" pitchFamily="18" charset="0"/>
              </a:rPr>
              <a:t>  </a:t>
            </a:r>
            <a:r>
              <a:rPr lang="en-US" altLang="en-US" sz="1800" b="1" i="1">
                <a:solidFill>
                  <a:schemeClr val="tx1"/>
                </a:solidFill>
                <a:latin typeface="Times" panose="02020603050405020304" pitchFamily="18" charset="0"/>
              </a:rPr>
              <a:t>vg</a:t>
            </a:r>
            <a:endParaRPr lang="en-US" altLang="en-US" sz="1800" b="1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555058" name="Text Box 50">
            <a:extLst>
              <a:ext uri="{FF2B5EF4-FFF2-40B4-BE49-F238E27FC236}">
                <a16:creationId xmlns:a16="http://schemas.microsoft.com/office/drawing/2014/main" id="{C020011C-A294-4333-A3AB-1F2731694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8" y="1624013"/>
            <a:ext cx="4714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hangingPunct="0">
              <a:spcBef>
                <a:spcPct val="0"/>
              </a:spcBef>
            </a:pPr>
            <a:r>
              <a:rPr lang="en-US" altLang="en-US" sz="1800" b="1" i="1">
                <a:solidFill>
                  <a:schemeClr val="tx1"/>
                </a:solidFill>
                <a:latin typeface="Times" panose="02020603050405020304" pitchFamily="18" charset="0"/>
              </a:rPr>
              <a:t>b</a:t>
            </a:r>
            <a:r>
              <a:rPr lang="en-US" altLang="en-US" sz="1800" b="1" i="1" baseline="30000">
                <a:solidFill>
                  <a:schemeClr val="tx1"/>
                </a:solidFill>
                <a:latin typeface="Times" panose="02020603050405020304" pitchFamily="18" charset="0"/>
              </a:rPr>
              <a:t>   </a:t>
            </a:r>
            <a:r>
              <a:rPr lang="en-US" altLang="en-US" sz="1800" b="1" i="1">
                <a:solidFill>
                  <a:schemeClr val="tx1"/>
                </a:solidFill>
                <a:latin typeface="Times" panose="02020603050405020304" pitchFamily="18" charset="0"/>
              </a:rPr>
              <a:t>vg</a:t>
            </a:r>
            <a:endParaRPr lang="en-US" altLang="en-US" sz="1800" b="1">
              <a:solidFill>
                <a:schemeClr val="tx1"/>
              </a:solidFill>
            </a:endParaRPr>
          </a:p>
        </p:txBody>
      </p:sp>
      <p:sp>
        <p:nvSpPr>
          <p:cNvPr id="555059" name="Text Box 51">
            <a:extLst>
              <a:ext uri="{FF2B5EF4-FFF2-40B4-BE49-F238E27FC236}">
                <a16:creationId xmlns:a16="http://schemas.microsoft.com/office/drawing/2014/main" id="{3A4C3A2C-9549-4C75-985D-ED0A0E324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9225" y="4443413"/>
            <a:ext cx="471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hangingPunct="0">
              <a:spcBef>
                <a:spcPct val="0"/>
              </a:spcBef>
            </a:pPr>
            <a:r>
              <a:rPr lang="en-US" altLang="en-US" sz="1800" b="1" i="1">
                <a:solidFill>
                  <a:schemeClr val="tx1"/>
                </a:solidFill>
                <a:latin typeface="Times" panose="02020603050405020304" pitchFamily="18" charset="0"/>
              </a:rPr>
              <a:t>b</a:t>
            </a:r>
            <a:r>
              <a:rPr lang="en-US" altLang="en-US" sz="1800" b="1" i="1" baseline="30000">
                <a:solidFill>
                  <a:schemeClr val="tx1"/>
                </a:solidFill>
                <a:latin typeface="Times" panose="02020603050405020304" pitchFamily="18" charset="0"/>
              </a:rPr>
              <a:t>    </a:t>
            </a:r>
            <a:r>
              <a:rPr lang="en-US" altLang="en-US" sz="1800" b="1" i="1">
                <a:solidFill>
                  <a:schemeClr val="tx1"/>
                </a:solidFill>
                <a:latin typeface="Times" panose="02020603050405020304" pitchFamily="18" charset="0"/>
              </a:rPr>
              <a:t>vg</a:t>
            </a:r>
            <a:endParaRPr lang="en-US" altLang="en-US" sz="1800" b="1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555060" name="Text Box 52">
            <a:extLst>
              <a:ext uri="{FF2B5EF4-FFF2-40B4-BE49-F238E27FC236}">
                <a16:creationId xmlns:a16="http://schemas.microsoft.com/office/drawing/2014/main" id="{3B08CAC4-526C-4724-97BF-30A58FB9F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7413" y="1612900"/>
            <a:ext cx="50641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1" i="1">
                <a:solidFill>
                  <a:schemeClr val="tx1"/>
                </a:solidFill>
                <a:latin typeface="Times" panose="02020603050405020304" pitchFamily="18" charset="0"/>
              </a:rPr>
              <a:t>b</a:t>
            </a:r>
            <a:r>
              <a:rPr lang="en-US" altLang="en-US" sz="1800" b="1" baseline="30000">
                <a:solidFill>
                  <a:schemeClr val="tx1"/>
                </a:solidFill>
                <a:latin typeface="Times" panose="02020603050405020304" pitchFamily="18" charset="0"/>
              </a:rPr>
              <a:t>+</a:t>
            </a:r>
            <a:r>
              <a:rPr lang="en-US" altLang="en-US" sz="1800" b="1" i="1" baseline="30000">
                <a:solidFill>
                  <a:schemeClr val="tx1"/>
                </a:solidFill>
                <a:latin typeface="Times" panose="02020603050405020304" pitchFamily="18" charset="0"/>
              </a:rPr>
              <a:t>  </a:t>
            </a:r>
            <a:r>
              <a:rPr lang="en-US" altLang="en-US" sz="1800" b="1" i="1">
                <a:solidFill>
                  <a:schemeClr val="tx1"/>
                </a:solidFill>
                <a:latin typeface="Times" panose="02020603050405020304" pitchFamily="18" charset="0"/>
              </a:rPr>
              <a:t>vg</a:t>
            </a:r>
            <a:r>
              <a:rPr lang="en-US" altLang="en-US" sz="1800" b="1" baseline="30000">
                <a:solidFill>
                  <a:schemeClr val="tx1"/>
                </a:solidFill>
                <a:latin typeface="Times" panose="02020603050405020304" pitchFamily="18" charset="0"/>
              </a:rPr>
              <a:t>+</a:t>
            </a:r>
            <a:endParaRPr lang="en-US" altLang="en-US" sz="1800" b="1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555061" name="Text Box 53">
            <a:extLst>
              <a:ext uri="{FF2B5EF4-FFF2-40B4-BE49-F238E27FC236}">
                <a16:creationId xmlns:a16="http://schemas.microsoft.com/office/drawing/2014/main" id="{5DCAF52D-6C84-4DB8-ABAD-C80DC2979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7638" y="4503738"/>
            <a:ext cx="808037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900" b="1">
                <a:solidFill>
                  <a:schemeClr val="tx1"/>
                </a:solidFill>
              </a:rPr>
              <a:t>Sperma</a:t>
            </a:r>
          </a:p>
        </p:txBody>
      </p:sp>
      <p:sp>
        <p:nvSpPr>
          <p:cNvPr id="555062" name="Text Box 54">
            <a:extLst>
              <a:ext uri="{FF2B5EF4-FFF2-40B4-BE49-F238E27FC236}">
                <a16:creationId xmlns:a16="http://schemas.microsoft.com/office/drawing/2014/main" id="{7D2459ED-A176-4AFF-8700-627360562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7338" y="4445000"/>
            <a:ext cx="547687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hangingPunct="0">
              <a:spcBef>
                <a:spcPct val="0"/>
              </a:spcBef>
            </a:pPr>
            <a:r>
              <a:rPr lang="en-US" altLang="en-US" sz="1800" b="1" i="1">
                <a:solidFill>
                  <a:schemeClr val="tx1"/>
                </a:solidFill>
                <a:latin typeface="Times" panose="02020603050405020304" pitchFamily="18" charset="0"/>
              </a:rPr>
              <a:t>b</a:t>
            </a:r>
            <a:r>
              <a:rPr lang="en-US" altLang="en-US" sz="1800" b="1" i="1" baseline="30000">
                <a:solidFill>
                  <a:schemeClr val="tx1"/>
                </a:solidFill>
                <a:latin typeface="Times" panose="02020603050405020304" pitchFamily="18" charset="0"/>
              </a:rPr>
              <a:t>   </a:t>
            </a:r>
            <a:r>
              <a:rPr lang="en-US" altLang="en-US" sz="1800" b="1" i="1">
                <a:solidFill>
                  <a:schemeClr val="tx1"/>
                </a:solidFill>
                <a:latin typeface="Times" panose="02020603050405020304" pitchFamily="18" charset="0"/>
              </a:rPr>
              <a:t>vg</a:t>
            </a:r>
            <a:endParaRPr lang="en-US" altLang="en-US" sz="1800" b="1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555063" name="Text Box 55">
            <a:extLst>
              <a:ext uri="{FF2B5EF4-FFF2-40B4-BE49-F238E27FC236}">
                <a16:creationId xmlns:a16="http://schemas.microsoft.com/office/drawing/2014/main" id="{4B354709-1D39-42BF-9DF7-65067918A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888" y="5106988"/>
            <a:ext cx="27574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900" b="1">
                <a:solidFill>
                  <a:schemeClr val="tx1"/>
                </a:solidFill>
              </a:rPr>
              <a:t>Keturunan tipe parental</a:t>
            </a:r>
          </a:p>
        </p:txBody>
      </p:sp>
      <p:sp>
        <p:nvSpPr>
          <p:cNvPr id="555064" name="Text Box 56">
            <a:extLst>
              <a:ext uri="{FF2B5EF4-FFF2-40B4-BE49-F238E27FC236}">
                <a16:creationId xmlns:a16="http://schemas.microsoft.com/office/drawing/2014/main" id="{7D8DA589-FFAB-4B98-981A-A3B00244C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2638" y="5094288"/>
            <a:ext cx="2681287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900" b="1">
                <a:solidFill>
                  <a:schemeClr val="tx1"/>
                </a:solidFill>
              </a:rPr>
              <a:t>Keturunan tipe rekombinan</a:t>
            </a:r>
            <a:endParaRPr lang="en-US" altLang="en-US" sz="900" b="1">
              <a:solidFill>
                <a:schemeClr val="tx1"/>
              </a:solidFill>
            </a:endParaRPr>
          </a:p>
        </p:txBody>
      </p:sp>
      <p:sp>
        <p:nvSpPr>
          <p:cNvPr id="555065" name="Text Box 57">
            <a:extLst>
              <a:ext uri="{FF2B5EF4-FFF2-40B4-BE49-F238E27FC236}">
                <a16:creationId xmlns:a16="http://schemas.microsoft.com/office/drawing/2014/main" id="{A553C0F1-ED6F-45C0-B238-CEB569303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5799138"/>
            <a:ext cx="1747837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900" b="1">
                <a:solidFill>
                  <a:schemeClr val="tx1"/>
                </a:solidFill>
              </a:rPr>
              <a:t>Frekuensi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900" b="1">
                <a:solidFill>
                  <a:schemeClr val="tx1"/>
                </a:solidFill>
              </a:rPr>
              <a:t>rekombinasi</a:t>
            </a:r>
          </a:p>
        </p:txBody>
      </p:sp>
      <p:sp>
        <p:nvSpPr>
          <p:cNvPr id="555066" name="Text Box 58">
            <a:extLst>
              <a:ext uri="{FF2B5EF4-FFF2-40B4-BE49-F238E27FC236}">
                <a16:creationId xmlns:a16="http://schemas.microsoft.com/office/drawing/2014/main" id="{181094EE-3038-48AA-9BA7-A7730E980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038" y="5938838"/>
            <a:ext cx="185737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900" b="1">
                <a:solidFill>
                  <a:schemeClr val="tx1"/>
                </a:solidFill>
              </a:rPr>
              <a:t>=</a:t>
            </a:r>
            <a:endParaRPr lang="en-US" altLang="en-US" sz="900" b="1">
              <a:solidFill>
                <a:schemeClr val="tx1"/>
              </a:solidFill>
            </a:endParaRPr>
          </a:p>
        </p:txBody>
      </p:sp>
      <p:sp>
        <p:nvSpPr>
          <p:cNvPr id="555067" name="Text Box 59">
            <a:extLst>
              <a:ext uri="{FF2B5EF4-FFF2-40B4-BE49-F238E27FC236}">
                <a16:creationId xmlns:a16="http://schemas.microsoft.com/office/drawing/2014/main" id="{E8EF81F2-1EC1-49D4-A524-0EDFB2A0F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0138" y="5792788"/>
            <a:ext cx="195103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900" b="1">
                <a:solidFill>
                  <a:schemeClr val="tx1"/>
                </a:solidFill>
              </a:rPr>
              <a:t>391 rekombinan</a:t>
            </a:r>
          </a:p>
        </p:txBody>
      </p:sp>
      <p:sp>
        <p:nvSpPr>
          <p:cNvPr id="555068" name="Text Box 60">
            <a:extLst>
              <a:ext uri="{FF2B5EF4-FFF2-40B4-BE49-F238E27FC236}">
                <a16:creationId xmlns:a16="http://schemas.microsoft.com/office/drawing/2014/main" id="{BD4AE09C-C63D-4422-A498-FC43D9ED7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788" y="6122988"/>
            <a:ext cx="231933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900" b="1">
                <a:solidFill>
                  <a:schemeClr val="tx1"/>
                </a:solidFill>
              </a:rPr>
              <a:t>2.300 total keturunan</a:t>
            </a:r>
          </a:p>
        </p:txBody>
      </p:sp>
      <p:sp>
        <p:nvSpPr>
          <p:cNvPr id="555069" name="Text Box 61">
            <a:extLst>
              <a:ext uri="{FF2B5EF4-FFF2-40B4-BE49-F238E27FC236}">
                <a16:creationId xmlns:a16="http://schemas.microsoft.com/office/drawing/2014/main" id="{7F85E9B9-5C4F-47A8-8435-666ED9FE7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38" y="5926138"/>
            <a:ext cx="1309687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900" b="1">
                <a:solidFill>
                  <a:schemeClr val="tx1"/>
                </a:solidFill>
                <a:sym typeface="Symbol" panose="05050102010706020507" pitchFamily="18" charset="2"/>
              </a:rPr>
              <a:t> 100 = 17%</a:t>
            </a:r>
            <a:endParaRPr lang="en-US" altLang="en-US" sz="1900" b="1">
              <a:solidFill>
                <a:schemeClr val="tx1"/>
              </a:solidFill>
            </a:endParaRPr>
          </a:p>
        </p:txBody>
      </p:sp>
      <p:sp>
        <p:nvSpPr>
          <p:cNvPr id="555070" name="Text Box 62">
            <a:extLst>
              <a:ext uri="{FF2B5EF4-FFF2-40B4-BE49-F238E27FC236}">
                <a16:creationId xmlns:a16="http://schemas.microsoft.com/office/drawing/2014/main" id="{2B2EF22C-D734-4295-93B2-90543E6AB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0" y="3421063"/>
            <a:ext cx="54768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hangingPunct="0">
              <a:spcBef>
                <a:spcPct val="0"/>
              </a:spcBef>
            </a:pPr>
            <a:r>
              <a:rPr lang="en-US" altLang="en-US" sz="1800" b="1" i="1">
                <a:solidFill>
                  <a:schemeClr val="tx1"/>
                </a:solidFill>
                <a:latin typeface="Times" panose="02020603050405020304" pitchFamily="18" charset="0"/>
              </a:rPr>
              <a:t>b</a:t>
            </a:r>
            <a:r>
              <a:rPr lang="en-US" altLang="en-US" sz="1800" b="1" i="1" baseline="30000">
                <a:solidFill>
                  <a:schemeClr val="tx1"/>
                </a:solidFill>
                <a:latin typeface="Times" panose="02020603050405020304" pitchFamily="18" charset="0"/>
              </a:rPr>
              <a:t>  </a:t>
            </a:r>
            <a:r>
              <a:rPr lang="en-US" altLang="en-US" sz="1800" b="1" i="1">
                <a:solidFill>
                  <a:schemeClr val="tx1"/>
                </a:solidFill>
                <a:latin typeface="Times" panose="02020603050405020304" pitchFamily="18" charset="0"/>
              </a:rPr>
              <a:t>vg</a:t>
            </a:r>
            <a:endParaRPr lang="en-US" altLang="en-US" sz="1800" b="1">
              <a:solidFill>
                <a:schemeClr val="tx1"/>
              </a:solidFill>
            </a:endParaRPr>
          </a:p>
        </p:txBody>
      </p:sp>
      <p:sp>
        <p:nvSpPr>
          <p:cNvPr id="555071" name="Text Box 63">
            <a:extLst>
              <a:ext uri="{FF2B5EF4-FFF2-40B4-BE49-F238E27FC236}">
                <a16:creationId xmlns:a16="http://schemas.microsoft.com/office/drawing/2014/main" id="{32DE21D2-1C7D-43C2-BA74-B47E4E759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5888" y="1612900"/>
            <a:ext cx="58261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1" i="1">
                <a:solidFill>
                  <a:schemeClr val="tx1"/>
                </a:solidFill>
                <a:latin typeface="Times" panose="02020603050405020304" pitchFamily="18" charset="0"/>
              </a:rPr>
              <a:t>b</a:t>
            </a:r>
            <a:r>
              <a:rPr lang="en-US" altLang="en-US" sz="1800" b="1" baseline="30000">
                <a:solidFill>
                  <a:schemeClr val="tx1"/>
                </a:solidFill>
                <a:latin typeface="Times" panose="02020603050405020304" pitchFamily="18" charset="0"/>
              </a:rPr>
              <a:t>+</a:t>
            </a:r>
            <a:r>
              <a:rPr lang="en-US" altLang="en-US" sz="1800" b="1" i="1" baseline="30000">
                <a:solidFill>
                  <a:schemeClr val="tx1"/>
                </a:solidFill>
                <a:latin typeface="Times" panose="02020603050405020304" pitchFamily="18" charset="0"/>
              </a:rPr>
              <a:t>  </a:t>
            </a:r>
            <a:r>
              <a:rPr lang="en-US" altLang="en-US" sz="1800" b="1" i="1">
                <a:solidFill>
                  <a:schemeClr val="tx1"/>
                </a:solidFill>
                <a:latin typeface="Times" panose="02020603050405020304" pitchFamily="18" charset="0"/>
              </a:rPr>
              <a:t>vg</a:t>
            </a:r>
            <a:endParaRPr lang="en-US" altLang="en-US" sz="1800" b="1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555072" name="Text Box 64">
            <a:extLst>
              <a:ext uri="{FF2B5EF4-FFF2-40B4-BE49-F238E27FC236}">
                <a16:creationId xmlns:a16="http://schemas.microsoft.com/office/drawing/2014/main" id="{AB4FAC54-2CB9-4651-B475-2B6B42B71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7338" y="1614488"/>
            <a:ext cx="56991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1" i="1">
                <a:solidFill>
                  <a:schemeClr val="tx1"/>
                </a:solidFill>
                <a:latin typeface="Times" panose="02020603050405020304" pitchFamily="18" charset="0"/>
              </a:rPr>
              <a:t>b</a:t>
            </a:r>
            <a:r>
              <a:rPr lang="en-US" altLang="en-US" sz="1800" b="1" i="1" baseline="30000">
                <a:solidFill>
                  <a:schemeClr val="tx1"/>
                </a:solidFill>
                <a:latin typeface="Times" panose="02020603050405020304" pitchFamily="18" charset="0"/>
              </a:rPr>
              <a:t>  </a:t>
            </a:r>
            <a:r>
              <a:rPr lang="en-US" altLang="en-US" sz="1800" b="1" i="1">
                <a:solidFill>
                  <a:schemeClr val="tx1"/>
                </a:solidFill>
                <a:latin typeface="Times" panose="02020603050405020304" pitchFamily="18" charset="0"/>
              </a:rPr>
              <a:t>vg</a:t>
            </a:r>
            <a:r>
              <a:rPr lang="en-US" altLang="en-US" sz="1800" b="1" baseline="30000">
                <a:solidFill>
                  <a:schemeClr val="tx1"/>
                </a:solidFill>
                <a:latin typeface="Times" panose="02020603050405020304" pitchFamily="18" charset="0"/>
              </a:rPr>
              <a:t>+</a:t>
            </a:r>
            <a:endParaRPr lang="en-US" altLang="en-US" sz="1800" b="1">
              <a:solidFill>
                <a:schemeClr val="tx1"/>
              </a:solidFill>
            </a:endParaRPr>
          </a:p>
        </p:txBody>
      </p:sp>
      <p:sp>
        <p:nvSpPr>
          <p:cNvPr id="555073" name="Text Box 65">
            <a:extLst>
              <a:ext uri="{FF2B5EF4-FFF2-40B4-BE49-F238E27FC236}">
                <a16:creationId xmlns:a16="http://schemas.microsoft.com/office/drawing/2014/main" id="{ACFF8129-8A8D-485E-99E7-07DDF4A96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0" y="3756025"/>
            <a:ext cx="569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1" i="1">
                <a:solidFill>
                  <a:schemeClr val="tx1"/>
                </a:solidFill>
                <a:latin typeface="Times" panose="02020603050405020304" pitchFamily="18" charset="0"/>
              </a:rPr>
              <a:t>b</a:t>
            </a:r>
            <a:r>
              <a:rPr lang="en-US" altLang="en-US" sz="1800" b="1" i="1" baseline="30000">
                <a:solidFill>
                  <a:schemeClr val="tx1"/>
                </a:solidFill>
                <a:latin typeface="Times" panose="02020603050405020304" pitchFamily="18" charset="0"/>
              </a:rPr>
              <a:t>   </a:t>
            </a:r>
            <a:r>
              <a:rPr lang="en-US" altLang="en-US" sz="1800" b="1" i="1">
                <a:solidFill>
                  <a:schemeClr val="tx1"/>
                </a:solidFill>
                <a:latin typeface="Times" panose="02020603050405020304" pitchFamily="18" charset="0"/>
              </a:rPr>
              <a:t>vg</a:t>
            </a:r>
            <a:r>
              <a:rPr lang="en-US" altLang="en-US" sz="1800" b="1" baseline="30000">
                <a:solidFill>
                  <a:schemeClr val="tx1"/>
                </a:solidFill>
                <a:latin typeface="Times" panose="02020603050405020304" pitchFamily="18" charset="0"/>
              </a:rPr>
              <a:t>+</a:t>
            </a:r>
            <a:endParaRPr lang="en-US" altLang="en-US" sz="1800" b="1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555074" name="Line 66">
            <a:extLst>
              <a:ext uri="{FF2B5EF4-FFF2-40B4-BE49-F238E27FC236}">
                <a16:creationId xmlns:a16="http://schemas.microsoft.com/office/drawing/2014/main" id="{5446A639-0F79-43B5-B49F-D5612768D3B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6057900"/>
            <a:ext cx="2324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555075" name="AutoShape 67">
            <a:extLst>
              <a:ext uri="{FF2B5EF4-FFF2-40B4-BE49-F238E27FC236}">
                <a16:creationId xmlns:a16="http://schemas.microsoft.com/office/drawing/2014/main" id="{CB977CDC-8DF1-4531-8C5F-2BDA667E68F1}"/>
              </a:ext>
            </a:extLst>
          </p:cNvPr>
          <p:cNvSpPr>
            <a:spLocks/>
          </p:cNvSpPr>
          <p:nvPr/>
        </p:nvSpPr>
        <p:spPr bwMode="auto">
          <a:xfrm rot="-5400000">
            <a:off x="2889250" y="3498850"/>
            <a:ext cx="165100" cy="2882900"/>
          </a:xfrm>
          <a:prstGeom prst="leftBrace">
            <a:avLst>
              <a:gd name="adj1" fmla="val 14551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555076" name="AutoShape 68">
            <a:extLst>
              <a:ext uri="{FF2B5EF4-FFF2-40B4-BE49-F238E27FC236}">
                <a16:creationId xmlns:a16="http://schemas.microsoft.com/office/drawing/2014/main" id="{8F60BF0B-3930-4028-A5F7-39B5A648F926}"/>
              </a:ext>
            </a:extLst>
          </p:cNvPr>
          <p:cNvSpPr>
            <a:spLocks/>
          </p:cNvSpPr>
          <p:nvPr/>
        </p:nvSpPr>
        <p:spPr bwMode="auto">
          <a:xfrm rot="-5400000">
            <a:off x="5848350" y="3498850"/>
            <a:ext cx="165100" cy="2882900"/>
          </a:xfrm>
          <a:prstGeom prst="leftBrace">
            <a:avLst>
              <a:gd name="adj1" fmla="val 14551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555077" name="Text Box 69">
            <a:extLst>
              <a:ext uri="{FF2B5EF4-FFF2-40B4-BE49-F238E27FC236}">
                <a16:creationId xmlns:a16="http://schemas.microsoft.com/office/drawing/2014/main" id="{E0FA9A00-9286-4B9E-9CE9-A1AE9D4B5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824038"/>
            <a:ext cx="681038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900" b="1">
                <a:solidFill>
                  <a:schemeClr val="tx1"/>
                </a:solidFill>
              </a:rPr>
              <a:t>Sel telur</a:t>
            </a:r>
          </a:p>
        </p:txBody>
      </p:sp>
      <p:sp>
        <p:nvSpPr>
          <p:cNvPr id="555078" name="Line 70">
            <a:extLst>
              <a:ext uri="{FF2B5EF4-FFF2-40B4-BE49-F238E27FC236}">
                <a16:creationId xmlns:a16="http://schemas.microsoft.com/office/drawing/2014/main" id="{527C9FA0-AB61-4CC5-918A-7C4D108003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87900" y="914400"/>
            <a:ext cx="508000" cy="101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555079" name="Line 71">
            <a:extLst>
              <a:ext uri="{FF2B5EF4-FFF2-40B4-BE49-F238E27FC236}">
                <a16:creationId xmlns:a16="http://schemas.microsoft.com/office/drawing/2014/main" id="{0F14F42D-25F7-4278-98F0-11362B3E235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5900" y="927100"/>
            <a:ext cx="101600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555080" name="Text Box 72">
            <a:extLst>
              <a:ext uri="{FF2B5EF4-FFF2-40B4-BE49-F238E27FC236}">
                <a16:creationId xmlns:a16="http://schemas.microsoft.com/office/drawing/2014/main" id="{8301FE5D-F4D6-4186-BAF5-A428A4730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6338" y="395288"/>
            <a:ext cx="1665287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900" b="1">
                <a:solidFill>
                  <a:schemeClr val="tx1"/>
                </a:solidFill>
              </a:rPr>
              <a:t>Kromosom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900" b="1">
                <a:solidFill>
                  <a:schemeClr val="tx1"/>
                </a:solidFill>
              </a:rPr>
              <a:t>rekombinan</a:t>
            </a:r>
            <a:endParaRPr lang="en-US" altLang="en-US" sz="900" b="1">
              <a:solidFill>
                <a:schemeClr val="tx1"/>
              </a:solidFill>
            </a:endParaRPr>
          </a:p>
        </p:txBody>
      </p:sp>
      <p:sp>
        <p:nvSpPr>
          <p:cNvPr id="555082" name="Rectangle 74">
            <a:extLst>
              <a:ext uri="{FF2B5EF4-FFF2-40B4-BE49-F238E27FC236}">
                <a16:creationId xmlns:a16="http://schemas.microsoft.com/office/drawing/2014/main" id="{9CFBA703-E30C-4C12-962F-0833DAD48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400800"/>
            <a:ext cx="3352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D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C4E7A-094E-4849-9847-BE36ED560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461" y="260648"/>
            <a:ext cx="8534400" cy="503238"/>
          </a:xfrm>
        </p:spPr>
        <p:txBody>
          <a:bodyPr/>
          <a:lstStyle/>
          <a:p>
            <a:pPr algn="l"/>
            <a:r>
              <a:rPr lang="en-ID" sz="3600" dirty="0" err="1">
                <a:solidFill>
                  <a:srgbClr val="0070C0"/>
                </a:solidFill>
              </a:rPr>
              <a:t>Berangkai</a:t>
            </a:r>
            <a:r>
              <a:rPr lang="en-ID" sz="3600" dirty="0">
                <a:solidFill>
                  <a:srgbClr val="0070C0"/>
                </a:solidFill>
              </a:rPr>
              <a:t> Pada </a:t>
            </a:r>
            <a:r>
              <a:rPr lang="en-ID" sz="3600" dirty="0" err="1">
                <a:solidFill>
                  <a:srgbClr val="0070C0"/>
                </a:solidFill>
              </a:rPr>
              <a:t>Autosom</a:t>
            </a:r>
            <a:endParaRPr lang="en-ID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C3DCC-7B96-4B4D-BB06-0C3F9A7AA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14267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chemeClr val="tx1"/>
                </a:solidFill>
              </a:rPr>
              <a:t>Teori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Kromosom</a:t>
            </a:r>
            <a:r>
              <a:rPr lang="en-ID" dirty="0">
                <a:solidFill>
                  <a:schemeClr val="tx1"/>
                </a:solidFill>
              </a:rPr>
              <a:t> (</a:t>
            </a:r>
            <a:r>
              <a:rPr lang="en-ID" dirty="0" err="1">
                <a:solidFill>
                  <a:schemeClr val="tx1"/>
                </a:solidFill>
              </a:rPr>
              <a:t>Boveri</a:t>
            </a:r>
            <a:r>
              <a:rPr lang="en-ID" dirty="0">
                <a:solidFill>
                  <a:schemeClr val="tx1"/>
                </a:solidFill>
              </a:rPr>
              <a:t> dan Sutton, 1903): </a:t>
            </a:r>
            <a:r>
              <a:rPr lang="en-ID" dirty="0" err="1">
                <a:solidFill>
                  <a:schemeClr val="tx1"/>
                </a:solidFill>
              </a:rPr>
              <a:t>kromosom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adalah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bagian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dari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sel</a:t>
            </a:r>
            <a:r>
              <a:rPr lang="en-ID" dirty="0">
                <a:solidFill>
                  <a:schemeClr val="tx1"/>
                </a:solidFill>
              </a:rPr>
              <a:t> yang </a:t>
            </a:r>
            <a:r>
              <a:rPr lang="en-ID" dirty="0" err="1">
                <a:solidFill>
                  <a:schemeClr val="tx1"/>
                </a:solidFill>
              </a:rPr>
              <a:t>membawa</a:t>
            </a:r>
            <a:r>
              <a:rPr lang="en-ID" dirty="0">
                <a:solidFill>
                  <a:schemeClr val="tx1"/>
                </a:solidFill>
              </a:rPr>
              <a:t> gen-gen dan gen-gen </a:t>
            </a:r>
            <a:r>
              <a:rPr lang="en-ID" dirty="0" err="1">
                <a:solidFill>
                  <a:schemeClr val="tx1"/>
                </a:solidFill>
              </a:rPr>
              <a:t>ini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selama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meosis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mempunyai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aktivitas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berdasarkan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prinsip</a:t>
            </a:r>
            <a:r>
              <a:rPr lang="en-ID" dirty="0">
                <a:solidFill>
                  <a:schemeClr val="tx1"/>
                </a:solidFill>
              </a:rPr>
              <a:t> Mendel </a:t>
            </a:r>
            <a:r>
              <a:rPr lang="en-ID" dirty="0" err="1">
                <a:solidFill>
                  <a:schemeClr val="tx1"/>
                </a:solidFill>
              </a:rPr>
              <a:t>yaitu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memisah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secara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bebas</a:t>
            </a:r>
            <a:r>
              <a:rPr lang="en-ID" dirty="0">
                <a:solidFill>
                  <a:schemeClr val="tx1"/>
                </a:solidFill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dirty="0">
                <a:solidFill>
                  <a:schemeClr val="tx1"/>
                </a:solidFill>
              </a:rPr>
              <a:t>Akan </a:t>
            </a:r>
            <a:r>
              <a:rPr lang="en-ID" dirty="0" err="1">
                <a:solidFill>
                  <a:schemeClr val="tx1"/>
                </a:solidFill>
              </a:rPr>
              <a:t>tetapi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prinsip</a:t>
            </a:r>
            <a:r>
              <a:rPr lang="en-ID" dirty="0">
                <a:solidFill>
                  <a:schemeClr val="tx1"/>
                </a:solidFill>
              </a:rPr>
              <a:t> Mendel </a:t>
            </a:r>
            <a:r>
              <a:rPr lang="en-ID" dirty="0" err="1">
                <a:solidFill>
                  <a:schemeClr val="tx1"/>
                </a:solidFill>
              </a:rPr>
              <a:t>ini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hanya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berlaku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apabila</a:t>
            </a:r>
            <a:r>
              <a:rPr lang="en-ID" dirty="0">
                <a:solidFill>
                  <a:schemeClr val="tx1"/>
                </a:solidFill>
              </a:rPr>
              <a:t> gen-gen </a:t>
            </a:r>
            <a:r>
              <a:rPr lang="en-ID" dirty="0" err="1">
                <a:solidFill>
                  <a:schemeClr val="tx1"/>
                </a:solidFill>
              </a:rPr>
              <a:t>letaknya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lepas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satu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sama</a:t>
            </a:r>
            <a:r>
              <a:rPr lang="en-ID" dirty="0">
                <a:solidFill>
                  <a:schemeClr val="tx1"/>
                </a:solidFill>
              </a:rPr>
              <a:t> lain </a:t>
            </a:r>
            <a:r>
              <a:rPr lang="en-ID" dirty="0" err="1">
                <a:solidFill>
                  <a:schemeClr val="tx1"/>
                </a:solidFill>
              </a:rPr>
              <a:t>dalam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kromosom</a:t>
            </a:r>
            <a:endParaRPr lang="en-ID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dirty="0">
                <a:solidFill>
                  <a:schemeClr val="tx1"/>
                </a:solidFill>
              </a:rPr>
              <a:t>Linkage = gen-gen </a:t>
            </a:r>
            <a:r>
              <a:rPr lang="en-ID" dirty="0" err="1">
                <a:solidFill>
                  <a:schemeClr val="tx1"/>
                </a:solidFill>
              </a:rPr>
              <a:t>terangkai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BF65BE2B-1B3D-4AA7-A420-5E712DCCAFE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135919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C4E7A-094E-4849-9847-BE36ED560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461" y="260648"/>
            <a:ext cx="8534400" cy="503238"/>
          </a:xfrm>
        </p:spPr>
        <p:txBody>
          <a:bodyPr/>
          <a:lstStyle/>
          <a:p>
            <a:pPr algn="l"/>
            <a:r>
              <a:rPr lang="en-ID" sz="3600" dirty="0" err="1">
                <a:solidFill>
                  <a:srgbClr val="0070C0"/>
                </a:solidFill>
              </a:rPr>
              <a:t>Berangkai</a:t>
            </a:r>
            <a:r>
              <a:rPr lang="en-ID" sz="3600" dirty="0">
                <a:solidFill>
                  <a:srgbClr val="0070C0"/>
                </a:solidFill>
              </a:rPr>
              <a:t> Pada </a:t>
            </a:r>
            <a:r>
              <a:rPr lang="en-ID" sz="3600" dirty="0" err="1">
                <a:solidFill>
                  <a:srgbClr val="0070C0"/>
                </a:solidFill>
              </a:rPr>
              <a:t>Autosom</a:t>
            </a:r>
            <a:endParaRPr lang="en-ID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C3DCC-7B96-4B4D-BB06-0C3F9A7AA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115246"/>
          </a:xfrm>
        </p:spPr>
        <p:txBody>
          <a:bodyPr/>
          <a:lstStyle/>
          <a:p>
            <a:pPr marL="0" indent="0"/>
            <a:r>
              <a:rPr lang="en-ID" sz="2400" dirty="0" err="1">
                <a:solidFill>
                  <a:schemeClr val="tx1"/>
                </a:solidFill>
              </a:rPr>
              <a:t>Rangkai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Sempurna</a:t>
            </a:r>
            <a:r>
              <a:rPr lang="en-ID" sz="2400" dirty="0">
                <a:solidFill>
                  <a:schemeClr val="tx1"/>
                </a:solidFill>
              </a:rPr>
              <a:t> = gen-gen </a:t>
            </a:r>
            <a:r>
              <a:rPr lang="en-ID" sz="2400" dirty="0" err="1">
                <a:solidFill>
                  <a:schemeClr val="tx1"/>
                </a:solidFill>
              </a:rPr>
              <a:t>terangkai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letaknya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dekat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sehingga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selam</a:t>
            </a:r>
            <a:r>
              <a:rPr lang="en-ID" sz="2400" dirty="0">
                <a:solidFill>
                  <a:schemeClr val="tx1"/>
                </a:solidFill>
              </a:rPr>
              <a:t> meiosis gen-gen </a:t>
            </a:r>
            <a:r>
              <a:rPr lang="en-ID" sz="2400" dirty="0" err="1">
                <a:solidFill>
                  <a:schemeClr val="tx1"/>
                </a:solidFill>
              </a:rPr>
              <a:t>tidak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mengalami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perubahan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letak</a:t>
            </a:r>
            <a:r>
              <a:rPr lang="en-ID" sz="2400" dirty="0">
                <a:solidFill>
                  <a:schemeClr val="tx1"/>
                </a:solidFill>
              </a:rPr>
              <a:t> yang </a:t>
            </a:r>
            <a:r>
              <a:rPr lang="en-ID" sz="2400" dirty="0" err="1">
                <a:solidFill>
                  <a:schemeClr val="tx1"/>
                </a:solidFill>
              </a:rPr>
              <a:t>disebabkan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karena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adanya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penukaran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segmen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dari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kromatid-kromatid</a:t>
            </a:r>
            <a:r>
              <a:rPr lang="en-ID" sz="2400" dirty="0">
                <a:solidFill>
                  <a:schemeClr val="tx1"/>
                </a:solidFill>
              </a:rPr>
              <a:t> pada </a:t>
            </a:r>
            <a:r>
              <a:rPr lang="en-ID" sz="2400" dirty="0" err="1">
                <a:solidFill>
                  <a:schemeClr val="tx1"/>
                </a:solidFill>
              </a:rPr>
              <a:t>sepasang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kromosom</a:t>
            </a:r>
            <a:r>
              <a:rPr lang="en-ID" sz="2400" dirty="0">
                <a:solidFill>
                  <a:schemeClr val="tx1"/>
                </a:solidFill>
              </a:rPr>
              <a:t> homolog yang </a:t>
            </a:r>
            <a:r>
              <a:rPr lang="en-ID" sz="2400" dirty="0" err="1">
                <a:solidFill>
                  <a:schemeClr val="tx1"/>
                </a:solidFill>
              </a:rPr>
              <a:t>disebut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pindah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silang</a:t>
            </a:r>
            <a:r>
              <a:rPr lang="en-ID" sz="2400" b="1" dirty="0">
                <a:solidFill>
                  <a:schemeClr val="tx1"/>
                </a:solidFill>
              </a:rPr>
              <a:t>.</a:t>
            </a:r>
          </a:p>
          <a:p>
            <a:pPr marL="0" indent="0"/>
            <a:r>
              <a:rPr lang="en-ID" sz="2400" dirty="0">
                <a:solidFill>
                  <a:schemeClr val="tx1"/>
                </a:solidFill>
              </a:rPr>
              <a:t>1. </a:t>
            </a:r>
            <a:r>
              <a:rPr lang="en-ID" sz="2400" dirty="0" err="1">
                <a:solidFill>
                  <a:schemeClr val="tx1"/>
                </a:solidFill>
              </a:rPr>
              <a:t>Susunan</a:t>
            </a:r>
            <a:r>
              <a:rPr lang="en-ID" sz="2400" dirty="0">
                <a:solidFill>
                  <a:schemeClr val="tx1"/>
                </a:solidFill>
              </a:rPr>
              <a:t> Sis  </a:t>
            </a:r>
          </a:p>
          <a:p>
            <a:pPr marL="447675" indent="0"/>
            <a:r>
              <a:rPr lang="en-ID" sz="2400" u="sng" dirty="0">
                <a:solidFill>
                  <a:schemeClr val="tx1"/>
                </a:solidFill>
              </a:rPr>
              <a:t>++</a:t>
            </a:r>
            <a:endParaRPr lang="en-ID" sz="2400" dirty="0">
              <a:solidFill>
                <a:schemeClr val="tx1"/>
              </a:solidFill>
            </a:endParaRPr>
          </a:p>
          <a:p>
            <a:pPr marL="0" indent="0"/>
            <a:r>
              <a:rPr lang="en-ID" sz="2400" dirty="0">
                <a:solidFill>
                  <a:schemeClr val="tx1"/>
                </a:solidFill>
              </a:rPr>
              <a:t>     mb</a:t>
            </a:r>
          </a:p>
          <a:p>
            <a:pPr marL="0" indent="0"/>
            <a:r>
              <a:rPr lang="en-ID" sz="2400" dirty="0">
                <a:solidFill>
                  <a:schemeClr val="tx1"/>
                </a:solidFill>
              </a:rPr>
              <a:t>2. </a:t>
            </a:r>
            <a:r>
              <a:rPr lang="en-ID" sz="2400" dirty="0" err="1">
                <a:solidFill>
                  <a:schemeClr val="tx1"/>
                </a:solidFill>
              </a:rPr>
              <a:t>Susunan</a:t>
            </a:r>
            <a:r>
              <a:rPr lang="en-ID" sz="2400" dirty="0">
                <a:solidFill>
                  <a:schemeClr val="tx1"/>
                </a:solidFill>
              </a:rPr>
              <a:t> Trans </a:t>
            </a:r>
          </a:p>
          <a:p>
            <a:pPr marL="0" indent="0"/>
            <a:r>
              <a:rPr lang="en-ID" sz="2400" dirty="0">
                <a:solidFill>
                  <a:schemeClr val="tx1"/>
                </a:solidFill>
              </a:rPr>
              <a:t>   </a:t>
            </a:r>
            <a:r>
              <a:rPr lang="en-ID" sz="2400" u="sng" dirty="0">
                <a:solidFill>
                  <a:schemeClr val="tx1"/>
                </a:solidFill>
              </a:rPr>
              <a:t>+b</a:t>
            </a:r>
          </a:p>
          <a:p>
            <a:pPr marL="0" indent="0"/>
            <a:r>
              <a:rPr lang="en-ID" sz="2400" dirty="0">
                <a:solidFill>
                  <a:schemeClr val="tx1"/>
                </a:solidFill>
              </a:rPr>
              <a:t>   m+</a:t>
            </a:r>
            <a:endParaRPr lang="en-ID" sz="2400" u="sng" dirty="0">
              <a:solidFill>
                <a:schemeClr val="tx1"/>
              </a:solidFill>
            </a:endParaRPr>
          </a:p>
          <a:p>
            <a:pPr marL="0" indent="0"/>
            <a:r>
              <a:rPr lang="en-ID" sz="2400" dirty="0">
                <a:solidFill>
                  <a:schemeClr val="tx1"/>
                </a:solidFill>
              </a:rPr>
              <a:t>                                 </a:t>
            </a: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BF65BE2B-1B3D-4AA7-A420-5E712DCCAFE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22989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4648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C4E7A-094E-4849-9847-BE36ED560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461" y="260648"/>
            <a:ext cx="8534400" cy="503238"/>
          </a:xfrm>
        </p:spPr>
        <p:txBody>
          <a:bodyPr/>
          <a:lstStyle/>
          <a:p>
            <a:pPr algn="l"/>
            <a:r>
              <a:rPr lang="en-ID" sz="3600" dirty="0" err="1">
                <a:solidFill>
                  <a:srgbClr val="0070C0"/>
                </a:solidFill>
              </a:rPr>
              <a:t>Berangkai</a:t>
            </a:r>
            <a:r>
              <a:rPr lang="en-ID" sz="3600" dirty="0">
                <a:solidFill>
                  <a:srgbClr val="0070C0"/>
                </a:solidFill>
              </a:rPr>
              <a:t> Pada </a:t>
            </a:r>
            <a:r>
              <a:rPr lang="en-ID" sz="3600" dirty="0" err="1">
                <a:solidFill>
                  <a:srgbClr val="0070C0"/>
                </a:solidFill>
              </a:rPr>
              <a:t>Autosom</a:t>
            </a:r>
            <a:endParaRPr lang="en-ID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C3DCC-7B96-4B4D-BB06-0C3F9A7AA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004447"/>
          </a:xfrm>
        </p:spPr>
        <p:txBody>
          <a:bodyPr/>
          <a:lstStyle/>
          <a:p>
            <a:pPr marL="0" indent="0"/>
            <a:r>
              <a:rPr lang="en-ID" dirty="0" err="1">
                <a:solidFill>
                  <a:schemeClr val="tx1"/>
                </a:solidFill>
              </a:rPr>
              <a:t>Rangkai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Tidak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Sempurna</a:t>
            </a:r>
            <a:r>
              <a:rPr lang="en-ID" dirty="0">
                <a:solidFill>
                  <a:schemeClr val="tx1"/>
                </a:solidFill>
              </a:rPr>
              <a:t> = gen-gen </a:t>
            </a:r>
            <a:r>
              <a:rPr lang="en-ID" dirty="0" err="1">
                <a:solidFill>
                  <a:schemeClr val="tx1"/>
                </a:solidFill>
              </a:rPr>
              <a:t>terangkai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letaknya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tidak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berdekatan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sehingga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selam</a:t>
            </a:r>
            <a:r>
              <a:rPr lang="en-ID" dirty="0">
                <a:solidFill>
                  <a:schemeClr val="tx1"/>
                </a:solidFill>
              </a:rPr>
              <a:t> meiosis gen-gen </a:t>
            </a:r>
            <a:r>
              <a:rPr lang="en-ID" dirty="0" err="1">
                <a:solidFill>
                  <a:schemeClr val="tx1"/>
                </a:solidFill>
              </a:rPr>
              <a:t>mengalami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perubahan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letak</a:t>
            </a:r>
            <a:r>
              <a:rPr lang="en-ID" dirty="0">
                <a:solidFill>
                  <a:schemeClr val="tx1"/>
                </a:solidFill>
              </a:rPr>
              <a:t> </a:t>
            </a:r>
          </a:p>
          <a:p>
            <a:pPr marL="0" indent="0"/>
            <a:r>
              <a:rPr lang="en-ID" dirty="0">
                <a:solidFill>
                  <a:schemeClr val="tx1"/>
                </a:solidFill>
              </a:rPr>
              <a:t>1. </a:t>
            </a:r>
            <a:r>
              <a:rPr lang="en-ID" dirty="0" err="1">
                <a:solidFill>
                  <a:schemeClr val="tx1"/>
                </a:solidFill>
              </a:rPr>
              <a:t>Susunan</a:t>
            </a:r>
            <a:r>
              <a:rPr lang="en-ID" dirty="0">
                <a:solidFill>
                  <a:schemeClr val="tx1"/>
                </a:solidFill>
              </a:rPr>
              <a:t> Sis  </a:t>
            </a:r>
          </a:p>
          <a:p>
            <a:pPr marL="447675" indent="0"/>
            <a:r>
              <a:rPr lang="en-ID" u="sng" dirty="0" err="1">
                <a:solidFill>
                  <a:schemeClr val="tx1"/>
                </a:solidFill>
              </a:rPr>
              <a:t>CuSr</a:t>
            </a:r>
            <a:endParaRPr lang="en-ID" dirty="0">
              <a:solidFill>
                <a:schemeClr val="tx1"/>
              </a:solidFill>
            </a:endParaRPr>
          </a:p>
          <a:p>
            <a:pPr marL="0" indent="0"/>
            <a:r>
              <a:rPr lang="en-ID" dirty="0">
                <a:solidFill>
                  <a:schemeClr val="tx1"/>
                </a:solidFill>
              </a:rPr>
              <a:t>     </a:t>
            </a:r>
            <a:r>
              <a:rPr lang="en-ID" dirty="0" err="1">
                <a:solidFill>
                  <a:schemeClr val="tx1"/>
                </a:solidFill>
              </a:rPr>
              <a:t>cusr</a:t>
            </a:r>
            <a:endParaRPr lang="en-ID" dirty="0">
              <a:solidFill>
                <a:schemeClr val="tx1"/>
              </a:solidFill>
            </a:endParaRPr>
          </a:p>
          <a:p>
            <a:pPr marL="0" indent="0"/>
            <a:r>
              <a:rPr lang="en-ID" dirty="0">
                <a:solidFill>
                  <a:schemeClr val="tx1"/>
                </a:solidFill>
              </a:rPr>
              <a:t>2. </a:t>
            </a:r>
            <a:r>
              <a:rPr lang="en-ID" dirty="0" err="1">
                <a:solidFill>
                  <a:schemeClr val="tx1"/>
                </a:solidFill>
              </a:rPr>
              <a:t>Susunan</a:t>
            </a:r>
            <a:r>
              <a:rPr lang="en-ID" dirty="0">
                <a:solidFill>
                  <a:schemeClr val="tx1"/>
                </a:solidFill>
              </a:rPr>
              <a:t> Trans </a:t>
            </a:r>
          </a:p>
          <a:p>
            <a:pPr marL="0" indent="0"/>
            <a:r>
              <a:rPr lang="en-ID" dirty="0">
                <a:solidFill>
                  <a:schemeClr val="tx1"/>
                </a:solidFill>
              </a:rPr>
              <a:t>   </a:t>
            </a:r>
            <a:r>
              <a:rPr lang="en-ID" u="sng" dirty="0" err="1">
                <a:solidFill>
                  <a:schemeClr val="tx1"/>
                </a:solidFill>
              </a:rPr>
              <a:t>Cusr</a:t>
            </a:r>
            <a:endParaRPr lang="en-ID" u="sng" dirty="0">
              <a:solidFill>
                <a:schemeClr val="tx1"/>
              </a:solidFill>
            </a:endParaRPr>
          </a:p>
          <a:p>
            <a:pPr marL="0" indent="0"/>
            <a:r>
              <a:rPr lang="en-ID" dirty="0">
                <a:solidFill>
                  <a:schemeClr val="tx1"/>
                </a:solidFill>
              </a:rPr>
              <a:t>   </a:t>
            </a:r>
            <a:r>
              <a:rPr lang="en-ID" dirty="0" err="1">
                <a:solidFill>
                  <a:schemeClr val="tx1"/>
                </a:solidFill>
              </a:rPr>
              <a:t>Cusr</a:t>
            </a:r>
            <a:endParaRPr lang="en-ID" u="sng" dirty="0">
              <a:solidFill>
                <a:schemeClr val="tx1"/>
              </a:solidFill>
            </a:endParaRPr>
          </a:p>
          <a:p>
            <a:pPr marL="0" indent="0"/>
            <a:r>
              <a:rPr lang="en-ID" dirty="0">
                <a:solidFill>
                  <a:schemeClr val="tx1"/>
                </a:solidFill>
              </a:rPr>
              <a:t>                                 </a:t>
            </a: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BF65BE2B-1B3D-4AA7-A420-5E712DCCAFE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780768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5505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>
            <a:extLst>
              <a:ext uri="{FF2B5EF4-FFF2-40B4-BE49-F238E27FC236}">
                <a16:creationId xmlns:a16="http://schemas.microsoft.com/office/drawing/2014/main" id="{39C69DB6-E53F-485A-A2EE-1968741600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013" y="76200"/>
            <a:ext cx="8534400" cy="914400"/>
          </a:xfrm>
        </p:spPr>
        <p:txBody>
          <a:bodyPr/>
          <a:lstStyle/>
          <a:p>
            <a:pPr marL="0" indent="0"/>
            <a:r>
              <a:rPr lang="en-US" altLang="en-US"/>
              <a:t>Memetakan Jarak Antara Gen Menggunakan Data Rekombinan: </a:t>
            </a:r>
            <a:r>
              <a:rPr lang="en-US" altLang="en-US" i="1"/>
              <a:t>Penelitian Ilmiah</a:t>
            </a:r>
            <a:endParaRPr lang="en-US" altLang="en-US" i="1">
              <a:solidFill>
                <a:schemeClr val="tx1"/>
              </a:solidFill>
            </a:endParaRPr>
          </a:p>
        </p:txBody>
      </p:sp>
      <p:sp>
        <p:nvSpPr>
          <p:cNvPr id="306179" name="Rectangle 3">
            <a:extLst>
              <a:ext uri="{FF2B5EF4-FFF2-40B4-BE49-F238E27FC236}">
                <a16:creationId xmlns:a16="http://schemas.microsoft.com/office/drawing/2014/main" id="{85C92C1A-7927-4720-9418-E8FE950FD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4788" y="1165225"/>
            <a:ext cx="8534400" cy="4597400"/>
          </a:xfrm>
        </p:spPr>
        <p:txBody>
          <a:bodyPr/>
          <a:lstStyle/>
          <a:p>
            <a:r>
              <a:rPr lang="en-US" altLang="en-US" sz="3000"/>
              <a:t>Alfred Sturtevant, salah satu mahasiswa Morgan, mengkonstruksi </a:t>
            </a:r>
            <a:r>
              <a:rPr lang="en-US" altLang="en-US" sz="3000" b="1"/>
              <a:t>peta genetik (</a:t>
            </a:r>
            <a:r>
              <a:rPr lang="en-US" altLang="en-US" sz="3000" b="1" i="1"/>
              <a:t>genetic map</a:t>
            </a:r>
            <a:r>
              <a:rPr lang="en-US" altLang="en-US" sz="3000" b="1"/>
              <a:t>)</a:t>
            </a:r>
            <a:r>
              <a:rPr lang="en-US" altLang="en-US" sz="3000"/>
              <a:t>, daftar berurutan dari lokus-lokus genetik di sepanjang kromosom tertentu</a:t>
            </a:r>
          </a:p>
          <a:p>
            <a:r>
              <a:rPr lang="en-US" altLang="en-US" sz="3000"/>
              <a:t>Sturtevant memprediksi bahwa semakin jauh dua gen terpisah, semakin tinggi pula probabilitas bahwa pindah silang terjadi di antara keduanya sehingga lebih tinggi pula frekuensi rekombinasinya</a:t>
            </a:r>
            <a:endParaRPr lang="en-US" altLang="en-US" sz="3000" i="1"/>
          </a:p>
        </p:txBody>
      </p:sp>
      <p:sp>
        <p:nvSpPr>
          <p:cNvPr id="306180" name="Line 4">
            <a:extLst>
              <a:ext uri="{FF2B5EF4-FFF2-40B4-BE49-F238E27FC236}">
                <a16:creationId xmlns:a16="http://schemas.microsoft.com/office/drawing/2014/main" id="{9C02961F-FAFC-4C90-B628-04FC7FBF8C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306181" name="Line 5">
            <a:extLst>
              <a:ext uri="{FF2B5EF4-FFF2-40B4-BE49-F238E27FC236}">
                <a16:creationId xmlns:a16="http://schemas.microsoft.com/office/drawing/2014/main" id="{E8D48893-1370-457D-B858-6C7FD04B68C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7" name="Rectangle 3">
            <a:extLst>
              <a:ext uri="{FF2B5EF4-FFF2-40B4-BE49-F238E27FC236}">
                <a16:creationId xmlns:a16="http://schemas.microsoft.com/office/drawing/2014/main" id="{0FD8A660-8625-49B3-A2A3-A42B3C0F2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4788" y="1185863"/>
            <a:ext cx="8534400" cy="4895850"/>
          </a:xfrm>
        </p:spPr>
        <p:txBody>
          <a:bodyPr/>
          <a:lstStyle/>
          <a:p>
            <a:r>
              <a:rPr lang="en-US" altLang="en-US" sz="3000" b="1" dirty="0"/>
              <a:t>Peta </a:t>
            </a:r>
            <a:r>
              <a:rPr lang="en-US" altLang="en-US" sz="3000" b="1" dirty="0" err="1"/>
              <a:t>tautan</a:t>
            </a:r>
            <a:r>
              <a:rPr lang="en-US" altLang="en-US" sz="3000" b="1" dirty="0"/>
              <a:t> (</a:t>
            </a:r>
            <a:r>
              <a:rPr lang="en-US" altLang="en-US" sz="3000" b="1" i="1" dirty="0"/>
              <a:t>linkage map</a:t>
            </a:r>
            <a:r>
              <a:rPr lang="en-US" altLang="en-US" sz="3000" b="1" dirty="0"/>
              <a:t>) </a:t>
            </a:r>
            <a:r>
              <a:rPr lang="en-US" altLang="en-US" sz="3000" dirty="0" err="1"/>
              <a:t>adalah</a:t>
            </a:r>
            <a:r>
              <a:rPr lang="en-US" altLang="en-US" sz="3000" dirty="0"/>
              <a:t> peta </a:t>
            </a:r>
            <a:r>
              <a:rPr lang="en-US" altLang="en-US" sz="3000" dirty="0" err="1"/>
              <a:t>genetik</a:t>
            </a:r>
            <a:r>
              <a:rPr lang="en-US" altLang="en-US" sz="3000" dirty="0"/>
              <a:t> </a:t>
            </a:r>
            <a:r>
              <a:rPr lang="en-US" altLang="en-US" sz="3000" dirty="0" err="1"/>
              <a:t>suatu</a:t>
            </a:r>
            <a:r>
              <a:rPr lang="en-US" altLang="en-US" sz="3000" dirty="0"/>
              <a:t> </a:t>
            </a:r>
            <a:r>
              <a:rPr lang="en-US" altLang="en-US" sz="3000" dirty="0" err="1"/>
              <a:t>kromosom</a:t>
            </a:r>
            <a:r>
              <a:rPr lang="en-US" altLang="en-US" sz="3000" dirty="0"/>
              <a:t> yang </a:t>
            </a:r>
            <a:r>
              <a:rPr lang="en-US" altLang="en-US" sz="3000" dirty="0" err="1"/>
              <a:t>dibuat</a:t>
            </a:r>
            <a:r>
              <a:rPr lang="en-US" altLang="en-US" sz="3000" dirty="0"/>
              <a:t> </a:t>
            </a:r>
            <a:r>
              <a:rPr lang="en-US" altLang="en-US" sz="3000" dirty="0" err="1"/>
              <a:t>berdasarkan</a:t>
            </a:r>
            <a:r>
              <a:rPr lang="en-US" altLang="en-US" sz="3000" dirty="0"/>
              <a:t> </a:t>
            </a:r>
            <a:r>
              <a:rPr lang="en-US" altLang="en-US" sz="3000" dirty="0" err="1"/>
              <a:t>frekuensi-frekuensi</a:t>
            </a:r>
            <a:r>
              <a:rPr lang="en-US" altLang="en-US" sz="3000" dirty="0"/>
              <a:t> </a:t>
            </a:r>
            <a:r>
              <a:rPr lang="en-US" altLang="en-US" sz="3000" dirty="0" err="1"/>
              <a:t>rekombinasi</a:t>
            </a:r>
            <a:endParaRPr lang="en-US" altLang="en-US" sz="3000" dirty="0"/>
          </a:p>
          <a:p>
            <a:r>
              <a:rPr lang="en-US" altLang="en-US" sz="3000" dirty="0"/>
              <a:t>Jarak </a:t>
            </a:r>
            <a:r>
              <a:rPr lang="en-US" altLang="en-US" sz="3000" dirty="0" err="1"/>
              <a:t>antara</a:t>
            </a:r>
            <a:r>
              <a:rPr lang="en-US" altLang="en-US" sz="3000" dirty="0"/>
              <a:t> gen-gen </a:t>
            </a:r>
            <a:r>
              <a:rPr lang="en-US" altLang="en-US" sz="3000" dirty="0" err="1"/>
              <a:t>dapat</a:t>
            </a:r>
            <a:r>
              <a:rPr lang="en-US" altLang="en-US" sz="3000" dirty="0"/>
              <a:t> </a:t>
            </a:r>
            <a:r>
              <a:rPr lang="en-US" altLang="en-US" sz="3000" dirty="0" err="1"/>
              <a:t>dinyatakan</a:t>
            </a:r>
            <a:r>
              <a:rPr lang="en-US" altLang="en-US" sz="3000" dirty="0"/>
              <a:t> </a:t>
            </a:r>
            <a:r>
              <a:rPr lang="en-US" altLang="en-US" sz="3000" dirty="0" err="1"/>
              <a:t>dalam</a:t>
            </a:r>
            <a:r>
              <a:rPr lang="en-US" altLang="en-US" sz="3000" dirty="0"/>
              <a:t> </a:t>
            </a:r>
            <a:r>
              <a:rPr lang="en-US" altLang="en-US" sz="3000" b="1" dirty="0" err="1"/>
              <a:t>satuan</a:t>
            </a:r>
            <a:r>
              <a:rPr lang="en-US" altLang="en-US" sz="3000" b="1" dirty="0"/>
              <a:t> peta (</a:t>
            </a:r>
            <a:r>
              <a:rPr lang="en-US" altLang="en-US" sz="3000" b="1" i="1" dirty="0"/>
              <a:t>map unit</a:t>
            </a:r>
            <a:r>
              <a:rPr lang="en-US" altLang="en-US" sz="3000" b="1" dirty="0"/>
              <a:t>)</a:t>
            </a:r>
            <a:r>
              <a:rPr lang="en-US" altLang="en-US" sz="3000" dirty="0"/>
              <a:t>; </a:t>
            </a:r>
            <a:r>
              <a:rPr lang="en-US" altLang="en-US" sz="3000" dirty="0" err="1"/>
              <a:t>satu</a:t>
            </a:r>
            <a:r>
              <a:rPr lang="en-US" altLang="en-US" sz="3000" dirty="0"/>
              <a:t> </a:t>
            </a:r>
            <a:r>
              <a:rPr lang="en-US" altLang="en-US" sz="3000" dirty="0" err="1"/>
              <a:t>satuan</a:t>
            </a:r>
            <a:r>
              <a:rPr lang="en-US" altLang="en-US" sz="3000" dirty="0"/>
              <a:t> peta, </a:t>
            </a:r>
            <a:r>
              <a:rPr lang="en-US" altLang="en-US" sz="3000" dirty="0" err="1"/>
              <a:t>atau</a:t>
            </a:r>
            <a:r>
              <a:rPr lang="en-US" altLang="en-US" sz="3000" dirty="0"/>
              <a:t> </a:t>
            </a:r>
            <a:r>
              <a:rPr lang="en-US" altLang="en-US" sz="3000" i="1" dirty="0"/>
              <a:t>centimorgan</a:t>
            </a:r>
            <a:r>
              <a:rPr lang="en-US" altLang="en-US" sz="3000" dirty="0"/>
              <a:t>, </a:t>
            </a:r>
            <a:r>
              <a:rPr lang="en-US" altLang="en-US" sz="3000" dirty="0" err="1"/>
              <a:t>setara</a:t>
            </a:r>
            <a:r>
              <a:rPr lang="en-US" altLang="en-US" sz="3000" dirty="0"/>
              <a:t> </a:t>
            </a:r>
            <a:r>
              <a:rPr lang="en-US" altLang="en-US" sz="3000" dirty="0" err="1"/>
              <a:t>dengan</a:t>
            </a:r>
            <a:r>
              <a:rPr lang="en-US" altLang="en-US" sz="3000" dirty="0"/>
              <a:t> 1% </a:t>
            </a:r>
            <a:r>
              <a:rPr lang="en-US" altLang="en-US" sz="3000" dirty="0" err="1"/>
              <a:t>frekuensi</a:t>
            </a:r>
            <a:r>
              <a:rPr lang="en-US" altLang="en-US" sz="3000" dirty="0"/>
              <a:t> </a:t>
            </a:r>
            <a:r>
              <a:rPr lang="en-US" altLang="en-US" sz="3000" dirty="0" err="1"/>
              <a:t>rekombinasi</a:t>
            </a:r>
            <a:endParaRPr lang="en-US" altLang="en-US" sz="3000" dirty="0"/>
          </a:p>
          <a:p>
            <a:r>
              <a:rPr lang="en-US" altLang="en-US" sz="3000" dirty="0" err="1"/>
              <a:t>Satuan</a:t>
            </a:r>
            <a:r>
              <a:rPr lang="en-US" altLang="en-US" sz="3000" dirty="0"/>
              <a:t> peta </a:t>
            </a:r>
            <a:r>
              <a:rPr lang="en-US" altLang="en-US" sz="3000" dirty="0" err="1"/>
              <a:t>mengindikasikan</a:t>
            </a:r>
            <a:r>
              <a:rPr lang="en-US" altLang="en-US" sz="3000" dirty="0"/>
              <a:t> </a:t>
            </a:r>
            <a:r>
              <a:rPr lang="en-US" altLang="en-US" sz="3000" dirty="0" err="1"/>
              <a:t>jarak</a:t>
            </a:r>
            <a:r>
              <a:rPr lang="en-US" altLang="en-US" sz="3000" dirty="0"/>
              <a:t> dan </a:t>
            </a:r>
            <a:r>
              <a:rPr lang="en-US" altLang="en-US" sz="3000" dirty="0" err="1"/>
              <a:t>urutan</a:t>
            </a:r>
            <a:r>
              <a:rPr lang="en-US" altLang="en-US" sz="3000" dirty="0"/>
              <a:t> </a:t>
            </a:r>
            <a:r>
              <a:rPr lang="en-US" altLang="en-US" sz="3000" dirty="0" err="1"/>
              <a:t>relatif</a:t>
            </a:r>
            <a:r>
              <a:rPr lang="en-US" altLang="en-US" sz="3000" dirty="0"/>
              <a:t>, </a:t>
            </a:r>
            <a:r>
              <a:rPr lang="en-US" altLang="en-US" sz="3000" dirty="0" err="1"/>
              <a:t>bukan</a:t>
            </a:r>
            <a:r>
              <a:rPr lang="en-US" altLang="en-US" sz="3000" dirty="0"/>
              <a:t> </a:t>
            </a:r>
            <a:r>
              <a:rPr lang="en-US" altLang="en-US" sz="3000" dirty="0" err="1"/>
              <a:t>lokasi</a:t>
            </a:r>
            <a:r>
              <a:rPr lang="en-US" altLang="en-US" sz="3000" dirty="0"/>
              <a:t> gen yang </a:t>
            </a:r>
            <a:r>
              <a:rPr lang="en-US" altLang="en-US" sz="3000" dirty="0" err="1"/>
              <a:t>akurat</a:t>
            </a:r>
            <a:endParaRPr lang="en-US" altLang="en-US" dirty="0"/>
          </a:p>
        </p:txBody>
      </p:sp>
      <p:sp>
        <p:nvSpPr>
          <p:cNvPr id="369668" name="Line 4">
            <a:extLst>
              <a:ext uri="{FF2B5EF4-FFF2-40B4-BE49-F238E27FC236}">
                <a16:creationId xmlns:a16="http://schemas.microsoft.com/office/drawing/2014/main" id="{85B9DA7C-F99F-436D-97B9-7FDA3490B4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369669" name="Line 5">
            <a:extLst>
              <a:ext uri="{FF2B5EF4-FFF2-40B4-BE49-F238E27FC236}">
                <a16:creationId xmlns:a16="http://schemas.microsoft.com/office/drawing/2014/main" id="{EFF9E993-0826-41D8-B328-984652021DD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278" name="Picture 6">
            <a:extLst>
              <a:ext uri="{FF2B5EF4-FFF2-40B4-BE49-F238E27FC236}">
                <a16:creationId xmlns:a16="http://schemas.microsoft.com/office/drawing/2014/main" id="{79C36378-87FD-42DF-99C3-D9501DC04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433513"/>
            <a:ext cx="8555037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8279" name="Rectangle 7">
            <a:extLst>
              <a:ext uri="{FF2B5EF4-FFF2-40B4-BE49-F238E27FC236}">
                <a16:creationId xmlns:a16="http://schemas.microsoft.com/office/drawing/2014/main" id="{05E00282-31F5-41C5-8BD4-F714C352A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" y="1460500"/>
            <a:ext cx="2641600" cy="457200"/>
          </a:xfrm>
          <a:prstGeom prst="rect">
            <a:avLst/>
          </a:prstGeom>
          <a:solidFill>
            <a:srgbClr val="FECD66">
              <a:alpha val="9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38280" name="Rectangle 8">
            <a:extLst>
              <a:ext uri="{FF2B5EF4-FFF2-40B4-BE49-F238E27FC236}">
                <a16:creationId xmlns:a16="http://schemas.microsoft.com/office/drawing/2014/main" id="{4097EB4D-7EF0-4D5B-BEAC-D50C299D4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200" dirty="0" err="1"/>
              <a:t>Peraga</a:t>
            </a:r>
            <a:r>
              <a:rPr lang="en-US" altLang="en-US" sz="1200" dirty="0"/>
              <a:t> 15.11 Menyusun peta </a:t>
            </a:r>
            <a:r>
              <a:rPr lang="en-US" altLang="en-US" sz="1200" dirty="0" err="1"/>
              <a:t>tautan</a:t>
            </a:r>
            <a:endParaRPr lang="en-US" altLang="en-US" sz="1200" dirty="0"/>
          </a:p>
        </p:txBody>
      </p:sp>
      <p:sp>
        <p:nvSpPr>
          <p:cNvPr id="438281" name="Text Box 9">
            <a:extLst>
              <a:ext uri="{FF2B5EF4-FFF2-40B4-BE49-F238E27FC236}">
                <a16:creationId xmlns:a16="http://schemas.microsoft.com/office/drawing/2014/main" id="{E453EE3D-8198-4C83-9507-EFD4C8250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263" y="1538288"/>
            <a:ext cx="1531937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500" b="1">
                <a:solidFill>
                  <a:srgbClr val="563A84"/>
                </a:solidFill>
              </a:rPr>
              <a:t>HASIL</a:t>
            </a:r>
          </a:p>
        </p:txBody>
      </p:sp>
      <p:sp>
        <p:nvSpPr>
          <p:cNvPr id="438282" name="Text Box 10">
            <a:extLst>
              <a:ext uri="{FF2B5EF4-FFF2-40B4-BE49-F238E27FC236}">
                <a16:creationId xmlns:a16="http://schemas.microsoft.com/office/drawing/2014/main" id="{C1A8D6F9-137B-40BF-B884-26C3CF645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2103438"/>
            <a:ext cx="2281237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</a:rPr>
              <a:t>Frekuensi</a:t>
            </a: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</a:rPr>
              <a:t>rekombinan</a:t>
            </a:r>
            <a:endParaRPr lang="en-US" altLang="en-US" sz="2400" b="1">
              <a:solidFill>
                <a:srgbClr val="563A84"/>
              </a:solidFill>
            </a:endParaRPr>
          </a:p>
        </p:txBody>
      </p:sp>
      <p:sp>
        <p:nvSpPr>
          <p:cNvPr id="438283" name="Text Box 11">
            <a:extLst>
              <a:ext uri="{FF2B5EF4-FFF2-40B4-BE49-F238E27FC236}">
                <a16:creationId xmlns:a16="http://schemas.microsoft.com/office/drawing/2014/main" id="{E684E680-CAAA-44F1-82D3-2E8A01FB9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38" y="3398838"/>
            <a:ext cx="20272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</a:rPr>
              <a:t>Kromosom</a:t>
            </a:r>
            <a:endParaRPr lang="en-US" altLang="en-US" sz="2400" b="1">
              <a:solidFill>
                <a:srgbClr val="563A84"/>
              </a:solidFill>
            </a:endParaRPr>
          </a:p>
        </p:txBody>
      </p:sp>
      <p:sp>
        <p:nvSpPr>
          <p:cNvPr id="438284" name="Text Box 12">
            <a:extLst>
              <a:ext uri="{FF2B5EF4-FFF2-40B4-BE49-F238E27FC236}">
                <a16:creationId xmlns:a16="http://schemas.microsoft.com/office/drawing/2014/main" id="{56D6196F-1486-4E2C-A751-5284F7701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1238" y="2967038"/>
            <a:ext cx="452437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</a:rPr>
              <a:t>9%</a:t>
            </a:r>
            <a:endParaRPr lang="en-US" altLang="en-US" sz="2400" b="1">
              <a:solidFill>
                <a:srgbClr val="563A84"/>
              </a:solidFill>
            </a:endParaRPr>
          </a:p>
        </p:txBody>
      </p:sp>
      <p:sp>
        <p:nvSpPr>
          <p:cNvPr id="438285" name="Text Box 13">
            <a:extLst>
              <a:ext uri="{FF2B5EF4-FFF2-40B4-BE49-F238E27FC236}">
                <a16:creationId xmlns:a16="http://schemas.microsoft.com/office/drawing/2014/main" id="{52F5F7E5-E84C-494F-A71D-8419B8470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738" y="2967038"/>
            <a:ext cx="6937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</a:rPr>
              <a:t>9.5%</a:t>
            </a:r>
            <a:endParaRPr lang="en-US" altLang="en-US" sz="2400" b="1">
              <a:solidFill>
                <a:srgbClr val="563A84"/>
              </a:solidFill>
            </a:endParaRPr>
          </a:p>
        </p:txBody>
      </p:sp>
      <p:sp>
        <p:nvSpPr>
          <p:cNvPr id="438286" name="Text Box 14">
            <a:extLst>
              <a:ext uri="{FF2B5EF4-FFF2-40B4-BE49-F238E27FC236}">
                <a16:creationId xmlns:a16="http://schemas.microsoft.com/office/drawing/2014/main" id="{6A3F54B6-E885-4AEA-AE38-DECC75DEA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938" y="3627438"/>
            <a:ext cx="630237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</a:rPr>
              <a:t>17%</a:t>
            </a:r>
            <a:endParaRPr lang="en-US" altLang="en-US" sz="2400" b="1">
              <a:solidFill>
                <a:srgbClr val="563A84"/>
              </a:solidFill>
            </a:endParaRPr>
          </a:p>
        </p:txBody>
      </p:sp>
      <p:sp>
        <p:nvSpPr>
          <p:cNvPr id="438287" name="Text Box 15">
            <a:extLst>
              <a:ext uri="{FF2B5EF4-FFF2-40B4-BE49-F238E27FC236}">
                <a16:creationId xmlns:a16="http://schemas.microsoft.com/office/drawing/2014/main" id="{C00424A7-2E5A-4252-8DD3-1E4069B13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5938" y="4999038"/>
            <a:ext cx="211137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400" b="1" i="1">
                <a:solidFill>
                  <a:schemeClr val="tx1"/>
                </a:solidFill>
                <a:latin typeface="Times" panose="02020603050405020304" pitchFamily="18" charset="0"/>
              </a:rPr>
              <a:t>b</a:t>
            </a:r>
            <a:endParaRPr lang="en-US" altLang="en-US" sz="2400" b="1">
              <a:solidFill>
                <a:srgbClr val="563A84"/>
              </a:solidFill>
              <a:latin typeface="Times" panose="02020603050405020304" pitchFamily="18" charset="0"/>
            </a:endParaRPr>
          </a:p>
        </p:txBody>
      </p:sp>
      <p:sp>
        <p:nvSpPr>
          <p:cNvPr id="438288" name="Text Box 16">
            <a:extLst>
              <a:ext uri="{FF2B5EF4-FFF2-40B4-BE49-F238E27FC236}">
                <a16:creationId xmlns:a16="http://schemas.microsoft.com/office/drawing/2014/main" id="{E84231CB-241F-4FA8-AC3B-208C7E527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438" y="4999038"/>
            <a:ext cx="274637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400" b="1" i="1">
                <a:solidFill>
                  <a:schemeClr val="tx1"/>
                </a:solidFill>
                <a:latin typeface="Times" panose="02020603050405020304" pitchFamily="18" charset="0"/>
              </a:rPr>
              <a:t>cn</a:t>
            </a:r>
            <a:endParaRPr lang="en-US" altLang="en-US" sz="2400" b="1">
              <a:solidFill>
                <a:srgbClr val="563A84"/>
              </a:solidFill>
              <a:latin typeface="Times" panose="02020603050405020304" pitchFamily="18" charset="0"/>
            </a:endParaRPr>
          </a:p>
        </p:txBody>
      </p:sp>
      <p:sp>
        <p:nvSpPr>
          <p:cNvPr id="438289" name="Text Box 17">
            <a:extLst>
              <a:ext uri="{FF2B5EF4-FFF2-40B4-BE49-F238E27FC236}">
                <a16:creationId xmlns:a16="http://schemas.microsoft.com/office/drawing/2014/main" id="{A4DB5B11-80EB-49F7-A8CB-A5BE2AEC9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8538" y="4999038"/>
            <a:ext cx="3127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400" b="1" i="1">
                <a:solidFill>
                  <a:schemeClr val="tx1"/>
                </a:solidFill>
                <a:latin typeface="Times" panose="02020603050405020304" pitchFamily="18" charset="0"/>
              </a:rPr>
              <a:t>vg</a:t>
            </a:r>
            <a:endParaRPr lang="en-US" altLang="en-US" sz="2400" b="1">
              <a:solidFill>
                <a:srgbClr val="563A84"/>
              </a:solidFill>
              <a:latin typeface="Times" panose="02020603050405020304" pitchFamily="18" charset="0"/>
            </a:endParaRPr>
          </a:p>
        </p:txBody>
      </p:sp>
      <p:sp>
        <p:nvSpPr>
          <p:cNvPr id="438290" name="Line 18">
            <a:extLst>
              <a:ext uri="{FF2B5EF4-FFF2-40B4-BE49-F238E27FC236}">
                <a16:creationId xmlns:a16="http://schemas.microsoft.com/office/drawing/2014/main" id="{93BD1181-D969-4598-BFD3-1C6BBB313A16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0800" y="3759200"/>
            <a:ext cx="355600" cy="495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38291" name="Rectangle 19">
            <a:extLst>
              <a:ext uri="{FF2B5EF4-FFF2-40B4-BE49-F238E27FC236}">
                <a16:creationId xmlns:a16="http://schemas.microsoft.com/office/drawing/2014/main" id="{99625FA7-EC40-456A-8020-83B1ECD72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334000"/>
            <a:ext cx="3276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D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>
            <a:extLst>
              <a:ext uri="{FF2B5EF4-FFF2-40B4-BE49-F238E27FC236}">
                <a16:creationId xmlns:a16="http://schemas.microsoft.com/office/drawing/2014/main" id="{601067CD-C43C-4078-A8A2-0369AEFF53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7488" y="76200"/>
            <a:ext cx="8926512" cy="914400"/>
          </a:xfrm>
        </p:spPr>
        <p:txBody>
          <a:bodyPr/>
          <a:lstStyle/>
          <a:p>
            <a:pPr marL="0" indent="0"/>
            <a:r>
              <a:rPr lang="en-US" altLang="en-US"/>
              <a:t>Konsep 15.1: Dasar fisik pewarisan-sifat Mendelian adalah perilaku kromosom</a:t>
            </a:r>
          </a:p>
        </p:txBody>
      </p:sp>
      <p:sp>
        <p:nvSpPr>
          <p:cNvPr id="286723" name="Rectangle 3">
            <a:extLst>
              <a:ext uri="{FF2B5EF4-FFF2-40B4-BE49-F238E27FC236}">
                <a16:creationId xmlns:a16="http://schemas.microsoft.com/office/drawing/2014/main" id="{6BD63078-C9B8-4D7C-85F3-A7ACF30D9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375" y="1204913"/>
            <a:ext cx="8534400" cy="4348162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en-US" altLang="en-US" sz="2600"/>
              <a:t>Mitosis dan meiosis pertama kali dideskripsikan di akhir tahun 1800-an</a:t>
            </a:r>
          </a:p>
          <a:p>
            <a:pPr>
              <a:lnSpc>
                <a:spcPct val="95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en-US" altLang="en-US" sz="2600" b="1"/>
              <a:t>Teori kromosom tentang pewarisan-sifat </a:t>
            </a:r>
            <a:r>
              <a:rPr lang="en-US" altLang="en-US" sz="2600"/>
              <a:t>(</a:t>
            </a:r>
            <a:r>
              <a:rPr lang="en-US" altLang="en-US" sz="2600" b="1" i="1"/>
              <a:t>chromosome theory of inheritance</a:t>
            </a:r>
            <a:r>
              <a:rPr lang="en-US" altLang="en-US" sz="2600" b="1"/>
              <a:t>) </a:t>
            </a:r>
            <a:r>
              <a:rPr lang="en-US" altLang="en-US" sz="2600"/>
              <a:t>menyatakan:</a:t>
            </a:r>
            <a:endParaRPr lang="en-US" altLang="en-US" sz="2200"/>
          </a:p>
          <a:p>
            <a:pPr lvl="1">
              <a:lnSpc>
                <a:spcPct val="85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en-US" altLang="en-US" sz="2000"/>
              <a:t>Gen-gen Mendelian memiliki lokus (posisi) yang spesifik di sepanjang kromosom</a:t>
            </a:r>
          </a:p>
          <a:p>
            <a:pPr lvl="1">
              <a:lnSpc>
                <a:spcPct val="85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en-US" altLang="en-US" sz="2000"/>
              <a:t>Kromosom mengalami segregasi serta pemilahan bebas</a:t>
            </a:r>
            <a:endParaRPr lang="en-US" altLang="en-US" sz="1800"/>
          </a:p>
          <a:p>
            <a:pPr>
              <a:lnSpc>
                <a:spcPct val="95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en-US" altLang="en-US" sz="2600"/>
              <a:t>Perilaku kromosom selama meiosis dapat menjelaskan hukum segregasi Mendel dan pemilahan bebas</a:t>
            </a:r>
          </a:p>
        </p:txBody>
      </p:sp>
      <p:sp>
        <p:nvSpPr>
          <p:cNvPr id="286724" name="Line 4">
            <a:extLst>
              <a:ext uri="{FF2B5EF4-FFF2-40B4-BE49-F238E27FC236}">
                <a16:creationId xmlns:a16="http://schemas.microsoft.com/office/drawing/2014/main" id="{828F76EA-7420-4073-84FD-35717A1C07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286725" name="Line 5">
            <a:extLst>
              <a:ext uri="{FF2B5EF4-FFF2-40B4-BE49-F238E27FC236}">
                <a16:creationId xmlns:a16="http://schemas.microsoft.com/office/drawing/2014/main" id="{4D64B17F-11D1-414F-AB3B-F4F9AB254A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9" name="Rectangle 3">
            <a:extLst>
              <a:ext uri="{FF2B5EF4-FFF2-40B4-BE49-F238E27FC236}">
                <a16:creationId xmlns:a16="http://schemas.microsoft.com/office/drawing/2014/main" id="{FE94E3D7-6394-425C-9ECB-25FE9121CE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4788" y="1176338"/>
            <a:ext cx="8534400" cy="3683000"/>
          </a:xfrm>
        </p:spPr>
        <p:txBody>
          <a:bodyPr/>
          <a:lstStyle/>
          <a:p>
            <a:r>
              <a:rPr lang="en-US" altLang="en-US" sz="3000" dirty="0"/>
              <a:t>Gen-gen yang </a:t>
            </a:r>
            <a:r>
              <a:rPr lang="en-US" altLang="en-US" sz="3000" dirty="0" err="1"/>
              <a:t>terpisah</a:t>
            </a:r>
            <a:r>
              <a:rPr lang="en-US" altLang="en-US" sz="3000" dirty="0"/>
              <a:t> </a:t>
            </a:r>
            <a:r>
              <a:rPr lang="en-US" altLang="en-US" sz="3000" dirty="0" err="1"/>
              <a:t>jauh</a:t>
            </a:r>
            <a:r>
              <a:rPr lang="en-US" altLang="en-US" sz="3000" dirty="0"/>
              <a:t> pada </a:t>
            </a:r>
            <a:r>
              <a:rPr lang="en-US" altLang="en-US" sz="3000" dirty="0" err="1"/>
              <a:t>kromosom</a:t>
            </a:r>
            <a:r>
              <a:rPr lang="en-US" altLang="en-US" sz="3000" dirty="0"/>
              <a:t> yang </a:t>
            </a:r>
            <a:r>
              <a:rPr lang="en-US" altLang="en-US" sz="3000" dirty="0" err="1"/>
              <a:t>sama</a:t>
            </a:r>
            <a:r>
              <a:rPr lang="en-US" altLang="en-US" sz="3000" dirty="0"/>
              <a:t> </a:t>
            </a:r>
            <a:r>
              <a:rPr lang="en-US" altLang="en-US" sz="3000" dirty="0" err="1"/>
              <a:t>dapat</a:t>
            </a:r>
            <a:r>
              <a:rPr lang="en-US" altLang="en-US" sz="3000" dirty="0"/>
              <a:t> </a:t>
            </a:r>
            <a:r>
              <a:rPr lang="en-US" altLang="en-US" sz="3000" dirty="0" err="1"/>
              <a:t>memiliki</a:t>
            </a:r>
            <a:r>
              <a:rPr lang="en-US" altLang="en-US" sz="3000" dirty="0"/>
              <a:t> </a:t>
            </a:r>
            <a:r>
              <a:rPr lang="en-US" altLang="en-US" sz="3000" dirty="0" err="1"/>
              <a:t>frekuensi</a:t>
            </a:r>
            <a:r>
              <a:rPr lang="en-US" altLang="en-US" sz="3000" dirty="0"/>
              <a:t> </a:t>
            </a:r>
            <a:r>
              <a:rPr lang="en-US" altLang="en-US" sz="3000" dirty="0" err="1"/>
              <a:t>kombinasi</a:t>
            </a:r>
            <a:r>
              <a:rPr lang="en-US" altLang="en-US" sz="3000" dirty="0"/>
              <a:t> </a:t>
            </a:r>
            <a:r>
              <a:rPr lang="en-US" altLang="en-US" sz="3000" dirty="0" err="1"/>
              <a:t>mendekati</a:t>
            </a:r>
            <a:r>
              <a:rPr lang="en-US" altLang="en-US" sz="3000" dirty="0"/>
              <a:t> 50%</a:t>
            </a:r>
          </a:p>
          <a:p>
            <a:r>
              <a:rPr lang="en-US" altLang="en-US" sz="3000" dirty="0"/>
              <a:t>Gen-gen </a:t>
            </a:r>
            <a:r>
              <a:rPr lang="en-US" altLang="en-US" sz="3000" dirty="0" err="1"/>
              <a:t>semacam</a:t>
            </a:r>
            <a:r>
              <a:rPr lang="en-US" altLang="en-US" sz="3000" dirty="0"/>
              <a:t> </a:t>
            </a:r>
            <a:r>
              <a:rPr lang="en-US" altLang="en-US" sz="3000" dirty="0" err="1"/>
              <a:t>itu</a:t>
            </a:r>
            <a:r>
              <a:rPr lang="en-US" altLang="en-US" sz="3000" dirty="0"/>
              <a:t> </a:t>
            </a:r>
            <a:r>
              <a:rPr lang="en-US" altLang="en-US" sz="3000" dirty="0" err="1"/>
              <a:t>tertaut</a:t>
            </a:r>
            <a:r>
              <a:rPr lang="en-US" altLang="en-US" sz="3000" dirty="0"/>
              <a:t> </a:t>
            </a:r>
            <a:r>
              <a:rPr lang="en-US" altLang="en-US" sz="3000" dirty="0" err="1"/>
              <a:t>secara</a:t>
            </a:r>
            <a:r>
              <a:rPr lang="en-US" altLang="en-US" sz="3000" dirty="0"/>
              <a:t> </a:t>
            </a:r>
            <a:r>
              <a:rPr lang="en-US" altLang="en-US" sz="3000" dirty="0" err="1"/>
              <a:t>fisik</a:t>
            </a:r>
            <a:r>
              <a:rPr lang="en-US" altLang="en-US" sz="3000" dirty="0"/>
              <a:t>, </a:t>
            </a:r>
            <a:r>
              <a:rPr lang="en-US" altLang="en-US" sz="3000" dirty="0" err="1"/>
              <a:t>tetapi</a:t>
            </a:r>
            <a:r>
              <a:rPr lang="en-US" altLang="en-US" sz="3000" dirty="0"/>
              <a:t> </a:t>
            </a:r>
            <a:r>
              <a:rPr lang="en-US" altLang="en-US" sz="3000" dirty="0" err="1"/>
              <a:t>tidak</a:t>
            </a:r>
            <a:r>
              <a:rPr lang="en-US" altLang="en-US" sz="3000" dirty="0"/>
              <a:t> </a:t>
            </a:r>
            <a:r>
              <a:rPr lang="en-US" altLang="en-US" sz="3000" dirty="0" err="1"/>
              <a:t>terpaut</a:t>
            </a:r>
            <a:r>
              <a:rPr lang="en-US" altLang="en-US" sz="3000" dirty="0"/>
              <a:t> </a:t>
            </a:r>
            <a:r>
              <a:rPr lang="en-US" altLang="en-US" sz="3000" dirty="0" err="1"/>
              <a:t>secara</a:t>
            </a:r>
            <a:r>
              <a:rPr lang="en-US" altLang="en-US" sz="3000" dirty="0"/>
              <a:t> </a:t>
            </a:r>
            <a:r>
              <a:rPr lang="en-US" altLang="en-US" sz="3000" dirty="0" err="1"/>
              <a:t>genetik</a:t>
            </a:r>
            <a:r>
              <a:rPr lang="en-US" altLang="en-US" sz="3000" dirty="0"/>
              <a:t>, dan </a:t>
            </a:r>
            <a:r>
              <a:rPr lang="en-US" altLang="en-US" sz="3000" dirty="0" err="1"/>
              <a:t>berperilaku</a:t>
            </a:r>
            <a:r>
              <a:rPr lang="en-US" altLang="en-US" sz="3000" dirty="0"/>
              <a:t> </a:t>
            </a:r>
            <a:r>
              <a:rPr lang="en-US" altLang="en-US" sz="3000" dirty="0" err="1"/>
              <a:t>seolah-olah</a:t>
            </a:r>
            <a:r>
              <a:rPr lang="en-US" altLang="en-US" sz="3000" dirty="0"/>
              <a:t> </a:t>
            </a:r>
            <a:r>
              <a:rPr lang="en-US" altLang="en-US" sz="3000" dirty="0" err="1"/>
              <a:t>berada</a:t>
            </a:r>
            <a:r>
              <a:rPr lang="en-US" altLang="en-US" sz="3000" dirty="0"/>
              <a:t> </a:t>
            </a:r>
            <a:r>
              <a:rPr lang="en-US" altLang="en-US" sz="3000" dirty="0" err="1"/>
              <a:t>dalam</a:t>
            </a:r>
            <a:r>
              <a:rPr lang="en-US" altLang="en-US" sz="3000" dirty="0"/>
              <a:t> </a:t>
            </a:r>
            <a:r>
              <a:rPr lang="en-US" altLang="en-US" sz="3000" dirty="0" err="1"/>
              <a:t>kromosom</a:t>
            </a:r>
            <a:r>
              <a:rPr lang="en-US" altLang="en-US" sz="3000" dirty="0"/>
              <a:t> yang </a:t>
            </a:r>
            <a:r>
              <a:rPr lang="en-US" altLang="en-US" sz="3000" dirty="0" err="1"/>
              <a:t>berbeda</a:t>
            </a:r>
            <a:endParaRPr lang="en-US" altLang="en-US" sz="3000" dirty="0"/>
          </a:p>
        </p:txBody>
      </p:sp>
      <p:sp>
        <p:nvSpPr>
          <p:cNvPr id="423940" name="Line 4">
            <a:extLst>
              <a:ext uri="{FF2B5EF4-FFF2-40B4-BE49-F238E27FC236}">
                <a16:creationId xmlns:a16="http://schemas.microsoft.com/office/drawing/2014/main" id="{B2B66454-1E1E-43EE-9F36-197E10B33F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23941" name="Line 5">
            <a:extLst>
              <a:ext uri="{FF2B5EF4-FFF2-40B4-BE49-F238E27FC236}">
                <a16:creationId xmlns:a16="http://schemas.microsoft.com/office/drawing/2014/main" id="{FA0B3048-4004-48F3-AF03-BD030408CE6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1" name="Rectangle 3">
            <a:extLst>
              <a:ext uri="{FF2B5EF4-FFF2-40B4-BE49-F238E27FC236}">
                <a16:creationId xmlns:a16="http://schemas.microsoft.com/office/drawing/2014/main" id="{97081D8A-016F-491F-AC9F-0EA32CBCA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4788" y="1176338"/>
            <a:ext cx="8534400" cy="4895850"/>
          </a:xfrm>
        </p:spPr>
        <p:txBody>
          <a:bodyPr/>
          <a:lstStyle/>
          <a:p>
            <a:r>
              <a:rPr lang="en-US" altLang="en-US" sz="3000" dirty="0"/>
              <a:t>Sturtevant </a:t>
            </a:r>
            <a:r>
              <a:rPr lang="en-US" altLang="en-US" sz="3000" dirty="0" err="1"/>
              <a:t>menggunakan</a:t>
            </a:r>
            <a:r>
              <a:rPr lang="en-US" altLang="en-US" sz="3000" dirty="0"/>
              <a:t> </a:t>
            </a:r>
            <a:r>
              <a:rPr lang="en-US" altLang="en-US" sz="3000" dirty="0" err="1"/>
              <a:t>frekuensi</a:t>
            </a:r>
            <a:r>
              <a:rPr lang="en-US" altLang="en-US" sz="3000" dirty="0"/>
              <a:t> </a:t>
            </a:r>
            <a:r>
              <a:rPr lang="en-US" altLang="en-US" sz="3000" dirty="0" err="1"/>
              <a:t>rekombinasi</a:t>
            </a:r>
            <a:r>
              <a:rPr lang="en-US" altLang="en-US" sz="3000" dirty="0"/>
              <a:t> </a:t>
            </a:r>
            <a:r>
              <a:rPr lang="en-US" altLang="en-US" sz="3000" dirty="0" err="1"/>
              <a:t>untuk</a:t>
            </a:r>
            <a:r>
              <a:rPr lang="en-US" altLang="en-US" sz="3000" dirty="0"/>
              <a:t> </a:t>
            </a:r>
            <a:r>
              <a:rPr lang="en-US" altLang="en-US" sz="3000" dirty="0" err="1"/>
              <a:t>membuat</a:t>
            </a:r>
            <a:r>
              <a:rPr lang="en-US" altLang="en-US" sz="3000" dirty="0"/>
              <a:t> peta </a:t>
            </a:r>
            <a:r>
              <a:rPr lang="en-US" altLang="en-US" sz="3000" dirty="0" err="1"/>
              <a:t>tautan</a:t>
            </a:r>
            <a:r>
              <a:rPr lang="en-US" altLang="en-US" sz="3000" dirty="0"/>
              <a:t> gen </a:t>
            </a:r>
            <a:r>
              <a:rPr lang="en-US" altLang="en-US" sz="3000" dirty="0" err="1"/>
              <a:t>lalat</a:t>
            </a:r>
            <a:r>
              <a:rPr lang="en-US" altLang="en-US" sz="3000" dirty="0"/>
              <a:t> </a:t>
            </a:r>
            <a:r>
              <a:rPr lang="en-US" altLang="en-US" sz="3000" dirty="0" err="1"/>
              <a:t>buah</a:t>
            </a:r>
            <a:endParaRPr lang="en-US" altLang="en-US" sz="3000" dirty="0"/>
          </a:p>
          <a:p>
            <a:r>
              <a:rPr lang="en-US" altLang="en-US" sz="3000" dirty="0" err="1"/>
              <a:t>Menggunakan</a:t>
            </a:r>
            <a:r>
              <a:rPr lang="en-US" altLang="en-US" sz="3000" dirty="0"/>
              <a:t> </a:t>
            </a:r>
            <a:r>
              <a:rPr lang="en-US" altLang="en-US" sz="3000" dirty="0" err="1"/>
              <a:t>metode</a:t>
            </a:r>
            <a:r>
              <a:rPr lang="en-US" altLang="en-US" sz="3000" dirty="0"/>
              <a:t> </a:t>
            </a:r>
            <a:r>
              <a:rPr lang="en-US" altLang="en-US" sz="3000" dirty="0" err="1"/>
              <a:t>seperti</a:t>
            </a:r>
            <a:r>
              <a:rPr lang="en-US" altLang="en-US" sz="3000" dirty="0"/>
              <a:t> </a:t>
            </a:r>
            <a:r>
              <a:rPr lang="en-US" altLang="en-US" sz="3000" dirty="0" err="1"/>
              <a:t>memberi</a:t>
            </a:r>
            <a:r>
              <a:rPr lang="en-US" altLang="en-US" sz="3000" dirty="0"/>
              <a:t> pita pada </a:t>
            </a:r>
            <a:r>
              <a:rPr lang="en-US" altLang="en-US" sz="3000" dirty="0" err="1"/>
              <a:t>kromosom</a:t>
            </a:r>
            <a:r>
              <a:rPr lang="en-US" altLang="en-US" sz="3000" dirty="0"/>
              <a:t>, </a:t>
            </a:r>
            <a:r>
              <a:rPr lang="en-US" altLang="en-US" sz="3000" dirty="0" err="1"/>
              <a:t>ahli</a:t>
            </a:r>
            <a:r>
              <a:rPr lang="en-US" altLang="en-US" sz="3000" dirty="0"/>
              <a:t> </a:t>
            </a:r>
            <a:r>
              <a:rPr lang="en-US" altLang="en-US" sz="3000" dirty="0" err="1"/>
              <a:t>genetika</a:t>
            </a:r>
            <a:r>
              <a:rPr lang="en-US" altLang="en-US" sz="3000" dirty="0"/>
              <a:t> </a:t>
            </a:r>
            <a:r>
              <a:rPr lang="en-US" altLang="en-US" sz="3000" dirty="0" err="1"/>
              <a:t>dapat</a:t>
            </a:r>
            <a:r>
              <a:rPr lang="en-US" altLang="en-US" sz="3000" dirty="0"/>
              <a:t> </a:t>
            </a:r>
            <a:r>
              <a:rPr lang="en-US" altLang="en-US" sz="3000" dirty="0" err="1"/>
              <a:t>mengembangkan</a:t>
            </a:r>
            <a:r>
              <a:rPr lang="en-US" altLang="en-US" sz="3000" dirty="0"/>
              <a:t> peta </a:t>
            </a:r>
            <a:r>
              <a:rPr lang="en-US" altLang="en-US" sz="3000" dirty="0" err="1"/>
              <a:t>sitogenetik</a:t>
            </a:r>
            <a:r>
              <a:rPr lang="en-US" altLang="en-US" sz="3000" dirty="0"/>
              <a:t> </a:t>
            </a:r>
            <a:r>
              <a:rPr lang="en-US" altLang="en-US" sz="3000" dirty="0" err="1"/>
              <a:t>kromosom</a:t>
            </a:r>
            <a:endParaRPr lang="en-US" altLang="en-US" sz="3000" dirty="0"/>
          </a:p>
          <a:p>
            <a:r>
              <a:rPr lang="en-US" altLang="en-US" sz="3000" b="1" dirty="0"/>
              <a:t>Peta </a:t>
            </a:r>
            <a:r>
              <a:rPr lang="en-US" altLang="en-US" sz="3000" b="1" dirty="0" err="1"/>
              <a:t>sitogenetik</a:t>
            </a:r>
            <a:r>
              <a:rPr lang="en-US" altLang="en-US" sz="3000" b="1" dirty="0"/>
              <a:t> (</a:t>
            </a:r>
            <a:r>
              <a:rPr lang="en-US" altLang="en-US" sz="3000" b="1" i="1" dirty="0"/>
              <a:t>cytogenetic map</a:t>
            </a:r>
            <a:r>
              <a:rPr lang="en-US" altLang="en-US" sz="3000" b="1" dirty="0"/>
              <a:t>) </a:t>
            </a:r>
            <a:r>
              <a:rPr lang="en-US" altLang="en-US" sz="3000" dirty="0" err="1"/>
              <a:t>mengindikasikan</a:t>
            </a:r>
            <a:r>
              <a:rPr lang="en-US" altLang="en-US" sz="3000" dirty="0"/>
              <a:t> </a:t>
            </a:r>
            <a:r>
              <a:rPr lang="en-US" altLang="en-US" sz="3000" dirty="0" err="1"/>
              <a:t>posisi-posisi</a:t>
            </a:r>
            <a:r>
              <a:rPr lang="en-US" altLang="en-US" sz="3000" dirty="0"/>
              <a:t> gen </a:t>
            </a:r>
            <a:r>
              <a:rPr lang="en-US" altLang="en-US" sz="3000" dirty="0" err="1"/>
              <a:t>sesuai</a:t>
            </a:r>
            <a:r>
              <a:rPr lang="en-US" altLang="en-US" sz="3000" dirty="0"/>
              <a:t> </a:t>
            </a:r>
            <a:r>
              <a:rPr lang="en-US" altLang="en-US" sz="3000" dirty="0" err="1"/>
              <a:t>ciri-ciri</a:t>
            </a:r>
            <a:r>
              <a:rPr lang="en-US" altLang="en-US" sz="3000" dirty="0"/>
              <a:t> </a:t>
            </a:r>
            <a:r>
              <a:rPr lang="en-US" altLang="en-US" sz="3000" dirty="0" err="1"/>
              <a:t>kromosom</a:t>
            </a:r>
            <a:endParaRPr lang="en-US" altLang="en-US" sz="3000" dirty="0"/>
          </a:p>
        </p:txBody>
      </p:sp>
      <p:sp>
        <p:nvSpPr>
          <p:cNvPr id="309287" name="Line 39">
            <a:extLst>
              <a:ext uri="{FF2B5EF4-FFF2-40B4-BE49-F238E27FC236}">
                <a16:creationId xmlns:a16="http://schemas.microsoft.com/office/drawing/2014/main" id="{1710618D-F1AA-457A-A07B-2DD883442A6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309288" name="Line 40">
            <a:extLst>
              <a:ext uri="{FF2B5EF4-FFF2-40B4-BE49-F238E27FC236}">
                <a16:creationId xmlns:a16="http://schemas.microsoft.com/office/drawing/2014/main" id="{892ED3F6-C5EB-4DBA-BA33-1ED4EAE6552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303" name="Picture 7">
            <a:extLst>
              <a:ext uri="{FF2B5EF4-FFF2-40B4-BE49-F238E27FC236}">
                <a16:creationId xmlns:a16="http://schemas.microsoft.com/office/drawing/2014/main" id="{455C41B7-AC58-4746-8057-F99E2184E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 bwMode="auto">
          <a:xfrm>
            <a:off x="296863" y="349250"/>
            <a:ext cx="8548687" cy="643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9304" name="Rectangle 8">
            <a:extLst>
              <a:ext uri="{FF2B5EF4-FFF2-40B4-BE49-F238E27FC236}">
                <a16:creationId xmlns:a16="http://schemas.microsoft.com/office/drawing/2014/main" id="{76D4CEB3-ABAC-4C5D-83A2-6139C7D05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7620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400" dirty="0" err="1"/>
              <a:t>Peraga</a:t>
            </a:r>
            <a:r>
              <a:rPr lang="en-US" altLang="en-US" sz="1400" dirty="0"/>
              <a:t> 15.12 Peta </a:t>
            </a:r>
            <a:r>
              <a:rPr lang="en-US" altLang="en-US" sz="1400" dirty="0" err="1"/>
              <a:t>genetik</a:t>
            </a:r>
            <a:r>
              <a:rPr lang="en-US" altLang="en-US" sz="1400" dirty="0"/>
              <a:t> (</a:t>
            </a:r>
            <a:r>
              <a:rPr lang="en-US" altLang="en-US" sz="1400" dirty="0" err="1"/>
              <a:t>tautan</a:t>
            </a:r>
            <a:r>
              <a:rPr lang="en-US" altLang="en-US" sz="1400" dirty="0"/>
              <a:t>) </a:t>
            </a:r>
            <a:r>
              <a:rPr lang="en-US" altLang="en-US" sz="1400" dirty="0" err="1"/>
              <a:t>parsial</a:t>
            </a:r>
            <a:r>
              <a:rPr lang="en-US" altLang="en-US" sz="1400" dirty="0"/>
              <a:t> </a:t>
            </a:r>
            <a:r>
              <a:rPr lang="en-US" altLang="en-US" sz="1400" dirty="0" err="1"/>
              <a:t>suatu</a:t>
            </a:r>
            <a:r>
              <a:rPr lang="en-US" altLang="en-US" sz="1400" dirty="0"/>
              <a:t> </a:t>
            </a:r>
            <a:r>
              <a:rPr lang="en-US" altLang="en-US" sz="1400" dirty="0" err="1"/>
              <a:t>kromosom</a:t>
            </a:r>
            <a:r>
              <a:rPr lang="en-US" altLang="en-US" sz="1400" dirty="0"/>
              <a:t> </a:t>
            </a:r>
            <a:r>
              <a:rPr lang="en-US" altLang="en-US" sz="1400" i="1" dirty="0"/>
              <a:t>Drosophila</a:t>
            </a:r>
            <a:endParaRPr lang="en-US" altLang="en-US" i="1" dirty="0"/>
          </a:p>
        </p:txBody>
      </p:sp>
      <p:sp>
        <p:nvSpPr>
          <p:cNvPr id="439305" name="Text Box 9">
            <a:extLst>
              <a:ext uri="{FF2B5EF4-FFF2-40B4-BE49-F238E27FC236}">
                <a16:creationId xmlns:a16="http://schemas.microsoft.com/office/drawing/2014/main" id="{BC69E830-446A-4B67-9544-3B55DEE58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352425"/>
            <a:ext cx="2763837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300" b="1">
                <a:solidFill>
                  <a:schemeClr val="tx1"/>
                </a:solidFill>
              </a:rPr>
              <a:t>Fenotipe Mutan</a:t>
            </a:r>
            <a:endParaRPr lang="en-US" altLang="en-US" sz="2300" b="1">
              <a:solidFill>
                <a:srgbClr val="563A84"/>
              </a:solidFill>
            </a:endParaRPr>
          </a:p>
        </p:txBody>
      </p:sp>
      <p:sp>
        <p:nvSpPr>
          <p:cNvPr id="439306" name="Text Box 10">
            <a:extLst>
              <a:ext uri="{FF2B5EF4-FFF2-40B4-BE49-F238E27FC236}">
                <a16:creationId xmlns:a16="http://schemas.microsoft.com/office/drawing/2014/main" id="{33362155-C5E6-4281-BEC1-6E2D613B7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8" y="796925"/>
            <a:ext cx="998537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300" b="1">
                <a:solidFill>
                  <a:schemeClr val="tx1"/>
                </a:solidFill>
              </a:rPr>
              <a:t>Arista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300" b="1">
                <a:solidFill>
                  <a:schemeClr val="tx1"/>
                </a:solidFill>
              </a:rPr>
              <a:t>pendek</a:t>
            </a:r>
            <a:endParaRPr lang="en-US" altLang="en-US" sz="2300" b="1">
              <a:solidFill>
                <a:srgbClr val="563A84"/>
              </a:solidFill>
            </a:endParaRPr>
          </a:p>
        </p:txBody>
      </p:sp>
      <p:sp>
        <p:nvSpPr>
          <p:cNvPr id="439307" name="Text Box 11">
            <a:extLst>
              <a:ext uri="{FF2B5EF4-FFF2-40B4-BE49-F238E27FC236}">
                <a16:creationId xmlns:a16="http://schemas.microsoft.com/office/drawing/2014/main" id="{0F88E0C2-6A9F-4385-BC1D-B8BC9AA9C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2438" y="809625"/>
            <a:ext cx="83343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300" b="1">
                <a:solidFill>
                  <a:schemeClr val="tx1"/>
                </a:solidFill>
              </a:rPr>
              <a:t>Tubuh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300" b="1">
                <a:solidFill>
                  <a:schemeClr val="tx1"/>
                </a:solidFill>
              </a:rPr>
              <a:t>hitam</a:t>
            </a:r>
            <a:endParaRPr lang="en-US" altLang="en-US" sz="2300" b="1">
              <a:solidFill>
                <a:srgbClr val="563A84"/>
              </a:solidFill>
            </a:endParaRPr>
          </a:p>
        </p:txBody>
      </p:sp>
      <p:sp>
        <p:nvSpPr>
          <p:cNvPr id="439308" name="Text Box 12">
            <a:extLst>
              <a:ext uri="{FF2B5EF4-FFF2-40B4-BE49-F238E27FC236}">
                <a16:creationId xmlns:a16="http://schemas.microsoft.com/office/drawing/2014/main" id="{79789941-4051-4928-AD8A-C96A058BF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838" y="796925"/>
            <a:ext cx="1265237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300" b="1">
                <a:solidFill>
                  <a:schemeClr val="tx1"/>
                </a:solidFill>
              </a:rPr>
              <a:t>Mata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300" b="1" i="1">
                <a:solidFill>
                  <a:schemeClr val="tx1"/>
                </a:solidFill>
              </a:rPr>
              <a:t>cinnabar</a:t>
            </a:r>
            <a:endParaRPr lang="en-US" altLang="en-US" sz="2300" b="1">
              <a:solidFill>
                <a:srgbClr val="563A84"/>
              </a:solidFill>
            </a:endParaRPr>
          </a:p>
        </p:txBody>
      </p:sp>
      <p:sp>
        <p:nvSpPr>
          <p:cNvPr id="439309" name="Text Box 13">
            <a:extLst>
              <a:ext uri="{FF2B5EF4-FFF2-40B4-BE49-F238E27FC236}">
                <a16:creationId xmlns:a16="http://schemas.microsoft.com/office/drawing/2014/main" id="{49EBEB3B-2CEF-456A-B315-7C0375577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4038" y="796925"/>
            <a:ext cx="1227137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300" b="1">
                <a:solidFill>
                  <a:schemeClr val="tx1"/>
                </a:solidFill>
              </a:rPr>
              <a:t>Sayap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300" b="1">
                <a:solidFill>
                  <a:schemeClr val="tx1"/>
                </a:solidFill>
              </a:rPr>
              <a:t>vestigial</a:t>
            </a:r>
            <a:endParaRPr lang="en-US" altLang="en-US" sz="2300" b="1">
              <a:solidFill>
                <a:srgbClr val="563A84"/>
              </a:solidFill>
            </a:endParaRPr>
          </a:p>
        </p:txBody>
      </p:sp>
      <p:sp>
        <p:nvSpPr>
          <p:cNvPr id="439310" name="Text Box 14">
            <a:extLst>
              <a:ext uri="{FF2B5EF4-FFF2-40B4-BE49-F238E27FC236}">
                <a16:creationId xmlns:a16="http://schemas.microsoft.com/office/drawing/2014/main" id="{1A5E87E8-E9DA-4CFA-9233-3C68946E4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38" y="796925"/>
            <a:ext cx="998537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300" b="1">
                <a:solidFill>
                  <a:schemeClr val="tx1"/>
                </a:solidFill>
              </a:rPr>
              <a:t>Mata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300" b="1">
                <a:solidFill>
                  <a:schemeClr val="tx1"/>
                </a:solidFill>
              </a:rPr>
              <a:t>cokelat</a:t>
            </a:r>
            <a:endParaRPr lang="en-US" altLang="en-US" sz="2300" b="1">
              <a:solidFill>
                <a:srgbClr val="563A84"/>
              </a:solidFill>
            </a:endParaRPr>
          </a:p>
        </p:txBody>
      </p:sp>
      <p:sp>
        <p:nvSpPr>
          <p:cNvPr id="439311" name="Text Box 15">
            <a:extLst>
              <a:ext uri="{FF2B5EF4-FFF2-40B4-BE49-F238E27FC236}">
                <a16:creationId xmlns:a16="http://schemas.microsoft.com/office/drawing/2014/main" id="{AF11CB81-A9FF-4E6B-9CC9-BEF0E565E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38" y="5330825"/>
            <a:ext cx="693737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300" b="1">
                <a:solidFill>
                  <a:schemeClr val="tx1"/>
                </a:solidFill>
              </a:rPr>
              <a:t>Mata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300" b="1">
                <a:solidFill>
                  <a:schemeClr val="tx1"/>
                </a:solidFill>
              </a:rPr>
              <a:t>merah</a:t>
            </a:r>
            <a:endParaRPr lang="en-US" altLang="en-US" sz="2300" b="1">
              <a:solidFill>
                <a:srgbClr val="563A84"/>
              </a:solidFill>
            </a:endParaRPr>
          </a:p>
        </p:txBody>
      </p:sp>
      <p:sp>
        <p:nvSpPr>
          <p:cNvPr id="439312" name="Text Box 16">
            <a:extLst>
              <a:ext uri="{FF2B5EF4-FFF2-40B4-BE49-F238E27FC236}">
                <a16:creationId xmlns:a16="http://schemas.microsoft.com/office/drawing/2014/main" id="{56B4C7A5-642C-43A3-9D5E-EDD63B7E8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2738" y="5330825"/>
            <a:ext cx="1036637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300" b="1">
                <a:solidFill>
                  <a:schemeClr val="tx1"/>
                </a:solidFill>
              </a:rPr>
              <a:t>Sayap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300" b="1">
                <a:solidFill>
                  <a:schemeClr val="tx1"/>
                </a:solidFill>
              </a:rPr>
              <a:t>normal</a:t>
            </a:r>
            <a:endParaRPr lang="en-US" altLang="en-US" sz="2300" b="1">
              <a:solidFill>
                <a:srgbClr val="563A84"/>
              </a:solidFill>
            </a:endParaRPr>
          </a:p>
        </p:txBody>
      </p:sp>
      <p:sp>
        <p:nvSpPr>
          <p:cNvPr id="439313" name="Text Box 17">
            <a:extLst>
              <a:ext uri="{FF2B5EF4-FFF2-40B4-BE49-F238E27FC236}">
                <a16:creationId xmlns:a16="http://schemas.microsoft.com/office/drawing/2014/main" id="{07AF6F91-EFD6-42DF-855A-EE1550DBE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7838" y="5330825"/>
            <a:ext cx="693737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300" b="1">
                <a:solidFill>
                  <a:schemeClr val="tx1"/>
                </a:solidFill>
              </a:rPr>
              <a:t>Mata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300" b="1">
                <a:solidFill>
                  <a:schemeClr val="tx1"/>
                </a:solidFill>
              </a:rPr>
              <a:t>merah</a:t>
            </a:r>
            <a:endParaRPr lang="en-US" altLang="en-US" sz="2300" b="1">
              <a:solidFill>
                <a:srgbClr val="563A84"/>
              </a:solidFill>
            </a:endParaRPr>
          </a:p>
        </p:txBody>
      </p:sp>
      <p:sp>
        <p:nvSpPr>
          <p:cNvPr id="439314" name="Text Box 18">
            <a:extLst>
              <a:ext uri="{FF2B5EF4-FFF2-40B4-BE49-F238E27FC236}">
                <a16:creationId xmlns:a16="http://schemas.microsoft.com/office/drawing/2014/main" id="{611BCF14-85F8-42D6-B75A-6430782D2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330825"/>
            <a:ext cx="719138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300" b="1">
                <a:solidFill>
                  <a:schemeClr val="tx1"/>
                </a:solidFill>
              </a:rPr>
              <a:t>Tubuh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300" b="1">
                <a:solidFill>
                  <a:schemeClr val="tx1"/>
                </a:solidFill>
              </a:rPr>
              <a:t>abu-abu</a:t>
            </a:r>
            <a:endParaRPr lang="en-US" altLang="en-US" sz="2300" b="1">
              <a:solidFill>
                <a:srgbClr val="563A84"/>
              </a:solidFill>
            </a:endParaRPr>
          </a:p>
        </p:txBody>
      </p:sp>
      <p:sp>
        <p:nvSpPr>
          <p:cNvPr id="439315" name="Text Box 19">
            <a:extLst>
              <a:ext uri="{FF2B5EF4-FFF2-40B4-BE49-F238E27FC236}">
                <a16:creationId xmlns:a16="http://schemas.microsoft.com/office/drawing/2014/main" id="{5044AB03-450B-4FC0-A911-018BA2EF9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8" y="5343525"/>
            <a:ext cx="1824037" cy="92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300" b="1">
                <a:solidFill>
                  <a:schemeClr val="tx1"/>
                </a:solidFill>
              </a:rPr>
              <a:t>Arista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300" b="1">
                <a:solidFill>
                  <a:schemeClr val="tx1"/>
                </a:solidFill>
              </a:rPr>
              <a:t>(embelan di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300" b="1">
                <a:solidFill>
                  <a:schemeClr val="tx1"/>
                </a:solidFill>
              </a:rPr>
              <a:t>kepala)</a:t>
            </a:r>
            <a:endParaRPr lang="en-US" altLang="en-US" sz="2300" b="1">
              <a:solidFill>
                <a:srgbClr val="563A84"/>
              </a:solidFill>
            </a:endParaRPr>
          </a:p>
        </p:txBody>
      </p:sp>
      <p:sp>
        <p:nvSpPr>
          <p:cNvPr id="439316" name="Text Box 20">
            <a:extLst>
              <a:ext uri="{FF2B5EF4-FFF2-40B4-BE49-F238E27FC236}">
                <a16:creationId xmlns:a16="http://schemas.microsoft.com/office/drawing/2014/main" id="{4377ED3F-9E69-4FDB-8BAE-D4CF3F6A0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7838" y="6384925"/>
            <a:ext cx="301783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300" b="1">
                <a:solidFill>
                  <a:schemeClr val="tx1"/>
                </a:solidFill>
              </a:rPr>
              <a:t>Fenotipe </a:t>
            </a:r>
            <a:r>
              <a:rPr lang="en-US" altLang="en-US" sz="2300" b="1" i="1">
                <a:solidFill>
                  <a:schemeClr val="tx1"/>
                </a:solidFill>
              </a:rPr>
              <a:t>wild type</a:t>
            </a:r>
            <a:endParaRPr lang="en-US" altLang="en-US" sz="2300" b="1">
              <a:solidFill>
                <a:srgbClr val="563A84"/>
              </a:solidFill>
            </a:endParaRPr>
          </a:p>
        </p:txBody>
      </p:sp>
      <p:sp>
        <p:nvSpPr>
          <p:cNvPr id="439317" name="Text Box 21">
            <a:extLst>
              <a:ext uri="{FF2B5EF4-FFF2-40B4-BE49-F238E27FC236}">
                <a16:creationId xmlns:a16="http://schemas.microsoft.com/office/drawing/2014/main" id="{7E3EDFAE-9C99-4F39-A4EF-2D9C49882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2854325"/>
            <a:ext cx="185737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000" b="1">
                <a:solidFill>
                  <a:schemeClr val="tx1"/>
                </a:solidFill>
              </a:rPr>
              <a:t>0</a:t>
            </a:r>
            <a:endParaRPr lang="en-US" altLang="en-US" sz="2000" b="1">
              <a:solidFill>
                <a:srgbClr val="563A84"/>
              </a:solidFill>
            </a:endParaRPr>
          </a:p>
        </p:txBody>
      </p:sp>
      <p:sp>
        <p:nvSpPr>
          <p:cNvPr id="439318" name="Text Box 22">
            <a:extLst>
              <a:ext uri="{FF2B5EF4-FFF2-40B4-BE49-F238E27FC236}">
                <a16:creationId xmlns:a16="http://schemas.microsoft.com/office/drawing/2014/main" id="{3E96F245-A2D6-4836-A3AB-5BADB9FA6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8" y="2854325"/>
            <a:ext cx="528637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000" b="1">
                <a:solidFill>
                  <a:schemeClr val="tx1"/>
                </a:solidFill>
              </a:rPr>
              <a:t>48,5</a:t>
            </a:r>
            <a:endParaRPr lang="en-US" altLang="en-US" sz="2000" b="1">
              <a:solidFill>
                <a:srgbClr val="563A84"/>
              </a:solidFill>
            </a:endParaRPr>
          </a:p>
        </p:txBody>
      </p:sp>
      <p:sp>
        <p:nvSpPr>
          <p:cNvPr id="439319" name="Text Box 23">
            <a:extLst>
              <a:ext uri="{FF2B5EF4-FFF2-40B4-BE49-F238E27FC236}">
                <a16:creationId xmlns:a16="http://schemas.microsoft.com/office/drawing/2014/main" id="{09EAF9FB-0C5C-4DEE-88E1-8B2BB4857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4038" y="2854325"/>
            <a:ext cx="528637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000" b="1">
                <a:solidFill>
                  <a:schemeClr val="tx1"/>
                </a:solidFill>
              </a:rPr>
              <a:t>57,5</a:t>
            </a:r>
            <a:endParaRPr lang="en-US" altLang="en-US" sz="2000" b="1">
              <a:solidFill>
                <a:srgbClr val="563A84"/>
              </a:solidFill>
            </a:endParaRPr>
          </a:p>
        </p:txBody>
      </p:sp>
      <p:sp>
        <p:nvSpPr>
          <p:cNvPr id="439320" name="Text Box 24">
            <a:extLst>
              <a:ext uri="{FF2B5EF4-FFF2-40B4-BE49-F238E27FC236}">
                <a16:creationId xmlns:a16="http://schemas.microsoft.com/office/drawing/2014/main" id="{FD884999-D287-4A95-9214-78FED41F4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738" y="2854325"/>
            <a:ext cx="528637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000" b="1">
                <a:solidFill>
                  <a:schemeClr val="tx1"/>
                </a:solidFill>
              </a:rPr>
              <a:t>67,0</a:t>
            </a:r>
            <a:endParaRPr lang="en-US" altLang="en-US" sz="2000" b="1">
              <a:solidFill>
                <a:srgbClr val="563A84"/>
              </a:solidFill>
            </a:endParaRPr>
          </a:p>
        </p:txBody>
      </p:sp>
      <p:sp>
        <p:nvSpPr>
          <p:cNvPr id="439321" name="Text Box 25">
            <a:extLst>
              <a:ext uri="{FF2B5EF4-FFF2-40B4-BE49-F238E27FC236}">
                <a16:creationId xmlns:a16="http://schemas.microsoft.com/office/drawing/2014/main" id="{C84F83D4-19B9-4567-8BF3-711055CB7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8938" y="2854325"/>
            <a:ext cx="6683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000" b="1">
                <a:solidFill>
                  <a:schemeClr val="tx1"/>
                </a:solidFill>
              </a:rPr>
              <a:t>104,5</a:t>
            </a:r>
            <a:endParaRPr lang="en-US" altLang="en-US" sz="2000" b="1">
              <a:solidFill>
                <a:srgbClr val="563A84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>
            <a:extLst>
              <a:ext uri="{FF2B5EF4-FFF2-40B4-BE49-F238E27FC236}">
                <a16:creationId xmlns:a16="http://schemas.microsoft.com/office/drawing/2014/main" id="{D13F311D-6415-4F98-B7B3-05CE32C3F6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513" y="76200"/>
            <a:ext cx="8980487" cy="914400"/>
          </a:xfrm>
        </p:spPr>
        <p:txBody>
          <a:bodyPr/>
          <a:lstStyle/>
          <a:p>
            <a:r>
              <a:rPr lang="en-US" altLang="en-US"/>
              <a:t>Konsep 15.4: Perubahan jumlah atau struktur kromosom menyebabkan beberapa kelainan genetik</a:t>
            </a:r>
          </a:p>
        </p:txBody>
      </p:sp>
      <p:sp>
        <p:nvSpPr>
          <p:cNvPr id="319491" name="Rectangle 3">
            <a:extLst>
              <a:ext uri="{FF2B5EF4-FFF2-40B4-BE49-F238E27FC236}">
                <a16:creationId xmlns:a16="http://schemas.microsoft.com/office/drawing/2014/main" id="{B3B7E21E-D7A8-44E2-AD8A-95ABAA3FA2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4788" y="1155700"/>
            <a:ext cx="8534400" cy="2012950"/>
          </a:xfrm>
        </p:spPr>
        <p:txBody>
          <a:bodyPr/>
          <a:lstStyle/>
          <a:p>
            <a:r>
              <a:rPr lang="en-US" altLang="en-US" sz="3000"/>
              <a:t>Perubahan kromosom berskala besar sering menyebabkan aborsi spontan (keguguran) atau menyebabkan beraneka ragam gangguan perkembangan</a:t>
            </a:r>
          </a:p>
        </p:txBody>
      </p:sp>
      <p:sp>
        <p:nvSpPr>
          <p:cNvPr id="319492" name="Line 4">
            <a:extLst>
              <a:ext uri="{FF2B5EF4-FFF2-40B4-BE49-F238E27FC236}">
                <a16:creationId xmlns:a16="http://schemas.microsoft.com/office/drawing/2014/main" id="{05ED469C-1299-498B-84A3-873AC7AC273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319493" name="Line 5">
            <a:extLst>
              <a:ext uri="{FF2B5EF4-FFF2-40B4-BE49-F238E27FC236}">
                <a16:creationId xmlns:a16="http://schemas.microsoft.com/office/drawing/2014/main" id="{3621B82C-79C2-4F77-81EC-8653E0D0BF0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>
            <a:extLst>
              <a:ext uri="{FF2B5EF4-FFF2-40B4-BE49-F238E27FC236}">
                <a16:creationId xmlns:a16="http://schemas.microsoft.com/office/drawing/2014/main" id="{6296DA7E-1033-4023-AF22-661115A41A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338" y="76200"/>
            <a:ext cx="8534400" cy="503238"/>
          </a:xfrm>
        </p:spPr>
        <p:txBody>
          <a:bodyPr/>
          <a:lstStyle/>
          <a:p>
            <a:r>
              <a:rPr lang="en-US" altLang="en-US"/>
              <a:t>Jumlah Kromosom Abnormal</a:t>
            </a:r>
            <a:endParaRPr lang="en-US" altLang="en-US" b="0">
              <a:solidFill>
                <a:schemeClr val="tx1"/>
              </a:solidFill>
            </a:endParaRPr>
          </a:p>
        </p:txBody>
      </p:sp>
      <p:sp>
        <p:nvSpPr>
          <p:cNvPr id="320515" name="Rectangle 3">
            <a:extLst>
              <a:ext uri="{FF2B5EF4-FFF2-40B4-BE49-F238E27FC236}">
                <a16:creationId xmlns:a16="http://schemas.microsoft.com/office/drawing/2014/main" id="{451E9490-3F11-4612-B19C-F78137C18F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4788" y="1165225"/>
            <a:ext cx="8534400" cy="4140200"/>
          </a:xfrm>
        </p:spPr>
        <p:txBody>
          <a:bodyPr/>
          <a:lstStyle/>
          <a:p>
            <a:r>
              <a:rPr lang="en-US" altLang="en-US" sz="3000"/>
              <a:t>Pada peristiwa</a:t>
            </a:r>
            <a:r>
              <a:rPr lang="en-US" altLang="en-US" sz="3000" b="1"/>
              <a:t> gagal berpisah (</a:t>
            </a:r>
            <a:r>
              <a:rPr lang="en-US" altLang="en-US" sz="3000" b="1" i="1"/>
              <a:t>nondisjunction</a:t>
            </a:r>
            <a:r>
              <a:rPr lang="en-US" altLang="en-US" sz="3000" b="1"/>
              <a:t>)</a:t>
            </a:r>
            <a:r>
              <a:rPr lang="en-US" altLang="en-US" sz="3000"/>
              <a:t>, pasangan kromosom-kromosom homolog tidak memisah secara normal selama meiosis</a:t>
            </a:r>
          </a:p>
          <a:p>
            <a:r>
              <a:rPr lang="en-US" altLang="en-US" sz="3000"/>
              <a:t>Hasilnya, satu gamet menerima dua kromosom dari tipe yang sama, dan gamet yang satu lagi  tidak menerima salinan kromosom dari tipe tersebut</a:t>
            </a:r>
          </a:p>
        </p:txBody>
      </p:sp>
      <p:sp>
        <p:nvSpPr>
          <p:cNvPr id="320542" name="Line 30">
            <a:extLst>
              <a:ext uri="{FF2B5EF4-FFF2-40B4-BE49-F238E27FC236}">
                <a16:creationId xmlns:a16="http://schemas.microsoft.com/office/drawing/2014/main" id="{70BD892F-F6E3-4FC4-BC6F-246B878E8A8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320543" name="Line 31">
            <a:extLst>
              <a:ext uri="{FF2B5EF4-FFF2-40B4-BE49-F238E27FC236}">
                <a16:creationId xmlns:a16="http://schemas.microsoft.com/office/drawing/2014/main" id="{FC204EC3-18D2-4200-8CE8-617D62C7C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27" name="Picture 7">
            <a:extLst>
              <a:ext uri="{FF2B5EF4-FFF2-40B4-BE49-F238E27FC236}">
                <a16:creationId xmlns:a16="http://schemas.microsoft.com/office/drawing/2014/main" id="{39448C40-B207-4D81-A19A-311B2C7B1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338138"/>
            <a:ext cx="8555037" cy="625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28" name="Rectangle 8">
            <a:extLst>
              <a:ext uri="{FF2B5EF4-FFF2-40B4-BE49-F238E27FC236}">
                <a16:creationId xmlns:a16="http://schemas.microsoft.com/office/drawing/2014/main" id="{65152547-FE7E-46FB-A82A-3B47C9CC1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400"/>
              <a:t>Peraga 15.13.1 Gagal berpisah saat meiosis</a:t>
            </a:r>
            <a:endParaRPr lang="en-US" altLang="en-US" sz="1200"/>
          </a:p>
        </p:txBody>
      </p:sp>
      <p:sp>
        <p:nvSpPr>
          <p:cNvPr id="440329" name="Text Box 9">
            <a:extLst>
              <a:ext uri="{FF2B5EF4-FFF2-40B4-BE49-F238E27FC236}">
                <a16:creationId xmlns:a16="http://schemas.microsoft.com/office/drawing/2014/main" id="{DF24465E-CC96-4B3A-B0B6-442FEC68C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38" y="342900"/>
            <a:ext cx="1265237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100" b="1">
                <a:solidFill>
                  <a:schemeClr val="tx1"/>
                </a:solidFill>
              </a:rPr>
              <a:t>Meiosis </a:t>
            </a:r>
            <a:r>
              <a:rPr lang="en-US" altLang="en-US" sz="2100" b="1">
                <a:solidFill>
                  <a:schemeClr val="tx1"/>
                </a:solidFill>
                <a:latin typeface="Times" panose="02020603050405020304" pitchFamily="18" charset="0"/>
              </a:rPr>
              <a:t>I</a:t>
            </a:r>
            <a:endParaRPr lang="en-US" altLang="en-US" sz="2100" b="1">
              <a:solidFill>
                <a:srgbClr val="563A84"/>
              </a:solidFill>
            </a:endParaRPr>
          </a:p>
        </p:txBody>
      </p:sp>
      <p:sp>
        <p:nvSpPr>
          <p:cNvPr id="440330" name="Text Box 10">
            <a:extLst>
              <a:ext uri="{FF2B5EF4-FFF2-40B4-BE49-F238E27FC236}">
                <a16:creationId xmlns:a16="http://schemas.microsoft.com/office/drawing/2014/main" id="{4335827C-8800-464E-A18E-3578F5FA4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937250"/>
            <a:ext cx="377666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marL="457200" indent="-457200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Font typeface="Times" panose="02020603050405020304" pitchFamily="18" charset="0"/>
              <a:buAutoNum type="alphaLcParenBoth"/>
            </a:pPr>
            <a:r>
              <a:rPr kumimoji="0" lang="en-US" altLang="en-US" sz="1800" b="1">
                <a:latin typeface="Arial" panose="020B0604020202020204" pitchFamily="34" charset="0"/>
              </a:rPr>
              <a:t>Gagal berpisah kromosom-</a:t>
            </a:r>
          </a:p>
          <a:p>
            <a:pPr>
              <a:lnSpc>
                <a:spcPct val="90000"/>
              </a:lnSpc>
              <a:buFont typeface="Times" panose="02020603050405020304" pitchFamily="18" charset="0"/>
              <a:buNone/>
            </a:pPr>
            <a:r>
              <a:rPr kumimoji="0" lang="en-US" altLang="en-US" sz="1800" b="1">
                <a:latin typeface="Arial" panose="020B0604020202020204" pitchFamily="34" charset="0"/>
              </a:rPr>
              <a:t>       kromosom homolog saat meiosis </a:t>
            </a:r>
            <a:r>
              <a:rPr kumimoji="0" lang="en-US" altLang="en-US" sz="1800" b="1">
                <a:latin typeface="Times" panose="02020603050405020304" pitchFamily="18" charset="0"/>
              </a:rPr>
              <a:t>I</a:t>
            </a:r>
            <a:endParaRPr kumimoji="0"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440331" name="Text Box 11">
            <a:extLst>
              <a:ext uri="{FF2B5EF4-FFF2-40B4-BE49-F238E27FC236}">
                <a16:creationId xmlns:a16="http://schemas.microsoft.com/office/drawing/2014/main" id="{05AD525D-E6EC-45DF-8D5A-438FE4F54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929313"/>
            <a:ext cx="31003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marL="457200" indent="-457200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kumimoji="0" lang="en-US" altLang="en-US" sz="1800" b="1">
                <a:latin typeface="Arial" panose="020B0604020202020204" pitchFamily="34" charset="0"/>
              </a:rPr>
              <a:t>(b) Gagal berpisah kromatid-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kumimoji="0" lang="en-US" altLang="en-US" sz="1800" b="1">
                <a:latin typeface="Arial" panose="020B0604020202020204" pitchFamily="34" charset="0"/>
              </a:rPr>
              <a:t>      kromatid saudara saat meiosis </a:t>
            </a:r>
            <a:r>
              <a:rPr kumimoji="0" lang="en-US" altLang="en-US" sz="1800" b="1">
                <a:latin typeface="Times" panose="02020603050405020304" pitchFamily="18" charset="0"/>
              </a:rPr>
              <a:t>II</a:t>
            </a:r>
            <a:endParaRPr kumimoji="0"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440332" name="Text Box 12">
            <a:extLst>
              <a:ext uri="{FF2B5EF4-FFF2-40B4-BE49-F238E27FC236}">
                <a16:creationId xmlns:a16="http://schemas.microsoft.com/office/drawing/2014/main" id="{F4C6DB9D-F9A2-4549-B174-4239508C8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3388" y="1628775"/>
            <a:ext cx="1506537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600" b="1">
                <a:solidFill>
                  <a:schemeClr val="tx1"/>
                </a:solidFill>
              </a:rPr>
              <a:t>Gagal berpisah</a:t>
            </a:r>
            <a:endParaRPr lang="en-US" altLang="en-US" sz="1600" b="1">
              <a:solidFill>
                <a:srgbClr val="563A84"/>
              </a:solidFill>
            </a:endParaRPr>
          </a:p>
        </p:txBody>
      </p:sp>
      <p:sp>
        <p:nvSpPr>
          <p:cNvPr id="440333" name="Line 13">
            <a:extLst>
              <a:ext uri="{FF2B5EF4-FFF2-40B4-BE49-F238E27FC236}">
                <a16:creationId xmlns:a16="http://schemas.microsoft.com/office/drawing/2014/main" id="{732FA11D-F65A-4993-BA57-E777E71762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2038" y="1468438"/>
            <a:ext cx="60166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40334" name="Rectangle 14">
            <a:extLst>
              <a:ext uri="{FF2B5EF4-FFF2-40B4-BE49-F238E27FC236}">
                <a16:creationId xmlns:a16="http://schemas.microsoft.com/office/drawing/2014/main" id="{118B8EBA-E523-4BEF-BF86-293CDBBAD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451600"/>
            <a:ext cx="3276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D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065" name="Picture 9">
            <a:extLst>
              <a:ext uri="{FF2B5EF4-FFF2-40B4-BE49-F238E27FC236}">
                <a16:creationId xmlns:a16="http://schemas.microsoft.com/office/drawing/2014/main" id="{A9839691-F8D5-42B9-A6EA-FC38FBCF0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338138"/>
            <a:ext cx="8555037" cy="625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7067" name="Text Box 11">
            <a:extLst>
              <a:ext uri="{FF2B5EF4-FFF2-40B4-BE49-F238E27FC236}">
                <a16:creationId xmlns:a16="http://schemas.microsoft.com/office/drawing/2014/main" id="{4C459A18-F983-423A-A9FB-AC2BEDD98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38" y="342900"/>
            <a:ext cx="1265237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100" b="1">
                <a:solidFill>
                  <a:schemeClr val="tx1"/>
                </a:solidFill>
              </a:rPr>
              <a:t>Meiosis </a:t>
            </a:r>
            <a:r>
              <a:rPr lang="en-US" altLang="en-US" sz="2100" b="1">
                <a:solidFill>
                  <a:schemeClr val="tx1"/>
                </a:solidFill>
                <a:latin typeface="Times" panose="02020603050405020304" pitchFamily="18" charset="0"/>
              </a:rPr>
              <a:t>I</a:t>
            </a:r>
            <a:endParaRPr lang="en-US" altLang="en-US" sz="2100" b="1">
              <a:solidFill>
                <a:srgbClr val="563A84"/>
              </a:solidFill>
            </a:endParaRPr>
          </a:p>
        </p:txBody>
      </p:sp>
      <p:sp>
        <p:nvSpPr>
          <p:cNvPr id="557068" name="Text Box 12">
            <a:extLst>
              <a:ext uri="{FF2B5EF4-FFF2-40B4-BE49-F238E27FC236}">
                <a16:creationId xmlns:a16="http://schemas.microsoft.com/office/drawing/2014/main" id="{B828C7C0-D89B-42E9-B854-F79A5F9A3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3388" y="1628775"/>
            <a:ext cx="1506537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600" b="1">
                <a:solidFill>
                  <a:schemeClr val="tx1"/>
                </a:solidFill>
              </a:rPr>
              <a:t>Gagal berpisah</a:t>
            </a:r>
            <a:endParaRPr lang="en-US" altLang="en-US" sz="1600" b="1">
              <a:solidFill>
                <a:srgbClr val="563A84"/>
              </a:solidFill>
            </a:endParaRPr>
          </a:p>
        </p:txBody>
      </p:sp>
      <p:sp>
        <p:nvSpPr>
          <p:cNvPr id="557069" name="Line 13">
            <a:extLst>
              <a:ext uri="{FF2B5EF4-FFF2-40B4-BE49-F238E27FC236}">
                <a16:creationId xmlns:a16="http://schemas.microsoft.com/office/drawing/2014/main" id="{93995048-970C-4614-ADFD-59063163739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2038" y="1468438"/>
            <a:ext cx="60166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557072" name="Text Box 16">
            <a:extLst>
              <a:ext uri="{FF2B5EF4-FFF2-40B4-BE49-F238E27FC236}">
                <a16:creationId xmlns:a16="http://schemas.microsoft.com/office/drawing/2014/main" id="{90E00AB9-D272-4C0F-BA18-5BF685EB5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8913" y="2159000"/>
            <a:ext cx="1265237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100" b="1">
                <a:solidFill>
                  <a:schemeClr val="tx1"/>
                </a:solidFill>
              </a:rPr>
              <a:t>Meiosis </a:t>
            </a:r>
            <a:r>
              <a:rPr lang="en-US" altLang="en-US" sz="2100" b="1">
                <a:solidFill>
                  <a:schemeClr val="tx1"/>
                </a:solidFill>
                <a:latin typeface="Times" panose="02020603050405020304" pitchFamily="18" charset="0"/>
              </a:rPr>
              <a:t>II</a:t>
            </a:r>
            <a:endParaRPr lang="en-US" altLang="en-US" sz="2100" b="1">
              <a:solidFill>
                <a:srgbClr val="563A84"/>
              </a:solidFill>
            </a:endParaRPr>
          </a:p>
        </p:txBody>
      </p:sp>
      <p:sp>
        <p:nvSpPr>
          <p:cNvPr id="557073" name="Text Box 17">
            <a:extLst>
              <a:ext uri="{FF2B5EF4-FFF2-40B4-BE49-F238E27FC236}">
                <a16:creationId xmlns:a16="http://schemas.microsoft.com/office/drawing/2014/main" id="{6DF18F95-9E9C-43DA-AC7C-D59475EB8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8738" y="3451225"/>
            <a:ext cx="1506537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600" b="1">
                <a:solidFill>
                  <a:schemeClr val="tx1"/>
                </a:solidFill>
              </a:rPr>
              <a:t>Gagal berpisah</a:t>
            </a:r>
            <a:endParaRPr lang="en-US" altLang="en-US" sz="1600" b="1">
              <a:solidFill>
                <a:srgbClr val="563A84"/>
              </a:solidFill>
            </a:endParaRPr>
          </a:p>
        </p:txBody>
      </p:sp>
      <p:sp>
        <p:nvSpPr>
          <p:cNvPr id="557074" name="Line 18">
            <a:extLst>
              <a:ext uri="{FF2B5EF4-FFF2-40B4-BE49-F238E27FC236}">
                <a16:creationId xmlns:a16="http://schemas.microsoft.com/office/drawing/2014/main" id="{BB1F9E73-1FFD-462C-816B-541D92F0C6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67338" y="3303588"/>
            <a:ext cx="150812" cy="282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557075" name="Text Box 19">
            <a:extLst>
              <a:ext uri="{FF2B5EF4-FFF2-40B4-BE49-F238E27FC236}">
                <a16:creationId xmlns:a16="http://schemas.microsoft.com/office/drawing/2014/main" id="{60B77D95-1510-484B-80DD-F8C59968B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921375"/>
            <a:ext cx="377666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marL="457200" indent="-457200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Font typeface="Times" panose="02020603050405020304" pitchFamily="18" charset="0"/>
              <a:buAutoNum type="alphaLcParenBoth"/>
            </a:pPr>
            <a:r>
              <a:rPr kumimoji="0" lang="en-US" altLang="en-US" sz="1800" b="1">
                <a:latin typeface="Arial" panose="020B0604020202020204" pitchFamily="34" charset="0"/>
              </a:rPr>
              <a:t>Gagal berpisah kromosom-</a:t>
            </a:r>
          </a:p>
          <a:p>
            <a:pPr>
              <a:lnSpc>
                <a:spcPct val="90000"/>
              </a:lnSpc>
              <a:buFont typeface="Times" panose="02020603050405020304" pitchFamily="18" charset="0"/>
              <a:buNone/>
            </a:pPr>
            <a:r>
              <a:rPr kumimoji="0" lang="en-US" altLang="en-US" sz="1800" b="1">
                <a:latin typeface="Arial" panose="020B0604020202020204" pitchFamily="34" charset="0"/>
              </a:rPr>
              <a:t>       kromosom homolog saat meiosis </a:t>
            </a:r>
            <a:r>
              <a:rPr kumimoji="0" lang="en-US" altLang="en-US" sz="1800" b="1">
                <a:latin typeface="Times" panose="02020603050405020304" pitchFamily="18" charset="0"/>
              </a:rPr>
              <a:t>I</a:t>
            </a:r>
            <a:endParaRPr kumimoji="0"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557078" name="Text Box 22">
            <a:extLst>
              <a:ext uri="{FF2B5EF4-FFF2-40B4-BE49-F238E27FC236}">
                <a16:creationId xmlns:a16="http://schemas.microsoft.com/office/drawing/2014/main" id="{E21B805A-EE5A-4F53-975C-FEE0076F6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929313"/>
            <a:ext cx="31003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marL="457200" indent="-457200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kumimoji="0" lang="en-US" altLang="en-US" sz="1800" b="1">
                <a:latin typeface="Arial" panose="020B0604020202020204" pitchFamily="34" charset="0"/>
              </a:rPr>
              <a:t>(b) Gagal berpisah kromatid-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kumimoji="0" lang="en-US" altLang="en-US" sz="1800" b="1">
                <a:latin typeface="Arial" panose="020B0604020202020204" pitchFamily="34" charset="0"/>
              </a:rPr>
              <a:t>      kromatid saudara saat meiosis </a:t>
            </a:r>
            <a:r>
              <a:rPr kumimoji="0" lang="en-US" altLang="en-US" sz="1800" b="1">
                <a:latin typeface="Times" panose="02020603050405020304" pitchFamily="18" charset="0"/>
              </a:rPr>
              <a:t>II</a:t>
            </a:r>
            <a:endParaRPr kumimoji="0"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557079" name="Rectangle 23">
            <a:extLst>
              <a:ext uri="{FF2B5EF4-FFF2-40B4-BE49-F238E27FC236}">
                <a16:creationId xmlns:a16="http://schemas.microsoft.com/office/drawing/2014/main" id="{28A130E0-7387-4524-8B0C-6BF80E793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400"/>
              <a:t>Peraga 15.13.2 Gagal berpisah saat meiosis</a:t>
            </a:r>
            <a:endParaRPr lang="en-US" altLang="en-US" sz="1200"/>
          </a:p>
        </p:txBody>
      </p:sp>
      <p:sp>
        <p:nvSpPr>
          <p:cNvPr id="557080" name="Rectangle 24">
            <a:extLst>
              <a:ext uri="{FF2B5EF4-FFF2-40B4-BE49-F238E27FC236}">
                <a16:creationId xmlns:a16="http://schemas.microsoft.com/office/drawing/2014/main" id="{6E123F48-E0AC-46F5-91E5-6FCC4DABF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413500"/>
            <a:ext cx="3276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D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116" name="Picture 12">
            <a:extLst>
              <a:ext uri="{FF2B5EF4-FFF2-40B4-BE49-F238E27FC236}">
                <a16:creationId xmlns:a16="http://schemas.microsoft.com/office/drawing/2014/main" id="{A0E08411-9CF6-4914-AB3C-8F3BE8614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338138"/>
            <a:ext cx="8555037" cy="625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9118" name="Text Box 14">
            <a:extLst>
              <a:ext uri="{FF2B5EF4-FFF2-40B4-BE49-F238E27FC236}">
                <a16:creationId xmlns:a16="http://schemas.microsoft.com/office/drawing/2014/main" id="{9880F8EF-A28E-4A9D-ADC3-08BC31787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38" y="342900"/>
            <a:ext cx="1265237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100" b="1">
                <a:solidFill>
                  <a:schemeClr val="tx1"/>
                </a:solidFill>
              </a:rPr>
              <a:t>Meiosis </a:t>
            </a:r>
            <a:r>
              <a:rPr lang="en-US" altLang="en-US" sz="2100" b="1">
                <a:solidFill>
                  <a:schemeClr val="tx1"/>
                </a:solidFill>
                <a:latin typeface="Times" panose="02020603050405020304" pitchFamily="18" charset="0"/>
              </a:rPr>
              <a:t>I</a:t>
            </a:r>
            <a:endParaRPr lang="en-US" altLang="en-US" sz="2100" b="1">
              <a:solidFill>
                <a:srgbClr val="563A84"/>
              </a:solidFill>
            </a:endParaRPr>
          </a:p>
        </p:txBody>
      </p:sp>
      <p:sp>
        <p:nvSpPr>
          <p:cNvPr id="559119" name="Text Box 15">
            <a:extLst>
              <a:ext uri="{FF2B5EF4-FFF2-40B4-BE49-F238E27FC236}">
                <a16:creationId xmlns:a16="http://schemas.microsoft.com/office/drawing/2014/main" id="{76923ED4-9051-4A17-87D9-CD3016AE9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3388" y="1628775"/>
            <a:ext cx="1506537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600" b="1">
                <a:solidFill>
                  <a:schemeClr val="tx1"/>
                </a:solidFill>
              </a:rPr>
              <a:t>Gagal berpisah</a:t>
            </a:r>
            <a:endParaRPr lang="en-US" altLang="en-US" sz="1600" b="1">
              <a:solidFill>
                <a:srgbClr val="563A84"/>
              </a:solidFill>
            </a:endParaRPr>
          </a:p>
        </p:txBody>
      </p:sp>
      <p:sp>
        <p:nvSpPr>
          <p:cNvPr id="559120" name="Line 16">
            <a:extLst>
              <a:ext uri="{FF2B5EF4-FFF2-40B4-BE49-F238E27FC236}">
                <a16:creationId xmlns:a16="http://schemas.microsoft.com/office/drawing/2014/main" id="{3A624563-EC1C-4755-A3D5-41B6E95CE47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2038" y="1468438"/>
            <a:ext cx="60166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559123" name="Text Box 19">
            <a:extLst>
              <a:ext uri="{FF2B5EF4-FFF2-40B4-BE49-F238E27FC236}">
                <a16:creationId xmlns:a16="http://schemas.microsoft.com/office/drawing/2014/main" id="{CC184E15-F4E1-4BD4-9EC5-BAE47260B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8913" y="2159000"/>
            <a:ext cx="1265237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100" b="1">
                <a:solidFill>
                  <a:schemeClr val="tx1"/>
                </a:solidFill>
              </a:rPr>
              <a:t>Meiosis </a:t>
            </a:r>
            <a:r>
              <a:rPr lang="en-US" altLang="en-US" sz="2100" b="1">
                <a:solidFill>
                  <a:schemeClr val="tx1"/>
                </a:solidFill>
                <a:latin typeface="Times" panose="02020603050405020304" pitchFamily="18" charset="0"/>
              </a:rPr>
              <a:t>II</a:t>
            </a:r>
            <a:endParaRPr lang="en-US" altLang="en-US" sz="2100" b="1">
              <a:solidFill>
                <a:srgbClr val="563A84"/>
              </a:solidFill>
            </a:endParaRPr>
          </a:p>
        </p:txBody>
      </p:sp>
      <p:sp>
        <p:nvSpPr>
          <p:cNvPr id="559124" name="Text Box 20">
            <a:extLst>
              <a:ext uri="{FF2B5EF4-FFF2-40B4-BE49-F238E27FC236}">
                <a16:creationId xmlns:a16="http://schemas.microsoft.com/office/drawing/2014/main" id="{16846859-89EA-49E6-A1D8-B6345C9FA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8738" y="3451225"/>
            <a:ext cx="1506537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600" b="1">
                <a:solidFill>
                  <a:schemeClr val="tx1"/>
                </a:solidFill>
              </a:rPr>
              <a:t>Gagal berpisah</a:t>
            </a:r>
            <a:endParaRPr lang="en-US" altLang="en-US" sz="1600" b="1">
              <a:solidFill>
                <a:srgbClr val="563A84"/>
              </a:solidFill>
            </a:endParaRPr>
          </a:p>
        </p:txBody>
      </p:sp>
      <p:sp>
        <p:nvSpPr>
          <p:cNvPr id="559125" name="Line 21">
            <a:extLst>
              <a:ext uri="{FF2B5EF4-FFF2-40B4-BE49-F238E27FC236}">
                <a16:creationId xmlns:a16="http://schemas.microsoft.com/office/drawing/2014/main" id="{E8817723-22AA-45F6-BB99-58F87823D0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67338" y="3303588"/>
            <a:ext cx="150812" cy="282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559126" name="Text Box 22">
            <a:extLst>
              <a:ext uri="{FF2B5EF4-FFF2-40B4-BE49-F238E27FC236}">
                <a16:creationId xmlns:a16="http://schemas.microsoft.com/office/drawing/2014/main" id="{92939311-DA98-4ADD-BE03-1DBFE1EC1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4788" y="3927475"/>
            <a:ext cx="112553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100" b="1">
                <a:solidFill>
                  <a:schemeClr val="tx1"/>
                </a:solidFill>
              </a:rPr>
              <a:t>Gamet</a:t>
            </a:r>
            <a:endParaRPr lang="en-US" altLang="en-US" sz="2000" b="1">
              <a:solidFill>
                <a:srgbClr val="563A84"/>
              </a:solidFill>
            </a:endParaRPr>
          </a:p>
        </p:txBody>
      </p:sp>
      <p:sp>
        <p:nvSpPr>
          <p:cNvPr id="559127" name="Text Box 23">
            <a:extLst>
              <a:ext uri="{FF2B5EF4-FFF2-40B4-BE49-F238E27FC236}">
                <a16:creationId xmlns:a16="http://schemas.microsoft.com/office/drawing/2014/main" id="{1C1C655A-53DA-48EF-82AB-8C810BC6A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5188" y="5540375"/>
            <a:ext cx="2471737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600" b="1">
                <a:solidFill>
                  <a:schemeClr val="tx1"/>
                </a:solidFill>
              </a:rPr>
              <a:t>Jumlah kromosom</a:t>
            </a:r>
            <a:endParaRPr lang="en-US" altLang="en-US" sz="1600" b="1">
              <a:solidFill>
                <a:srgbClr val="563A84"/>
              </a:solidFill>
            </a:endParaRPr>
          </a:p>
        </p:txBody>
      </p:sp>
      <p:sp>
        <p:nvSpPr>
          <p:cNvPr id="559128" name="Text Box 24">
            <a:extLst>
              <a:ext uri="{FF2B5EF4-FFF2-40B4-BE49-F238E27FC236}">
                <a16:creationId xmlns:a16="http://schemas.microsoft.com/office/drawing/2014/main" id="{1DEAEF19-F5CE-45A5-B346-5946012BB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5108575"/>
            <a:ext cx="51593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700" b="1" i="1">
                <a:solidFill>
                  <a:schemeClr val="tx1"/>
                </a:solidFill>
              </a:rPr>
              <a:t>n</a:t>
            </a:r>
            <a:r>
              <a:rPr lang="en-US" altLang="en-US" sz="1700" b="1">
                <a:solidFill>
                  <a:schemeClr val="tx1"/>
                </a:solidFill>
              </a:rPr>
              <a:t> + 1</a:t>
            </a:r>
            <a:endParaRPr lang="en-US" altLang="en-US" sz="1700" b="1">
              <a:solidFill>
                <a:srgbClr val="563A84"/>
              </a:solidFill>
            </a:endParaRPr>
          </a:p>
        </p:txBody>
      </p:sp>
      <p:sp>
        <p:nvSpPr>
          <p:cNvPr id="559129" name="Text Box 25">
            <a:extLst>
              <a:ext uri="{FF2B5EF4-FFF2-40B4-BE49-F238E27FC236}">
                <a16:creationId xmlns:a16="http://schemas.microsoft.com/office/drawing/2014/main" id="{D8DF8878-A018-4D84-BC9F-95872D3B3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825" y="5100638"/>
            <a:ext cx="515938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700" b="1" i="1">
                <a:solidFill>
                  <a:schemeClr val="tx1"/>
                </a:solidFill>
              </a:rPr>
              <a:t>n</a:t>
            </a:r>
            <a:r>
              <a:rPr lang="en-US" altLang="en-US" sz="1700" b="1">
                <a:solidFill>
                  <a:schemeClr val="tx1"/>
                </a:solidFill>
              </a:rPr>
              <a:t> + 1</a:t>
            </a:r>
            <a:endParaRPr lang="en-US" altLang="en-US" sz="1700" b="1">
              <a:solidFill>
                <a:srgbClr val="563A84"/>
              </a:solidFill>
            </a:endParaRPr>
          </a:p>
        </p:txBody>
      </p:sp>
      <p:sp>
        <p:nvSpPr>
          <p:cNvPr id="559130" name="Text Box 26">
            <a:extLst>
              <a:ext uri="{FF2B5EF4-FFF2-40B4-BE49-F238E27FC236}">
                <a16:creationId xmlns:a16="http://schemas.microsoft.com/office/drawing/2014/main" id="{5450C82A-B7CA-4363-8B64-57E3B38F2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4288" y="5108575"/>
            <a:ext cx="51593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700" b="1" i="1">
                <a:solidFill>
                  <a:schemeClr val="tx1"/>
                </a:solidFill>
              </a:rPr>
              <a:t>n</a:t>
            </a:r>
            <a:r>
              <a:rPr lang="en-US" altLang="en-US" sz="1700" b="1">
                <a:solidFill>
                  <a:schemeClr val="tx1"/>
                </a:solidFill>
              </a:rPr>
              <a:t> + 1</a:t>
            </a:r>
            <a:endParaRPr lang="en-US" altLang="en-US" sz="1700" b="1">
              <a:solidFill>
                <a:srgbClr val="563A84"/>
              </a:solidFill>
            </a:endParaRPr>
          </a:p>
        </p:txBody>
      </p:sp>
      <p:sp>
        <p:nvSpPr>
          <p:cNvPr id="559131" name="Text Box 27">
            <a:extLst>
              <a:ext uri="{FF2B5EF4-FFF2-40B4-BE49-F238E27FC236}">
                <a16:creationId xmlns:a16="http://schemas.microsoft.com/office/drawing/2014/main" id="{38EB6F1B-2A7A-4FA0-A8B3-9F44E3372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413" y="5100638"/>
            <a:ext cx="5159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700" b="1" i="1">
                <a:solidFill>
                  <a:schemeClr val="tx1"/>
                </a:solidFill>
              </a:rPr>
              <a:t>n</a:t>
            </a:r>
            <a:r>
              <a:rPr lang="en-US" altLang="en-US" sz="1700" b="1">
                <a:solidFill>
                  <a:schemeClr val="tx1"/>
                </a:solidFill>
              </a:rPr>
              <a:t> – 1</a:t>
            </a:r>
            <a:endParaRPr lang="en-US" altLang="en-US" sz="1700" b="1">
              <a:solidFill>
                <a:srgbClr val="563A84"/>
              </a:solidFill>
            </a:endParaRPr>
          </a:p>
        </p:txBody>
      </p:sp>
      <p:sp>
        <p:nvSpPr>
          <p:cNvPr id="559132" name="Text Box 28">
            <a:extLst>
              <a:ext uri="{FF2B5EF4-FFF2-40B4-BE49-F238E27FC236}">
                <a16:creationId xmlns:a16="http://schemas.microsoft.com/office/drawing/2014/main" id="{2AE3C511-61BE-4515-BA2A-6DCF59A94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1075" y="5099050"/>
            <a:ext cx="515938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700" b="1" i="1">
                <a:solidFill>
                  <a:schemeClr val="tx1"/>
                </a:solidFill>
              </a:rPr>
              <a:t>n</a:t>
            </a:r>
            <a:r>
              <a:rPr lang="en-US" altLang="en-US" sz="1700" b="1">
                <a:solidFill>
                  <a:schemeClr val="tx1"/>
                </a:solidFill>
              </a:rPr>
              <a:t> – 1</a:t>
            </a:r>
            <a:endParaRPr lang="en-US" altLang="en-US" sz="1700" b="1">
              <a:solidFill>
                <a:srgbClr val="563A84"/>
              </a:solidFill>
            </a:endParaRPr>
          </a:p>
        </p:txBody>
      </p:sp>
      <p:sp>
        <p:nvSpPr>
          <p:cNvPr id="559133" name="Text Box 29">
            <a:extLst>
              <a:ext uri="{FF2B5EF4-FFF2-40B4-BE49-F238E27FC236}">
                <a16:creationId xmlns:a16="http://schemas.microsoft.com/office/drawing/2014/main" id="{69F27BC7-520E-47CD-A4DF-864BD7E9A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50" y="5110163"/>
            <a:ext cx="515938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700" b="1" i="1">
                <a:solidFill>
                  <a:schemeClr val="tx1"/>
                </a:solidFill>
              </a:rPr>
              <a:t>n</a:t>
            </a:r>
            <a:r>
              <a:rPr lang="en-US" altLang="en-US" sz="1700" b="1">
                <a:solidFill>
                  <a:schemeClr val="tx1"/>
                </a:solidFill>
              </a:rPr>
              <a:t> – 1</a:t>
            </a:r>
            <a:endParaRPr lang="en-US" altLang="en-US" sz="1700" b="1">
              <a:solidFill>
                <a:srgbClr val="563A84"/>
              </a:solidFill>
            </a:endParaRPr>
          </a:p>
        </p:txBody>
      </p:sp>
      <p:sp>
        <p:nvSpPr>
          <p:cNvPr id="559134" name="Text Box 30">
            <a:extLst>
              <a:ext uri="{FF2B5EF4-FFF2-40B4-BE49-F238E27FC236}">
                <a16:creationId xmlns:a16="http://schemas.microsoft.com/office/drawing/2014/main" id="{C33C0E1D-18A4-4F56-9B9E-C53970146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6150" y="5103813"/>
            <a:ext cx="19367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700" b="1" i="1">
                <a:solidFill>
                  <a:schemeClr val="tx1"/>
                </a:solidFill>
              </a:rPr>
              <a:t>n</a:t>
            </a:r>
            <a:endParaRPr lang="en-US" altLang="en-US" sz="1700" b="1">
              <a:solidFill>
                <a:srgbClr val="563A84"/>
              </a:solidFill>
            </a:endParaRPr>
          </a:p>
        </p:txBody>
      </p:sp>
      <p:sp>
        <p:nvSpPr>
          <p:cNvPr id="559135" name="Text Box 31">
            <a:extLst>
              <a:ext uri="{FF2B5EF4-FFF2-40B4-BE49-F238E27FC236}">
                <a16:creationId xmlns:a16="http://schemas.microsoft.com/office/drawing/2014/main" id="{3FD56DBA-6FB7-4849-81FA-856F8E725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0" y="5103813"/>
            <a:ext cx="19367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700" b="1" i="1">
                <a:solidFill>
                  <a:schemeClr val="tx1"/>
                </a:solidFill>
              </a:rPr>
              <a:t>n</a:t>
            </a:r>
            <a:endParaRPr lang="en-US" altLang="en-US" sz="1700" b="1">
              <a:solidFill>
                <a:srgbClr val="563A84"/>
              </a:solidFill>
            </a:endParaRPr>
          </a:p>
        </p:txBody>
      </p:sp>
      <p:sp>
        <p:nvSpPr>
          <p:cNvPr id="559137" name="Text Box 33">
            <a:extLst>
              <a:ext uri="{FF2B5EF4-FFF2-40B4-BE49-F238E27FC236}">
                <a16:creationId xmlns:a16="http://schemas.microsoft.com/office/drawing/2014/main" id="{23FB5BEE-776C-4E49-B2A3-475FB3384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937250"/>
            <a:ext cx="377666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marL="457200" indent="-457200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Font typeface="Times" panose="02020603050405020304" pitchFamily="18" charset="0"/>
              <a:buAutoNum type="alphaLcParenBoth"/>
            </a:pPr>
            <a:r>
              <a:rPr kumimoji="0" lang="en-US" altLang="en-US" sz="1800" b="1">
                <a:latin typeface="Arial" panose="020B0604020202020204" pitchFamily="34" charset="0"/>
              </a:rPr>
              <a:t>Gagal berpisah kromosom-</a:t>
            </a:r>
          </a:p>
          <a:p>
            <a:pPr>
              <a:lnSpc>
                <a:spcPct val="90000"/>
              </a:lnSpc>
              <a:buFont typeface="Times" panose="02020603050405020304" pitchFamily="18" charset="0"/>
              <a:buNone/>
            </a:pPr>
            <a:r>
              <a:rPr kumimoji="0" lang="en-US" altLang="en-US" sz="1800" b="1">
                <a:latin typeface="Arial" panose="020B0604020202020204" pitchFamily="34" charset="0"/>
              </a:rPr>
              <a:t>       kromosom homolog saat meiosis </a:t>
            </a:r>
            <a:r>
              <a:rPr kumimoji="0" lang="en-US" altLang="en-US" sz="1800" b="1">
                <a:latin typeface="Times" panose="02020603050405020304" pitchFamily="18" charset="0"/>
              </a:rPr>
              <a:t>I</a:t>
            </a:r>
            <a:endParaRPr kumimoji="0"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559138" name="Text Box 34">
            <a:extLst>
              <a:ext uri="{FF2B5EF4-FFF2-40B4-BE49-F238E27FC236}">
                <a16:creationId xmlns:a16="http://schemas.microsoft.com/office/drawing/2014/main" id="{7E2C691A-4058-447D-B933-6EE95E28B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929313"/>
            <a:ext cx="31003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marL="457200" indent="-457200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kumimoji="0" lang="en-US" altLang="en-US" sz="1800" b="1">
                <a:latin typeface="Arial" panose="020B0604020202020204" pitchFamily="34" charset="0"/>
              </a:rPr>
              <a:t>(b) Gagal berpisah kromatid-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kumimoji="0" lang="en-US" altLang="en-US" sz="1800" b="1">
                <a:latin typeface="Arial" panose="020B0604020202020204" pitchFamily="34" charset="0"/>
              </a:rPr>
              <a:t>      kromatid saudara saat meiosis </a:t>
            </a:r>
            <a:r>
              <a:rPr kumimoji="0" lang="en-US" altLang="en-US" sz="1800" b="1">
                <a:latin typeface="Times" panose="02020603050405020304" pitchFamily="18" charset="0"/>
              </a:rPr>
              <a:t>II</a:t>
            </a:r>
            <a:endParaRPr kumimoji="0"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559139" name="Rectangle 35">
            <a:extLst>
              <a:ext uri="{FF2B5EF4-FFF2-40B4-BE49-F238E27FC236}">
                <a16:creationId xmlns:a16="http://schemas.microsoft.com/office/drawing/2014/main" id="{D2AA8A8F-E2F6-465E-8B6E-F3F4DDF7D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400"/>
              <a:t>Peraga 15.13.3 Gagal berpisah saat meiosis</a:t>
            </a:r>
            <a:endParaRPr lang="en-US" altLang="en-US" sz="1200"/>
          </a:p>
        </p:txBody>
      </p:sp>
      <p:sp>
        <p:nvSpPr>
          <p:cNvPr id="559140" name="Rectangle 36">
            <a:extLst>
              <a:ext uri="{FF2B5EF4-FFF2-40B4-BE49-F238E27FC236}">
                <a16:creationId xmlns:a16="http://schemas.microsoft.com/office/drawing/2014/main" id="{A73F6EC2-5956-44ED-8A4E-3265F4A08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426200"/>
            <a:ext cx="3276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D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9" name="Rectangle 3">
            <a:extLst>
              <a:ext uri="{FF2B5EF4-FFF2-40B4-BE49-F238E27FC236}">
                <a16:creationId xmlns:a16="http://schemas.microsoft.com/office/drawing/2014/main" id="{E59BAF36-361F-4BD5-9720-A3970E87D9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4788" y="1176338"/>
            <a:ext cx="8534400" cy="2311400"/>
          </a:xfrm>
        </p:spPr>
        <p:txBody>
          <a:bodyPr/>
          <a:lstStyle/>
          <a:p>
            <a:r>
              <a:rPr lang="en-US" altLang="en-US" sz="3000" b="1"/>
              <a:t>Aneuplodi (</a:t>
            </a:r>
            <a:r>
              <a:rPr lang="en-US" altLang="en-US" sz="3000" b="1" i="1"/>
              <a:t>aneuploidy</a:t>
            </a:r>
            <a:r>
              <a:rPr lang="en-US" altLang="en-US" sz="3000" b="1"/>
              <a:t>) </a:t>
            </a:r>
            <a:r>
              <a:rPr lang="en-US" altLang="en-US" sz="3000"/>
              <a:t>dihasilkan oleh fertilisasi gamet saat gagal berpisah terjadi</a:t>
            </a:r>
          </a:p>
          <a:p>
            <a:r>
              <a:rPr lang="en-US" altLang="en-US" sz="3000"/>
              <a:t>Keturunan dengan kondisi ini memiliki jumlah kromosom yang abnormal </a:t>
            </a:r>
          </a:p>
        </p:txBody>
      </p:sp>
      <p:sp>
        <p:nvSpPr>
          <p:cNvPr id="321540" name="Line 4">
            <a:extLst>
              <a:ext uri="{FF2B5EF4-FFF2-40B4-BE49-F238E27FC236}">
                <a16:creationId xmlns:a16="http://schemas.microsoft.com/office/drawing/2014/main" id="{956B6EFE-6832-46C6-B264-EE4C578126F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321541" name="Line 5">
            <a:extLst>
              <a:ext uri="{FF2B5EF4-FFF2-40B4-BE49-F238E27FC236}">
                <a16:creationId xmlns:a16="http://schemas.microsoft.com/office/drawing/2014/main" id="{DD89B510-8966-4836-BB68-E5852EC403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3" name="Rectangle 3">
            <a:extLst>
              <a:ext uri="{FF2B5EF4-FFF2-40B4-BE49-F238E27FC236}">
                <a16:creationId xmlns:a16="http://schemas.microsoft.com/office/drawing/2014/main" id="{A6E8DA39-6174-4DD1-AD33-5A59A7DDDC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4788" y="1165225"/>
            <a:ext cx="8534400" cy="2311400"/>
          </a:xfrm>
        </p:spPr>
        <p:txBody>
          <a:bodyPr/>
          <a:lstStyle/>
          <a:p>
            <a:r>
              <a:rPr lang="en-US" altLang="en-US" sz="3000"/>
              <a:t>Zigot </a:t>
            </a:r>
            <a:r>
              <a:rPr lang="en-US" altLang="en-US" sz="3000" b="1"/>
              <a:t>monosomik (</a:t>
            </a:r>
            <a:r>
              <a:rPr lang="en-US" altLang="en-US" sz="3000" b="1" i="1"/>
              <a:t>monosomic</a:t>
            </a:r>
            <a:r>
              <a:rPr lang="en-US" altLang="en-US" sz="3000" b="1"/>
              <a:t>) </a:t>
            </a:r>
            <a:r>
              <a:rPr lang="en-US" altLang="en-US" sz="3000"/>
              <a:t>hanya memiliki satu salinan kromosom tertentu</a:t>
            </a:r>
          </a:p>
          <a:p>
            <a:r>
              <a:rPr lang="en-US" altLang="en-US" sz="3000"/>
              <a:t>Zigot </a:t>
            </a:r>
            <a:r>
              <a:rPr lang="en-US" altLang="en-US" sz="3000" b="1"/>
              <a:t>trisomik (</a:t>
            </a:r>
            <a:r>
              <a:rPr lang="en-US" altLang="en-US" sz="3000" b="1" i="1"/>
              <a:t>trisomic</a:t>
            </a:r>
            <a:r>
              <a:rPr lang="en-US" altLang="en-US" sz="3000" b="1"/>
              <a:t>)</a:t>
            </a:r>
            <a:r>
              <a:rPr lang="en-US" altLang="en-US" sz="3000"/>
              <a:t> memiliki tiga salinan kromosom tertentu</a:t>
            </a:r>
          </a:p>
        </p:txBody>
      </p:sp>
      <p:sp>
        <p:nvSpPr>
          <p:cNvPr id="322564" name="Line 4">
            <a:extLst>
              <a:ext uri="{FF2B5EF4-FFF2-40B4-BE49-F238E27FC236}">
                <a16:creationId xmlns:a16="http://schemas.microsoft.com/office/drawing/2014/main" id="{8E1C379D-026F-4779-BBBA-92D5E292200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322565" name="Line 5">
            <a:extLst>
              <a:ext uri="{FF2B5EF4-FFF2-40B4-BE49-F238E27FC236}">
                <a16:creationId xmlns:a16="http://schemas.microsoft.com/office/drawing/2014/main" id="{A902CDAA-3BD0-42EB-8B88-21283489A17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494" name="Picture 110">
            <a:extLst>
              <a:ext uri="{FF2B5EF4-FFF2-40B4-BE49-F238E27FC236}">
                <a16:creationId xmlns:a16="http://schemas.microsoft.com/office/drawing/2014/main" id="{AD85A89D-9899-4940-8342-B555E0332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271588"/>
            <a:ext cx="8548687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8495" name="Rectangle 111">
            <a:extLst>
              <a:ext uri="{FF2B5EF4-FFF2-40B4-BE49-F238E27FC236}">
                <a16:creationId xmlns:a16="http://schemas.microsoft.com/office/drawing/2014/main" id="{60ED6B17-75A5-4EB7-BE15-4E100A30C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7620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400"/>
              <a:t>Peraga 15.2a Dasar kromosomal hukum-hukum Mendel</a:t>
            </a:r>
            <a:endParaRPr lang="en-US" altLang="en-US" sz="1200"/>
          </a:p>
        </p:txBody>
      </p:sp>
      <p:sp>
        <p:nvSpPr>
          <p:cNvPr id="528496" name="Text Box 112">
            <a:extLst>
              <a:ext uri="{FF2B5EF4-FFF2-40B4-BE49-F238E27FC236}">
                <a16:creationId xmlns:a16="http://schemas.microsoft.com/office/drawing/2014/main" id="{75917361-BD40-4A70-9A72-871B2CC56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3" y="1839913"/>
            <a:ext cx="16843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  <a:ea typeface="ヒラギノ角ゴ Pro W3" charset="-128"/>
              </a:rPr>
              <a:t>Generasi P</a:t>
            </a:r>
            <a:endParaRPr lang="en-US" altLang="en-US" sz="1600" b="1">
              <a:solidFill>
                <a:schemeClr val="tx1"/>
              </a:solidFill>
              <a:ea typeface="ヒラギノ角ゴ Pro W3" charset="-128"/>
            </a:endParaRPr>
          </a:p>
        </p:txBody>
      </p:sp>
      <p:sp>
        <p:nvSpPr>
          <p:cNvPr id="528497" name="Text Box 113">
            <a:extLst>
              <a:ext uri="{FF2B5EF4-FFF2-40B4-BE49-F238E27FC236}">
                <a16:creationId xmlns:a16="http://schemas.microsoft.com/office/drawing/2014/main" id="{7D20328E-7009-422D-BE5A-DC9403AF1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4287838"/>
            <a:ext cx="111283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hangingPunct="0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  <a:ea typeface="ヒラギノ角ゴ Pro W3" charset="-128"/>
              </a:rPr>
              <a:t>Gamet</a:t>
            </a:r>
            <a:endParaRPr lang="en-US" altLang="en-US" sz="1600" b="1">
              <a:solidFill>
                <a:schemeClr val="tx1"/>
              </a:solidFill>
              <a:ea typeface="ヒラギノ角ゴ Pro W3" charset="-128"/>
            </a:endParaRPr>
          </a:p>
        </p:txBody>
      </p:sp>
      <p:sp>
        <p:nvSpPr>
          <p:cNvPr id="528498" name="Text Box 114">
            <a:extLst>
              <a:ext uri="{FF2B5EF4-FFF2-40B4-BE49-F238E27FC236}">
                <a16:creationId xmlns:a16="http://schemas.microsoft.com/office/drawing/2014/main" id="{6D5DBE29-98D7-440C-9AE6-701334BBF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913" y="3424238"/>
            <a:ext cx="88423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  <a:ea typeface="ヒラギノ角ゴ Pro W3" charset="-128"/>
              </a:rPr>
              <a:t>Meiosis</a:t>
            </a:r>
            <a:endParaRPr lang="en-US" altLang="en-US" sz="1600" b="1">
              <a:solidFill>
                <a:schemeClr val="tx1"/>
              </a:solidFill>
              <a:ea typeface="ヒラギノ角ゴ Pro W3" charset="-128"/>
            </a:endParaRPr>
          </a:p>
        </p:txBody>
      </p:sp>
      <p:sp>
        <p:nvSpPr>
          <p:cNvPr id="528499" name="Text Box 115">
            <a:extLst>
              <a:ext uri="{FF2B5EF4-FFF2-40B4-BE49-F238E27FC236}">
                <a16:creationId xmlns:a16="http://schemas.microsoft.com/office/drawing/2014/main" id="{BB2B2F21-4223-40C6-B5F1-B02C2482B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8113" y="3906838"/>
            <a:ext cx="1366837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hangingPunct="0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  <a:ea typeface="ヒラギノ角ゴ Pro W3" charset="-128"/>
              </a:rPr>
              <a:t>Fertilisasi</a:t>
            </a:r>
            <a:endParaRPr lang="en-US" altLang="en-US" sz="1600" b="1">
              <a:solidFill>
                <a:schemeClr val="tx1"/>
              </a:solidFill>
              <a:ea typeface="ヒラギノ角ゴ Pro W3" charset="-128"/>
            </a:endParaRPr>
          </a:p>
        </p:txBody>
      </p:sp>
      <p:sp>
        <p:nvSpPr>
          <p:cNvPr id="528500" name="Text Box 116">
            <a:extLst>
              <a:ext uri="{FF2B5EF4-FFF2-40B4-BE49-F238E27FC236}">
                <a16:creationId xmlns:a16="http://schemas.microsoft.com/office/drawing/2014/main" id="{92F8F4C2-57EE-4FF4-BDF5-39CB2EEE3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2263" y="1262063"/>
            <a:ext cx="240823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  <a:ea typeface="ヒラギノ角ゴ Pro W3" charset="-128"/>
              </a:rPr>
              <a:t>Biji kuning</a:t>
            </a:r>
          </a:p>
          <a:p>
            <a:pPr eaLnBrk="0" hangingPunct="0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  <a:ea typeface="ヒラギノ角ゴ Pro W3" charset="-128"/>
              </a:rPr>
              <a:t>bulat </a:t>
            </a:r>
            <a:r>
              <a:rPr lang="en-US" altLang="en-US" sz="1800" b="1" i="1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rPr>
              <a:t>(YYRR)</a:t>
            </a:r>
            <a:endParaRPr lang="en-US" altLang="en-US" sz="1800" b="1">
              <a:solidFill>
                <a:schemeClr val="tx1"/>
              </a:solidFill>
              <a:ea typeface="ヒラギノ角ゴ Pro W3" charset="-128"/>
            </a:endParaRPr>
          </a:p>
        </p:txBody>
      </p:sp>
      <p:sp>
        <p:nvSpPr>
          <p:cNvPr id="528501" name="Text Box 117">
            <a:extLst>
              <a:ext uri="{FF2B5EF4-FFF2-40B4-BE49-F238E27FC236}">
                <a16:creationId xmlns:a16="http://schemas.microsoft.com/office/drawing/2014/main" id="{C710AAA2-2EB5-47B8-B373-F7270992E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6088" y="1258888"/>
            <a:ext cx="2001837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  <a:ea typeface="ヒラギノ角ゴ Pro W3" charset="-128"/>
              </a:rPr>
              <a:t>Biji hijau</a:t>
            </a:r>
          </a:p>
          <a:p>
            <a:pPr eaLnBrk="0" hangingPunct="0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  <a:ea typeface="ヒラギノ角ゴ Pro W3" charset="-128"/>
              </a:rPr>
              <a:t>keriput </a:t>
            </a:r>
            <a:r>
              <a:rPr lang="en-US" altLang="en-US" sz="1800" b="1" i="1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rPr>
              <a:t>(yyrr)</a:t>
            </a:r>
            <a:endParaRPr lang="en-US" altLang="en-US" sz="1600" b="1">
              <a:solidFill>
                <a:schemeClr val="tx1"/>
              </a:solidFill>
              <a:ea typeface="ヒラギノ角ゴ Pro W3" charset="-128"/>
            </a:endParaRPr>
          </a:p>
        </p:txBody>
      </p:sp>
      <p:sp>
        <p:nvSpPr>
          <p:cNvPr id="528502" name="Text Box 118">
            <a:extLst>
              <a:ext uri="{FF2B5EF4-FFF2-40B4-BE49-F238E27FC236}">
                <a16:creationId xmlns:a16="http://schemas.microsoft.com/office/drawing/2014/main" id="{1A5FF0C5-16AB-4B95-8A0F-AB4A0797C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1388" y="4754563"/>
            <a:ext cx="2890837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  <a:ea typeface="ヒラギノ角ゴ Pro W3" charset="-128"/>
              </a:rPr>
              <a:t>Semua tanaman F</a:t>
            </a:r>
            <a:r>
              <a:rPr lang="en-US" altLang="en-US" sz="1800" b="1" baseline="-25000">
                <a:solidFill>
                  <a:schemeClr val="tx1"/>
                </a:solidFill>
                <a:ea typeface="ヒラギノ角ゴ Pro W3" charset="-128"/>
              </a:rPr>
              <a:t>1</a:t>
            </a:r>
            <a:r>
              <a:rPr lang="en-US" altLang="en-US" sz="1800" b="1">
                <a:solidFill>
                  <a:schemeClr val="tx1"/>
                </a:solidFill>
                <a:ea typeface="ヒラギノ角ゴ Pro W3" charset="-128"/>
              </a:rPr>
              <a:t> </a:t>
            </a:r>
          </a:p>
          <a:p>
            <a:pPr eaLnBrk="0" hangingPunct="0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  <a:ea typeface="ヒラギノ角ゴ Pro W3" charset="-128"/>
              </a:rPr>
              <a:t>menghasilkan</a:t>
            </a:r>
          </a:p>
          <a:p>
            <a:pPr eaLnBrk="0" hangingPunct="0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  <a:ea typeface="ヒラギノ角ゴ Pro W3" charset="-128"/>
              </a:rPr>
              <a:t>biji kuning bulat </a:t>
            </a:r>
            <a:r>
              <a:rPr lang="en-US" altLang="en-US" sz="1800" b="1" i="1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rPr>
              <a:t>(YyRr)</a:t>
            </a:r>
            <a:endParaRPr lang="en-US" altLang="en-US" sz="1600" b="1">
              <a:solidFill>
                <a:schemeClr val="tx1"/>
              </a:solidFill>
              <a:ea typeface="ヒラギノ角ゴ Pro W3" charset="-128"/>
            </a:endParaRPr>
          </a:p>
        </p:txBody>
      </p:sp>
      <p:sp>
        <p:nvSpPr>
          <p:cNvPr id="528503" name="Text Box 119">
            <a:extLst>
              <a:ext uri="{FF2B5EF4-FFF2-40B4-BE49-F238E27FC236}">
                <a16:creationId xmlns:a16="http://schemas.microsoft.com/office/drawing/2014/main" id="{2EC79ED4-A247-4DE2-B8D1-468E64D5B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25" y="2292350"/>
            <a:ext cx="317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600" b="1" i="1">
                <a:solidFill>
                  <a:schemeClr val="tx1"/>
                </a:solidFill>
                <a:latin typeface="Times" panose="02020603050405020304" pitchFamily="18" charset="0"/>
              </a:rPr>
              <a:t>y</a:t>
            </a:r>
          </a:p>
        </p:txBody>
      </p:sp>
      <p:sp>
        <p:nvSpPr>
          <p:cNvPr id="528504" name="Text Box 120">
            <a:extLst>
              <a:ext uri="{FF2B5EF4-FFF2-40B4-BE49-F238E27FC236}">
                <a16:creationId xmlns:a16="http://schemas.microsoft.com/office/drawing/2014/main" id="{BDF94348-7041-4E9D-BF1B-A33CB3641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9425" y="2813050"/>
            <a:ext cx="317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600" b="1" i="1">
                <a:solidFill>
                  <a:schemeClr val="tx1"/>
                </a:solidFill>
                <a:latin typeface="Times" panose="02020603050405020304" pitchFamily="18" charset="0"/>
              </a:rPr>
              <a:t>y</a:t>
            </a:r>
          </a:p>
        </p:txBody>
      </p:sp>
      <p:sp>
        <p:nvSpPr>
          <p:cNvPr id="528505" name="Text Box 121">
            <a:extLst>
              <a:ext uri="{FF2B5EF4-FFF2-40B4-BE49-F238E27FC236}">
                <a16:creationId xmlns:a16="http://schemas.microsoft.com/office/drawing/2014/main" id="{81E0DEF4-CD5D-46D4-98AB-E4CB4198B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0" y="4070350"/>
            <a:ext cx="317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600" b="1" i="1">
                <a:solidFill>
                  <a:schemeClr val="tx1"/>
                </a:solidFill>
                <a:latin typeface="Times" panose="02020603050405020304" pitchFamily="18" charset="0"/>
              </a:rPr>
              <a:t>y</a:t>
            </a:r>
          </a:p>
        </p:txBody>
      </p:sp>
      <p:sp>
        <p:nvSpPr>
          <p:cNvPr id="528506" name="Text Box 122">
            <a:extLst>
              <a:ext uri="{FF2B5EF4-FFF2-40B4-BE49-F238E27FC236}">
                <a16:creationId xmlns:a16="http://schemas.microsoft.com/office/drawing/2014/main" id="{F8079632-93A0-430A-B264-6C1F609FF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9175" y="2689225"/>
            <a:ext cx="317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600" b="1" i="1">
                <a:solidFill>
                  <a:schemeClr val="tx1"/>
                </a:solidFill>
                <a:latin typeface="Times" panose="02020603050405020304" pitchFamily="18" charset="0"/>
              </a:rPr>
              <a:t>r</a:t>
            </a:r>
          </a:p>
        </p:txBody>
      </p:sp>
      <p:sp>
        <p:nvSpPr>
          <p:cNvPr id="528507" name="Text Box 123">
            <a:extLst>
              <a:ext uri="{FF2B5EF4-FFF2-40B4-BE49-F238E27FC236}">
                <a16:creationId xmlns:a16="http://schemas.microsoft.com/office/drawing/2014/main" id="{003CEDD2-FC03-4598-A838-54045A673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250" y="2425700"/>
            <a:ext cx="317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600" b="1" i="1">
                <a:solidFill>
                  <a:schemeClr val="tx1"/>
                </a:solidFill>
                <a:latin typeface="Times" panose="02020603050405020304" pitchFamily="18" charset="0"/>
              </a:rPr>
              <a:t>r</a:t>
            </a:r>
          </a:p>
        </p:txBody>
      </p:sp>
      <p:sp>
        <p:nvSpPr>
          <p:cNvPr id="528508" name="Text Box 124">
            <a:extLst>
              <a:ext uri="{FF2B5EF4-FFF2-40B4-BE49-F238E27FC236}">
                <a16:creationId xmlns:a16="http://schemas.microsoft.com/office/drawing/2014/main" id="{F4A63030-77BA-442C-B0A2-0F5246267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9325" y="4035425"/>
            <a:ext cx="317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600" b="1" i="1">
                <a:solidFill>
                  <a:schemeClr val="tx1"/>
                </a:solidFill>
                <a:latin typeface="Times" panose="02020603050405020304" pitchFamily="18" charset="0"/>
              </a:rPr>
              <a:t>r</a:t>
            </a:r>
          </a:p>
        </p:txBody>
      </p:sp>
      <p:sp>
        <p:nvSpPr>
          <p:cNvPr id="528509" name="Text Box 125">
            <a:extLst>
              <a:ext uri="{FF2B5EF4-FFF2-40B4-BE49-F238E27FC236}">
                <a16:creationId xmlns:a16="http://schemas.microsoft.com/office/drawing/2014/main" id="{809F3401-89CF-4CF5-B251-BE2EF10EA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0" y="2781300"/>
            <a:ext cx="3175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500" b="1" i="1">
                <a:solidFill>
                  <a:schemeClr val="tx1"/>
                </a:solidFill>
                <a:latin typeface="Times" panose="02020603050405020304" pitchFamily="18" charset="0"/>
              </a:rPr>
              <a:t>Y</a:t>
            </a:r>
          </a:p>
        </p:txBody>
      </p:sp>
      <p:sp>
        <p:nvSpPr>
          <p:cNvPr id="528510" name="Text Box 126">
            <a:extLst>
              <a:ext uri="{FF2B5EF4-FFF2-40B4-BE49-F238E27FC236}">
                <a16:creationId xmlns:a16="http://schemas.microsoft.com/office/drawing/2014/main" id="{9E8E4862-F701-4F62-B45F-67EB39A75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0" y="2349500"/>
            <a:ext cx="3175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500" b="1" i="1">
                <a:solidFill>
                  <a:schemeClr val="tx1"/>
                </a:solidFill>
                <a:latin typeface="Times" panose="02020603050405020304" pitchFamily="18" charset="0"/>
              </a:rPr>
              <a:t>Y</a:t>
            </a:r>
          </a:p>
        </p:txBody>
      </p:sp>
      <p:sp>
        <p:nvSpPr>
          <p:cNvPr id="528511" name="Text Box 127">
            <a:extLst>
              <a:ext uri="{FF2B5EF4-FFF2-40B4-BE49-F238E27FC236}">
                <a16:creationId xmlns:a16="http://schemas.microsoft.com/office/drawing/2014/main" id="{6C474E3C-A93E-4E6F-A1F2-8968B8152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6600" y="4124325"/>
            <a:ext cx="317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 b="1" i="1">
                <a:solidFill>
                  <a:schemeClr val="tx1"/>
                </a:solidFill>
                <a:latin typeface="Times" panose="02020603050405020304" pitchFamily="18" charset="0"/>
              </a:rPr>
              <a:t>Y</a:t>
            </a:r>
          </a:p>
        </p:txBody>
      </p:sp>
      <p:sp>
        <p:nvSpPr>
          <p:cNvPr id="528512" name="Text Box 128">
            <a:extLst>
              <a:ext uri="{FF2B5EF4-FFF2-40B4-BE49-F238E27FC236}">
                <a16:creationId xmlns:a16="http://schemas.microsoft.com/office/drawing/2014/main" id="{7CBFEE13-E654-4C6D-A563-D4B19135C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9900" y="4124325"/>
            <a:ext cx="317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 b="1" i="1">
                <a:solidFill>
                  <a:schemeClr val="tx1"/>
                </a:solidFill>
                <a:latin typeface="Times" panose="02020603050405020304" pitchFamily="18" charset="0"/>
              </a:rPr>
              <a:t>R</a:t>
            </a:r>
          </a:p>
        </p:txBody>
      </p:sp>
      <p:sp>
        <p:nvSpPr>
          <p:cNvPr id="528513" name="Text Box 129">
            <a:extLst>
              <a:ext uri="{FF2B5EF4-FFF2-40B4-BE49-F238E27FC236}">
                <a16:creationId xmlns:a16="http://schemas.microsoft.com/office/drawing/2014/main" id="{97046458-5FF5-4D4E-AF10-F0D49DEAA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50" y="2717800"/>
            <a:ext cx="3175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500" b="1" i="1">
                <a:solidFill>
                  <a:schemeClr val="tx1"/>
                </a:solidFill>
                <a:latin typeface="Times" panose="02020603050405020304" pitchFamily="18" charset="0"/>
              </a:rPr>
              <a:t>R</a:t>
            </a:r>
          </a:p>
        </p:txBody>
      </p:sp>
      <p:sp>
        <p:nvSpPr>
          <p:cNvPr id="528514" name="Text Box 130">
            <a:extLst>
              <a:ext uri="{FF2B5EF4-FFF2-40B4-BE49-F238E27FC236}">
                <a16:creationId xmlns:a16="http://schemas.microsoft.com/office/drawing/2014/main" id="{528F5891-E29E-4DB6-95DC-7414AE3C8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0" y="2663825"/>
            <a:ext cx="3175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500" b="1" i="1">
                <a:solidFill>
                  <a:schemeClr val="tx1"/>
                </a:solidFill>
                <a:latin typeface="Times" panose="02020603050405020304" pitchFamily="18" charset="0"/>
              </a:rPr>
              <a:t>R</a:t>
            </a:r>
          </a:p>
        </p:txBody>
      </p:sp>
      <p:sp>
        <p:nvSpPr>
          <p:cNvPr id="528515" name="Text Box 131">
            <a:extLst>
              <a:ext uri="{FF2B5EF4-FFF2-40B4-BE49-F238E27FC236}">
                <a16:creationId xmlns:a16="http://schemas.microsoft.com/office/drawing/2014/main" id="{2D6EAA37-2280-4E68-80C5-3A7729741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555875"/>
            <a:ext cx="419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000" b="1">
                <a:solidFill>
                  <a:schemeClr val="tx1"/>
                </a:solidFill>
                <a:sym typeface="Symbol" panose="05050102010706020507" pitchFamily="18" charset="2"/>
              </a:rPr>
              <a:t></a:t>
            </a:r>
            <a:endParaRPr lang="en-US" altLang="en-US" sz="1000" b="1">
              <a:solidFill>
                <a:schemeClr val="tx1"/>
              </a:solidFill>
            </a:endParaRPr>
          </a:p>
        </p:txBody>
      </p:sp>
      <p:sp>
        <p:nvSpPr>
          <p:cNvPr id="528516" name="Rectangle 132">
            <a:extLst>
              <a:ext uri="{FF2B5EF4-FFF2-40B4-BE49-F238E27FC236}">
                <a16:creationId xmlns:a16="http://schemas.microsoft.com/office/drawing/2014/main" id="{8A196D61-54DF-4B7F-80B6-5CD5670EF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486400"/>
            <a:ext cx="3276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D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3" name="Rectangle 3">
            <a:extLst>
              <a:ext uri="{FF2B5EF4-FFF2-40B4-BE49-F238E27FC236}">
                <a16:creationId xmlns:a16="http://schemas.microsoft.com/office/drawing/2014/main" id="{CF2846E0-5C47-4224-9B7B-D7AA8C55FD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4788" y="1176338"/>
            <a:ext cx="8534400" cy="4276725"/>
          </a:xfrm>
        </p:spPr>
        <p:txBody>
          <a:bodyPr/>
          <a:lstStyle/>
          <a:p>
            <a:r>
              <a:rPr lang="en-US" altLang="en-US" sz="2600" b="1"/>
              <a:t>Poliploidi (</a:t>
            </a:r>
            <a:r>
              <a:rPr lang="en-US" altLang="en-US" sz="2600" b="1" i="1"/>
              <a:t>polyploidy</a:t>
            </a:r>
            <a:r>
              <a:rPr lang="en-US" altLang="en-US" sz="2600" b="1"/>
              <a:t>) </a:t>
            </a:r>
            <a:r>
              <a:rPr lang="en-US" altLang="en-US" sz="2600"/>
              <a:t>adalah kondisi untuk  suatu organisme yang memiliki lebih dari dua set kromosom lengkap </a:t>
            </a:r>
            <a:endParaRPr lang="en-US" altLang="en-US" sz="2400"/>
          </a:p>
          <a:p>
            <a:pPr lvl="1"/>
            <a:r>
              <a:rPr lang="en-US" altLang="en-US" sz="2400"/>
              <a:t>Triploidi (3</a:t>
            </a:r>
            <a:r>
              <a:rPr lang="en-US" altLang="en-US" sz="2400" i="1"/>
              <a:t>n</a:t>
            </a:r>
            <a:r>
              <a:rPr lang="en-US" altLang="en-US" sz="2400"/>
              <a:t>) mengindikasikan tiga set kromosom</a:t>
            </a:r>
          </a:p>
          <a:p>
            <a:pPr lvl="1"/>
            <a:r>
              <a:rPr lang="en-US" altLang="en-US" sz="2400"/>
              <a:t>Tetraploidi (4</a:t>
            </a:r>
            <a:r>
              <a:rPr lang="en-US" altLang="en-US" sz="2400" i="1"/>
              <a:t>n</a:t>
            </a:r>
            <a:r>
              <a:rPr lang="en-US" altLang="en-US" sz="2400"/>
              <a:t>) mengindikasikan empat set kromosom</a:t>
            </a:r>
          </a:p>
          <a:p>
            <a:r>
              <a:rPr lang="en-US" altLang="en-US" sz="2600"/>
              <a:t>Poliploidi sering terjadi pada tumbuhan, bukan hewan</a:t>
            </a:r>
          </a:p>
          <a:p>
            <a:r>
              <a:rPr lang="en-US" altLang="en-US" sz="2600"/>
              <a:t>Poliploid berpenampilan lebih normal daripada aneuploid</a:t>
            </a:r>
          </a:p>
        </p:txBody>
      </p:sp>
      <p:sp>
        <p:nvSpPr>
          <p:cNvPr id="424964" name="Line 4">
            <a:extLst>
              <a:ext uri="{FF2B5EF4-FFF2-40B4-BE49-F238E27FC236}">
                <a16:creationId xmlns:a16="http://schemas.microsoft.com/office/drawing/2014/main" id="{1DD7A9F2-6E57-4626-9849-AC02D751EC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24965" name="Line 5">
            <a:extLst>
              <a:ext uri="{FF2B5EF4-FFF2-40B4-BE49-F238E27FC236}">
                <a16:creationId xmlns:a16="http://schemas.microsoft.com/office/drawing/2014/main" id="{6CA59D38-A0E4-492C-8B40-FB83BF0B41B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350" name="Picture 6">
            <a:extLst>
              <a:ext uri="{FF2B5EF4-FFF2-40B4-BE49-F238E27FC236}">
                <a16:creationId xmlns:a16="http://schemas.microsoft.com/office/drawing/2014/main" id="{DCC5D6A2-F554-454D-A84D-B2EAF8AB7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838200"/>
            <a:ext cx="8548687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1351" name="Rectangle 7">
            <a:extLst>
              <a:ext uri="{FF2B5EF4-FFF2-40B4-BE49-F238E27FC236}">
                <a16:creationId xmlns:a16="http://schemas.microsoft.com/office/drawing/2014/main" id="{2826264B-2C0F-4B2D-A678-B353FFD8B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600"/>
              <a:t>Peraga 15.14 Mamalia tetraploid</a:t>
            </a:r>
            <a:endParaRPr lang="en-US" altLang="en-US" sz="1600" b="1"/>
          </a:p>
        </p:txBody>
      </p:sp>
      <p:sp>
        <p:nvSpPr>
          <p:cNvPr id="441352" name="Text Box 8">
            <a:extLst>
              <a:ext uri="{FF2B5EF4-FFF2-40B4-BE49-F238E27FC236}">
                <a16:creationId xmlns:a16="http://schemas.microsoft.com/office/drawing/2014/main" id="{06A3D484-D598-4A3B-9CBB-B6469DC80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419600"/>
            <a:ext cx="7391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Sel-sel somatik dari rodensia pembuat liang ini, </a:t>
            </a:r>
            <a:r>
              <a:rPr lang="en-US" altLang="en-US" sz="2400" i="1">
                <a:solidFill>
                  <a:schemeClr val="tx1"/>
                </a:solidFill>
              </a:rPr>
              <a:t>Tympanoctomys barrerae</a:t>
            </a:r>
            <a:r>
              <a:rPr lang="en-US" altLang="en-US" sz="2400">
                <a:solidFill>
                  <a:schemeClr val="tx1"/>
                </a:solidFill>
              </a:rPr>
              <a:t>, memiliki kromosom sekitar dua kali lebih banyak daripada spesies-spesies kerabat dekatnya.</a:t>
            </a:r>
          </a:p>
        </p:txBody>
      </p:sp>
      <p:sp>
        <p:nvSpPr>
          <p:cNvPr id="441353" name="Rectangle 9">
            <a:extLst>
              <a:ext uri="{FF2B5EF4-FFF2-40B4-BE49-F238E27FC236}">
                <a16:creationId xmlns:a16="http://schemas.microsoft.com/office/drawing/2014/main" id="{64310B8E-46D3-49B7-A431-AEBB65C9B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038600"/>
            <a:ext cx="3276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D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>
            <a:extLst>
              <a:ext uri="{FF2B5EF4-FFF2-40B4-BE49-F238E27FC236}">
                <a16:creationId xmlns:a16="http://schemas.microsoft.com/office/drawing/2014/main" id="{E543F74A-43A3-432A-ACE4-6C96F2A7B9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534400" cy="503238"/>
          </a:xfrm>
        </p:spPr>
        <p:txBody>
          <a:bodyPr/>
          <a:lstStyle/>
          <a:p>
            <a:r>
              <a:rPr lang="en-US" altLang="en-US"/>
              <a:t>Perubahan Struktur Kromosom</a:t>
            </a:r>
            <a:endParaRPr lang="en-US" altLang="en-US" b="0">
              <a:solidFill>
                <a:schemeClr val="tx1"/>
              </a:solidFill>
            </a:endParaRPr>
          </a:p>
        </p:txBody>
      </p:sp>
      <p:sp>
        <p:nvSpPr>
          <p:cNvPr id="323587" name="Rectangle 3">
            <a:extLst>
              <a:ext uri="{FF2B5EF4-FFF2-40B4-BE49-F238E27FC236}">
                <a16:creationId xmlns:a16="http://schemas.microsoft.com/office/drawing/2014/main" id="{E7276218-8673-4783-96C4-5B7FF053D7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4788" y="1174750"/>
            <a:ext cx="8534400" cy="4768850"/>
          </a:xfrm>
        </p:spPr>
        <p:txBody>
          <a:bodyPr/>
          <a:lstStyle/>
          <a:p>
            <a:r>
              <a:rPr lang="en-US" altLang="en-US" sz="2400"/>
              <a:t>Patahnya kromosom dapat menyebabkan empat jenis perubahan struktrur kromosom:</a:t>
            </a:r>
          </a:p>
          <a:p>
            <a:pPr lvl="1"/>
            <a:r>
              <a:rPr lang="en-US" altLang="en-US" sz="2400" b="1"/>
              <a:t>Delesi (</a:t>
            </a:r>
            <a:r>
              <a:rPr lang="en-US" altLang="en-US" sz="2400" b="1" i="1"/>
              <a:t>deletion</a:t>
            </a:r>
            <a:r>
              <a:rPr lang="en-US" altLang="en-US" sz="2400" b="1"/>
              <a:t>) </a:t>
            </a:r>
            <a:r>
              <a:rPr lang="en-US" altLang="en-US" sz="2400"/>
              <a:t>menghilangkan sebuah segmen kromosom</a:t>
            </a:r>
          </a:p>
          <a:p>
            <a:pPr lvl="1"/>
            <a:r>
              <a:rPr lang="en-US" altLang="en-US" sz="2400" b="1"/>
              <a:t>Duplikasi (</a:t>
            </a:r>
            <a:r>
              <a:rPr lang="en-US" altLang="en-US" sz="2400" b="1" i="1"/>
              <a:t>duplication</a:t>
            </a:r>
            <a:r>
              <a:rPr lang="en-US" altLang="en-US" sz="2400" b="1"/>
              <a:t>) </a:t>
            </a:r>
            <a:r>
              <a:rPr lang="en-US" altLang="en-US" sz="2400"/>
              <a:t>mengakibatkan sebuah segmen berulang</a:t>
            </a:r>
          </a:p>
          <a:p>
            <a:pPr lvl="1"/>
            <a:r>
              <a:rPr lang="en-US" altLang="en-US" sz="2400" b="1"/>
              <a:t>Inversi (</a:t>
            </a:r>
            <a:r>
              <a:rPr lang="en-US" altLang="en-US" sz="2400" b="1" i="1"/>
              <a:t>inversion</a:t>
            </a:r>
            <a:r>
              <a:rPr lang="en-US" altLang="en-US" sz="2400" b="1"/>
              <a:t>) </a:t>
            </a:r>
            <a:r>
              <a:rPr lang="en-US" altLang="en-US" sz="2400"/>
              <a:t>membalik sebuah segmen dalam sebuah kromosom</a:t>
            </a:r>
          </a:p>
          <a:p>
            <a:pPr lvl="1"/>
            <a:r>
              <a:rPr lang="en-US" altLang="en-US" sz="2400" b="1"/>
              <a:t>Translokasi (</a:t>
            </a:r>
            <a:r>
              <a:rPr lang="en-US" altLang="en-US" sz="2400" b="1" i="1"/>
              <a:t>translocation</a:t>
            </a:r>
            <a:r>
              <a:rPr lang="en-US" altLang="en-US" sz="2400" b="1"/>
              <a:t>) </a:t>
            </a:r>
            <a:r>
              <a:rPr lang="en-US" altLang="en-US" sz="2400"/>
              <a:t>memindahkan segmen dari satu kromosom ke kromosom lain</a:t>
            </a:r>
          </a:p>
        </p:txBody>
      </p:sp>
      <p:sp>
        <p:nvSpPr>
          <p:cNvPr id="323588" name="Line 4">
            <a:extLst>
              <a:ext uri="{FF2B5EF4-FFF2-40B4-BE49-F238E27FC236}">
                <a16:creationId xmlns:a16="http://schemas.microsoft.com/office/drawing/2014/main" id="{A75D1EAD-42F2-4CCD-A064-89E36E0665E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323589" name="Line 5">
            <a:extLst>
              <a:ext uri="{FF2B5EF4-FFF2-40B4-BE49-F238E27FC236}">
                <a16:creationId xmlns:a16="http://schemas.microsoft.com/office/drawing/2014/main" id="{5507031B-5A16-43CA-9E91-15BB4E49EC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375" name="Picture 7">
            <a:extLst>
              <a:ext uri="{FF2B5EF4-FFF2-40B4-BE49-F238E27FC236}">
                <a16:creationId xmlns:a16="http://schemas.microsoft.com/office/drawing/2014/main" id="{8C016313-8002-4CCD-950D-DF4C7314C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1"/>
          <a:stretch>
            <a:fillRect/>
          </a:stretch>
        </p:blipFill>
        <p:spPr bwMode="auto">
          <a:xfrm>
            <a:off x="590550" y="320675"/>
            <a:ext cx="79629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2376" name="Rectangle 8">
            <a:extLst>
              <a:ext uri="{FF2B5EF4-FFF2-40B4-BE49-F238E27FC236}">
                <a16:creationId xmlns:a16="http://schemas.microsoft.com/office/drawing/2014/main" id="{2B4440A9-8100-4B38-9591-DDA5D412D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4038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200"/>
              <a:t>Peraga 15.15 Perubahan Struktur Kromosom</a:t>
            </a:r>
          </a:p>
        </p:txBody>
      </p:sp>
      <p:sp>
        <p:nvSpPr>
          <p:cNvPr id="442377" name="Text Box 9">
            <a:extLst>
              <a:ext uri="{FF2B5EF4-FFF2-40B4-BE49-F238E27FC236}">
                <a16:creationId xmlns:a16="http://schemas.microsoft.com/office/drawing/2014/main" id="{39CA7BC9-8D58-47C4-8532-CE052F8B3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388" y="473075"/>
            <a:ext cx="84613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</a:rPr>
              <a:t>Delesi</a:t>
            </a:r>
            <a:endParaRPr lang="en-US" altLang="en-US" sz="1800" b="1">
              <a:solidFill>
                <a:srgbClr val="563A84"/>
              </a:solidFill>
            </a:endParaRPr>
          </a:p>
        </p:txBody>
      </p:sp>
      <p:sp>
        <p:nvSpPr>
          <p:cNvPr id="442378" name="Text Box 10">
            <a:extLst>
              <a:ext uri="{FF2B5EF4-FFF2-40B4-BE49-F238E27FC236}">
                <a16:creationId xmlns:a16="http://schemas.microsoft.com/office/drawing/2014/main" id="{87B07C38-1CC3-4401-8CDC-62EDB287E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988" y="355600"/>
            <a:ext cx="2522537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</a:rPr>
              <a:t>A  B  C   D  E     F  G  H</a:t>
            </a:r>
            <a:endParaRPr lang="en-US" altLang="en-US" sz="1800" b="1">
              <a:solidFill>
                <a:srgbClr val="563A84"/>
              </a:solidFill>
            </a:endParaRPr>
          </a:p>
        </p:txBody>
      </p:sp>
      <p:sp>
        <p:nvSpPr>
          <p:cNvPr id="442379" name="Text Box 11">
            <a:extLst>
              <a:ext uri="{FF2B5EF4-FFF2-40B4-BE49-F238E27FC236}">
                <a16:creationId xmlns:a16="http://schemas.microsoft.com/office/drawing/2014/main" id="{3DF0F1C5-E602-46DC-BA4C-0BF53D5F4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488" y="355600"/>
            <a:ext cx="2306637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</a:rPr>
              <a:t>A  B   C  E     F  G  H</a:t>
            </a:r>
            <a:endParaRPr lang="en-US" altLang="en-US" sz="1800" b="1">
              <a:solidFill>
                <a:srgbClr val="563A84"/>
              </a:solidFill>
            </a:endParaRPr>
          </a:p>
        </p:txBody>
      </p:sp>
      <p:sp>
        <p:nvSpPr>
          <p:cNvPr id="442380" name="Text Box 12">
            <a:extLst>
              <a:ext uri="{FF2B5EF4-FFF2-40B4-BE49-F238E27FC236}">
                <a16:creationId xmlns:a16="http://schemas.microsoft.com/office/drawing/2014/main" id="{1DC570F1-02C5-4B61-BA8B-A462211E9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549275"/>
            <a:ext cx="28733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</a:rPr>
              <a:t>(a)</a:t>
            </a:r>
            <a:endParaRPr lang="en-US" altLang="en-US" sz="1800" b="1">
              <a:solidFill>
                <a:srgbClr val="563A84"/>
              </a:solidFill>
            </a:endParaRPr>
          </a:p>
        </p:txBody>
      </p:sp>
      <p:sp>
        <p:nvSpPr>
          <p:cNvPr id="442381" name="Text Box 13">
            <a:extLst>
              <a:ext uri="{FF2B5EF4-FFF2-40B4-BE49-F238E27FC236}">
                <a16:creationId xmlns:a16="http://schemas.microsoft.com/office/drawing/2014/main" id="{49926033-5309-4FEF-B58C-01122AE88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2047875"/>
            <a:ext cx="28733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</a:rPr>
              <a:t>(b)</a:t>
            </a:r>
            <a:endParaRPr lang="en-US" altLang="en-US" sz="1800" b="1">
              <a:solidFill>
                <a:srgbClr val="563A84"/>
              </a:solidFill>
            </a:endParaRPr>
          </a:p>
        </p:txBody>
      </p:sp>
      <p:sp>
        <p:nvSpPr>
          <p:cNvPr id="442382" name="Text Box 14">
            <a:extLst>
              <a:ext uri="{FF2B5EF4-FFF2-40B4-BE49-F238E27FC236}">
                <a16:creationId xmlns:a16="http://schemas.microsoft.com/office/drawing/2014/main" id="{C3DD67DD-D464-42B8-96A0-81CB48B9B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3609975"/>
            <a:ext cx="28733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</a:rPr>
              <a:t>(c)</a:t>
            </a:r>
            <a:endParaRPr lang="en-US" altLang="en-US" sz="1800" b="1">
              <a:solidFill>
                <a:srgbClr val="563A84"/>
              </a:solidFill>
            </a:endParaRPr>
          </a:p>
        </p:txBody>
      </p:sp>
      <p:sp>
        <p:nvSpPr>
          <p:cNvPr id="442383" name="Text Box 15">
            <a:extLst>
              <a:ext uri="{FF2B5EF4-FFF2-40B4-BE49-F238E27FC236}">
                <a16:creationId xmlns:a16="http://schemas.microsoft.com/office/drawing/2014/main" id="{84FCBEE2-9B3D-4195-9AD3-9C64B6D66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5045075"/>
            <a:ext cx="28733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</a:rPr>
              <a:t>(d)</a:t>
            </a:r>
            <a:endParaRPr lang="en-US" altLang="en-US" sz="1800" b="1">
              <a:solidFill>
                <a:srgbClr val="563A84"/>
              </a:solidFill>
            </a:endParaRPr>
          </a:p>
        </p:txBody>
      </p:sp>
      <p:sp>
        <p:nvSpPr>
          <p:cNvPr id="442384" name="Text Box 16">
            <a:extLst>
              <a:ext uri="{FF2B5EF4-FFF2-40B4-BE49-F238E27FC236}">
                <a16:creationId xmlns:a16="http://schemas.microsoft.com/office/drawing/2014/main" id="{673884EE-BC80-4FBB-97E3-0DB6A21E7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1588" y="1984375"/>
            <a:ext cx="1176337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</a:rPr>
              <a:t>Duplikasi</a:t>
            </a:r>
            <a:endParaRPr lang="en-US" altLang="en-US" sz="1800" b="1">
              <a:solidFill>
                <a:srgbClr val="563A84"/>
              </a:solidFill>
            </a:endParaRPr>
          </a:p>
        </p:txBody>
      </p:sp>
      <p:sp>
        <p:nvSpPr>
          <p:cNvPr id="442385" name="Text Box 17">
            <a:extLst>
              <a:ext uri="{FF2B5EF4-FFF2-40B4-BE49-F238E27FC236}">
                <a16:creationId xmlns:a16="http://schemas.microsoft.com/office/drawing/2014/main" id="{67F85485-FB8D-4EC9-A3E5-FBAF38171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388" y="3584575"/>
            <a:ext cx="101123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</a:rPr>
              <a:t>Inversi</a:t>
            </a:r>
            <a:endParaRPr lang="en-US" altLang="en-US" sz="1800" b="1">
              <a:solidFill>
                <a:srgbClr val="563A84"/>
              </a:solidFill>
            </a:endParaRPr>
          </a:p>
        </p:txBody>
      </p:sp>
      <p:sp>
        <p:nvSpPr>
          <p:cNvPr id="442386" name="Text Box 18">
            <a:extLst>
              <a:ext uri="{FF2B5EF4-FFF2-40B4-BE49-F238E27FC236}">
                <a16:creationId xmlns:a16="http://schemas.microsoft.com/office/drawing/2014/main" id="{22E4445A-19DB-44BF-8519-5A2B92532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0488" y="5273675"/>
            <a:ext cx="1430337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</a:rPr>
              <a:t>Translokasi</a:t>
            </a: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</a:rPr>
              <a:t>resiprokal</a:t>
            </a:r>
            <a:endParaRPr lang="en-US" altLang="en-US" sz="1800" b="1">
              <a:solidFill>
                <a:srgbClr val="563A84"/>
              </a:solidFill>
            </a:endParaRPr>
          </a:p>
        </p:txBody>
      </p:sp>
      <p:sp>
        <p:nvSpPr>
          <p:cNvPr id="442387" name="Text Box 19">
            <a:extLst>
              <a:ext uri="{FF2B5EF4-FFF2-40B4-BE49-F238E27FC236}">
                <a16:creationId xmlns:a16="http://schemas.microsoft.com/office/drawing/2014/main" id="{6B17AC98-06F7-49A6-8EB9-B432477B0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1866900"/>
            <a:ext cx="2522537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</a:rPr>
              <a:t>A  B  C   D  E     F  G  H</a:t>
            </a:r>
            <a:endParaRPr lang="en-US" altLang="en-US" sz="1800" b="1">
              <a:solidFill>
                <a:srgbClr val="563A84"/>
              </a:solidFill>
            </a:endParaRPr>
          </a:p>
        </p:txBody>
      </p:sp>
      <p:sp>
        <p:nvSpPr>
          <p:cNvPr id="442388" name="Text Box 20">
            <a:extLst>
              <a:ext uri="{FF2B5EF4-FFF2-40B4-BE49-F238E27FC236}">
                <a16:creationId xmlns:a16="http://schemas.microsoft.com/office/drawing/2014/main" id="{6E8A95D1-3744-45A3-BB38-17C195529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988" y="3429000"/>
            <a:ext cx="2522537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</a:rPr>
              <a:t>A  B  C   D  E     F  G  H</a:t>
            </a:r>
            <a:endParaRPr lang="en-US" altLang="en-US" sz="1800" b="1">
              <a:solidFill>
                <a:srgbClr val="563A84"/>
              </a:solidFill>
            </a:endParaRPr>
          </a:p>
        </p:txBody>
      </p:sp>
      <p:sp>
        <p:nvSpPr>
          <p:cNvPr id="442389" name="Text Box 21">
            <a:extLst>
              <a:ext uri="{FF2B5EF4-FFF2-40B4-BE49-F238E27FC236}">
                <a16:creationId xmlns:a16="http://schemas.microsoft.com/office/drawing/2014/main" id="{6008B634-3157-4B80-B4EC-39A069F9D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4876800"/>
            <a:ext cx="2522537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</a:rPr>
              <a:t>A  B  C   D  E     F  G  H</a:t>
            </a:r>
            <a:endParaRPr lang="en-US" altLang="en-US" sz="1800" b="1">
              <a:solidFill>
                <a:srgbClr val="563A84"/>
              </a:solidFill>
            </a:endParaRPr>
          </a:p>
        </p:txBody>
      </p:sp>
      <p:sp>
        <p:nvSpPr>
          <p:cNvPr id="442390" name="Text Box 22">
            <a:extLst>
              <a:ext uri="{FF2B5EF4-FFF2-40B4-BE49-F238E27FC236}">
                <a16:creationId xmlns:a16="http://schemas.microsoft.com/office/drawing/2014/main" id="{835FA79B-C703-4AF4-AA12-D2F92F977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0188" y="1866900"/>
            <a:ext cx="3132137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</a:rPr>
              <a:t>A  B   C  B  C  D   E     F  G  H</a:t>
            </a:r>
            <a:endParaRPr lang="en-US" altLang="en-US" sz="1800" b="1">
              <a:solidFill>
                <a:srgbClr val="563A84"/>
              </a:solidFill>
            </a:endParaRPr>
          </a:p>
        </p:txBody>
      </p:sp>
      <p:sp>
        <p:nvSpPr>
          <p:cNvPr id="442391" name="Text Box 23">
            <a:extLst>
              <a:ext uri="{FF2B5EF4-FFF2-40B4-BE49-F238E27FC236}">
                <a16:creationId xmlns:a16="http://schemas.microsoft.com/office/drawing/2014/main" id="{9712D610-5202-451E-A501-7120F691F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5788" y="3429000"/>
            <a:ext cx="2522537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</a:rPr>
              <a:t>A  D  C   B  E     F  G  H</a:t>
            </a:r>
            <a:endParaRPr lang="en-US" altLang="en-US" sz="1800" b="1">
              <a:solidFill>
                <a:srgbClr val="563A84"/>
              </a:solidFill>
            </a:endParaRPr>
          </a:p>
        </p:txBody>
      </p:sp>
      <p:sp>
        <p:nvSpPr>
          <p:cNvPr id="442392" name="Text Box 24">
            <a:extLst>
              <a:ext uri="{FF2B5EF4-FFF2-40B4-BE49-F238E27FC236}">
                <a16:creationId xmlns:a16="http://schemas.microsoft.com/office/drawing/2014/main" id="{DBE3653F-59D5-4ACA-B3DC-7BD2C4622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0388" y="4876800"/>
            <a:ext cx="2852737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</a:rPr>
              <a:t>M  N  O   C  D   E    F  G  H</a:t>
            </a:r>
            <a:endParaRPr lang="en-US" altLang="en-US" sz="1800" b="1">
              <a:solidFill>
                <a:srgbClr val="563A84"/>
              </a:solidFill>
            </a:endParaRPr>
          </a:p>
        </p:txBody>
      </p:sp>
      <p:sp>
        <p:nvSpPr>
          <p:cNvPr id="442393" name="Text Box 25">
            <a:extLst>
              <a:ext uri="{FF2B5EF4-FFF2-40B4-BE49-F238E27FC236}">
                <a16:creationId xmlns:a16="http://schemas.microsoft.com/office/drawing/2014/main" id="{E1BAF046-BCB8-4BF3-9B47-27C32F643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288" y="5880100"/>
            <a:ext cx="1951037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</a:rPr>
              <a:t>M  N  O   P  Q    R</a:t>
            </a:r>
            <a:endParaRPr lang="en-US" altLang="en-US" sz="1800" b="1">
              <a:solidFill>
                <a:srgbClr val="563A84"/>
              </a:solidFill>
            </a:endParaRPr>
          </a:p>
        </p:txBody>
      </p:sp>
      <p:sp>
        <p:nvSpPr>
          <p:cNvPr id="442394" name="Text Box 26">
            <a:extLst>
              <a:ext uri="{FF2B5EF4-FFF2-40B4-BE49-F238E27FC236}">
                <a16:creationId xmlns:a16="http://schemas.microsoft.com/office/drawing/2014/main" id="{8B40882D-96C9-4482-AF08-68BAB9815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0388" y="5880100"/>
            <a:ext cx="1646237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</a:rPr>
              <a:t>A  B   P  Q    R</a:t>
            </a:r>
            <a:endParaRPr lang="en-US" altLang="en-US" sz="1800" b="1">
              <a:solidFill>
                <a:srgbClr val="563A84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>
            <a:extLst>
              <a:ext uri="{FF2B5EF4-FFF2-40B4-BE49-F238E27FC236}">
                <a16:creationId xmlns:a16="http://schemas.microsoft.com/office/drawing/2014/main" id="{0F7AB951-5236-4BAB-B1FA-12A5A594F0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534400" cy="503238"/>
          </a:xfrm>
        </p:spPr>
        <p:txBody>
          <a:bodyPr/>
          <a:lstStyle/>
          <a:p>
            <a:pPr indent="-1588"/>
            <a:r>
              <a:rPr lang="en-US" altLang="en-US"/>
              <a:t>Kelainan Manusia Akibat Perubahan Kromosom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25635" name="Rectangle 3">
            <a:extLst>
              <a:ext uri="{FF2B5EF4-FFF2-40B4-BE49-F238E27FC236}">
                <a16:creationId xmlns:a16="http://schemas.microsoft.com/office/drawing/2014/main" id="{0ADF60D1-B93D-4FBD-AD8F-4FF010FAA7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4788" y="1165225"/>
            <a:ext cx="8534400" cy="5003800"/>
          </a:xfrm>
        </p:spPr>
        <p:txBody>
          <a:bodyPr/>
          <a:lstStyle/>
          <a:p>
            <a:r>
              <a:rPr lang="en-US" altLang="en-US" dirty="0" err="1"/>
              <a:t>Perubahan</a:t>
            </a:r>
            <a:r>
              <a:rPr lang="en-US" altLang="en-US" dirty="0"/>
              <a:t> </a:t>
            </a:r>
            <a:r>
              <a:rPr lang="en-US" altLang="en-US" dirty="0" err="1"/>
              <a:t>jumlah</a:t>
            </a:r>
            <a:r>
              <a:rPr lang="en-US" altLang="en-US" dirty="0"/>
              <a:t> dan </a:t>
            </a:r>
            <a:r>
              <a:rPr lang="en-US" altLang="en-US" dirty="0" err="1"/>
              <a:t>struktur</a:t>
            </a:r>
            <a:r>
              <a:rPr lang="en-US" altLang="en-US" dirty="0"/>
              <a:t> </a:t>
            </a:r>
            <a:r>
              <a:rPr lang="en-US" altLang="en-US" dirty="0" err="1"/>
              <a:t>kromosom</a:t>
            </a:r>
            <a:r>
              <a:rPr lang="en-US" altLang="en-US" dirty="0"/>
              <a:t> </a:t>
            </a:r>
            <a:r>
              <a:rPr lang="en-US" altLang="en-US" dirty="0" err="1"/>
              <a:t>terkait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beberapa</a:t>
            </a:r>
            <a:r>
              <a:rPr lang="en-US" altLang="en-US" dirty="0"/>
              <a:t> </a:t>
            </a:r>
            <a:r>
              <a:rPr lang="en-US" altLang="en-US" dirty="0" err="1"/>
              <a:t>kelainan</a:t>
            </a:r>
            <a:r>
              <a:rPr lang="en-US" altLang="en-US" dirty="0"/>
              <a:t> </a:t>
            </a:r>
            <a:r>
              <a:rPr lang="en-US" altLang="en-US" dirty="0" err="1"/>
              <a:t>parah</a:t>
            </a:r>
            <a:r>
              <a:rPr lang="en-US" altLang="en-US" dirty="0"/>
              <a:t> pada </a:t>
            </a:r>
            <a:r>
              <a:rPr lang="en-US" altLang="en-US" dirty="0" err="1"/>
              <a:t>manusia</a:t>
            </a:r>
            <a:endParaRPr lang="en-US" altLang="en-US" dirty="0"/>
          </a:p>
          <a:p>
            <a:r>
              <a:rPr lang="en-US" altLang="en-US" dirty="0" err="1"/>
              <a:t>Beberapa</a:t>
            </a:r>
            <a:r>
              <a:rPr lang="en-US" altLang="en-US" dirty="0"/>
              <a:t> </a:t>
            </a:r>
            <a:r>
              <a:rPr lang="en-US" altLang="en-US" dirty="0" err="1"/>
              <a:t>tipe</a:t>
            </a:r>
            <a:r>
              <a:rPr lang="en-US" altLang="en-US" dirty="0"/>
              <a:t> </a:t>
            </a:r>
            <a:r>
              <a:rPr lang="en-US" altLang="en-US" dirty="0" err="1"/>
              <a:t>aneuploidi</a:t>
            </a:r>
            <a:r>
              <a:rPr lang="en-US" altLang="en-US" dirty="0"/>
              <a:t> </a:t>
            </a:r>
            <a:r>
              <a:rPr lang="en-US" altLang="en-US" dirty="0" err="1"/>
              <a:t>tampaknya</a:t>
            </a:r>
            <a:r>
              <a:rPr lang="en-US" altLang="en-US" dirty="0"/>
              <a:t> </a:t>
            </a:r>
            <a:r>
              <a:rPr lang="en-US" altLang="en-US" dirty="0" err="1"/>
              <a:t>mengacaukan</a:t>
            </a:r>
            <a:r>
              <a:rPr lang="en-US" altLang="en-US" dirty="0"/>
              <a:t> </a:t>
            </a:r>
            <a:r>
              <a:rPr lang="en-US" altLang="en-US" dirty="0" err="1"/>
              <a:t>keseimbangan</a:t>
            </a:r>
            <a:r>
              <a:rPr lang="en-US" altLang="en-US" dirty="0"/>
              <a:t> </a:t>
            </a:r>
            <a:r>
              <a:rPr lang="en-US" altLang="en-US" dirty="0" err="1"/>
              <a:t>genetik</a:t>
            </a:r>
            <a:r>
              <a:rPr lang="en-US" altLang="en-US" dirty="0"/>
              <a:t> </a:t>
            </a:r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ringan</a:t>
            </a:r>
            <a:r>
              <a:rPr lang="en-US" altLang="en-US" dirty="0"/>
              <a:t> </a:t>
            </a:r>
            <a:r>
              <a:rPr lang="en-US" altLang="en-US" dirty="0" err="1"/>
              <a:t>daripada</a:t>
            </a:r>
            <a:r>
              <a:rPr lang="en-US" altLang="en-US" dirty="0"/>
              <a:t> </a:t>
            </a:r>
            <a:r>
              <a:rPr lang="en-US" altLang="en-US" dirty="0" err="1"/>
              <a:t>aneuploidi</a:t>
            </a:r>
            <a:r>
              <a:rPr lang="en-US" altLang="en-US" dirty="0"/>
              <a:t> lain, </a:t>
            </a:r>
            <a:r>
              <a:rPr lang="en-US" altLang="en-US" dirty="0" err="1"/>
              <a:t>menghasilkan</a:t>
            </a:r>
            <a:r>
              <a:rPr lang="en-US" altLang="en-US" dirty="0"/>
              <a:t> </a:t>
            </a:r>
            <a:r>
              <a:rPr lang="en-US" altLang="en-US" dirty="0" err="1"/>
              <a:t>individu</a:t>
            </a:r>
            <a:r>
              <a:rPr lang="en-US" altLang="en-US" dirty="0"/>
              <a:t> yang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bertahan</a:t>
            </a:r>
            <a:r>
              <a:rPr lang="en-US" altLang="en-US" dirty="0"/>
              <a:t> </a:t>
            </a:r>
            <a:r>
              <a:rPr lang="en-US" altLang="en-US" dirty="0" err="1"/>
              <a:t>hidup</a:t>
            </a:r>
            <a:r>
              <a:rPr lang="en-US" altLang="en-US" dirty="0"/>
              <a:t> </a:t>
            </a:r>
            <a:r>
              <a:rPr lang="en-US" altLang="en-US" dirty="0" err="1"/>
              <a:t>sampai</a:t>
            </a:r>
            <a:r>
              <a:rPr lang="en-US" altLang="en-US" dirty="0"/>
              <a:t> </a:t>
            </a:r>
            <a:r>
              <a:rPr lang="en-US" altLang="en-US" dirty="0" err="1"/>
              <a:t>kelahiran</a:t>
            </a:r>
            <a:r>
              <a:rPr lang="en-US" altLang="en-US" dirty="0"/>
              <a:t> dan </a:t>
            </a:r>
            <a:r>
              <a:rPr lang="en-US" altLang="en-US" dirty="0" err="1"/>
              <a:t>hidup</a:t>
            </a:r>
            <a:r>
              <a:rPr lang="en-US" altLang="en-US" dirty="0"/>
              <a:t> </a:t>
            </a:r>
            <a:r>
              <a:rPr lang="en-US" altLang="en-US" dirty="0" err="1"/>
              <a:t>beberapa</a:t>
            </a:r>
            <a:r>
              <a:rPr lang="en-US" altLang="en-US" dirty="0"/>
              <a:t> lama </a:t>
            </a:r>
          </a:p>
          <a:p>
            <a:r>
              <a:rPr lang="en-US" altLang="en-US" dirty="0"/>
              <a:t>Orang-orang </a:t>
            </a:r>
            <a:r>
              <a:rPr lang="en-US" altLang="en-US" dirty="0" err="1"/>
              <a:t>ini</a:t>
            </a:r>
            <a:r>
              <a:rPr lang="en-US" altLang="en-US" dirty="0"/>
              <a:t> </a:t>
            </a:r>
            <a:r>
              <a:rPr lang="en-US" altLang="en-US" dirty="0" err="1"/>
              <a:t>memiliki</a:t>
            </a:r>
            <a:r>
              <a:rPr lang="en-US" altLang="en-US" dirty="0"/>
              <a:t> </a:t>
            </a:r>
            <a:r>
              <a:rPr lang="en-US" altLang="en-US" dirty="0" err="1"/>
              <a:t>serangkaian</a:t>
            </a:r>
            <a:r>
              <a:rPr lang="en-US" altLang="en-US" dirty="0"/>
              <a:t> </a:t>
            </a:r>
            <a:r>
              <a:rPr lang="en-US" altLang="en-US" dirty="0" err="1"/>
              <a:t>sifat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</a:t>
            </a:r>
            <a:r>
              <a:rPr lang="en-US" altLang="en-US" dirty="0"/>
              <a:t> </a:t>
            </a:r>
            <a:r>
              <a:rPr lang="en-US" altLang="en-US" i="1" dirty="0" err="1"/>
              <a:t>sindrom</a:t>
            </a:r>
            <a:r>
              <a:rPr lang="en-US" altLang="en-US" dirty="0" err="1">
                <a:sym typeface="Symbol" panose="05050102010706020507" pitchFamily="18" charset="2"/>
              </a:rPr>
              <a:t></a:t>
            </a:r>
            <a:r>
              <a:rPr lang="en-US" altLang="en-US" dirty="0" err="1"/>
              <a:t>yang</a:t>
            </a:r>
            <a:r>
              <a:rPr lang="en-US" altLang="en-US" dirty="0"/>
              <a:t> </a:t>
            </a:r>
            <a:r>
              <a:rPr lang="en-US" altLang="en-US" dirty="0" err="1"/>
              <a:t>khas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tipe</a:t>
            </a:r>
            <a:r>
              <a:rPr lang="en-US" altLang="en-US" dirty="0"/>
              <a:t> </a:t>
            </a:r>
            <a:r>
              <a:rPr lang="en-US" altLang="en-US" dirty="0" err="1"/>
              <a:t>aneuploidi</a:t>
            </a:r>
            <a:r>
              <a:rPr lang="en-US" altLang="en-US" dirty="0"/>
              <a:t> yang </a:t>
            </a:r>
            <a:r>
              <a:rPr lang="en-US" altLang="en-US" dirty="0" err="1"/>
              <a:t>diidap</a:t>
            </a:r>
            <a:endParaRPr lang="en-US" altLang="en-US" dirty="0"/>
          </a:p>
        </p:txBody>
      </p:sp>
      <p:sp>
        <p:nvSpPr>
          <p:cNvPr id="325636" name="Line 4">
            <a:extLst>
              <a:ext uri="{FF2B5EF4-FFF2-40B4-BE49-F238E27FC236}">
                <a16:creationId xmlns:a16="http://schemas.microsoft.com/office/drawing/2014/main" id="{69821C94-1BFC-4755-BF33-D85671D1628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325637" name="Line 5">
            <a:extLst>
              <a:ext uri="{FF2B5EF4-FFF2-40B4-BE49-F238E27FC236}">
                <a16:creationId xmlns:a16="http://schemas.microsoft.com/office/drawing/2014/main" id="{3CF4D293-0F13-4DED-82B1-E18BF82F453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>
            <a:extLst>
              <a:ext uri="{FF2B5EF4-FFF2-40B4-BE49-F238E27FC236}">
                <a16:creationId xmlns:a16="http://schemas.microsoft.com/office/drawing/2014/main" id="{62098D2A-962F-46CB-BC1D-DB1962CBC6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534400" cy="503238"/>
          </a:xfrm>
        </p:spPr>
        <p:txBody>
          <a:bodyPr/>
          <a:lstStyle/>
          <a:p>
            <a:r>
              <a:rPr lang="en-US" altLang="en-US" i="1"/>
              <a:t>Sindrom Down (Trisomi 21)</a:t>
            </a:r>
          </a:p>
        </p:txBody>
      </p:sp>
      <p:sp>
        <p:nvSpPr>
          <p:cNvPr id="326659" name="Rectangle 3">
            <a:extLst>
              <a:ext uri="{FF2B5EF4-FFF2-40B4-BE49-F238E27FC236}">
                <a16:creationId xmlns:a16="http://schemas.microsoft.com/office/drawing/2014/main" id="{857CDB11-1F16-484E-B83E-6D49332009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4788" y="1165225"/>
            <a:ext cx="8534400" cy="4895850"/>
          </a:xfrm>
        </p:spPr>
        <p:txBody>
          <a:bodyPr/>
          <a:lstStyle/>
          <a:p>
            <a:r>
              <a:rPr lang="en-US" altLang="en-US" sz="3000" b="1"/>
              <a:t>Sindrom Down (</a:t>
            </a:r>
            <a:r>
              <a:rPr lang="en-US" altLang="en-US" sz="3000" b="1" i="1"/>
              <a:t>Down syndrome</a:t>
            </a:r>
            <a:r>
              <a:rPr lang="en-US" altLang="en-US" sz="3000" b="1"/>
              <a:t>) </a:t>
            </a:r>
            <a:r>
              <a:rPr lang="en-US" altLang="en-US" sz="3000"/>
              <a:t>merupakan kondisi aneuploid yang disebabkan oleh tiga salinan kromosom 21 </a:t>
            </a:r>
          </a:p>
          <a:p>
            <a:r>
              <a:rPr lang="en-US" altLang="en-US" sz="3000"/>
              <a:t>Sindrom Down memengaruhi kira-kira satu dari setiap 700 anak yang terlahir di Amerika Serikat</a:t>
            </a:r>
          </a:p>
          <a:p>
            <a:r>
              <a:rPr lang="en-US" altLang="en-US" sz="3000"/>
              <a:t>Frekuensi sindrom Down meningkat seiring usia ibu, suatu korelasi yang belum berhasil dijelaskan</a:t>
            </a:r>
          </a:p>
        </p:txBody>
      </p:sp>
      <p:sp>
        <p:nvSpPr>
          <p:cNvPr id="326664" name="Line 8">
            <a:extLst>
              <a:ext uri="{FF2B5EF4-FFF2-40B4-BE49-F238E27FC236}">
                <a16:creationId xmlns:a16="http://schemas.microsoft.com/office/drawing/2014/main" id="{8E415917-CE5C-4F19-8639-10BE1D0A2D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326665" name="Line 9">
            <a:extLst>
              <a:ext uri="{FF2B5EF4-FFF2-40B4-BE49-F238E27FC236}">
                <a16:creationId xmlns:a16="http://schemas.microsoft.com/office/drawing/2014/main" id="{1F0F2541-6E25-43FB-9C0D-7E4CE7446C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156" name="Picture 4">
            <a:extLst>
              <a:ext uri="{FF2B5EF4-FFF2-40B4-BE49-F238E27FC236}">
                <a16:creationId xmlns:a16="http://schemas.microsoft.com/office/drawing/2014/main" id="{125F6D33-8FF6-4B6F-BBF3-DA80EDA45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25488"/>
            <a:ext cx="4800600" cy="476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1157" name="Rectangle 5">
            <a:extLst>
              <a:ext uri="{FF2B5EF4-FFF2-40B4-BE49-F238E27FC236}">
                <a16:creationId xmlns:a16="http://schemas.microsoft.com/office/drawing/2014/main" id="{63EBA346-92E6-498B-90FF-D53C39979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2860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600"/>
              <a:t>Peraga 15.16a Sindrom Down</a:t>
            </a:r>
            <a:endParaRPr lang="en-US" altLang="en-US" sz="1600" b="1"/>
          </a:p>
        </p:txBody>
      </p:sp>
      <p:sp>
        <p:nvSpPr>
          <p:cNvPr id="561158" name="Text Box 6">
            <a:extLst>
              <a:ext uri="{FF2B5EF4-FFF2-40B4-BE49-F238E27FC236}">
                <a16:creationId xmlns:a16="http://schemas.microsoft.com/office/drawing/2014/main" id="{639617A5-9546-4FCE-826C-2AEAC597C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715000"/>
            <a:ext cx="7391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chemeClr val="tx1"/>
                </a:solidFill>
              </a:rPr>
              <a:t>Anak ini menunjukkan ciri-ciri wajah yang khas pengidap sindrom Down. </a:t>
            </a:r>
          </a:p>
        </p:txBody>
      </p:sp>
      <p:sp>
        <p:nvSpPr>
          <p:cNvPr id="561159" name="Rectangle 7">
            <a:extLst>
              <a:ext uri="{FF2B5EF4-FFF2-40B4-BE49-F238E27FC236}">
                <a16:creationId xmlns:a16="http://schemas.microsoft.com/office/drawing/2014/main" id="{AC6175A4-FB1C-4269-A593-D218C71BC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334000"/>
            <a:ext cx="26670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D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04" name="Picture 4">
            <a:extLst>
              <a:ext uri="{FF2B5EF4-FFF2-40B4-BE49-F238E27FC236}">
                <a16:creationId xmlns:a16="http://schemas.microsoft.com/office/drawing/2014/main" id="{96DF9173-C546-47C1-9F98-1934AC864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8" y="609600"/>
            <a:ext cx="4983162" cy="531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06" name="Rectangle 6">
            <a:extLst>
              <a:ext uri="{FF2B5EF4-FFF2-40B4-BE49-F238E27FC236}">
                <a16:creationId xmlns:a16="http://schemas.microsoft.com/office/drawing/2014/main" id="{C251854E-59A3-4E77-A33D-6F84EF03C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2860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600"/>
              <a:t>Peraga 15.16b Sindrom Down</a:t>
            </a:r>
            <a:endParaRPr lang="en-US" altLang="en-US" sz="1600" b="1"/>
          </a:p>
        </p:txBody>
      </p:sp>
      <p:sp>
        <p:nvSpPr>
          <p:cNvPr id="563207" name="Text Box 7">
            <a:extLst>
              <a:ext uri="{FF2B5EF4-FFF2-40B4-BE49-F238E27FC236}">
                <a16:creationId xmlns:a16="http://schemas.microsoft.com/office/drawing/2014/main" id="{90BECD45-1C8E-43D2-8CCB-695D2EE77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019800"/>
            <a:ext cx="7391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chemeClr val="tx1"/>
                </a:solidFill>
              </a:rPr>
              <a:t>Kariotipe menunjukkan trisomi 21, penyebab paling umum dari sindrom Down.</a:t>
            </a:r>
          </a:p>
        </p:txBody>
      </p:sp>
      <p:sp>
        <p:nvSpPr>
          <p:cNvPr id="563208" name="Rectangle 8">
            <a:extLst>
              <a:ext uri="{FF2B5EF4-FFF2-40B4-BE49-F238E27FC236}">
                <a16:creationId xmlns:a16="http://schemas.microsoft.com/office/drawing/2014/main" id="{77256BB3-5E87-4728-A245-7C9210190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791200"/>
            <a:ext cx="3276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D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>
            <a:extLst>
              <a:ext uri="{FF2B5EF4-FFF2-40B4-BE49-F238E27FC236}">
                <a16:creationId xmlns:a16="http://schemas.microsoft.com/office/drawing/2014/main" id="{65C1B122-1058-4797-92F5-AF573803F7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5738" y="76200"/>
            <a:ext cx="8534400" cy="503238"/>
          </a:xfrm>
        </p:spPr>
        <p:txBody>
          <a:bodyPr/>
          <a:lstStyle/>
          <a:p>
            <a:r>
              <a:rPr lang="en-US" altLang="en-US" i="1"/>
              <a:t>Aneuploidi Kromosom Seks</a:t>
            </a:r>
            <a:endParaRPr lang="en-US" altLang="en-US"/>
          </a:p>
        </p:txBody>
      </p:sp>
      <p:sp>
        <p:nvSpPr>
          <p:cNvPr id="327683" name="Rectangle 3">
            <a:extLst>
              <a:ext uri="{FF2B5EF4-FFF2-40B4-BE49-F238E27FC236}">
                <a16:creationId xmlns:a16="http://schemas.microsoft.com/office/drawing/2014/main" id="{46C9A819-3C27-4E50-A2C6-37D55F953F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6850" y="1165225"/>
            <a:ext cx="8534400" cy="4438650"/>
          </a:xfrm>
        </p:spPr>
        <p:txBody>
          <a:bodyPr/>
          <a:lstStyle/>
          <a:p>
            <a:r>
              <a:rPr lang="en-US" altLang="en-US" sz="3000"/>
              <a:t>Gagal berpisah dari kromosom seks menghasilkan berbagai macam kondisi aneuploidi</a:t>
            </a:r>
          </a:p>
          <a:p>
            <a:r>
              <a:rPr lang="en-US" altLang="en-US" sz="3000" i="1"/>
              <a:t>Sindrom Klinefelter</a:t>
            </a:r>
            <a:r>
              <a:rPr lang="en-US" altLang="en-US" sz="3000"/>
              <a:t> adalah sindrom yang terjadi akibat kromosom X ekstra pada laki-laki menghasilkan individu XXY </a:t>
            </a:r>
          </a:p>
          <a:p>
            <a:r>
              <a:rPr lang="en-US" altLang="en-US" sz="3000"/>
              <a:t>Monosomi X, disebut </a:t>
            </a:r>
            <a:r>
              <a:rPr lang="en-US" altLang="en-US" sz="3000" i="1"/>
              <a:t>sindrom Turner</a:t>
            </a:r>
            <a:r>
              <a:rPr lang="en-US" altLang="en-US" sz="3000"/>
              <a:t>, menghasilkan perempuan X0 yang mandul. </a:t>
            </a:r>
          </a:p>
        </p:txBody>
      </p:sp>
      <p:sp>
        <p:nvSpPr>
          <p:cNvPr id="327684" name="Line 4">
            <a:extLst>
              <a:ext uri="{FF2B5EF4-FFF2-40B4-BE49-F238E27FC236}">
                <a16:creationId xmlns:a16="http://schemas.microsoft.com/office/drawing/2014/main" id="{6521ED58-61F9-4D66-A852-5024770BBF3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327685" name="Line 5">
            <a:extLst>
              <a:ext uri="{FF2B5EF4-FFF2-40B4-BE49-F238E27FC236}">
                <a16:creationId xmlns:a16="http://schemas.microsoft.com/office/drawing/2014/main" id="{6AA2CC5D-378A-439A-B3F5-32E7B89E8A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>
            <a:extLst>
              <a:ext uri="{FF2B5EF4-FFF2-40B4-BE49-F238E27FC236}">
                <a16:creationId xmlns:a16="http://schemas.microsoft.com/office/drawing/2014/main" id="{5B99746D-3E5D-4BB0-93A2-37B8A447E9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513" y="76200"/>
            <a:ext cx="8751887" cy="914400"/>
          </a:xfrm>
        </p:spPr>
        <p:txBody>
          <a:bodyPr/>
          <a:lstStyle/>
          <a:p>
            <a:pPr indent="-4763"/>
            <a:r>
              <a:rPr lang="en-US" altLang="en-US" i="1"/>
              <a:t>Kelainan yang Disebabkan oleh Perubahan Struktur Kromosom</a:t>
            </a:r>
            <a:endParaRPr lang="en-US" altLang="en-US"/>
          </a:p>
        </p:txBody>
      </p:sp>
      <p:sp>
        <p:nvSpPr>
          <p:cNvPr id="329731" name="Rectangle 3">
            <a:extLst>
              <a:ext uri="{FF2B5EF4-FFF2-40B4-BE49-F238E27FC236}">
                <a16:creationId xmlns:a16="http://schemas.microsoft.com/office/drawing/2014/main" id="{DC883AED-3C57-40BA-B940-F5AA4AEC0C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375" y="1165225"/>
            <a:ext cx="8534400" cy="4576763"/>
          </a:xfrm>
        </p:spPr>
        <p:txBody>
          <a:bodyPr/>
          <a:lstStyle/>
          <a:p>
            <a:r>
              <a:rPr lang="en-US" altLang="en-US"/>
              <a:t>Sindrom </a:t>
            </a:r>
            <a:r>
              <a:rPr lang="en-US" altLang="en-US" i="1"/>
              <a:t>cri du chat </a:t>
            </a:r>
            <a:r>
              <a:rPr lang="en-US" altLang="en-US"/>
              <a:t>(‘tangisan kucing’), disebabkan oleh delesi spesifik pada kromosom 5</a:t>
            </a:r>
          </a:p>
          <a:p>
            <a:r>
              <a:rPr lang="en-US" altLang="en-US"/>
              <a:t>Anak yang terlahir dengan sindrom ini mengalami keterbelakangan mental dan memiliki suara seperti tangisan kucing; Individu semacam ini biasanya meninggal dunia saat bayi atau balita</a:t>
            </a:r>
          </a:p>
          <a:p>
            <a:r>
              <a:rPr lang="en-US" altLang="en-US"/>
              <a:t>Beberapa macam kanker, termasuk leukimia mielogen kronik (</a:t>
            </a:r>
            <a:r>
              <a:rPr lang="en-US" altLang="en-US" i="1"/>
              <a:t>chronic myelogenous leukemia, </a:t>
            </a:r>
            <a:r>
              <a:rPr lang="en-US" altLang="en-US"/>
              <a:t>CML), disebabkan oleh translokasi kromosom</a:t>
            </a:r>
          </a:p>
        </p:txBody>
      </p:sp>
      <p:sp>
        <p:nvSpPr>
          <p:cNvPr id="329732" name="Line 4">
            <a:extLst>
              <a:ext uri="{FF2B5EF4-FFF2-40B4-BE49-F238E27FC236}">
                <a16:creationId xmlns:a16="http://schemas.microsoft.com/office/drawing/2014/main" id="{CA518C4E-E81A-4F1E-A939-72582CD8EE5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329733" name="Line 5">
            <a:extLst>
              <a:ext uri="{FF2B5EF4-FFF2-40B4-BE49-F238E27FC236}">
                <a16:creationId xmlns:a16="http://schemas.microsoft.com/office/drawing/2014/main" id="{3276C2AF-476B-4702-88C7-8E7834398C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EFF7A5-DCB2-435D-B78F-20AA73B0F2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01" t="24801" r="10625" b="16401"/>
          <a:stretch/>
        </p:blipFill>
        <p:spPr>
          <a:xfrm>
            <a:off x="0" y="13504"/>
            <a:ext cx="7668344" cy="55529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BC8E0E-28DD-436D-AFC0-B4BE38989A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51" t="48858" r="19288" b="38210"/>
          <a:stretch/>
        </p:blipFill>
        <p:spPr>
          <a:xfrm>
            <a:off x="431144" y="5661248"/>
            <a:ext cx="5869048" cy="94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1686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423" name="Picture 7">
            <a:extLst>
              <a:ext uri="{FF2B5EF4-FFF2-40B4-BE49-F238E27FC236}">
                <a16:creationId xmlns:a16="http://schemas.microsoft.com/office/drawing/2014/main" id="{2352656A-B247-4D7B-AB6C-6D75BCE84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2503488"/>
            <a:ext cx="8542337" cy="192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4424" name="Rectangle 8">
            <a:extLst>
              <a:ext uri="{FF2B5EF4-FFF2-40B4-BE49-F238E27FC236}">
                <a16:creationId xmlns:a16="http://schemas.microsoft.com/office/drawing/2014/main" id="{17926D88-CFC1-4982-8F88-608747BD4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286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400"/>
              <a:t>Peraga 15.17 Translokasi yang berasosiasi dengan leukimia mielogen kronik (CML)</a:t>
            </a:r>
            <a:endParaRPr lang="en-US" altLang="en-US" sz="1200"/>
          </a:p>
        </p:txBody>
      </p:sp>
      <p:sp>
        <p:nvSpPr>
          <p:cNvPr id="444425" name="Text Box 9">
            <a:extLst>
              <a:ext uri="{FF2B5EF4-FFF2-40B4-BE49-F238E27FC236}">
                <a16:creationId xmlns:a16="http://schemas.microsoft.com/office/drawing/2014/main" id="{D62407E8-FFCA-4CB7-B5EE-244322E68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2873375"/>
            <a:ext cx="2497137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</a:rPr>
              <a:t>Kromosom 9 normal</a:t>
            </a:r>
            <a:endParaRPr lang="en-US" altLang="en-US" sz="1800" b="1">
              <a:solidFill>
                <a:srgbClr val="563A84"/>
              </a:solidFill>
            </a:endParaRPr>
          </a:p>
        </p:txBody>
      </p:sp>
      <p:sp>
        <p:nvSpPr>
          <p:cNvPr id="444426" name="Text Box 10">
            <a:extLst>
              <a:ext uri="{FF2B5EF4-FFF2-40B4-BE49-F238E27FC236}">
                <a16:creationId xmlns:a16="http://schemas.microsoft.com/office/drawing/2014/main" id="{BF654D0A-BF03-4D4F-9A7E-07F6DD55A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3813175"/>
            <a:ext cx="2649537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</a:rPr>
              <a:t>Kromosom 22 normal</a:t>
            </a:r>
            <a:endParaRPr lang="en-US" altLang="en-US" sz="1800" b="1">
              <a:solidFill>
                <a:srgbClr val="563A84"/>
              </a:solidFill>
            </a:endParaRPr>
          </a:p>
        </p:txBody>
      </p:sp>
      <p:sp>
        <p:nvSpPr>
          <p:cNvPr id="444427" name="Text Box 11">
            <a:extLst>
              <a:ext uri="{FF2B5EF4-FFF2-40B4-BE49-F238E27FC236}">
                <a16:creationId xmlns:a16="http://schemas.microsoft.com/office/drawing/2014/main" id="{6541AA64-A951-400F-8C6E-7E5BE164D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9188" y="2720975"/>
            <a:ext cx="1468437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</a:rPr>
              <a:t>Translokasi</a:t>
            </a: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</a:rPr>
              <a:t>resiprokal</a:t>
            </a:r>
            <a:endParaRPr lang="en-US" altLang="en-US" sz="1800" b="1">
              <a:solidFill>
                <a:srgbClr val="563A84"/>
              </a:solidFill>
            </a:endParaRPr>
          </a:p>
        </p:txBody>
      </p:sp>
      <p:sp>
        <p:nvSpPr>
          <p:cNvPr id="444428" name="Text Box 12">
            <a:extLst>
              <a:ext uri="{FF2B5EF4-FFF2-40B4-BE49-F238E27FC236}">
                <a16:creationId xmlns:a16="http://schemas.microsoft.com/office/drawing/2014/main" id="{FCAE4079-AF2B-495A-975B-4213F3EC6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4988" y="2873375"/>
            <a:ext cx="311943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</a:rPr>
              <a:t>Kromosom 9 tertranslokasi</a:t>
            </a:r>
            <a:endParaRPr lang="en-US" altLang="en-US" sz="1800" b="1">
              <a:solidFill>
                <a:srgbClr val="563A84"/>
              </a:solidFill>
            </a:endParaRPr>
          </a:p>
        </p:txBody>
      </p:sp>
      <p:sp>
        <p:nvSpPr>
          <p:cNvPr id="444429" name="Text Box 13">
            <a:extLst>
              <a:ext uri="{FF2B5EF4-FFF2-40B4-BE49-F238E27FC236}">
                <a16:creationId xmlns:a16="http://schemas.microsoft.com/office/drawing/2014/main" id="{D1DD52AA-DFEF-418E-815B-9BC0E2074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1488" y="3736975"/>
            <a:ext cx="324643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</a:rPr>
              <a:t>Kromosom 22 tertranslokasi</a:t>
            </a: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</a:rPr>
              <a:t>(kromosom Philadelphia)</a:t>
            </a:r>
            <a:endParaRPr lang="en-US" altLang="en-US" sz="1800" b="1">
              <a:solidFill>
                <a:srgbClr val="563A84"/>
              </a:solidFill>
            </a:endParaRPr>
          </a:p>
        </p:txBody>
      </p:sp>
      <p:sp>
        <p:nvSpPr>
          <p:cNvPr id="444431" name="Rectangle 15">
            <a:extLst>
              <a:ext uri="{FF2B5EF4-FFF2-40B4-BE49-F238E27FC236}">
                <a16:creationId xmlns:a16="http://schemas.microsoft.com/office/drawing/2014/main" id="{D980EAEB-3704-47BD-82DE-C83375E99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267200"/>
            <a:ext cx="3276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D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>
            <a:extLst>
              <a:ext uri="{FF2B5EF4-FFF2-40B4-BE49-F238E27FC236}">
                <a16:creationId xmlns:a16="http://schemas.microsoft.com/office/drawing/2014/main" id="{4B7111FE-3172-43A9-85B4-0E69E94D96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513" y="76200"/>
            <a:ext cx="8534400" cy="914400"/>
          </a:xfrm>
        </p:spPr>
        <p:txBody>
          <a:bodyPr/>
          <a:lstStyle/>
          <a:p>
            <a:r>
              <a:rPr lang="en-US" altLang="en-US"/>
              <a:t>Konsep 15.5 Beberapa pola pewarisan-sifat merupakan pengecualian teori kromosom standar</a:t>
            </a:r>
          </a:p>
        </p:txBody>
      </p:sp>
      <p:sp>
        <p:nvSpPr>
          <p:cNvPr id="331779" name="Rectangle 3">
            <a:extLst>
              <a:ext uri="{FF2B5EF4-FFF2-40B4-BE49-F238E27FC236}">
                <a16:creationId xmlns:a16="http://schemas.microsoft.com/office/drawing/2014/main" id="{9EC2E7BB-8E5D-4A3D-A8BE-29262A6546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375" y="1165225"/>
            <a:ext cx="8534400" cy="2768600"/>
          </a:xfrm>
        </p:spPr>
        <p:txBody>
          <a:bodyPr/>
          <a:lstStyle/>
          <a:p>
            <a:r>
              <a:rPr lang="en-US" altLang="en-US" sz="3000"/>
              <a:t>Ada dua pengecualian normal dari genetika Mendel</a:t>
            </a:r>
          </a:p>
          <a:p>
            <a:r>
              <a:rPr lang="en-US" altLang="en-US" sz="3000"/>
              <a:t>Satu pengecualian melibatkan gen-gen di dalam nukleus, sedangkan yang satu lagi melibatkan gen-gen di luar nukleus</a:t>
            </a:r>
          </a:p>
        </p:txBody>
      </p:sp>
      <p:sp>
        <p:nvSpPr>
          <p:cNvPr id="331780" name="Line 4">
            <a:extLst>
              <a:ext uri="{FF2B5EF4-FFF2-40B4-BE49-F238E27FC236}">
                <a16:creationId xmlns:a16="http://schemas.microsoft.com/office/drawing/2014/main" id="{2854ADBB-4E79-46CE-9715-ADFDF2D4D9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331781" name="Line 5">
            <a:extLst>
              <a:ext uri="{FF2B5EF4-FFF2-40B4-BE49-F238E27FC236}">
                <a16:creationId xmlns:a16="http://schemas.microsoft.com/office/drawing/2014/main" id="{E82EC450-4089-4CAA-B320-CB816814D9F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>
            <a:extLst>
              <a:ext uri="{FF2B5EF4-FFF2-40B4-BE49-F238E27FC236}">
                <a16:creationId xmlns:a16="http://schemas.microsoft.com/office/drawing/2014/main" id="{4C6E94FE-F356-42E6-A9A1-4EC0A7EF16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534400" cy="503238"/>
          </a:xfrm>
        </p:spPr>
        <p:txBody>
          <a:bodyPr/>
          <a:lstStyle/>
          <a:p>
            <a:r>
              <a:rPr lang="en-US" altLang="en-US"/>
              <a:t>Penanaman Genomik</a:t>
            </a:r>
            <a:endParaRPr lang="en-US" altLang="en-US" b="0">
              <a:solidFill>
                <a:schemeClr val="tx1"/>
              </a:solidFill>
            </a:endParaRPr>
          </a:p>
        </p:txBody>
      </p:sp>
      <p:sp>
        <p:nvSpPr>
          <p:cNvPr id="332803" name="Rectangle 3">
            <a:extLst>
              <a:ext uri="{FF2B5EF4-FFF2-40B4-BE49-F238E27FC236}">
                <a16:creationId xmlns:a16="http://schemas.microsoft.com/office/drawing/2014/main" id="{40CD6F58-89AC-4F25-91D7-3D8E9B6F2B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4788" y="1165225"/>
            <a:ext cx="8534400" cy="5194300"/>
          </a:xfrm>
        </p:spPr>
        <p:txBody>
          <a:bodyPr/>
          <a:lstStyle/>
          <a:p>
            <a:r>
              <a:rPr lang="en-US" altLang="en-US" sz="3000"/>
              <a:t>Untuk beberapa sifat pada mamalia, fenotipe bergantung pada induk mana yang mewarisi alel untuk sifat-sifat tersebut</a:t>
            </a:r>
          </a:p>
          <a:p>
            <a:r>
              <a:rPr lang="en-US" altLang="en-US" sz="3000"/>
              <a:t>Variasi fenotipe semacam itu disebut </a:t>
            </a:r>
            <a:r>
              <a:rPr lang="en-US" altLang="en-US" sz="3000" b="1"/>
              <a:t>penanaman genomik (</a:t>
            </a:r>
            <a:r>
              <a:rPr lang="en-US" altLang="en-US" sz="3000" b="1" i="1"/>
              <a:t>genomic imprinting</a:t>
            </a:r>
            <a:r>
              <a:rPr lang="en-US" altLang="en-US" sz="3000" b="1"/>
              <a:t>)</a:t>
            </a:r>
          </a:p>
          <a:p>
            <a:r>
              <a:rPr lang="en-US" altLang="en-US" sz="3000"/>
              <a:t>Penanaman genomik melibatkan pembisuan (</a:t>
            </a:r>
            <a:r>
              <a:rPr lang="en-US" altLang="en-US" sz="3000" i="1"/>
              <a:t>silencing</a:t>
            </a:r>
            <a:r>
              <a:rPr lang="en-US" altLang="en-US" sz="3000"/>
              <a:t>) beberapa gen yang ditanam selama pembentukan gamet</a:t>
            </a:r>
          </a:p>
          <a:p>
            <a:pPr>
              <a:buFontTx/>
              <a:buNone/>
            </a:pPr>
            <a:endParaRPr lang="en-US" altLang="en-US" sz="3000"/>
          </a:p>
        </p:txBody>
      </p:sp>
      <p:sp>
        <p:nvSpPr>
          <p:cNvPr id="332804" name="Line 4">
            <a:extLst>
              <a:ext uri="{FF2B5EF4-FFF2-40B4-BE49-F238E27FC236}">
                <a16:creationId xmlns:a16="http://schemas.microsoft.com/office/drawing/2014/main" id="{0D3C6FCB-3B8E-428B-887D-B29B7A2DEA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332805" name="Line 5">
            <a:extLst>
              <a:ext uri="{FF2B5EF4-FFF2-40B4-BE49-F238E27FC236}">
                <a16:creationId xmlns:a16="http://schemas.microsoft.com/office/drawing/2014/main" id="{423042B5-B64F-4C48-BF45-6E3D28FCD9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275" name="Picture 27">
            <a:extLst>
              <a:ext uri="{FF2B5EF4-FFF2-40B4-BE49-F238E27FC236}">
                <a16:creationId xmlns:a16="http://schemas.microsoft.com/office/drawing/2014/main" id="{25A2FC07-E9B3-4542-8D0F-321564EED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476375"/>
            <a:ext cx="7926387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5276" name="Rectangle 28">
            <a:extLst>
              <a:ext uri="{FF2B5EF4-FFF2-40B4-BE49-F238E27FC236}">
                <a16:creationId xmlns:a16="http://schemas.microsoft.com/office/drawing/2014/main" id="{F4DE8CA4-F971-498E-B14A-2D4ECEFF6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400"/>
              <a:t>Peraga 15.18a Penanaman genomik gen Igf2 mencit</a:t>
            </a:r>
            <a:endParaRPr lang="en-US" altLang="en-US" sz="1200"/>
          </a:p>
        </p:txBody>
      </p:sp>
      <p:sp>
        <p:nvSpPr>
          <p:cNvPr id="565277" name="Text Box 29">
            <a:extLst>
              <a:ext uri="{FF2B5EF4-FFF2-40B4-BE49-F238E27FC236}">
                <a16:creationId xmlns:a16="http://schemas.microsoft.com/office/drawing/2014/main" id="{A948E823-E833-4847-8B11-08FD98B3D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3088" y="1498600"/>
            <a:ext cx="2376487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100" b="1">
                <a:solidFill>
                  <a:schemeClr val="tx1"/>
                </a:solidFill>
              </a:rPr>
              <a:t>Alel </a:t>
            </a:r>
            <a:r>
              <a:rPr lang="en-US" altLang="en-US" sz="2100" b="1" i="1">
                <a:solidFill>
                  <a:schemeClr val="tx1"/>
                </a:solidFill>
                <a:latin typeface="Times" panose="02020603050405020304" pitchFamily="18" charset="0"/>
              </a:rPr>
              <a:t>Igf2</a:t>
            </a:r>
            <a:r>
              <a:rPr lang="en-US" altLang="en-US" sz="2100" b="1">
                <a:solidFill>
                  <a:schemeClr val="tx1"/>
                </a:solidFill>
              </a:rPr>
              <a:t> normal</a:t>
            </a:r>
          </a:p>
          <a:p>
            <a:pPr eaLnBrk="0" hangingPunct="0">
              <a:spcBef>
                <a:spcPct val="0"/>
              </a:spcBef>
            </a:pPr>
            <a:r>
              <a:rPr lang="en-US" altLang="en-US" sz="2100" b="1">
                <a:solidFill>
                  <a:schemeClr val="tx1"/>
                </a:solidFill>
              </a:rPr>
              <a:t>diekspresikan</a:t>
            </a:r>
            <a:endParaRPr lang="en-US" altLang="en-US" sz="2100" b="1">
              <a:solidFill>
                <a:srgbClr val="563A84"/>
              </a:solidFill>
            </a:endParaRPr>
          </a:p>
        </p:txBody>
      </p:sp>
      <p:sp>
        <p:nvSpPr>
          <p:cNvPr id="565278" name="Text Box 30">
            <a:extLst>
              <a:ext uri="{FF2B5EF4-FFF2-40B4-BE49-F238E27FC236}">
                <a16:creationId xmlns:a16="http://schemas.microsoft.com/office/drawing/2014/main" id="{D75810F2-3ED2-42FA-A8F4-47FEF1CF8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2054225"/>
            <a:ext cx="1677987" cy="59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100" b="1">
                <a:solidFill>
                  <a:schemeClr val="tx1"/>
                </a:solidFill>
              </a:rPr>
              <a:t>Kromosom 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100" b="1">
                <a:solidFill>
                  <a:schemeClr val="tx1"/>
                </a:solidFill>
              </a:rPr>
              <a:t>paternal</a:t>
            </a:r>
            <a:endParaRPr lang="en-US" altLang="en-US" sz="1300" b="1">
              <a:solidFill>
                <a:srgbClr val="563A84"/>
              </a:solidFill>
            </a:endParaRPr>
          </a:p>
        </p:txBody>
      </p:sp>
      <p:sp>
        <p:nvSpPr>
          <p:cNvPr id="565279" name="Text Box 31">
            <a:extLst>
              <a:ext uri="{FF2B5EF4-FFF2-40B4-BE49-F238E27FC236}">
                <a16:creationId xmlns:a16="http://schemas.microsoft.com/office/drawing/2014/main" id="{F841E405-23DB-4E0E-A62B-CABBD307C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867025"/>
            <a:ext cx="1646237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100" b="1">
                <a:solidFill>
                  <a:schemeClr val="tx1"/>
                </a:solidFill>
              </a:rPr>
              <a:t>Kromosom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100" b="1">
                <a:solidFill>
                  <a:schemeClr val="tx1"/>
                </a:solidFill>
              </a:rPr>
              <a:t>maternal</a:t>
            </a:r>
            <a:endParaRPr lang="en-US" altLang="en-US" sz="1300" b="1">
              <a:solidFill>
                <a:srgbClr val="563A84"/>
              </a:solidFill>
            </a:endParaRPr>
          </a:p>
        </p:txBody>
      </p:sp>
      <p:sp>
        <p:nvSpPr>
          <p:cNvPr id="565280" name="Text Box 32">
            <a:extLst>
              <a:ext uri="{FF2B5EF4-FFF2-40B4-BE49-F238E27FC236}">
                <a16:creationId xmlns:a16="http://schemas.microsoft.com/office/drawing/2014/main" id="{50D72AF3-9D08-44D4-8B1F-DBF9B65B1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800600"/>
            <a:ext cx="2008188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marL="457200" indent="-457200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Font typeface="Times" panose="02020603050405020304" pitchFamily="18" charset="0"/>
              <a:buAutoNum type="alphaLcParenBoth"/>
            </a:pPr>
            <a:r>
              <a:rPr kumimoji="0" lang="en-US" altLang="en-US" sz="2100" b="1">
                <a:latin typeface="Arial" panose="020B0604020202020204" pitchFamily="34" charset="0"/>
              </a:rPr>
              <a:t>Homozigot</a:t>
            </a:r>
          </a:p>
          <a:p>
            <a:pPr>
              <a:lnSpc>
                <a:spcPct val="90000"/>
              </a:lnSpc>
              <a:buFont typeface="Times" panose="02020603050405020304" pitchFamily="18" charset="0"/>
              <a:buAutoNum type="alphaLcParenBoth"/>
            </a:pPr>
            <a:endParaRPr kumimoji="0" lang="en-US" altLang="en-US" sz="1300" b="1">
              <a:solidFill>
                <a:srgbClr val="563A84"/>
              </a:solidFill>
              <a:latin typeface="Arial" panose="020B0604020202020204" pitchFamily="34" charset="0"/>
            </a:endParaRPr>
          </a:p>
        </p:txBody>
      </p:sp>
      <p:sp>
        <p:nvSpPr>
          <p:cNvPr id="565281" name="Text Box 33">
            <a:extLst>
              <a:ext uri="{FF2B5EF4-FFF2-40B4-BE49-F238E27FC236}">
                <a16:creationId xmlns:a16="http://schemas.microsoft.com/office/drawing/2014/main" id="{10289D9B-E344-4B75-A3AE-474273678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8888" y="3930650"/>
            <a:ext cx="2289175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100" b="1">
                <a:solidFill>
                  <a:schemeClr val="tx1"/>
                </a:solidFill>
              </a:rPr>
              <a:t>Mencit </a:t>
            </a:r>
            <a:r>
              <a:rPr lang="en-US" altLang="en-US" sz="2100" b="1" i="1">
                <a:solidFill>
                  <a:schemeClr val="tx1"/>
                </a:solidFill>
              </a:rPr>
              <a:t>wild-type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100" b="1">
                <a:solidFill>
                  <a:schemeClr val="tx1"/>
                </a:solidFill>
              </a:rPr>
              <a:t>(ukuran normal)</a:t>
            </a:r>
            <a:endParaRPr lang="en-US" altLang="en-US" sz="2100" b="1">
              <a:solidFill>
                <a:srgbClr val="563A84"/>
              </a:solidFill>
            </a:endParaRPr>
          </a:p>
        </p:txBody>
      </p:sp>
      <p:sp>
        <p:nvSpPr>
          <p:cNvPr id="565282" name="Line 34">
            <a:extLst>
              <a:ext uri="{FF2B5EF4-FFF2-40B4-BE49-F238E27FC236}">
                <a16:creationId xmlns:a16="http://schemas.microsoft.com/office/drawing/2014/main" id="{0373ADDB-D7B7-446D-A4A4-23D1213F929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0" y="2108200"/>
            <a:ext cx="0" cy="279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565283" name="Line 35">
            <a:extLst>
              <a:ext uri="{FF2B5EF4-FFF2-40B4-BE49-F238E27FC236}">
                <a16:creationId xmlns:a16="http://schemas.microsoft.com/office/drawing/2014/main" id="{FC378AD2-9789-41B1-8BBA-55FBE7C5512E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4950" y="2520950"/>
            <a:ext cx="603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565284" name="Line 36">
            <a:extLst>
              <a:ext uri="{FF2B5EF4-FFF2-40B4-BE49-F238E27FC236}">
                <a16:creationId xmlns:a16="http://schemas.microsoft.com/office/drawing/2014/main" id="{901C9E60-589D-4F95-9F24-8F5BB3BA040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4950" y="3314700"/>
            <a:ext cx="603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565285" name="Line 37">
            <a:extLst>
              <a:ext uri="{FF2B5EF4-FFF2-40B4-BE49-F238E27FC236}">
                <a16:creationId xmlns:a16="http://schemas.microsoft.com/office/drawing/2014/main" id="{AC636FED-45D3-4679-B28B-5D1F207FD2D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0" y="3435350"/>
            <a:ext cx="0" cy="279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565286" name="Text Box 38">
            <a:extLst>
              <a:ext uri="{FF2B5EF4-FFF2-40B4-BE49-F238E27FC236}">
                <a16:creationId xmlns:a16="http://schemas.microsoft.com/office/drawing/2014/main" id="{6CA70B46-437C-4AEE-B7A9-890EDC9F9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3727450"/>
            <a:ext cx="2376487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100" b="1">
                <a:solidFill>
                  <a:schemeClr val="tx1"/>
                </a:solidFill>
              </a:rPr>
              <a:t>Alel </a:t>
            </a:r>
            <a:r>
              <a:rPr lang="en-US" altLang="en-US" sz="2100" b="1" i="1">
                <a:solidFill>
                  <a:schemeClr val="tx1"/>
                </a:solidFill>
                <a:latin typeface="Times" panose="02020603050405020304" pitchFamily="18" charset="0"/>
              </a:rPr>
              <a:t>Igf2</a:t>
            </a:r>
            <a:r>
              <a:rPr lang="en-US" altLang="en-US" sz="2100" b="1">
                <a:solidFill>
                  <a:schemeClr val="tx1"/>
                </a:solidFill>
              </a:rPr>
              <a:t> normal</a:t>
            </a:r>
          </a:p>
          <a:p>
            <a:pPr eaLnBrk="0" hangingPunct="0">
              <a:spcBef>
                <a:spcPct val="0"/>
              </a:spcBef>
            </a:pPr>
            <a:r>
              <a:rPr lang="en-US" altLang="en-US" sz="2100" b="1">
                <a:solidFill>
                  <a:schemeClr val="tx1"/>
                </a:solidFill>
              </a:rPr>
              <a:t>tidak diekspresikan</a:t>
            </a:r>
            <a:endParaRPr lang="en-US" altLang="en-US" sz="2100" b="1">
              <a:solidFill>
                <a:srgbClr val="563A84"/>
              </a:solidFill>
            </a:endParaRPr>
          </a:p>
        </p:txBody>
      </p:sp>
      <p:sp>
        <p:nvSpPr>
          <p:cNvPr id="565288" name="Rectangle 40">
            <a:extLst>
              <a:ext uri="{FF2B5EF4-FFF2-40B4-BE49-F238E27FC236}">
                <a16:creationId xmlns:a16="http://schemas.microsoft.com/office/drawing/2014/main" id="{66E893A7-5FC6-4A03-810C-F9F4BFA95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257800"/>
            <a:ext cx="3276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D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298" name="Picture 2">
            <a:extLst>
              <a:ext uri="{FF2B5EF4-FFF2-40B4-BE49-F238E27FC236}">
                <a16:creationId xmlns:a16="http://schemas.microsoft.com/office/drawing/2014/main" id="{A3C859D1-EC28-47CD-9F12-F35CE1814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5"/>
          <a:stretch>
            <a:fillRect/>
          </a:stretch>
        </p:blipFill>
        <p:spPr bwMode="auto">
          <a:xfrm>
            <a:off x="604838" y="419100"/>
            <a:ext cx="7780337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7300" name="Text Box 4">
            <a:extLst>
              <a:ext uri="{FF2B5EF4-FFF2-40B4-BE49-F238E27FC236}">
                <a16:creationId xmlns:a16="http://schemas.microsoft.com/office/drawing/2014/main" id="{3AA4CE3F-D1F2-4574-AB4D-E408FB4C7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8738" y="454025"/>
            <a:ext cx="2782887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200" b="1">
                <a:solidFill>
                  <a:schemeClr val="tx1"/>
                </a:solidFill>
              </a:rPr>
              <a:t>Alel </a:t>
            </a:r>
            <a:r>
              <a:rPr lang="en-US" altLang="en-US" sz="2200" b="1" i="1">
                <a:solidFill>
                  <a:schemeClr val="tx1"/>
                </a:solidFill>
                <a:latin typeface="Times" panose="02020603050405020304" pitchFamily="18" charset="0"/>
              </a:rPr>
              <a:t>Igf2</a:t>
            </a:r>
            <a:r>
              <a:rPr lang="en-US" altLang="en-US" sz="2200" b="1">
                <a:solidFill>
                  <a:schemeClr val="tx1"/>
                </a:solidFill>
              </a:rPr>
              <a:t> mutan diwarisi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200" b="1">
                <a:solidFill>
                  <a:schemeClr val="tx1"/>
                </a:solidFill>
              </a:rPr>
              <a:t>dari induk betina</a:t>
            </a:r>
            <a:endParaRPr lang="en-US" altLang="en-US" sz="2200" b="1">
              <a:solidFill>
                <a:srgbClr val="563A84"/>
              </a:solidFill>
            </a:endParaRPr>
          </a:p>
        </p:txBody>
      </p:sp>
      <p:sp>
        <p:nvSpPr>
          <p:cNvPr id="567301" name="Text Box 5">
            <a:extLst>
              <a:ext uri="{FF2B5EF4-FFF2-40B4-BE49-F238E27FC236}">
                <a16:creationId xmlns:a16="http://schemas.microsoft.com/office/drawing/2014/main" id="{CB551F24-92A9-42AC-BB84-E411BB818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1188" y="460375"/>
            <a:ext cx="2630487" cy="59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200" b="1">
                <a:solidFill>
                  <a:schemeClr val="tx1"/>
                </a:solidFill>
              </a:rPr>
              <a:t>Alel </a:t>
            </a:r>
            <a:r>
              <a:rPr lang="en-US" altLang="en-US" sz="2200" b="1" i="1">
                <a:solidFill>
                  <a:schemeClr val="tx1"/>
                </a:solidFill>
                <a:latin typeface="Times" panose="02020603050405020304" pitchFamily="18" charset="0"/>
              </a:rPr>
              <a:t>Igf2</a:t>
            </a:r>
            <a:r>
              <a:rPr lang="en-US" altLang="en-US" sz="2200" b="1">
                <a:solidFill>
                  <a:schemeClr val="tx1"/>
                </a:solidFill>
              </a:rPr>
              <a:t> mutan diwarisi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200" b="1">
                <a:solidFill>
                  <a:schemeClr val="tx1"/>
                </a:solidFill>
              </a:rPr>
              <a:t>dari induk jantan</a:t>
            </a:r>
            <a:endParaRPr lang="en-US" altLang="en-US" sz="2200" b="1">
              <a:solidFill>
                <a:srgbClr val="563A84"/>
              </a:solidFill>
            </a:endParaRPr>
          </a:p>
        </p:txBody>
      </p:sp>
      <p:sp>
        <p:nvSpPr>
          <p:cNvPr id="567302" name="Text Box 6">
            <a:extLst>
              <a:ext uri="{FF2B5EF4-FFF2-40B4-BE49-F238E27FC236}">
                <a16:creationId xmlns:a16="http://schemas.microsoft.com/office/drawing/2014/main" id="{8009D4F9-4FEA-4CC5-88D3-83ED46324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7638" y="2314575"/>
            <a:ext cx="2568575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200" b="1">
                <a:solidFill>
                  <a:schemeClr val="tx1"/>
                </a:solidFill>
              </a:rPr>
              <a:t>Mencit ukuran normal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200" b="1">
                <a:solidFill>
                  <a:schemeClr val="tx1"/>
                </a:solidFill>
              </a:rPr>
              <a:t>(</a:t>
            </a:r>
            <a:r>
              <a:rPr lang="en-US" altLang="en-US" sz="2200" b="1" i="1">
                <a:solidFill>
                  <a:schemeClr val="tx1"/>
                </a:solidFill>
              </a:rPr>
              <a:t>wild type</a:t>
            </a:r>
            <a:r>
              <a:rPr lang="en-US" altLang="en-US" sz="2200" b="1">
                <a:solidFill>
                  <a:schemeClr val="tx1"/>
                </a:solidFill>
              </a:rPr>
              <a:t>)</a:t>
            </a:r>
            <a:endParaRPr lang="en-US" altLang="en-US" sz="1300" b="1">
              <a:solidFill>
                <a:srgbClr val="563A84"/>
              </a:solidFill>
            </a:endParaRPr>
          </a:p>
        </p:txBody>
      </p:sp>
      <p:sp>
        <p:nvSpPr>
          <p:cNvPr id="567303" name="Text Box 7">
            <a:extLst>
              <a:ext uri="{FF2B5EF4-FFF2-40B4-BE49-F238E27FC236}">
                <a16:creationId xmlns:a16="http://schemas.microsoft.com/office/drawing/2014/main" id="{30A30890-24C9-4F11-B582-F9B7E8F93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050" y="2309813"/>
            <a:ext cx="1806575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200" b="1">
                <a:solidFill>
                  <a:schemeClr val="tx1"/>
                </a:solidFill>
              </a:rPr>
              <a:t>Mencit kerdil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200" b="1">
                <a:solidFill>
                  <a:schemeClr val="tx1"/>
                </a:solidFill>
              </a:rPr>
              <a:t>(mutan)</a:t>
            </a:r>
            <a:endParaRPr lang="en-US" altLang="en-US" sz="1300" b="1">
              <a:solidFill>
                <a:srgbClr val="563A84"/>
              </a:solidFill>
            </a:endParaRPr>
          </a:p>
        </p:txBody>
      </p:sp>
      <p:sp>
        <p:nvSpPr>
          <p:cNvPr id="567304" name="Text Box 8">
            <a:extLst>
              <a:ext uri="{FF2B5EF4-FFF2-40B4-BE49-F238E27FC236}">
                <a16:creationId xmlns:a16="http://schemas.microsoft.com/office/drawing/2014/main" id="{3311D5D0-D250-4E8B-9AD5-F01732D25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638" y="3527425"/>
            <a:ext cx="236537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200" b="1">
                <a:solidFill>
                  <a:schemeClr val="tx1"/>
                </a:solidFill>
              </a:rPr>
              <a:t>Alel </a:t>
            </a:r>
            <a:r>
              <a:rPr lang="en-US" altLang="en-US" sz="2200" b="1" i="1">
                <a:solidFill>
                  <a:schemeClr val="tx1"/>
                </a:solidFill>
                <a:latin typeface="Times" panose="02020603050405020304" pitchFamily="18" charset="0"/>
              </a:rPr>
              <a:t>Igf2</a:t>
            </a:r>
            <a:r>
              <a:rPr lang="en-US" altLang="en-US" sz="2200" b="1">
                <a:solidFill>
                  <a:schemeClr val="tx1"/>
                </a:solidFill>
              </a:rPr>
              <a:t> normal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200" b="1">
                <a:solidFill>
                  <a:schemeClr val="tx1"/>
                </a:solidFill>
              </a:rPr>
              <a:t>diekspresikan</a:t>
            </a:r>
            <a:endParaRPr lang="en-US" altLang="en-US" sz="1300" b="1">
              <a:solidFill>
                <a:srgbClr val="563A84"/>
              </a:solidFill>
            </a:endParaRPr>
          </a:p>
        </p:txBody>
      </p:sp>
      <p:sp>
        <p:nvSpPr>
          <p:cNvPr id="567305" name="Text Box 9">
            <a:extLst>
              <a:ext uri="{FF2B5EF4-FFF2-40B4-BE49-F238E27FC236}">
                <a16:creationId xmlns:a16="http://schemas.microsoft.com/office/drawing/2014/main" id="{4E04525C-EE6C-48A6-B0C5-48E545D4D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13" y="3543300"/>
            <a:ext cx="2251075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200" b="1">
                <a:solidFill>
                  <a:schemeClr val="tx1"/>
                </a:solidFill>
              </a:rPr>
              <a:t>Alel </a:t>
            </a:r>
            <a:r>
              <a:rPr lang="en-US" altLang="en-US" sz="2200" b="1" i="1">
                <a:solidFill>
                  <a:schemeClr val="tx1"/>
                </a:solidFill>
                <a:latin typeface="Times" panose="02020603050405020304" pitchFamily="18" charset="0"/>
              </a:rPr>
              <a:t>Igf2</a:t>
            </a:r>
            <a:r>
              <a:rPr lang="en-US" altLang="en-US" sz="2200" b="1">
                <a:solidFill>
                  <a:schemeClr val="tx1"/>
                </a:solidFill>
              </a:rPr>
              <a:t> mutan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200" b="1">
                <a:solidFill>
                  <a:schemeClr val="tx1"/>
                </a:solidFill>
              </a:rPr>
              <a:t>diekspresikan</a:t>
            </a:r>
            <a:endParaRPr lang="en-US" altLang="en-US" sz="1300" b="1">
              <a:solidFill>
                <a:srgbClr val="563A84"/>
              </a:solidFill>
            </a:endParaRPr>
          </a:p>
        </p:txBody>
      </p:sp>
      <p:sp>
        <p:nvSpPr>
          <p:cNvPr id="567306" name="Text Box 10">
            <a:extLst>
              <a:ext uri="{FF2B5EF4-FFF2-40B4-BE49-F238E27FC236}">
                <a16:creationId xmlns:a16="http://schemas.microsoft.com/office/drawing/2014/main" id="{3B8CF553-9E2B-4175-BAB7-6EC9CD2B9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5619750"/>
            <a:ext cx="2289175" cy="61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200" b="1">
                <a:solidFill>
                  <a:schemeClr val="tx1"/>
                </a:solidFill>
              </a:rPr>
              <a:t>Alel </a:t>
            </a:r>
            <a:r>
              <a:rPr lang="en-US" altLang="en-US" sz="2200" b="1" i="1">
                <a:solidFill>
                  <a:schemeClr val="tx1"/>
                </a:solidFill>
                <a:latin typeface="Times" panose="02020603050405020304" pitchFamily="18" charset="0"/>
              </a:rPr>
              <a:t>Igf2</a:t>
            </a:r>
            <a:r>
              <a:rPr lang="en-US" altLang="en-US" sz="2200" b="1">
                <a:solidFill>
                  <a:schemeClr val="tx1"/>
                </a:solidFill>
              </a:rPr>
              <a:t> mutan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200" b="1">
                <a:solidFill>
                  <a:schemeClr val="tx1"/>
                </a:solidFill>
              </a:rPr>
              <a:t>tidak diekspresikan</a:t>
            </a:r>
            <a:endParaRPr lang="en-US" altLang="en-US" sz="1300" b="1">
              <a:solidFill>
                <a:srgbClr val="563A84"/>
              </a:solidFill>
            </a:endParaRPr>
          </a:p>
        </p:txBody>
      </p:sp>
      <p:sp>
        <p:nvSpPr>
          <p:cNvPr id="567307" name="Text Box 11">
            <a:extLst>
              <a:ext uri="{FF2B5EF4-FFF2-40B4-BE49-F238E27FC236}">
                <a16:creationId xmlns:a16="http://schemas.microsoft.com/office/drawing/2014/main" id="{16503638-37BC-4358-ABB0-2BD4E8A07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0088" y="5667375"/>
            <a:ext cx="2282825" cy="5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200" b="1">
                <a:solidFill>
                  <a:schemeClr val="tx1"/>
                </a:solidFill>
              </a:rPr>
              <a:t>Alel </a:t>
            </a:r>
            <a:r>
              <a:rPr lang="en-US" altLang="en-US" sz="2200" b="1" i="1">
                <a:solidFill>
                  <a:schemeClr val="tx1"/>
                </a:solidFill>
                <a:latin typeface="Times" panose="02020603050405020304" pitchFamily="18" charset="0"/>
              </a:rPr>
              <a:t>Igf2</a:t>
            </a:r>
            <a:r>
              <a:rPr lang="en-US" altLang="en-US" sz="2200" b="1">
                <a:solidFill>
                  <a:schemeClr val="tx1"/>
                </a:solidFill>
              </a:rPr>
              <a:t> normal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200" b="1">
                <a:solidFill>
                  <a:schemeClr val="tx1"/>
                </a:solidFill>
              </a:rPr>
              <a:t>tidak diekspresikan</a:t>
            </a:r>
            <a:endParaRPr lang="en-US" altLang="en-US" sz="1300" b="1">
              <a:solidFill>
                <a:srgbClr val="563A84"/>
              </a:solidFill>
            </a:endParaRPr>
          </a:p>
        </p:txBody>
      </p:sp>
      <p:sp>
        <p:nvSpPr>
          <p:cNvPr id="567308" name="Text Box 12">
            <a:extLst>
              <a:ext uri="{FF2B5EF4-FFF2-40B4-BE49-F238E27FC236}">
                <a16:creationId xmlns:a16="http://schemas.microsoft.com/office/drawing/2014/main" id="{B61A4B5A-B70E-4E80-BCA3-F4E38C85F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8" y="6278563"/>
            <a:ext cx="236378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200" b="1">
                <a:solidFill>
                  <a:schemeClr val="tx1"/>
                </a:solidFill>
              </a:rPr>
              <a:t>(b) Heterozigot</a:t>
            </a:r>
            <a:endParaRPr lang="en-US" altLang="en-US" sz="1300" b="1">
              <a:solidFill>
                <a:srgbClr val="563A84"/>
              </a:solidFill>
            </a:endParaRPr>
          </a:p>
        </p:txBody>
      </p:sp>
      <p:sp>
        <p:nvSpPr>
          <p:cNvPr id="567309" name="Line 13">
            <a:extLst>
              <a:ext uri="{FF2B5EF4-FFF2-40B4-BE49-F238E27FC236}">
                <a16:creationId xmlns:a16="http://schemas.microsoft.com/office/drawing/2014/main" id="{735322CE-ED6F-4FFF-8386-A564EA3161BC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0650" y="4178300"/>
            <a:ext cx="0" cy="196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567310" name="Line 14">
            <a:extLst>
              <a:ext uri="{FF2B5EF4-FFF2-40B4-BE49-F238E27FC236}">
                <a16:creationId xmlns:a16="http://schemas.microsoft.com/office/drawing/2014/main" id="{7AD60F99-B353-42C0-AA94-C6C0EAE50546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0650" y="5435600"/>
            <a:ext cx="0" cy="234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567311" name="Line 15">
            <a:extLst>
              <a:ext uri="{FF2B5EF4-FFF2-40B4-BE49-F238E27FC236}">
                <a16:creationId xmlns:a16="http://schemas.microsoft.com/office/drawing/2014/main" id="{4BE895B9-B97C-414E-87CA-A54D3B402EB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5350" y="4191000"/>
            <a:ext cx="0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567312" name="Line 16">
            <a:extLst>
              <a:ext uri="{FF2B5EF4-FFF2-40B4-BE49-F238E27FC236}">
                <a16:creationId xmlns:a16="http://schemas.microsoft.com/office/drawing/2014/main" id="{2D495897-040E-4586-9EFF-5B9B549AFCB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5350" y="5429250"/>
            <a:ext cx="0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567315" name="Rectangle 19">
            <a:extLst>
              <a:ext uri="{FF2B5EF4-FFF2-40B4-BE49-F238E27FC236}">
                <a16:creationId xmlns:a16="http://schemas.microsoft.com/office/drawing/2014/main" id="{7E1CD628-7773-41BF-8D74-B6BC9CDE3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400"/>
              <a:t>Peraga 15.18b Penanaman genomik gen Igf2 mencit</a:t>
            </a:r>
            <a:endParaRPr lang="en-US" altLang="en-US" sz="120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7" name="Rectangle 3">
            <a:extLst>
              <a:ext uri="{FF2B5EF4-FFF2-40B4-BE49-F238E27FC236}">
                <a16:creationId xmlns:a16="http://schemas.microsoft.com/office/drawing/2014/main" id="{BBF5A6BA-8064-49C7-8580-CE9BDDC199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4788" y="1165225"/>
            <a:ext cx="8534400" cy="3981450"/>
          </a:xfrm>
        </p:spPr>
        <p:txBody>
          <a:bodyPr/>
          <a:lstStyle/>
          <a:p>
            <a:r>
              <a:rPr lang="en-US" altLang="en-US" sz="3000"/>
              <a:t>Penanaman tampaknya merupakan hasil dari metilasi (penambahan gugus –CH</a:t>
            </a:r>
            <a:r>
              <a:rPr lang="en-US" altLang="en-US" sz="3000" baseline="-25000"/>
              <a:t>3</a:t>
            </a:r>
            <a:r>
              <a:rPr lang="en-US" altLang="en-US" sz="3000"/>
              <a:t>) DNA </a:t>
            </a:r>
          </a:p>
          <a:p>
            <a:r>
              <a:rPr lang="en-US" altLang="en-US" sz="3000"/>
              <a:t>Penanaman genomik diduga hanya memengaruhi sebagian kecil gen pada genom mamalia</a:t>
            </a:r>
          </a:p>
          <a:p>
            <a:r>
              <a:rPr lang="en-US" altLang="en-US" sz="3000"/>
              <a:t>Sebagian besar gen tertanam sangat penting untuk perkembangan embrio</a:t>
            </a:r>
          </a:p>
        </p:txBody>
      </p:sp>
      <p:sp>
        <p:nvSpPr>
          <p:cNvPr id="425988" name="Line 4">
            <a:extLst>
              <a:ext uri="{FF2B5EF4-FFF2-40B4-BE49-F238E27FC236}">
                <a16:creationId xmlns:a16="http://schemas.microsoft.com/office/drawing/2014/main" id="{88BFC2B8-E764-4A0F-9ACB-2C2DF97D42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25989" name="Line 5">
            <a:extLst>
              <a:ext uri="{FF2B5EF4-FFF2-40B4-BE49-F238E27FC236}">
                <a16:creationId xmlns:a16="http://schemas.microsoft.com/office/drawing/2014/main" id="{F7F125D5-A1D9-4BEF-8D21-FAF3BDBB120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44" name="Picture 4">
            <a:extLst>
              <a:ext uri="{FF2B5EF4-FFF2-40B4-BE49-F238E27FC236}">
                <a16:creationId xmlns:a16="http://schemas.microsoft.com/office/drawing/2014/main" id="{2FA07DCD-3F2C-4AD9-A548-6CF161F87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1524000"/>
            <a:ext cx="4683125" cy="378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46" name="Text Box 6">
            <a:extLst>
              <a:ext uri="{FF2B5EF4-FFF2-40B4-BE49-F238E27FC236}">
                <a16:creationId xmlns:a16="http://schemas.microsoft.com/office/drawing/2014/main" id="{971155DA-5718-4E6F-B898-D57EAD91F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0513"/>
            <a:ext cx="3962400" cy="3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1600"/>
              <a:t>		Pada tahun 2004, beberapa ilmuwan di Jepang mengombinasikan materi genetik dari dua sel telur dalam satu zigot sambil membiarkan ekspresi gen </a:t>
            </a:r>
            <a:r>
              <a:rPr lang="en-US" altLang="en-US" sz="1600" i="1"/>
              <a:t>Igf</a:t>
            </a:r>
            <a:r>
              <a:rPr lang="en-US" altLang="en-US" sz="1600"/>
              <a:t>2 hanya dari satu nukleus sel telur. Zigot berkembang menjadi mencit yang tampak sehat, seperti foto di samping. </a:t>
            </a:r>
          </a:p>
          <a:p>
            <a:pPr algn="r">
              <a:spcBef>
                <a:spcPct val="50000"/>
              </a:spcBef>
            </a:pPr>
            <a:r>
              <a:rPr lang="en-US" altLang="en-US" sz="1600"/>
              <a:t>		Tampaknya, perkembangan normal mensyaratkan sel-sel embrio memiliki tepat satu salinan aktif–bukan nol, bukan dua–gen-gen tertentu.</a:t>
            </a:r>
          </a:p>
        </p:txBody>
      </p:sp>
      <p:sp>
        <p:nvSpPr>
          <p:cNvPr id="522247" name="Rectangle 7">
            <a:extLst>
              <a:ext uri="{FF2B5EF4-FFF2-40B4-BE49-F238E27FC236}">
                <a16:creationId xmlns:a16="http://schemas.microsoft.com/office/drawing/2014/main" id="{5AA15C46-7996-4F28-A46D-456053EBB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168900"/>
            <a:ext cx="3276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D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>
            <a:extLst>
              <a:ext uri="{FF2B5EF4-FFF2-40B4-BE49-F238E27FC236}">
                <a16:creationId xmlns:a16="http://schemas.microsoft.com/office/drawing/2014/main" id="{1E37E747-38A5-433A-8FB8-54E1CAF685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338" y="76200"/>
            <a:ext cx="8534400" cy="503238"/>
          </a:xfrm>
        </p:spPr>
        <p:txBody>
          <a:bodyPr/>
          <a:lstStyle/>
          <a:p>
            <a:r>
              <a:rPr lang="en-US" altLang="en-US"/>
              <a:t>Pewarisan-Sifat pada Gen Organel</a:t>
            </a:r>
            <a:endParaRPr lang="en-US" altLang="en-US" b="0">
              <a:solidFill>
                <a:schemeClr val="tx1"/>
              </a:solidFill>
            </a:endParaRPr>
          </a:p>
        </p:txBody>
      </p:sp>
      <p:sp>
        <p:nvSpPr>
          <p:cNvPr id="334851" name="Rectangle 3">
            <a:extLst>
              <a:ext uri="{FF2B5EF4-FFF2-40B4-BE49-F238E27FC236}">
                <a16:creationId xmlns:a16="http://schemas.microsoft.com/office/drawing/2014/main" id="{9AE38E0E-FC5D-4A75-A64E-60AD8D54D1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4788" y="1231900"/>
            <a:ext cx="8534400" cy="46672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 sz="2600" i="1"/>
              <a:t>Gen luar nukleus (extranucleus gene) </a:t>
            </a:r>
            <a:r>
              <a:rPr lang="en-US" altLang="en-US" sz="2600"/>
              <a:t>atau gen sitoplasma (</a:t>
            </a:r>
            <a:r>
              <a:rPr lang="en-US" altLang="en-US" sz="2600" i="1"/>
              <a:t>cytoplasmic gene</a:t>
            </a:r>
            <a:r>
              <a:rPr lang="en-US" altLang="en-US" sz="2600"/>
              <a:t>)</a:t>
            </a:r>
            <a:r>
              <a:rPr lang="en-US" altLang="en-US" sz="2600" i="1"/>
              <a:t> </a:t>
            </a:r>
            <a:r>
              <a:rPr lang="en-US" altLang="en-US" sz="2600"/>
              <a:t>adalah gen-gen yang ditemukan dalam organel pada sitoplasma</a:t>
            </a:r>
          </a:p>
          <a:p>
            <a:pPr>
              <a:lnSpc>
                <a:spcPct val="85000"/>
              </a:lnSpc>
            </a:pPr>
            <a:r>
              <a:rPr lang="en-US" altLang="en-US" sz="2600"/>
              <a:t>Mitokondria, kloroplas, dan plastida tumbuhan lain mengandung molekul DNA melingkar yang kecil</a:t>
            </a:r>
          </a:p>
          <a:p>
            <a:pPr>
              <a:lnSpc>
                <a:spcPct val="85000"/>
              </a:lnSpc>
            </a:pPr>
            <a:r>
              <a:rPr lang="en-US" altLang="en-US" sz="2600"/>
              <a:t>Gen luar nukleus diwariskan secara maternal karena sitoplasma zigot berasal dari telur</a:t>
            </a:r>
          </a:p>
          <a:p>
            <a:pPr>
              <a:lnSpc>
                <a:spcPct val="85000"/>
              </a:lnSpc>
            </a:pPr>
            <a:r>
              <a:rPr lang="en-US" altLang="en-US" sz="2600"/>
              <a:t>Petunjuk pertama keberadaan gen-gen luar nukleus berasal dari penelitian terhadap pewarisan-sifat  bercak-bercak kuning atau putih pada dedaunan tanaman yang biasanya hijau</a:t>
            </a:r>
          </a:p>
        </p:txBody>
      </p:sp>
      <p:sp>
        <p:nvSpPr>
          <p:cNvPr id="334852" name="Line 4">
            <a:extLst>
              <a:ext uri="{FF2B5EF4-FFF2-40B4-BE49-F238E27FC236}">
                <a16:creationId xmlns:a16="http://schemas.microsoft.com/office/drawing/2014/main" id="{51C47A5F-8E5F-4149-8993-F14EC1971F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334853" name="Line 5">
            <a:extLst>
              <a:ext uri="{FF2B5EF4-FFF2-40B4-BE49-F238E27FC236}">
                <a16:creationId xmlns:a16="http://schemas.microsoft.com/office/drawing/2014/main" id="{61695CA9-3255-4C28-B1A9-2D4D8E0E91B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72" name="Rectangle 8">
            <a:extLst>
              <a:ext uri="{FF2B5EF4-FFF2-40B4-BE49-F238E27FC236}">
                <a16:creationId xmlns:a16="http://schemas.microsoft.com/office/drawing/2014/main" id="{A86A4844-150B-4657-B9C6-38AF604C7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79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400"/>
              <a:t>Peraga 15.19 Daun </a:t>
            </a:r>
            <a:r>
              <a:rPr lang="en-US" altLang="en-US" sz="1400" i="1"/>
              <a:t>Croton dioicus</a:t>
            </a:r>
            <a:r>
              <a:rPr lang="en-US" altLang="en-US" sz="1400"/>
              <a:t> yang bebercak-bercak</a:t>
            </a:r>
            <a:endParaRPr lang="en-US" altLang="en-US" sz="1200"/>
          </a:p>
        </p:txBody>
      </p:sp>
      <p:sp>
        <p:nvSpPr>
          <p:cNvPr id="446473" name="Text Box 9">
            <a:extLst>
              <a:ext uri="{FF2B5EF4-FFF2-40B4-BE49-F238E27FC236}">
                <a16:creationId xmlns:a16="http://schemas.microsoft.com/office/drawing/2014/main" id="{F1827654-5B07-45C3-9B3A-53F5A5803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67375"/>
            <a:ext cx="8382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Daun yang bebercak-bercak atau berbintik-bintik merupakan akibat dari mutasi gen-gen pigmen yang terletak pada plastida, yang umumnya diwarisi dari induk betina</a:t>
            </a:r>
          </a:p>
        </p:txBody>
      </p:sp>
      <p:grpSp>
        <p:nvGrpSpPr>
          <p:cNvPr id="446475" name="Group 11">
            <a:extLst>
              <a:ext uri="{FF2B5EF4-FFF2-40B4-BE49-F238E27FC236}">
                <a16:creationId xmlns:a16="http://schemas.microsoft.com/office/drawing/2014/main" id="{95B1E72D-4EDA-45BE-94EA-453AFFA1A1E2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838200"/>
            <a:ext cx="4314825" cy="4648200"/>
            <a:chOff x="1536" y="528"/>
            <a:chExt cx="2718" cy="2928"/>
          </a:xfrm>
        </p:grpSpPr>
        <p:pic>
          <p:nvPicPr>
            <p:cNvPr id="446471" name="Picture 7">
              <a:extLst>
                <a:ext uri="{FF2B5EF4-FFF2-40B4-BE49-F238E27FC236}">
                  <a16:creationId xmlns:a16="http://schemas.microsoft.com/office/drawing/2014/main" id="{EE08ECA2-A56E-4630-9ECB-095764FFE7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528"/>
              <a:ext cx="2670" cy="2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6474" name="Rectangle 10">
              <a:extLst>
                <a:ext uri="{FF2B5EF4-FFF2-40B4-BE49-F238E27FC236}">
                  <a16:creationId xmlns:a16="http://schemas.microsoft.com/office/drawing/2014/main" id="{B26DDE5E-12A1-44C1-B0BA-B4D087E20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3360"/>
              <a:ext cx="2064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ID"/>
            </a:p>
          </p:txBody>
        </p:sp>
      </p:grp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9" name="Rectangle 3">
            <a:extLst>
              <a:ext uri="{FF2B5EF4-FFF2-40B4-BE49-F238E27FC236}">
                <a16:creationId xmlns:a16="http://schemas.microsoft.com/office/drawing/2014/main" id="{A8644928-AEE7-46F2-90BE-81613BE0AF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4788" y="1176338"/>
            <a:ext cx="8534400" cy="3144837"/>
          </a:xfrm>
        </p:spPr>
        <p:txBody>
          <a:bodyPr/>
          <a:lstStyle/>
          <a:p>
            <a:r>
              <a:rPr lang="en-US" altLang="en-US" sz="3000"/>
              <a:t>Beberapa cacat pada gen mitokondria mencegah sel membuat cukup ATP dan menghasilkan penyakit yang memengaruhi sistem otot dan syaraf</a:t>
            </a:r>
            <a:endParaRPr lang="en-US" altLang="en-US"/>
          </a:p>
          <a:p>
            <a:pPr lvl="1"/>
            <a:r>
              <a:rPr lang="en-US" altLang="en-US"/>
              <a:t>Contohnya, miopati mitokondria dan neuropati optik herediter Leber</a:t>
            </a:r>
          </a:p>
        </p:txBody>
      </p:sp>
      <p:sp>
        <p:nvSpPr>
          <p:cNvPr id="336900" name="Line 4">
            <a:extLst>
              <a:ext uri="{FF2B5EF4-FFF2-40B4-BE49-F238E27FC236}">
                <a16:creationId xmlns:a16="http://schemas.microsoft.com/office/drawing/2014/main" id="{73EE6331-50F3-4E59-9230-731AB25416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336901" name="Line 5">
            <a:extLst>
              <a:ext uri="{FF2B5EF4-FFF2-40B4-BE49-F238E27FC236}">
                <a16:creationId xmlns:a16="http://schemas.microsoft.com/office/drawing/2014/main" id="{09874826-BC5C-4270-8D66-32162519E5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>
            <a:extLst>
              <a:ext uri="{FF2B5EF4-FFF2-40B4-BE49-F238E27FC236}">
                <a16:creationId xmlns:a16="http://schemas.microsoft.com/office/drawing/2014/main" id="{CBDA2A0F-32DD-4990-8FA5-4FC00A6530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534400" cy="503238"/>
          </a:xfrm>
        </p:spPr>
        <p:txBody>
          <a:bodyPr/>
          <a:lstStyle/>
          <a:p>
            <a:r>
              <a:rPr lang="en-US" altLang="en-US"/>
              <a:t>Bukti Percobaan Morgan: </a:t>
            </a:r>
            <a:r>
              <a:rPr lang="en-US" altLang="en-US" i="1"/>
              <a:t>Penelitian Ilmiah</a:t>
            </a:r>
            <a:endParaRPr lang="en-US" altLang="en-US" i="1">
              <a:solidFill>
                <a:schemeClr val="tx1"/>
              </a:solidFill>
            </a:endParaRPr>
          </a:p>
        </p:txBody>
      </p:sp>
      <p:sp>
        <p:nvSpPr>
          <p:cNvPr id="289795" name="Rectangle 3">
            <a:extLst>
              <a:ext uri="{FF2B5EF4-FFF2-40B4-BE49-F238E27FC236}">
                <a16:creationId xmlns:a16="http://schemas.microsoft.com/office/drawing/2014/main" id="{87C18A8A-AEED-4D7D-97D9-1B8331801F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6850" y="1171575"/>
            <a:ext cx="8534400" cy="4140200"/>
          </a:xfrm>
        </p:spPr>
        <p:txBody>
          <a:bodyPr/>
          <a:lstStyle/>
          <a:p>
            <a:r>
              <a:rPr lang="en-US" altLang="en-US" sz="3000"/>
              <a:t>Bukti kuat pertama yang mengasosiasikan suatu gen spesifik dengan suatu kromosom spesifik berasal dari Thomas Hunt Morgan, seorang ahli embriologi</a:t>
            </a:r>
          </a:p>
          <a:p>
            <a:r>
              <a:rPr lang="en-US" altLang="en-US" sz="3000"/>
              <a:t>Percobaan Morgan dengan lalat buah memberikan bukti meyakinkan bahwa kromosom memang merupakan lokasi dari faktor-faktor terwariskan Mendel</a:t>
            </a:r>
          </a:p>
        </p:txBody>
      </p:sp>
      <p:sp>
        <p:nvSpPr>
          <p:cNvPr id="289796" name="Line 4">
            <a:extLst>
              <a:ext uri="{FF2B5EF4-FFF2-40B4-BE49-F238E27FC236}">
                <a16:creationId xmlns:a16="http://schemas.microsoft.com/office/drawing/2014/main" id="{B2EFB283-29B8-455B-8AAE-E91A3F06822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289797" name="Line 5">
            <a:extLst>
              <a:ext uri="{FF2B5EF4-FFF2-40B4-BE49-F238E27FC236}">
                <a16:creationId xmlns:a16="http://schemas.microsoft.com/office/drawing/2014/main" id="{44E84E3D-DEB5-4556-923B-93B2317D6AA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52" name="Rectangle 8">
            <a:extLst>
              <a:ext uri="{FF2B5EF4-FFF2-40B4-BE49-F238E27FC236}">
                <a16:creationId xmlns:a16="http://schemas.microsoft.com/office/drawing/2014/main" id="{7FB61672-251A-4896-9871-52536FFDE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" indent="6350">
              <a:lnSpc>
                <a:spcPct val="90000"/>
              </a:lnSpc>
              <a:spcBef>
                <a:spcPct val="0"/>
              </a:spcBef>
              <a:defRPr sz="5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57150" indent="6350">
              <a:lnSpc>
                <a:spcPct val="90000"/>
              </a:lnSpc>
              <a:spcBef>
                <a:spcPct val="0"/>
              </a:spcBef>
              <a:defRPr sz="5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57150" indent="6350">
              <a:lnSpc>
                <a:spcPct val="90000"/>
              </a:lnSpc>
              <a:spcBef>
                <a:spcPct val="0"/>
              </a:spcBef>
              <a:defRPr sz="5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57150" indent="6350">
              <a:lnSpc>
                <a:spcPct val="90000"/>
              </a:lnSpc>
              <a:spcBef>
                <a:spcPct val="0"/>
              </a:spcBef>
              <a:defRPr sz="5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57150" indent="6350">
              <a:lnSpc>
                <a:spcPct val="90000"/>
              </a:lnSpc>
              <a:spcBef>
                <a:spcPct val="0"/>
              </a:spcBef>
              <a:defRPr sz="5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514350" indent="6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71550" indent="6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428750" indent="6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85950" indent="6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0">
                <a:solidFill>
                  <a:schemeClr val="tx1"/>
                </a:solidFill>
              </a:rPr>
              <a:t>RANGKUMAN KONSEP KUNCI</a:t>
            </a:r>
            <a:endParaRPr lang="en-US" altLang="en-US" sz="1500"/>
          </a:p>
        </p:txBody>
      </p:sp>
      <p:grpSp>
        <p:nvGrpSpPr>
          <p:cNvPr id="569396" name="Group 52">
            <a:extLst>
              <a:ext uri="{FF2B5EF4-FFF2-40B4-BE49-F238E27FC236}">
                <a16:creationId xmlns:a16="http://schemas.microsoft.com/office/drawing/2014/main" id="{43E8A3B9-EE97-4B6D-A84C-A43F739CDFFB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066800"/>
            <a:ext cx="7010400" cy="5214938"/>
            <a:chOff x="624" y="672"/>
            <a:chExt cx="4416" cy="3285"/>
          </a:xfrm>
        </p:grpSpPr>
        <p:pic>
          <p:nvPicPr>
            <p:cNvPr id="569351" name="Picture 7">
              <a:extLst>
                <a:ext uri="{FF2B5EF4-FFF2-40B4-BE49-F238E27FC236}">
                  <a16:creationId xmlns:a16="http://schemas.microsoft.com/office/drawing/2014/main" id="{C765CF38-D650-4FAB-ADE4-B3E764548D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99"/>
            <a:stretch>
              <a:fillRect/>
            </a:stretch>
          </p:blipFill>
          <p:spPr bwMode="auto">
            <a:xfrm>
              <a:off x="624" y="672"/>
              <a:ext cx="4380" cy="3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9353" name="Text Box 9">
              <a:extLst>
                <a:ext uri="{FF2B5EF4-FFF2-40B4-BE49-F238E27FC236}">
                  <a16:creationId xmlns:a16="http://schemas.microsoft.com/office/drawing/2014/main" id="{BF2DC43F-7A47-4DF9-B966-C8747D1B66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9" y="684"/>
              <a:ext cx="241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5448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800">
                  <a:solidFill>
                    <a:schemeClr val="tx1"/>
                  </a:solidFill>
                </a:rPr>
                <a:t>Sel telur</a:t>
              </a:r>
            </a:p>
          </p:txBody>
        </p:sp>
        <p:sp>
          <p:nvSpPr>
            <p:cNvPr id="569354" name="Text Box 10">
              <a:extLst>
                <a:ext uri="{FF2B5EF4-FFF2-40B4-BE49-F238E27FC236}">
                  <a16:creationId xmlns:a16="http://schemas.microsoft.com/office/drawing/2014/main" id="{98DD793A-944A-4D41-954F-F0D08F599D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1" y="678"/>
              <a:ext cx="385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5448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800">
                  <a:solidFill>
                    <a:schemeClr val="tx1"/>
                  </a:solidFill>
                </a:rPr>
                <a:t>Sperma</a:t>
              </a:r>
            </a:p>
          </p:txBody>
        </p:sp>
        <p:sp>
          <p:nvSpPr>
            <p:cNvPr id="569355" name="Text Box 11">
              <a:extLst>
                <a:ext uri="{FF2B5EF4-FFF2-40B4-BE49-F238E27FC236}">
                  <a16:creationId xmlns:a16="http://schemas.microsoft.com/office/drawing/2014/main" id="{A4054528-1CFE-4E66-95DD-F9C951F5C6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9" y="1062"/>
              <a:ext cx="716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5448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800">
                  <a:solidFill>
                    <a:schemeClr val="tx1"/>
                  </a:solidFill>
                </a:rPr>
                <a:t>Gamet</a:t>
              </a:r>
            </a:p>
            <a:p>
              <a:pPr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800">
                  <a:solidFill>
                    <a:schemeClr val="tx1"/>
                  </a:solidFill>
                </a:rPr>
                <a:t>generasi P</a:t>
              </a:r>
            </a:p>
          </p:txBody>
        </p:sp>
        <p:sp>
          <p:nvSpPr>
            <p:cNvPr id="569356" name="Text Box 12">
              <a:extLst>
                <a:ext uri="{FF2B5EF4-FFF2-40B4-BE49-F238E27FC236}">
                  <a16:creationId xmlns:a16="http://schemas.microsoft.com/office/drawing/2014/main" id="{A8BC65F0-E07E-4B3F-A678-2A1606C013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0" y="918"/>
              <a:ext cx="105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5448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800" b="1" i="1">
                  <a:solidFill>
                    <a:schemeClr val="tx1"/>
                  </a:solidFill>
                  <a:latin typeface="Times" panose="02020603050405020304" pitchFamily="18" charset="0"/>
                </a:rPr>
                <a:t>C</a:t>
              </a:r>
            </a:p>
            <a:p>
              <a:pPr eaLnBrk="0" hangingPunct="0">
                <a:lnSpc>
                  <a:spcPct val="70000"/>
                </a:lnSpc>
                <a:spcBef>
                  <a:spcPct val="0"/>
                </a:spcBef>
              </a:pPr>
              <a:r>
                <a:rPr lang="en-US" altLang="en-US" sz="1800" b="1" i="1">
                  <a:solidFill>
                    <a:schemeClr val="tx1"/>
                  </a:solidFill>
                  <a:latin typeface="Times" panose="02020603050405020304" pitchFamily="18" charset="0"/>
                </a:rPr>
                <a:t>B</a:t>
              </a:r>
            </a:p>
            <a:p>
              <a:pPr eaLnBrk="0" hangingPunct="0">
                <a:lnSpc>
                  <a:spcPct val="70000"/>
                </a:lnSpc>
                <a:spcBef>
                  <a:spcPct val="0"/>
                </a:spcBef>
              </a:pPr>
              <a:r>
                <a:rPr lang="en-US" altLang="en-US" sz="1800" b="1" i="1">
                  <a:solidFill>
                    <a:schemeClr val="tx1"/>
                  </a:solidFill>
                  <a:latin typeface="Times" panose="02020603050405020304" pitchFamily="18" charset="0"/>
                </a:rPr>
                <a:t>A</a:t>
              </a:r>
              <a:endParaRPr lang="en-US" alt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569357" name="Text Box 13">
              <a:extLst>
                <a:ext uri="{FF2B5EF4-FFF2-40B4-BE49-F238E27FC236}">
                  <a16:creationId xmlns:a16="http://schemas.microsoft.com/office/drawing/2014/main" id="{0F6964AE-8038-4AD3-B3D7-86F5456E75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9" y="1101"/>
              <a:ext cx="98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5448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800" b="1" i="1">
                  <a:solidFill>
                    <a:schemeClr val="tx1"/>
                  </a:solidFill>
                  <a:latin typeface="Times" panose="02020603050405020304" pitchFamily="18" charset="0"/>
                </a:rPr>
                <a:t>D</a:t>
              </a:r>
              <a:endParaRPr lang="en-US" alt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569358" name="Text Box 14">
              <a:extLst>
                <a:ext uri="{FF2B5EF4-FFF2-40B4-BE49-F238E27FC236}">
                  <a16:creationId xmlns:a16="http://schemas.microsoft.com/office/drawing/2014/main" id="{160AC3B5-229B-4717-979A-AEAA54F315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1" y="1146"/>
              <a:ext cx="105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5448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800" b="1" i="1">
                  <a:solidFill>
                    <a:schemeClr val="tx1"/>
                  </a:solidFill>
                  <a:latin typeface="Times" panose="02020603050405020304" pitchFamily="18" charset="0"/>
                </a:rPr>
                <a:t>E</a:t>
              </a:r>
              <a:endParaRPr lang="en-US" alt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569359" name="Text Box 15">
              <a:extLst>
                <a:ext uri="{FF2B5EF4-FFF2-40B4-BE49-F238E27FC236}">
                  <a16:creationId xmlns:a16="http://schemas.microsoft.com/office/drawing/2014/main" id="{05D1BE61-1F07-4146-AA76-2B0526E8E3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6" y="1432"/>
              <a:ext cx="99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5448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800" b="1" i="1">
                  <a:solidFill>
                    <a:schemeClr val="tx1"/>
                  </a:solidFill>
                  <a:latin typeface="Times" panose="02020603050405020304" pitchFamily="18" charset="0"/>
                </a:rPr>
                <a:t>F</a:t>
              </a:r>
              <a:endParaRPr lang="en-US" alt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569360" name="Text Box 16">
              <a:extLst>
                <a:ext uri="{FF2B5EF4-FFF2-40B4-BE49-F238E27FC236}">
                  <a16:creationId xmlns:a16="http://schemas.microsoft.com/office/drawing/2014/main" id="{3B988169-32B7-453B-8D6F-14F0493719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7" y="2721"/>
              <a:ext cx="98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5448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800" b="1" i="1">
                  <a:solidFill>
                    <a:schemeClr val="tx1"/>
                  </a:solidFill>
                  <a:latin typeface="Times" panose="02020603050405020304" pitchFamily="18" charset="0"/>
                </a:rPr>
                <a:t>D</a:t>
              </a:r>
              <a:endParaRPr lang="en-US" alt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569361" name="Text Box 17">
              <a:extLst>
                <a:ext uri="{FF2B5EF4-FFF2-40B4-BE49-F238E27FC236}">
                  <a16:creationId xmlns:a16="http://schemas.microsoft.com/office/drawing/2014/main" id="{14CCB839-696A-41F2-8907-70F6ADC04E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8" y="3326"/>
              <a:ext cx="98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5448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800" b="1" i="1">
                  <a:solidFill>
                    <a:schemeClr val="tx1"/>
                  </a:solidFill>
                  <a:latin typeface="Times" panose="02020603050405020304" pitchFamily="18" charset="0"/>
                </a:rPr>
                <a:t>F</a:t>
              </a:r>
              <a:endParaRPr lang="en-US" alt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569362" name="Text Box 18">
              <a:extLst>
                <a:ext uri="{FF2B5EF4-FFF2-40B4-BE49-F238E27FC236}">
                  <a16:creationId xmlns:a16="http://schemas.microsoft.com/office/drawing/2014/main" id="{A08FBA68-DCB5-47FF-8050-9BD1A1B594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1" y="3293"/>
              <a:ext cx="105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5448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800" b="1" i="1">
                  <a:solidFill>
                    <a:schemeClr val="tx1"/>
                  </a:solidFill>
                  <a:latin typeface="Times" panose="02020603050405020304" pitchFamily="18" charset="0"/>
                </a:rPr>
                <a:t>E</a:t>
              </a:r>
              <a:endParaRPr lang="en-US" alt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569363" name="Text Box 19">
              <a:extLst>
                <a:ext uri="{FF2B5EF4-FFF2-40B4-BE49-F238E27FC236}">
                  <a16:creationId xmlns:a16="http://schemas.microsoft.com/office/drawing/2014/main" id="{F10D8D4E-B306-4C64-934A-3A720CB48E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3" y="3111"/>
              <a:ext cx="99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5448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800" b="1" i="1">
                  <a:solidFill>
                    <a:schemeClr val="tx1"/>
                  </a:solidFill>
                  <a:latin typeface="Times" panose="02020603050405020304" pitchFamily="18" charset="0"/>
                </a:rPr>
                <a:t>A</a:t>
              </a:r>
              <a:endParaRPr lang="en-US" alt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569364" name="Text Box 20">
              <a:extLst>
                <a:ext uri="{FF2B5EF4-FFF2-40B4-BE49-F238E27FC236}">
                  <a16:creationId xmlns:a16="http://schemas.microsoft.com/office/drawing/2014/main" id="{8A2F37F4-79A8-4DF0-B7EE-09CE787AF1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2292" y="3027"/>
              <a:ext cx="100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5448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800" b="1" i="1">
                  <a:solidFill>
                    <a:schemeClr val="tx1"/>
                  </a:solidFill>
                  <a:latin typeface="Times" panose="02020603050405020304" pitchFamily="18" charset="0"/>
                </a:rPr>
                <a:t>B</a:t>
              </a:r>
              <a:endParaRPr lang="en-US" alt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569365" name="Text Box 21">
              <a:extLst>
                <a:ext uri="{FF2B5EF4-FFF2-40B4-BE49-F238E27FC236}">
                  <a16:creationId xmlns:a16="http://schemas.microsoft.com/office/drawing/2014/main" id="{D258DAAD-57EB-4B30-A7F9-266AFFC817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3" y="2948"/>
              <a:ext cx="112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5448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800" b="1" i="1">
                  <a:solidFill>
                    <a:schemeClr val="tx1"/>
                  </a:solidFill>
                  <a:latin typeface="Times" panose="02020603050405020304" pitchFamily="18" charset="0"/>
                </a:rPr>
                <a:t>C</a:t>
              </a:r>
              <a:endParaRPr lang="en-US" alt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569366" name="Text Box 22">
              <a:extLst>
                <a:ext uri="{FF2B5EF4-FFF2-40B4-BE49-F238E27FC236}">
                  <a16:creationId xmlns:a16="http://schemas.microsoft.com/office/drawing/2014/main" id="{A1BC3B6E-4DFB-4A91-A2D0-B60CED4DB3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4" y="2779"/>
              <a:ext cx="79" cy="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5448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800" b="1" i="1">
                  <a:solidFill>
                    <a:schemeClr val="tx1"/>
                  </a:solidFill>
                  <a:latin typeface="Times" panose="02020603050405020304" pitchFamily="18" charset="0"/>
                </a:rPr>
                <a:t>e</a:t>
              </a:r>
              <a:endParaRPr lang="en-US" alt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569367" name="Text Box 23">
              <a:extLst>
                <a:ext uri="{FF2B5EF4-FFF2-40B4-BE49-F238E27FC236}">
                  <a16:creationId xmlns:a16="http://schemas.microsoft.com/office/drawing/2014/main" id="{AB08A915-FD4D-4585-B454-944C41DCA3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7" y="3001"/>
              <a:ext cx="7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5448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800" b="1" i="1">
                  <a:solidFill>
                    <a:schemeClr val="tx1"/>
                  </a:solidFill>
                  <a:latin typeface="Times" panose="02020603050405020304" pitchFamily="18" charset="0"/>
                </a:rPr>
                <a:t>d</a:t>
              </a:r>
              <a:endParaRPr lang="en-US" alt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569368" name="Text Box 24">
              <a:extLst>
                <a:ext uri="{FF2B5EF4-FFF2-40B4-BE49-F238E27FC236}">
                  <a16:creationId xmlns:a16="http://schemas.microsoft.com/office/drawing/2014/main" id="{E454ADB3-FE62-4455-A97D-55B06085BD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2" y="3593"/>
              <a:ext cx="72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5448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800" b="1" i="1">
                  <a:solidFill>
                    <a:schemeClr val="tx1"/>
                  </a:solidFill>
                  <a:latin typeface="Times" panose="02020603050405020304" pitchFamily="18" charset="0"/>
                </a:rPr>
                <a:t>f</a:t>
              </a:r>
              <a:endParaRPr lang="en-US" alt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569369" name="Text Box 25">
              <a:extLst>
                <a:ext uri="{FF2B5EF4-FFF2-40B4-BE49-F238E27FC236}">
                  <a16:creationId xmlns:a16="http://schemas.microsoft.com/office/drawing/2014/main" id="{2D706429-CE8F-4670-BC9E-1923BBFA99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0" y="3775"/>
              <a:ext cx="66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5448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800" b="1" i="1">
                  <a:solidFill>
                    <a:schemeClr val="tx1"/>
                  </a:solidFill>
                  <a:latin typeface="Times" panose="02020603050405020304" pitchFamily="18" charset="0"/>
                </a:rPr>
                <a:t>c</a:t>
              </a:r>
              <a:endParaRPr lang="en-US" alt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569370" name="Text Box 26">
              <a:extLst>
                <a:ext uri="{FF2B5EF4-FFF2-40B4-BE49-F238E27FC236}">
                  <a16:creationId xmlns:a16="http://schemas.microsoft.com/office/drawing/2014/main" id="{3FCB596C-57CE-4FDD-A533-BAF5886203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5" y="3762"/>
              <a:ext cx="78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5448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800" b="1" i="1">
                  <a:solidFill>
                    <a:schemeClr val="tx1"/>
                  </a:solidFill>
                  <a:latin typeface="Times" panose="02020603050405020304" pitchFamily="18" charset="0"/>
                </a:rPr>
                <a:t>b</a:t>
              </a:r>
              <a:endParaRPr lang="en-US" alt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569371" name="Text Box 27">
              <a:extLst>
                <a:ext uri="{FF2B5EF4-FFF2-40B4-BE49-F238E27FC236}">
                  <a16:creationId xmlns:a16="http://schemas.microsoft.com/office/drawing/2014/main" id="{E95911BD-61B3-4047-91A6-6DA25EE82A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6" y="3710"/>
              <a:ext cx="79" cy="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5448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800" b="1" i="1">
                  <a:solidFill>
                    <a:schemeClr val="tx1"/>
                  </a:solidFill>
                  <a:latin typeface="Times" panose="02020603050405020304" pitchFamily="18" charset="0"/>
                </a:rPr>
                <a:t>a</a:t>
              </a:r>
              <a:endParaRPr lang="en-US" alt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569372" name="Text Box 28">
              <a:extLst>
                <a:ext uri="{FF2B5EF4-FFF2-40B4-BE49-F238E27FC236}">
                  <a16:creationId xmlns:a16="http://schemas.microsoft.com/office/drawing/2014/main" id="{158BDACC-B763-47BE-8BEB-FF8A39C64C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7" y="1120"/>
              <a:ext cx="72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5448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800" b="1" i="1">
                  <a:solidFill>
                    <a:schemeClr val="tx1"/>
                  </a:solidFill>
                  <a:latin typeface="Times" panose="02020603050405020304" pitchFamily="18" charset="0"/>
                </a:rPr>
                <a:t>d</a:t>
              </a:r>
              <a:endParaRPr lang="en-US" alt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569373" name="Text Box 29">
              <a:extLst>
                <a:ext uri="{FF2B5EF4-FFF2-40B4-BE49-F238E27FC236}">
                  <a16:creationId xmlns:a16="http://schemas.microsoft.com/office/drawing/2014/main" id="{97B4D9CA-4277-44D7-AF70-E337D52A9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" y="1432"/>
              <a:ext cx="86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5448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800" b="1" i="1">
                  <a:solidFill>
                    <a:schemeClr val="tx1"/>
                  </a:solidFill>
                  <a:latin typeface="Times" panose="02020603050405020304" pitchFamily="18" charset="0"/>
                </a:rPr>
                <a:t>f</a:t>
              </a:r>
              <a:endParaRPr lang="en-US" alt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569374" name="Text Box 30">
              <a:extLst>
                <a:ext uri="{FF2B5EF4-FFF2-40B4-BE49-F238E27FC236}">
                  <a16:creationId xmlns:a16="http://schemas.microsoft.com/office/drawing/2014/main" id="{78582D47-2730-42E0-8D59-1286F3ED05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9" y="1153"/>
              <a:ext cx="66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5448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800" b="1" i="1">
                  <a:solidFill>
                    <a:schemeClr val="tx1"/>
                  </a:solidFill>
                  <a:latin typeface="Times" panose="02020603050405020304" pitchFamily="18" charset="0"/>
                </a:rPr>
                <a:t>e</a:t>
              </a:r>
              <a:endParaRPr lang="en-US" alt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569375" name="Text Box 31">
              <a:extLst>
                <a:ext uri="{FF2B5EF4-FFF2-40B4-BE49-F238E27FC236}">
                  <a16:creationId xmlns:a16="http://schemas.microsoft.com/office/drawing/2014/main" id="{8B9297B1-D885-4C94-8748-A5EAD73521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8" y="912"/>
              <a:ext cx="79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5448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800" b="1" i="1">
                  <a:solidFill>
                    <a:schemeClr val="tx1"/>
                  </a:solidFill>
                  <a:latin typeface="Times" panose="02020603050405020304" pitchFamily="18" charset="0"/>
                </a:rPr>
                <a:t>c</a:t>
              </a:r>
            </a:p>
            <a:p>
              <a:pPr eaLnBrk="0" hangingPunct="0">
                <a:lnSpc>
                  <a:spcPct val="80000"/>
                </a:lnSpc>
                <a:spcBef>
                  <a:spcPct val="0"/>
                </a:spcBef>
              </a:pPr>
              <a:r>
                <a:rPr lang="en-US" altLang="en-US" sz="1800" b="1" i="1">
                  <a:solidFill>
                    <a:schemeClr val="tx1"/>
                  </a:solidFill>
                  <a:latin typeface="Times" panose="02020603050405020304" pitchFamily="18" charset="0"/>
                </a:rPr>
                <a:t>b</a:t>
              </a:r>
            </a:p>
            <a:p>
              <a:pPr eaLnBrk="0" hangingPunct="0">
                <a:lnSpc>
                  <a:spcPct val="70000"/>
                </a:lnSpc>
                <a:spcBef>
                  <a:spcPct val="0"/>
                </a:spcBef>
              </a:pPr>
              <a:r>
                <a:rPr lang="en-US" altLang="en-US" sz="1800" b="1" i="1">
                  <a:solidFill>
                    <a:schemeClr val="tx1"/>
                  </a:solidFill>
                  <a:latin typeface="Times" panose="02020603050405020304" pitchFamily="18" charset="0"/>
                </a:rPr>
                <a:t>a</a:t>
              </a:r>
              <a:endParaRPr lang="en-US" altLang="en-US" sz="1800" b="1">
                <a:solidFill>
                  <a:schemeClr val="tx1"/>
                </a:solidFill>
              </a:endParaRPr>
            </a:p>
            <a:p>
              <a:pPr eaLnBrk="0" hangingPunct="0">
                <a:lnSpc>
                  <a:spcPct val="90000"/>
                </a:lnSpc>
                <a:spcBef>
                  <a:spcPct val="0"/>
                </a:spcBef>
              </a:pPr>
              <a:endParaRPr lang="en-US" alt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569376" name="Text Box 32">
              <a:extLst>
                <a:ext uri="{FF2B5EF4-FFF2-40B4-BE49-F238E27FC236}">
                  <a16:creationId xmlns:a16="http://schemas.microsoft.com/office/drawing/2014/main" id="{F7C26842-8999-4DC9-9AC3-3F3A7EA12B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2" y="1784"/>
              <a:ext cx="1777" cy="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5448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800">
                  <a:solidFill>
                    <a:schemeClr val="tx1"/>
                  </a:solidFill>
                </a:rPr>
                <a:t>Sel F</a:t>
              </a:r>
              <a:r>
                <a:rPr lang="en-US" altLang="en-US" sz="1800" baseline="-25000">
                  <a:solidFill>
                    <a:schemeClr val="tx1"/>
                  </a:solidFill>
                </a:rPr>
                <a:t>1</a:t>
              </a:r>
              <a:r>
                <a:rPr lang="en-US" altLang="en-US" sz="1800">
                  <a:solidFill>
                    <a:schemeClr val="tx1"/>
                  </a:solidFill>
                </a:rPr>
                <a:t> ini memiliki 2</a:t>
              </a:r>
              <a:r>
                <a:rPr lang="en-US" altLang="en-US" sz="1800" i="1">
                  <a:solidFill>
                    <a:schemeClr val="tx1"/>
                  </a:solidFill>
                </a:rPr>
                <a:t>n </a:t>
              </a:r>
              <a:r>
                <a:rPr lang="en-US" altLang="en-US" sz="1800">
                  <a:solidFill>
                    <a:schemeClr val="tx1"/>
                  </a:solidFill>
                </a:rPr>
                <a:t>= 6</a:t>
              </a:r>
            </a:p>
            <a:p>
              <a:pPr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800">
                  <a:solidFill>
                    <a:schemeClr val="tx1"/>
                  </a:solidFill>
                </a:rPr>
                <a:t>kromosom dan sel ini</a:t>
              </a:r>
            </a:p>
            <a:p>
              <a:pPr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800">
                  <a:solidFill>
                    <a:schemeClr val="tx1"/>
                  </a:solidFill>
                </a:rPr>
                <a:t>heterozigot untuk keenam</a:t>
              </a:r>
            </a:p>
            <a:p>
              <a:pPr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800">
                  <a:solidFill>
                    <a:schemeClr val="tx1"/>
                  </a:solidFill>
                </a:rPr>
                <a:t>gen yang ditunjukkan</a:t>
              </a:r>
            </a:p>
            <a:p>
              <a:pPr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800">
                  <a:solidFill>
                    <a:schemeClr val="tx1"/>
                  </a:solidFill>
                </a:rPr>
                <a:t>(</a:t>
              </a:r>
              <a:r>
                <a:rPr lang="en-US" altLang="en-US" sz="1800" i="1">
                  <a:solidFill>
                    <a:schemeClr val="tx1"/>
                  </a:solidFill>
                  <a:latin typeface="Times" panose="02020603050405020304" pitchFamily="18" charset="0"/>
                </a:rPr>
                <a:t>AaBbCcDdEeFf</a:t>
              </a:r>
              <a:r>
                <a:rPr lang="en-US" altLang="en-US" sz="600" i="1">
                  <a:solidFill>
                    <a:schemeClr val="tx1"/>
                  </a:solidFill>
                  <a:latin typeface="Times" panose="02020603050405020304" pitchFamily="18" charset="0"/>
                </a:rPr>
                <a:t> </a:t>
              </a:r>
              <a:r>
                <a:rPr lang="en-US" altLang="en-US" sz="1800">
                  <a:solidFill>
                    <a:schemeClr val="tx1"/>
                  </a:solidFill>
                </a:rPr>
                <a:t>).</a:t>
              </a:r>
            </a:p>
            <a:p>
              <a:pPr eaLnBrk="0" hangingPunct="0">
                <a:spcBef>
                  <a:spcPct val="0"/>
                </a:spcBef>
              </a:pPr>
              <a:r>
                <a:rPr lang="en-US" altLang="en-US" sz="1800">
                  <a:solidFill>
                    <a:schemeClr val="tx1"/>
                  </a:solidFill>
                </a:rPr>
                <a:t>Merah = maternal; </a:t>
              </a:r>
            </a:p>
            <a:p>
              <a:pPr eaLnBrk="0" hangingPunct="0">
                <a:spcBef>
                  <a:spcPct val="0"/>
                </a:spcBef>
              </a:pPr>
              <a:r>
                <a:rPr lang="en-US" altLang="en-US" sz="1800">
                  <a:solidFill>
                    <a:schemeClr val="tx1"/>
                  </a:solidFill>
                </a:rPr>
                <a:t>biru = paternal.</a:t>
              </a:r>
            </a:p>
          </p:txBody>
        </p:sp>
        <p:sp>
          <p:nvSpPr>
            <p:cNvPr id="569377" name="Text Box 33">
              <a:extLst>
                <a:ext uri="{FF2B5EF4-FFF2-40B4-BE49-F238E27FC236}">
                  <a16:creationId xmlns:a16="http://schemas.microsoft.com/office/drawing/2014/main" id="{AF9BE349-8DF9-4CAE-BCD2-0C63294E09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1" y="1192"/>
              <a:ext cx="78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5448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8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569378" name="Text Box 34">
              <a:extLst>
                <a:ext uri="{FF2B5EF4-FFF2-40B4-BE49-F238E27FC236}">
                  <a16:creationId xmlns:a16="http://schemas.microsoft.com/office/drawing/2014/main" id="{62A00843-BA5F-4D52-A212-062B73E399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2" y="3066"/>
              <a:ext cx="1107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5448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800">
                  <a:solidFill>
                    <a:schemeClr val="tx1"/>
                  </a:solidFill>
                </a:rPr>
                <a:t>Setiap kromosom</a:t>
              </a:r>
            </a:p>
            <a:p>
              <a:pPr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800">
                  <a:solidFill>
                    <a:schemeClr val="tx1"/>
                  </a:solidFill>
                </a:rPr>
                <a:t>mengandung </a:t>
              </a:r>
            </a:p>
            <a:p>
              <a:pPr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800">
                  <a:solidFill>
                    <a:schemeClr val="tx1"/>
                  </a:solidFill>
                </a:rPr>
                <a:t>ratusan atau </a:t>
              </a:r>
            </a:p>
            <a:p>
              <a:pPr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800">
                  <a:solidFill>
                    <a:schemeClr val="tx1"/>
                  </a:solidFill>
                </a:rPr>
                <a:t>ribuan gen. </a:t>
              </a:r>
            </a:p>
            <a:p>
              <a:pPr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800">
                  <a:solidFill>
                    <a:schemeClr val="tx1"/>
                  </a:solidFill>
                </a:rPr>
                <a:t>Empat di antaranya</a:t>
              </a:r>
            </a:p>
            <a:p>
              <a:pPr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800">
                  <a:solidFill>
                    <a:schemeClr val="tx1"/>
                  </a:solidFill>
                </a:rPr>
                <a:t>(A, B, C, F) ditunjukkan</a:t>
              </a:r>
            </a:p>
            <a:p>
              <a:pPr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800">
                  <a:solidFill>
                    <a:schemeClr val="tx1"/>
                  </a:solidFill>
                </a:rPr>
                <a:t>di sini.</a:t>
              </a:r>
            </a:p>
          </p:txBody>
        </p:sp>
        <p:sp>
          <p:nvSpPr>
            <p:cNvPr id="569379" name="Text Box 35">
              <a:extLst>
                <a:ext uri="{FF2B5EF4-FFF2-40B4-BE49-F238E27FC236}">
                  <a16:creationId xmlns:a16="http://schemas.microsoft.com/office/drawing/2014/main" id="{D3DB56A5-002C-46C8-B769-C3E0AB6326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0" y="1673"/>
              <a:ext cx="1329" cy="1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5448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800" dirty="0" err="1">
                  <a:solidFill>
                    <a:schemeClr val="tx1"/>
                  </a:solidFill>
                </a:rPr>
                <a:t>Alel-alel</a:t>
              </a:r>
              <a:r>
                <a:rPr lang="en-US" altLang="en-US" sz="1800" dirty="0">
                  <a:solidFill>
                    <a:schemeClr val="tx1"/>
                  </a:solidFill>
                </a:rPr>
                <a:t> gen yang </a:t>
              </a:r>
              <a:r>
                <a:rPr lang="en-US" altLang="en-US" sz="1800" dirty="0" err="1">
                  <a:solidFill>
                    <a:schemeClr val="tx1"/>
                  </a:solidFill>
                </a:rPr>
                <a:t>tak</a:t>
              </a:r>
              <a:r>
                <a:rPr lang="en-US" altLang="en-US" sz="1800" dirty="0">
                  <a:solidFill>
                    <a:schemeClr val="tx1"/>
                  </a:solidFill>
                </a:rPr>
                <a:t> </a:t>
              </a:r>
            </a:p>
            <a:p>
              <a:pPr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800" dirty="0" err="1">
                  <a:solidFill>
                    <a:schemeClr val="tx1"/>
                  </a:solidFill>
                </a:rPr>
                <a:t>bertautan</a:t>
              </a:r>
              <a:r>
                <a:rPr lang="en-US" altLang="en-US" sz="1800" dirty="0">
                  <a:solidFill>
                    <a:schemeClr val="tx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tx1"/>
                  </a:solidFill>
                </a:rPr>
                <a:t>terletak</a:t>
              </a:r>
              <a:r>
                <a:rPr lang="en-US" altLang="en-US" sz="1800" dirty="0">
                  <a:solidFill>
                    <a:schemeClr val="tx1"/>
                  </a:solidFill>
                </a:rPr>
                <a:t> pada</a:t>
              </a:r>
            </a:p>
            <a:p>
              <a:pPr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800" dirty="0" err="1">
                  <a:solidFill>
                    <a:schemeClr val="tx1"/>
                  </a:solidFill>
                </a:rPr>
                <a:t>kromosom</a:t>
              </a:r>
              <a:r>
                <a:rPr lang="en-US" altLang="en-US" sz="1800" dirty="0">
                  <a:solidFill>
                    <a:schemeClr val="tx1"/>
                  </a:solidFill>
                </a:rPr>
                <a:t> yang </a:t>
              </a:r>
              <a:r>
                <a:rPr lang="en-US" altLang="en-US" sz="1800" dirty="0" err="1">
                  <a:solidFill>
                    <a:schemeClr val="tx1"/>
                  </a:solidFill>
                </a:rPr>
                <a:t>terpisah</a:t>
              </a:r>
              <a:endParaRPr lang="en-US" altLang="en-US" sz="1800" dirty="0">
                <a:solidFill>
                  <a:schemeClr val="tx1"/>
                </a:solidFill>
              </a:endParaRPr>
            </a:p>
            <a:p>
              <a:pPr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800" dirty="0">
                  <a:solidFill>
                    <a:schemeClr val="tx1"/>
                  </a:solidFill>
                </a:rPr>
                <a:t>(</a:t>
              </a:r>
              <a:r>
                <a:rPr lang="en-US" altLang="en-US" sz="1800" dirty="0" err="1">
                  <a:solidFill>
                    <a:schemeClr val="tx1"/>
                  </a:solidFill>
                </a:rPr>
                <a:t>misalnya</a:t>
              </a:r>
              <a:r>
                <a:rPr lang="en-US" altLang="en-US" sz="1800" dirty="0">
                  <a:solidFill>
                    <a:schemeClr val="tx1"/>
                  </a:solidFill>
                </a:rPr>
                <a:t> d dan e), </a:t>
              </a:r>
              <a:r>
                <a:rPr lang="en-US" altLang="en-US" sz="1800" dirty="0" err="1">
                  <a:solidFill>
                    <a:schemeClr val="tx1"/>
                  </a:solidFill>
                </a:rPr>
                <a:t>atau</a:t>
              </a:r>
              <a:endParaRPr lang="en-US" altLang="en-US" sz="1800" dirty="0">
                <a:solidFill>
                  <a:schemeClr val="tx1"/>
                </a:solidFill>
              </a:endParaRPr>
            </a:p>
            <a:p>
              <a:pPr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800" dirty="0">
                  <a:solidFill>
                    <a:schemeClr val="tx1"/>
                  </a:solidFill>
                </a:rPr>
                <a:t>pada </a:t>
              </a:r>
              <a:r>
                <a:rPr lang="en-US" altLang="en-US" sz="1800" dirty="0" err="1">
                  <a:solidFill>
                    <a:schemeClr val="tx1"/>
                  </a:solidFill>
                </a:rPr>
                <a:t>kromosom</a:t>
              </a:r>
              <a:r>
                <a:rPr lang="en-US" altLang="en-US" sz="1800" dirty="0">
                  <a:solidFill>
                    <a:schemeClr val="tx1"/>
                  </a:solidFill>
                </a:rPr>
                <a:t> yang </a:t>
              </a:r>
            </a:p>
            <a:p>
              <a:pPr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800" dirty="0" err="1">
                  <a:solidFill>
                    <a:schemeClr val="tx1"/>
                  </a:solidFill>
                </a:rPr>
                <a:t>sama</a:t>
              </a:r>
              <a:r>
                <a:rPr lang="en-US" altLang="en-US" sz="1800" dirty="0">
                  <a:solidFill>
                    <a:schemeClr val="tx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tx1"/>
                  </a:solidFill>
                </a:rPr>
                <a:t>namun</a:t>
              </a:r>
              <a:r>
                <a:rPr lang="en-US" altLang="en-US" sz="1800" dirty="0">
                  <a:solidFill>
                    <a:schemeClr val="tx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tx1"/>
                  </a:solidFill>
                </a:rPr>
                <a:t>terpisah</a:t>
              </a:r>
              <a:endParaRPr lang="en-US" altLang="en-US" sz="1800" dirty="0">
                <a:solidFill>
                  <a:schemeClr val="tx1"/>
                </a:solidFill>
              </a:endParaRPr>
            </a:p>
            <a:p>
              <a:pPr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800" dirty="0" err="1">
                  <a:solidFill>
                    <a:schemeClr val="tx1"/>
                  </a:solidFill>
                </a:rPr>
                <a:t>sangat</a:t>
              </a:r>
              <a:r>
                <a:rPr lang="en-US" altLang="en-US" sz="1800" dirty="0">
                  <a:solidFill>
                    <a:schemeClr val="tx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tx1"/>
                  </a:solidFill>
                </a:rPr>
                <a:t>jauh</a:t>
              </a:r>
              <a:r>
                <a:rPr lang="en-US" altLang="en-US" sz="1800" dirty="0">
                  <a:solidFill>
                    <a:schemeClr val="tx1"/>
                  </a:solidFill>
                </a:rPr>
                <a:t> (</a:t>
              </a:r>
              <a:r>
                <a:rPr lang="en-US" altLang="en-US" sz="1800" i="1" dirty="0">
                  <a:solidFill>
                    <a:schemeClr val="tx1"/>
                  </a:solidFill>
                </a:rPr>
                <a:t>c</a:t>
              </a:r>
              <a:r>
                <a:rPr lang="en-US" altLang="en-US" sz="1800" dirty="0">
                  <a:solidFill>
                    <a:schemeClr val="tx1"/>
                  </a:solidFill>
                </a:rPr>
                <a:t> dan f) </a:t>
              </a:r>
            </a:p>
            <a:p>
              <a:pPr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800" dirty="0" err="1">
                  <a:solidFill>
                    <a:schemeClr val="tx1"/>
                  </a:solidFill>
                </a:rPr>
                <a:t>sehingga</a:t>
              </a:r>
              <a:r>
                <a:rPr lang="en-US" altLang="en-US" sz="1800" dirty="0">
                  <a:solidFill>
                    <a:schemeClr val="tx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tx1"/>
                  </a:solidFill>
                </a:rPr>
                <a:t>memilah</a:t>
              </a:r>
              <a:r>
                <a:rPr lang="en-US" altLang="en-US" sz="1800" dirty="0">
                  <a:solidFill>
                    <a:schemeClr val="tx1"/>
                  </a:solidFill>
                </a:rPr>
                <a:t> </a:t>
              </a:r>
            </a:p>
            <a:p>
              <a:pPr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800" dirty="0" err="1">
                  <a:solidFill>
                    <a:schemeClr val="tx1"/>
                  </a:solidFill>
                </a:rPr>
                <a:t>secara</a:t>
              </a:r>
              <a:r>
                <a:rPr lang="en-US" altLang="en-US" sz="1800" dirty="0">
                  <a:solidFill>
                    <a:schemeClr val="tx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tx1"/>
                  </a:solidFill>
                </a:rPr>
                <a:t>bebas</a:t>
              </a:r>
              <a:r>
                <a:rPr lang="en-US" altLang="en-US" sz="1800" dirty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569380" name="Text Box 36">
              <a:extLst>
                <a:ext uri="{FF2B5EF4-FFF2-40B4-BE49-F238E27FC236}">
                  <a16:creationId xmlns:a16="http://schemas.microsoft.com/office/drawing/2014/main" id="{33EB1A62-7B47-498D-B323-72C8399198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6" y="3109"/>
              <a:ext cx="1634" cy="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5448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eaLnBrk="0" hangingPunct="0">
                <a:spcBef>
                  <a:spcPct val="0"/>
                </a:spcBef>
              </a:pPr>
              <a:r>
                <a:rPr lang="en-US" altLang="en-US" sz="1800" dirty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Gen-gen pada </a:t>
              </a:r>
              <a:r>
                <a:rPr lang="en-US" altLang="en-US" sz="1800" dirty="0" err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kromosom</a:t>
              </a:r>
              <a:r>
                <a:rPr lang="en-US" altLang="en-US" sz="1800" dirty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 yang </a:t>
              </a:r>
            </a:p>
            <a:p>
              <a:pPr eaLnBrk="0" hangingPunct="0">
                <a:spcBef>
                  <a:spcPct val="0"/>
                </a:spcBef>
              </a:pPr>
              <a:r>
                <a:rPr lang="en-US" altLang="en-US" sz="1800" dirty="0" err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sama</a:t>
              </a:r>
              <a:r>
                <a:rPr lang="en-US" altLang="en-US" sz="1800" dirty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 yang </a:t>
              </a:r>
              <a:r>
                <a:rPr lang="en-US" altLang="en-US" sz="1800" dirty="0" err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alel-alelnya</a:t>
              </a:r>
              <a:r>
                <a:rPr lang="en-US" altLang="en-US" sz="1800" dirty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 </a:t>
              </a:r>
            </a:p>
            <a:p>
              <a:pPr eaLnBrk="0" hangingPunct="0">
                <a:spcBef>
                  <a:spcPct val="0"/>
                </a:spcBef>
              </a:pPr>
              <a:r>
                <a:rPr lang="en-US" altLang="en-US" sz="1800" dirty="0" err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sedemikian</a:t>
              </a:r>
              <a:r>
                <a:rPr lang="en-US" altLang="en-US" sz="1800" dirty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 </a:t>
              </a:r>
              <a:r>
                <a:rPr lang="en-US" altLang="en-US" sz="1800" dirty="0" err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dekat</a:t>
              </a:r>
              <a:r>
                <a:rPr lang="en-US" altLang="en-US" sz="1800" dirty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 </a:t>
              </a:r>
              <a:r>
                <a:rPr lang="en-US" altLang="en-US" sz="1800" dirty="0" err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sehingga</a:t>
              </a:r>
              <a:endParaRPr lang="en-US" altLang="en-US" sz="1800" dirty="0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n-US" altLang="en-US" sz="1800" dirty="0" err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tidak</a:t>
              </a:r>
              <a:r>
                <a:rPr lang="en-US" altLang="en-US" sz="1800" dirty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 </a:t>
              </a:r>
              <a:r>
                <a:rPr lang="en-US" altLang="en-US" sz="1800" dirty="0" err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memilah</a:t>
              </a:r>
              <a:r>
                <a:rPr lang="en-US" altLang="en-US" sz="1800" dirty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 </a:t>
              </a:r>
              <a:r>
                <a:rPr lang="en-US" altLang="en-US" sz="1800" dirty="0" err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secara</a:t>
              </a:r>
              <a:r>
                <a:rPr lang="en-US" altLang="en-US" sz="1800" dirty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 </a:t>
              </a:r>
              <a:r>
                <a:rPr lang="en-US" altLang="en-US" sz="1800" dirty="0" err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bebas</a:t>
              </a:r>
              <a:endParaRPr lang="en-US" altLang="en-US" sz="1800" dirty="0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n-US" altLang="en-US" sz="1800" dirty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(</a:t>
              </a:r>
              <a:r>
                <a:rPr lang="en-US" altLang="en-US" sz="1800" dirty="0" err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misalnya</a:t>
              </a:r>
              <a:r>
                <a:rPr lang="en-US" altLang="en-US" sz="1800" dirty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 </a:t>
              </a:r>
              <a:r>
                <a:rPr lang="en-US" altLang="en-US" sz="1800" i="1" dirty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a, b,</a:t>
              </a:r>
              <a:r>
                <a:rPr lang="en-US" altLang="en-US" sz="1800" dirty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 dan </a:t>
              </a:r>
              <a:r>
                <a:rPr lang="en-US" altLang="en-US" sz="1800" i="1" dirty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c</a:t>
              </a:r>
              <a:r>
                <a:rPr lang="en-US" altLang="en-US" sz="1800" dirty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) </a:t>
              </a:r>
              <a:r>
                <a:rPr lang="en-US" altLang="en-US" sz="1800" dirty="0" err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disebut</a:t>
              </a:r>
              <a:endParaRPr lang="en-US" altLang="en-US" sz="1800" dirty="0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n-US" altLang="en-US" sz="1800" dirty="0" err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Bertautan</a:t>
              </a:r>
              <a:r>
                <a:rPr lang="en-US" altLang="en-US" sz="1800" dirty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.</a:t>
              </a:r>
            </a:p>
          </p:txBody>
        </p:sp>
        <p:sp>
          <p:nvSpPr>
            <p:cNvPr id="569381" name="Line 37">
              <a:extLst>
                <a:ext uri="{FF2B5EF4-FFF2-40B4-BE49-F238E27FC236}">
                  <a16:creationId xmlns:a16="http://schemas.microsoft.com/office/drawing/2014/main" id="{7D4EB0EF-4F7E-404B-A25C-811A92406A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2448"/>
              <a:ext cx="216" cy="4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569382" name="Line 38">
              <a:extLst>
                <a:ext uri="{FF2B5EF4-FFF2-40B4-BE49-F238E27FC236}">
                  <a16:creationId xmlns:a16="http://schemas.microsoft.com/office/drawing/2014/main" id="{95B311FD-CE0F-4989-BE27-7963F32DBA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83" y="3497"/>
              <a:ext cx="299" cy="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569383" name="AutoShape 39">
              <a:extLst>
                <a:ext uri="{FF2B5EF4-FFF2-40B4-BE49-F238E27FC236}">
                  <a16:creationId xmlns:a16="http://schemas.microsoft.com/office/drawing/2014/main" id="{88B291D6-B74E-4F74-B2BB-B8D99C02CDF5}"/>
                </a:ext>
              </a:extLst>
            </p:cNvPr>
            <p:cNvSpPr>
              <a:spLocks/>
            </p:cNvSpPr>
            <p:nvPr/>
          </p:nvSpPr>
          <p:spPr bwMode="auto">
            <a:xfrm rot="-6699570">
              <a:off x="2586" y="3790"/>
              <a:ext cx="78" cy="196"/>
            </a:xfrm>
            <a:prstGeom prst="leftBrace">
              <a:avLst>
                <a:gd name="adj1" fmla="val 2094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569384" name="Line 40">
              <a:extLst>
                <a:ext uri="{FF2B5EF4-FFF2-40B4-BE49-F238E27FC236}">
                  <a16:creationId xmlns:a16="http://schemas.microsoft.com/office/drawing/2014/main" id="{532C1522-BDA0-4A9F-8280-75E995F85D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42" y="3777"/>
              <a:ext cx="726" cy="1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569385" name="Line 41">
              <a:extLst>
                <a:ext uri="{FF2B5EF4-FFF2-40B4-BE49-F238E27FC236}">
                  <a16:creationId xmlns:a16="http://schemas.microsoft.com/office/drawing/2014/main" id="{007BFC5F-922C-48C3-B3D9-EB1C63C308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73" y="2538"/>
              <a:ext cx="1204" cy="11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569386" name="Line 42">
              <a:extLst>
                <a:ext uri="{FF2B5EF4-FFF2-40B4-BE49-F238E27FC236}">
                  <a16:creationId xmlns:a16="http://schemas.microsoft.com/office/drawing/2014/main" id="{1DF859ED-CB05-4218-B885-9A44592B9A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5" y="2544"/>
              <a:ext cx="728" cy="99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569387" name="Line 43">
              <a:extLst>
                <a:ext uri="{FF2B5EF4-FFF2-40B4-BE49-F238E27FC236}">
                  <a16:creationId xmlns:a16="http://schemas.microsoft.com/office/drawing/2014/main" id="{1F8866BB-749D-4BC4-8118-3DC9125269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7" y="2134"/>
              <a:ext cx="700" cy="7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569388" name="Line 44">
              <a:extLst>
                <a:ext uri="{FF2B5EF4-FFF2-40B4-BE49-F238E27FC236}">
                  <a16:creationId xmlns:a16="http://schemas.microsoft.com/office/drawing/2014/main" id="{C843D45D-E4A4-4E93-B878-AC9919A83C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5" y="2134"/>
              <a:ext cx="732" cy="9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</p:grpSp>
      <p:sp>
        <p:nvSpPr>
          <p:cNvPr id="569391" name="Rectangle 47">
            <a:extLst>
              <a:ext uri="{FF2B5EF4-FFF2-40B4-BE49-F238E27FC236}">
                <a16:creationId xmlns:a16="http://schemas.microsoft.com/office/drawing/2014/main" id="{9A81D996-F2F0-4356-99C1-4BB28E1F99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438150"/>
            <a:ext cx="8839200" cy="476250"/>
          </a:xfrm>
          <a:noFill/>
          <a:ln/>
        </p:spPr>
        <p:txBody>
          <a:bodyPr/>
          <a:lstStyle/>
          <a:p>
            <a:r>
              <a:rPr lang="en-US" altLang="en-US" sz="2800" dirty="0" err="1"/>
              <a:t>Bagaimana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Tautan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Memengaruhi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Pewarisan</a:t>
            </a:r>
            <a:r>
              <a:rPr lang="en-US" altLang="en-US" sz="2800" dirty="0"/>
              <a:t>-Sifat</a:t>
            </a:r>
            <a:endParaRPr lang="en-US" altLang="en-US" b="0" dirty="0">
              <a:solidFill>
                <a:schemeClr val="tx1"/>
              </a:solidFill>
            </a:endParaRPr>
          </a:p>
        </p:txBody>
      </p:sp>
      <p:sp>
        <p:nvSpPr>
          <p:cNvPr id="569392" name="Line 48">
            <a:extLst>
              <a:ext uri="{FF2B5EF4-FFF2-40B4-BE49-F238E27FC236}">
                <a16:creationId xmlns:a16="http://schemas.microsoft.com/office/drawing/2014/main" id="{89B7102C-44D6-42D6-AD5A-7D29C5C9F55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650038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569393" name="Line 49">
            <a:extLst>
              <a:ext uri="{FF2B5EF4-FFF2-40B4-BE49-F238E27FC236}">
                <a16:creationId xmlns:a16="http://schemas.microsoft.com/office/drawing/2014/main" id="{0935D91F-082A-4F5B-8E2A-95A59C077C3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4" name="Text Box 4">
            <a:extLst>
              <a:ext uri="{FF2B5EF4-FFF2-40B4-BE49-F238E27FC236}">
                <a16:creationId xmlns:a16="http://schemas.microsoft.com/office/drawing/2014/main" id="{CDD50F52-4A9B-478A-89DE-2180383AE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74725"/>
            <a:ext cx="822960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60000"/>
              </a:lnSpc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Anggaplah bahwa lalat parental merupakan galur-murni untuk tubuh abu-abu dengan sayap vestigial dan tubuh hitam dengan sayap normal. Gambarlah kromosom-kromosom pada keempat kemungkinan sel telur dari betina F1, dan labeli masing-masing kromosom sebagai ‘parental’ atau ‘rekombinan’.</a:t>
            </a:r>
          </a:p>
        </p:txBody>
      </p:sp>
      <p:sp>
        <p:nvSpPr>
          <p:cNvPr id="573448" name="Rectangle 8">
            <a:extLst>
              <a:ext uri="{FF2B5EF4-FFF2-40B4-BE49-F238E27FC236}">
                <a16:creationId xmlns:a16="http://schemas.microsoft.com/office/drawing/2014/main" id="{E769EB4B-02B4-4A31-B590-22AB14AF7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534400" cy="503238"/>
          </a:xfrm>
          <a:noFill/>
          <a:ln/>
        </p:spPr>
        <p:txBody>
          <a:bodyPr/>
          <a:lstStyle/>
          <a:p>
            <a:r>
              <a:rPr lang="en-US" altLang="en-US"/>
              <a:t>Soal Peraga</a:t>
            </a:r>
            <a:endParaRPr lang="en-US" altLang="en-US" b="0">
              <a:solidFill>
                <a:schemeClr val="tx1"/>
              </a:solidFill>
            </a:endParaRPr>
          </a:p>
        </p:txBody>
      </p:sp>
      <p:sp>
        <p:nvSpPr>
          <p:cNvPr id="573449" name="Line 9">
            <a:extLst>
              <a:ext uri="{FF2B5EF4-FFF2-40B4-BE49-F238E27FC236}">
                <a16:creationId xmlns:a16="http://schemas.microsoft.com/office/drawing/2014/main" id="{43E34CD3-5EDB-4FFF-B4A7-571C3A95D7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573450" name="Line 10">
            <a:extLst>
              <a:ext uri="{FF2B5EF4-FFF2-40B4-BE49-F238E27FC236}">
                <a16:creationId xmlns:a16="http://schemas.microsoft.com/office/drawing/2014/main" id="{E544FEF4-D0D7-49D7-9553-B400150AC39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Text Box 2">
            <a:extLst>
              <a:ext uri="{FF2B5EF4-FFF2-40B4-BE49-F238E27FC236}">
                <a16:creationId xmlns:a16="http://schemas.microsoft.com/office/drawing/2014/main" id="{ABD6651D-32D9-47FD-919F-737BEDF31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50938"/>
            <a:ext cx="8229600" cy="502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en-US">
                <a:latin typeface="Arial" panose="020B0604020202020204" pitchFamily="34" charset="0"/>
              </a:rPr>
              <a:t>	Lalat buah yang merupakan galur-murni untuk tubuh abu-abu, sayap vestigial (</a:t>
            </a:r>
            <a:r>
              <a:rPr kumimoji="0" lang="en-US" altLang="en-US" i="1">
                <a:latin typeface="Arial" panose="020B0604020202020204" pitchFamily="34" charset="0"/>
              </a:rPr>
              <a:t>b</a:t>
            </a:r>
            <a:r>
              <a:rPr kumimoji="0" lang="en-US" altLang="en-US" i="1" baseline="30000">
                <a:latin typeface="Arial" panose="020B0604020202020204" pitchFamily="34" charset="0"/>
              </a:rPr>
              <a:t>+</a:t>
            </a:r>
            <a:r>
              <a:rPr kumimoji="0" lang="en-US" altLang="en-US" i="1">
                <a:latin typeface="Arial" panose="020B0604020202020204" pitchFamily="34" charset="0"/>
              </a:rPr>
              <a:t> b</a:t>
            </a:r>
            <a:r>
              <a:rPr kumimoji="0" lang="en-US" altLang="en-US" i="1" baseline="30000">
                <a:latin typeface="Arial" panose="020B0604020202020204" pitchFamily="34" charset="0"/>
              </a:rPr>
              <a:t>+</a:t>
            </a:r>
            <a:r>
              <a:rPr kumimoji="0" lang="en-US" altLang="en-US" i="1">
                <a:latin typeface="Arial" panose="020B0604020202020204" pitchFamily="34" charset="0"/>
              </a:rPr>
              <a:t> vg vg</a:t>
            </a:r>
            <a:r>
              <a:rPr kumimoji="0" lang="en-US" altLang="en-US">
                <a:latin typeface="Arial" panose="020B0604020202020204" pitchFamily="34" charset="0"/>
              </a:rPr>
              <a:t>) dikawinkan dengan lalat yang merupakan galur-murni untuk tubuh hitam, sayap normal (</a:t>
            </a:r>
            <a:r>
              <a:rPr kumimoji="0" lang="en-US" altLang="en-US" i="1">
                <a:latin typeface="Arial" panose="020B0604020202020204" pitchFamily="34" charset="0"/>
              </a:rPr>
              <a:t>b b vg</a:t>
            </a:r>
            <a:r>
              <a:rPr kumimoji="0" lang="en-US" altLang="en-US" i="1" baseline="30000">
                <a:latin typeface="Arial" panose="020B0604020202020204" pitchFamily="34" charset="0"/>
              </a:rPr>
              <a:t>+</a:t>
            </a:r>
            <a:r>
              <a:rPr kumimoji="0" lang="en-US" altLang="en-US" i="1">
                <a:latin typeface="Arial" panose="020B0604020202020204" pitchFamily="34" charset="0"/>
              </a:rPr>
              <a:t> vg</a:t>
            </a:r>
            <a:r>
              <a:rPr kumimoji="0" lang="en-US" altLang="en-US" i="1" baseline="30000">
                <a:latin typeface="Arial" panose="020B0604020202020204" pitchFamily="34" charset="0"/>
              </a:rPr>
              <a:t>+</a:t>
            </a:r>
            <a:r>
              <a:rPr kumimoji="0" lang="en-US" altLang="en-US">
                <a:latin typeface="Arial" panose="020B0604020202020204" pitchFamily="34" charset="0"/>
              </a:rPr>
              <a:t>).</a:t>
            </a:r>
          </a:p>
          <a:p>
            <a:pPr eaLnBrk="1" hangingPunct="1">
              <a:spcBef>
                <a:spcPct val="50000"/>
              </a:spcBef>
              <a:buFont typeface="Times" panose="02020603050405020304" pitchFamily="18" charset="0"/>
              <a:buAutoNum type="alphaLcPeriod"/>
            </a:pPr>
            <a:r>
              <a:rPr kumimoji="0" lang="en-US" altLang="en-US">
                <a:latin typeface="Arial" panose="020B0604020202020204" pitchFamily="34" charset="0"/>
              </a:rPr>
              <a:t>Gambarkan kromosom-kromosom untuk lalat-lalat generasi P, dengan menggunakan warna merah untuk lalat abu-abu dan merah muda untuk lalat hitam. Tunjukkan posisi masing-masing alel.</a:t>
            </a:r>
          </a:p>
          <a:p>
            <a:pPr eaLnBrk="1" hangingPunct="1">
              <a:spcBef>
                <a:spcPct val="50000"/>
              </a:spcBef>
              <a:buFont typeface="Times" panose="02020603050405020304" pitchFamily="18" charset="0"/>
              <a:buAutoNum type="alphaLcPeriod"/>
            </a:pPr>
            <a:r>
              <a:rPr kumimoji="0" lang="en-US" altLang="en-US">
                <a:latin typeface="Arial" panose="020B0604020202020204" pitchFamily="34" charset="0"/>
              </a:rPr>
              <a:t>Gambarkan kromosom dan labeli alel-alel lalat F</a:t>
            </a:r>
            <a:r>
              <a:rPr kumimoji="0" lang="en-US" altLang="en-US" baseline="-25000">
                <a:latin typeface="Arial" panose="020B0604020202020204" pitchFamily="34" charset="0"/>
              </a:rPr>
              <a:t>1</a:t>
            </a:r>
            <a:r>
              <a:rPr kumimoji="0" lang="en-US" altLang="en-US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 typeface="Times" panose="02020603050405020304" pitchFamily="18" charset="0"/>
              <a:buAutoNum type="alphaLcPeriod"/>
            </a:pPr>
            <a:r>
              <a:rPr kumimoji="0" lang="en-US" altLang="en-US">
                <a:latin typeface="Arial" panose="020B0604020202020204" pitchFamily="34" charset="0"/>
              </a:rPr>
              <a:t>Anggaplah seekor betina F</a:t>
            </a:r>
            <a:r>
              <a:rPr kumimoji="0" lang="en-US" altLang="en-US" baseline="-25000">
                <a:latin typeface="Arial" panose="020B0604020202020204" pitchFamily="34" charset="0"/>
              </a:rPr>
              <a:t>1 </a:t>
            </a:r>
            <a:r>
              <a:rPr kumimoji="0" lang="en-US" altLang="en-US">
                <a:latin typeface="Arial" panose="020B0604020202020204" pitchFamily="34" charset="0"/>
              </a:rPr>
              <a:t>disilang uji. Gambarkan kromosom yang dimiliki oleh keturunan yang dihasilkan dalam bujur sangkar Punnett.</a:t>
            </a:r>
          </a:p>
        </p:txBody>
      </p:sp>
      <p:sp>
        <p:nvSpPr>
          <p:cNvPr id="604163" name="Rectangle 3">
            <a:extLst>
              <a:ext uri="{FF2B5EF4-FFF2-40B4-BE49-F238E27FC236}">
                <a16:creationId xmlns:a16="http://schemas.microsoft.com/office/drawing/2014/main" id="{78855801-A917-4E33-8ED3-1205AD7DF7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534400" cy="503238"/>
          </a:xfrm>
          <a:noFill/>
          <a:ln/>
        </p:spPr>
        <p:txBody>
          <a:bodyPr/>
          <a:lstStyle/>
          <a:p>
            <a:r>
              <a:rPr lang="en-US" altLang="en-US"/>
              <a:t>Soal Genetika</a:t>
            </a:r>
            <a:endParaRPr lang="en-US" altLang="en-US" b="0">
              <a:solidFill>
                <a:schemeClr val="tx1"/>
              </a:solidFill>
            </a:endParaRPr>
          </a:p>
        </p:txBody>
      </p:sp>
      <p:sp>
        <p:nvSpPr>
          <p:cNvPr id="604164" name="Line 4">
            <a:extLst>
              <a:ext uri="{FF2B5EF4-FFF2-40B4-BE49-F238E27FC236}">
                <a16:creationId xmlns:a16="http://schemas.microsoft.com/office/drawing/2014/main" id="{3637ACDE-C7BD-4CA7-981F-7E1BC719110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604165" name="Line 5">
            <a:extLst>
              <a:ext uri="{FF2B5EF4-FFF2-40B4-BE49-F238E27FC236}">
                <a16:creationId xmlns:a16="http://schemas.microsoft.com/office/drawing/2014/main" id="{67B1CE22-15DB-410B-9723-1AE1194B3B3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6217" name="Group 9">
            <a:extLst>
              <a:ext uri="{FF2B5EF4-FFF2-40B4-BE49-F238E27FC236}">
                <a16:creationId xmlns:a16="http://schemas.microsoft.com/office/drawing/2014/main" id="{7FC76F16-0BE6-4B33-A603-9FA8C9C25C83}"/>
              </a:ext>
            </a:extLst>
          </p:cNvPr>
          <p:cNvGrpSpPr>
            <a:grpSpLocks/>
          </p:cNvGrpSpPr>
          <p:nvPr/>
        </p:nvGrpSpPr>
        <p:grpSpPr bwMode="auto">
          <a:xfrm>
            <a:off x="493713" y="1184275"/>
            <a:ext cx="3460750" cy="3236913"/>
            <a:chOff x="311" y="746"/>
            <a:chExt cx="2180" cy="2039"/>
          </a:xfrm>
        </p:grpSpPr>
        <p:pic>
          <p:nvPicPr>
            <p:cNvPr id="606210" name="Picture 2">
              <a:extLst>
                <a:ext uri="{FF2B5EF4-FFF2-40B4-BE49-F238E27FC236}">
                  <a16:creationId xmlns:a16="http://schemas.microsoft.com/office/drawing/2014/main" id="{EC6F56CA-1C19-4463-89B3-DB4FCAF416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746"/>
              <a:ext cx="2059" cy="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6211" name="Rectangle 3">
              <a:extLst>
                <a:ext uri="{FF2B5EF4-FFF2-40B4-BE49-F238E27FC236}">
                  <a16:creationId xmlns:a16="http://schemas.microsoft.com/office/drawing/2014/main" id="{8A93CD00-06ED-4940-A50A-0FB676092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" y="2699"/>
              <a:ext cx="1849" cy="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ID"/>
            </a:p>
          </p:txBody>
        </p:sp>
      </p:grpSp>
      <p:sp>
        <p:nvSpPr>
          <p:cNvPr id="606212" name="Rectangle 4">
            <a:extLst>
              <a:ext uri="{FF2B5EF4-FFF2-40B4-BE49-F238E27FC236}">
                <a16:creationId xmlns:a16="http://schemas.microsoft.com/office/drawing/2014/main" id="{765B231F-1B58-4832-BE15-053236EFE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8534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150" indent="6350">
              <a:lnSpc>
                <a:spcPct val="90000"/>
              </a:lnSpc>
              <a:spcBef>
                <a:spcPct val="0"/>
              </a:spcBef>
              <a:defRPr sz="30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57150" indent="6350">
              <a:lnSpc>
                <a:spcPct val="90000"/>
              </a:lnSpc>
              <a:spcBef>
                <a:spcPct val="0"/>
              </a:spcBef>
              <a:defRPr sz="3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57150" indent="6350">
              <a:lnSpc>
                <a:spcPct val="90000"/>
              </a:lnSpc>
              <a:spcBef>
                <a:spcPct val="0"/>
              </a:spcBef>
              <a:defRPr sz="30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57150" indent="6350">
              <a:lnSpc>
                <a:spcPct val="90000"/>
              </a:lnSpc>
              <a:spcBef>
                <a:spcPct val="0"/>
              </a:spcBef>
              <a:defRPr sz="30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57150" indent="6350">
              <a:lnSpc>
                <a:spcPct val="90000"/>
              </a:lnSpc>
              <a:spcBef>
                <a:spcPct val="0"/>
              </a:spcBef>
              <a:defRPr sz="30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514350" indent="6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71550" indent="6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428750" indent="6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85950" indent="6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Soal Penelitian Ilmiah</a:t>
            </a:r>
            <a:endParaRPr lang="en-US" altLang="en-US" b="0">
              <a:solidFill>
                <a:schemeClr val="tx1"/>
              </a:solidFill>
            </a:endParaRPr>
          </a:p>
        </p:txBody>
      </p:sp>
      <p:sp>
        <p:nvSpPr>
          <p:cNvPr id="606213" name="Text Box 5">
            <a:extLst>
              <a:ext uri="{FF2B5EF4-FFF2-40B4-BE49-F238E27FC236}">
                <a16:creationId xmlns:a16="http://schemas.microsoft.com/office/drawing/2014/main" id="{326792C5-B138-4D6E-939A-7718F8D9C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565275"/>
            <a:ext cx="49530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en-US" sz="2000">
                <a:latin typeface="Arial" panose="020B0604020202020204" pitchFamily="34" charset="0"/>
              </a:rPr>
              <a:t>	Kupu-kupu memiliki sistem penentuan jenis kelamin X-Y yang berbeda dari sistem pada lalat atau manusia. Kupu-kupu betina bisa XY atau XO, sedangkan kupu-kupu dengan dua kromosom X atau lebih merupakan jantan.</a:t>
            </a:r>
          </a:p>
        </p:txBody>
      </p:sp>
      <p:sp>
        <p:nvSpPr>
          <p:cNvPr id="606214" name="Text Box 6">
            <a:extLst>
              <a:ext uri="{FF2B5EF4-FFF2-40B4-BE49-F238E27FC236}">
                <a16:creationId xmlns:a16="http://schemas.microsoft.com/office/drawing/2014/main" id="{63BB3655-8C49-4DEF-B880-C9E0AC8BA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79925"/>
            <a:ext cx="8458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en-US" sz="2000">
                <a:latin typeface="Arial" panose="020B0604020202020204" pitchFamily="34" charset="0"/>
              </a:rPr>
              <a:t>	Foto ini menunjukkan kupu-kupu swallowtail yang merupakan ginandromorf, individu yang separuh jantan (sisi kiri) dan separuh betina (sisi kanan). Mengingat pembelahan pertama zigot membagi embrio menjadi calon paruhan kanan dan kiri kupu-kupu, ajukan hipotesis yang menjelaskan bagaimana gagal berpisah dapat menghasilkan kupu-kupu yang tidak lazim ini.</a:t>
            </a:r>
          </a:p>
        </p:txBody>
      </p:sp>
      <p:sp>
        <p:nvSpPr>
          <p:cNvPr id="606215" name="Line 7">
            <a:extLst>
              <a:ext uri="{FF2B5EF4-FFF2-40B4-BE49-F238E27FC236}">
                <a16:creationId xmlns:a16="http://schemas.microsoft.com/office/drawing/2014/main" id="{5A208D1E-A8E8-490B-9AFD-DFE1FA089D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606216" name="Line 8">
            <a:extLst>
              <a:ext uri="{FF2B5EF4-FFF2-40B4-BE49-F238E27FC236}">
                <a16:creationId xmlns:a16="http://schemas.microsoft.com/office/drawing/2014/main" id="{E653AA41-2457-4049-8B3E-C396AC7D0CF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8" name="Rectangle 6">
            <a:extLst>
              <a:ext uri="{FF2B5EF4-FFF2-40B4-BE49-F238E27FC236}">
                <a16:creationId xmlns:a16="http://schemas.microsoft.com/office/drawing/2014/main" id="{72C54A36-7820-488A-91D5-9EC4AF97C7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34963"/>
            <a:ext cx="8534400" cy="503237"/>
          </a:xfrm>
          <a:noFill/>
          <a:ln/>
        </p:spPr>
        <p:txBody>
          <a:bodyPr/>
          <a:lstStyle/>
          <a:p>
            <a:r>
              <a:rPr lang="en-US" altLang="en-US"/>
              <a:t>Jawaban Soal Peraga</a:t>
            </a:r>
            <a:endParaRPr lang="en-US" altLang="en-US" b="0">
              <a:solidFill>
                <a:schemeClr val="tx1"/>
              </a:solidFill>
            </a:endParaRPr>
          </a:p>
        </p:txBody>
      </p:sp>
      <p:sp>
        <p:nvSpPr>
          <p:cNvPr id="596999" name="Line 7">
            <a:extLst>
              <a:ext uri="{FF2B5EF4-FFF2-40B4-BE49-F238E27FC236}">
                <a16:creationId xmlns:a16="http://schemas.microsoft.com/office/drawing/2014/main" id="{9ECA367F-0992-4DB7-84B3-7A106F2481A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597000" name="Line 8">
            <a:extLst>
              <a:ext uri="{FF2B5EF4-FFF2-40B4-BE49-F238E27FC236}">
                <a16:creationId xmlns:a16="http://schemas.microsoft.com/office/drawing/2014/main" id="{0E41A22D-64D6-4652-87B0-4867DBE820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pic>
        <p:nvPicPr>
          <p:cNvPr id="597001" name="Picture 9">
            <a:extLst>
              <a:ext uri="{FF2B5EF4-FFF2-40B4-BE49-F238E27FC236}">
                <a16:creationId xmlns:a16="http://schemas.microsoft.com/office/drawing/2014/main" id="{15B62839-347C-4133-80D2-BD23BFCA9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906780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3" name="Rectangle 5">
            <a:extLst>
              <a:ext uri="{FF2B5EF4-FFF2-40B4-BE49-F238E27FC236}">
                <a16:creationId xmlns:a16="http://schemas.microsoft.com/office/drawing/2014/main" id="{365B767A-3496-493B-BCB0-2DE6EDA315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534400" cy="503238"/>
          </a:xfrm>
          <a:noFill/>
          <a:ln/>
        </p:spPr>
        <p:txBody>
          <a:bodyPr/>
          <a:lstStyle/>
          <a:p>
            <a:r>
              <a:rPr lang="en-US" altLang="en-US"/>
              <a:t>Jawaban Soal Genetika</a:t>
            </a:r>
            <a:endParaRPr lang="en-US" altLang="en-US" b="0">
              <a:solidFill>
                <a:schemeClr val="tx1"/>
              </a:solidFill>
            </a:endParaRPr>
          </a:p>
        </p:txBody>
      </p:sp>
      <p:sp>
        <p:nvSpPr>
          <p:cNvPr id="575494" name="Line 6">
            <a:extLst>
              <a:ext uri="{FF2B5EF4-FFF2-40B4-BE49-F238E27FC236}">
                <a16:creationId xmlns:a16="http://schemas.microsoft.com/office/drawing/2014/main" id="{5D064431-52E4-4975-8AFC-C8499B8F9AB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575495" name="Line 7">
            <a:extLst>
              <a:ext uri="{FF2B5EF4-FFF2-40B4-BE49-F238E27FC236}">
                <a16:creationId xmlns:a16="http://schemas.microsoft.com/office/drawing/2014/main" id="{3B285199-F66E-40C1-B75E-E7C6E1219E0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pic>
        <p:nvPicPr>
          <p:cNvPr id="575496" name="Picture 8">
            <a:extLst>
              <a:ext uri="{FF2B5EF4-FFF2-40B4-BE49-F238E27FC236}">
                <a16:creationId xmlns:a16="http://schemas.microsoft.com/office/drawing/2014/main" id="{48025C86-43BB-4AE7-9EA9-00FA8B6A6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5"/>
          <a:stretch>
            <a:fillRect/>
          </a:stretch>
        </p:blipFill>
        <p:spPr bwMode="auto">
          <a:xfrm>
            <a:off x="838200" y="1143000"/>
            <a:ext cx="7461250" cy="491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>
            <a:extLst>
              <a:ext uri="{FF2B5EF4-FFF2-40B4-BE49-F238E27FC236}">
                <a16:creationId xmlns:a16="http://schemas.microsoft.com/office/drawing/2014/main" id="{AE4639D7-F4E5-4534-97FD-7412B0C837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513" y="76200"/>
            <a:ext cx="8534400" cy="503238"/>
          </a:xfrm>
        </p:spPr>
        <p:txBody>
          <a:bodyPr/>
          <a:lstStyle/>
          <a:p>
            <a:r>
              <a:rPr lang="en-US" altLang="en-US"/>
              <a:t>Sekarang, Anda seharusnya mampu untuk:</a:t>
            </a:r>
          </a:p>
        </p:txBody>
      </p:sp>
      <p:sp>
        <p:nvSpPr>
          <p:cNvPr id="447491" name="Rectangle 3">
            <a:extLst>
              <a:ext uri="{FF2B5EF4-FFF2-40B4-BE49-F238E27FC236}">
                <a16:creationId xmlns:a16="http://schemas.microsoft.com/office/drawing/2014/main" id="{425064E8-0779-478D-B51C-98014BF7EF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7488" y="1165225"/>
            <a:ext cx="8534400" cy="4778375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altLang="en-US" sz="2600" dirty="0" err="1"/>
              <a:t>Menjelaskan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teori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kromosom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tentang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pewarisan-sifat</a:t>
            </a:r>
            <a:r>
              <a:rPr lang="en-US" altLang="en-US" sz="2600" dirty="0"/>
              <a:t> dan </a:t>
            </a:r>
            <a:r>
              <a:rPr lang="en-US" altLang="en-US" sz="2600" dirty="0" err="1"/>
              <a:t>penemuannya</a:t>
            </a:r>
            <a:endParaRPr lang="en-US" altLang="en-US" sz="2600" dirty="0"/>
          </a:p>
          <a:p>
            <a:pPr marL="533400" indent="-533400">
              <a:buFontTx/>
              <a:buAutoNum type="arabicPeriod"/>
            </a:pPr>
            <a:r>
              <a:rPr lang="en-US" altLang="en-US" sz="2600" dirty="0" err="1"/>
              <a:t>Menjelaskan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mengapa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penyakit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tertaut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seks</a:t>
            </a:r>
            <a:r>
              <a:rPr lang="en-US" altLang="en-US" sz="2600" dirty="0"/>
              <a:t> </a:t>
            </a:r>
            <a:r>
              <a:rPr lang="en-US" altLang="en-US" sz="2600" dirty="0" err="1"/>
              <a:t>lebih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umum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terjadi</a:t>
            </a:r>
            <a:r>
              <a:rPr lang="en-US" altLang="en-US" sz="2600" dirty="0"/>
              <a:t> pada </a:t>
            </a:r>
            <a:r>
              <a:rPr lang="en-US" altLang="en-US" sz="2600" dirty="0" err="1"/>
              <a:t>laki-laki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dibandingkan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perempuan</a:t>
            </a:r>
            <a:endParaRPr lang="en-US" altLang="en-US" sz="2600" dirty="0"/>
          </a:p>
          <a:p>
            <a:pPr marL="533400" indent="-533400">
              <a:buFontTx/>
              <a:buAutoNum type="arabicPeriod"/>
            </a:pPr>
            <a:r>
              <a:rPr lang="en-US" altLang="en-US" sz="2600" dirty="0" err="1"/>
              <a:t>Membedakan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antara</a:t>
            </a:r>
            <a:r>
              <a:rPr lang="en-US" altLang="en-US" sz="2600" dirty="0"/>
              <a:t> gen </a:t>
            </a:r>
            <a:r>
              <a:rPr lang="en-US" altLang="en-US" sz="2600" dirty="0" err="1"/>
              <a:t>tertaut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seks</a:t>
            </a:r>
            <a:r>
              <a:rPr lang="en-US" altLang="en-US" sz="2600" dirty="0"/>
              <a:t> (</a:t>
            </a:r>
            <a:r>
              <a:rPr lang="en-US" altLang="en-US" sz="2600" i="1" dirty="0"/>
              <a:t>sex-linked gene</a:t>
            </a:r>
            <a:r>
              <a:rPr lang="en-US" altLang="en-US" sz="2600" dirty="0"/>
              <a:t>) dan gen </a:t>
            </a:r>
            <a:r>
              <a:rPr lang="en-US" altLang="en-US" sz="2600" dirty="0" err="1"/>
              <a:t>tertaut</a:t>
            </a:r>
            <a:r>
              <a:rPr lang="en-US" altLang="en-US" sz="2600" dirty="0"/>
              <a:t> (</a:t>
            </a:r>
            <a:r>
              <a:rPr lang="en-US" altLang="en-US" sz="2600" i="1" dirty="0"/>
              <a:t>linked gene</a:t>
            </a:r>
            <a:r>
              <a:rPr lang="en-US" altLang="en-US" sz="2600" dirty="0"/>
              <a:t>)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2600" dirty="0" err="1"/>
              <a:t>Menjelaskan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bagaimana</a:t>
            </a:r>
            <a:r>
              <a:rPr lang="en-US" altLang="en-US" sz="2600" dirty="0"/>
              <a:t> meiosis </a:t>
            </a:r>
            <a:r>
              <a:rPr lang="en-US" altLang="en-US" sz="2600" dirty="0" err="1"/>
              <a:t>menyebabkan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fenotipe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rekombinan</a:t>
            </a:r>
            <a:endParaRPr lang="en-US" altLang="en-US" sz="2600" dirty="0"/>
          </a:p>
          <a:p>
            <a:pPr marL="533400" indent="-533400">
              <a:buFontTx/>
              <a:buAutoNum type="arabicPeriod"/>
            </a:pPr>
            <a:r>
              <a:rPr lang="en-US" altLang="en-US" sz="2600" dirty="0" err="1"/>
              <a:t>Menjelaskan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bagaimana</a:t>
            </a:r>
            <a:r>
              <a:rPr lang="en-US" altLang="en-US" sz="2600" dirty="0"/>
              <a:t> peta </a:t>
            </a:r>
            <a:r>
              <a:rPr lang="en-US" altLang="en-US" sz="2600" dirty="0" err="1"/>
              <a:t>tautan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dikonstruksikan</a:t>
            </a:r>
            <a:endParaRPr lang="en-US" altLang="en-US" sz="2600" dirty="0"/>
          </a:p>
        </p:txBody>
      </p:sp>
      <p:sp>
        <p:nvSpPr>
          <p:cNvPr id="447492" name="Line 4">
            <a:extLst>
              <a:ext uri="{FF2B5EF4-FFF2-40B4-BE49-F238E27FC236}">
                <a16:creationId xmlns:a16="http://schemas.microsoft.com/office/drawing/2014/main" id="{9CD3CA94-A526-4735-A2F6-69CDB66C0A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47493" name="Line 5">
            <a:extLst>
              <a:ext uri="{FF2B5EF4-FFF2-40B4-BE49-F238E27FC236}">
                <a16:creationId xmlns:a16="http://schemas.microsoft.com/office/drawing/2014/main" id="{AC4896F4-1DA6-4689-B16D-F47185D20ED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3">
            <a:extLst>
              <a:ext uri="{FF2B5EF4-FFF2-40B4-BE49-F238E27FC236}">
                <a16:creationId xmlns:a16="http://schemas.microsoft.com/office/drawing/2014/main" id="{215EBB54-33C6-41E2-A1BB-F58F77E44B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5900" y="1165225"/>
            <a:ext cx="8534400" cy="5035550"/>
          </a:xfrm>
          <a:noFill/>
        </p:spPr>
        <p:txBody>
          <a:bodyPr/>
          <a:lstStyle/>
          <a:p>
            <a:pPr marL="533400" indent="-533400">
              <a:buFontTx/>
              <a:buAutoNum type="arabicPeriod" startAt="6"/>
            </a:pPr>
            <a:r>
              <a:rPr lang="en-US" altLang="en-US" sz="3000"/>
              <a:t>Menjelaskan bagaimana gagal berpisah dapat menyebabkan aneuploidi</a:t>
            </a:r>
          </a:p>
          <a:p>
            <a:pPr marL="533400" indent="-533400">
              <a:buFontTx/>
              <a:buAutoNum type="arabicPeriod" startAt="6"/>
            </a:pPr>
            <a:r>
              <a:rPr lang="en-US" altLang="en-US" sz="3000"/>
              <a:t>Mendefinisikan trisomi, triploidi, dan poliploidi</a:t>
            </a:r>
          </a:p>
          <a:p>
            <a:pPr marL="533400" indent="-533400">
              <a:buFontTx/>
              <a:buAutoNum type="arabicPeriod" startAt="6"/>
            </a:pPr>
            <a:r>
              <a:rPr lang="en-US" altLang="en-US" sz="3000"/>
              <a:t>Membedakan antara delesi, duplikasi, inversi, dan translokasi</a:t>
            </a:r>
          </a:p>
          <a:p>
            <a:pPr marL="533400" indent="-533400">
              <a:buFontTx/>
              <a:buAutoNum type="arabicPeriod" startAt="6"/>
            </a:pPr>
            <a:r>
              <a:rPr lang="en-US" altLang="en-US" sz="3000"/>
              <a:t>Menjelaskan penanaman genomik</a:t>
            </a:r>
          </a:p>
          <a:p>
            <a:pPr marL="533400" indent="-533400">
              <a:buFontTx/>
              <a:buAutoNum type="arabicPeriod" startAt="6"/>
            </a:pPr>
            <a:r>
              <a:rPr lang="en-US" altLang="en-US" sz="3000"/>
              <a:t>Menjelaskan mengapa gen luar nukleus tidak diwariskan dalam cara Mendel</a:t>
            </a:r>
          </a:p>
        </p:txBody>
      </p:sp>
      <p:sp>
        <p:nvSpPr>
          <p:cNvPr id="448516" name="Line 4">
            <a:extLst>
              <a:ext uri="{FF2B5EF4-FFF2-40B4-BE49-F238E27FC236}">
                <a16:creationId xmlns:a16="http://schemas.microsoft.com/office/drawing/2014/main" id="{F575AFF1-E0AF-4885-A9A8-DE682D54B2E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48517" name="Line 5">
            <a:extLst>
              <a:ext uri="{FF2B5EF4-FFF2-40B4-BE49-F238E27FC236}">
                <a16:creationId xmlns:a16="http://schemas.microsoft.com/office/drawing/2014/main" id="{516DE0CE-E698-4835-A33D-4A4DA69A34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>
            <a:extLst>
              <a:ext uri="{FF2B5EF4-FFF2-40B4-BE49-F238E27FC236}">
                <a16:creationId xmlns:a16="http://schemas.microsoft.com/office/drawing/2014/main" id="{9C128FE4-EB1F-40F1-98E3-E3ED54C32E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513" y="76200"/>
            <a:ext cx="8534400" cy="503238"/>
          </a:xfrm>
        </p:spPr>
        <p:txBody>
          <a:bodyPr/>
          <a:lstStyle/>
          <a:p>
            <a:r>
              <a:rPr lang="en-US" altLang="en-US" i="1"/>
              <a:t>Organisme Percobaan Pilihan Morgan</a:t>
            </a:r>
          </a:p>
        </p:txBody>
      </p:sp>
      <p:sp>
        <p:nvSpPr>
          <p:cNvPr id="290819" name="Rectangle 3">
            <a:extLst>
              <a:ext uri="{FF2B5EF4-FFF2-40B4-BE49-F238E27FC236}">
                <a16:creationId xmlns:a16="http://schemas.microsoft.com/office/drawing/2014/main" id="{0C2A79CF-67F3-480B-95E2-7CAB477BFF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5900" y="1176338"/>
            <a:ext cx="8534400" cy="4951412"/>
          </a:xfrm>
        </p:spPr>
        <p:txBody>
          <a:bodyPr/>
          <a:lstStyle/>
          <a:p>
            <a:r>
              <a:rPr lang="en-US" altLang="en-US" sz="3000"/>
              <a:t>Beberapa karakteristik yang membuat lalat buah menjadi organisme menyakinkan untuk penelitian genetik:</a:t>
            </a:r>
            <a:r>
              <a:rPr lang="en-US" altLang="en-US"/>
              <a:t> </a:t>
            </a:r>
          </a:p>
          <a:p>
            <a:pPr lvl="1"/>
            <a:r>
              <a:rPr lang="en-US" altLang="en-US"/>
              <a:t>Lalat buah dapat berkembang biak dengan mudah</a:t>
            </a:r>
          </a:p>
          <a:p>
            <a:pPr lvl="1"/>
            <a:r>
              <a:rPr lang="en-US" altLang="en-US"/>
              <a:t>Satu generasi dapat dihasilkan setiap dua minggu</a:t>
            </a:r>
          </a:p>
          <a:p>
            <a:pPr lvl="1"/>
            <a:r>
              <a:rPr lang="en-US" altLang="en-US"/>
              <a:t>Lalat buah hanya memiliki empat pasang kromosom</a:t>
            </a:r>
          </a:p>
        </p:txBody>
      </p:sp>
      <p:sp>
        <p:nvSpPr>
          <p:cNvPr id="290820" name="Line 4">
            <a:extLst>
              <a:ext uri="{FF2B5EF4-FFF2-40B4-BE49-F238E27FC236}">
                <a16:creationId xmlns:a16="http://schemas.microsoft.com/office/drawing/2014/main" id="{CF96F2FA-DF17-4EAC-96DD-884094CB9E2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290821" name="Line 5">
            <a:extLst>
              <a:ext uri="{FF2B5EF4-FFF2-40B4-BE49-F238E27FC236}">
                <a16:creationId xmlns:a16="http://schemas.microsoft.com/office/drawing/2014/main" id="{BA3B92A6-35FA-49BC-B66E-CC26D15726A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VERSION" val="XP"/>
  <p:tag name="ISGAMESHO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C6eActiveLectureQuestions">
  <a:themeElements>
    <a:clrScheme name="C6eActiveLectureQuestions 14">
      <a:dk1>
        <a:srgbClr val="000000"/>
      </a:dk1>
      <a:lt1>
        <a:srgbClr val="FFFFFF"/>
      </a:lt1>
      <a:dk2>
        <a:srgbClr val="333399"/>
      </a:dk2>
      <a:lt2>
        <a:srgbClr val="000000"/>
      </a:lt2>
      <a:accent1>
        <a:srgbClr val="B7DAB8"/>
      </a:accent1>
      <a:accent2>
        <a:srgbClr val="005472"/>
      </a:accent2>
      <a:accent3>
        <a:srgbClr val="FFFFFF"/>
      </a:accent3>
      <a:accent4>
        <a:srgbClr val="000000"/>
      </a:accent4>
      <a:accent5>
        <a:srgbClr val="D8EAD8"/>
      </a:accent5>
      <a:accent6>
        <a:srgbClr val="004B67"/>
      </a:accent6>
      <a:hlink>
        <a:srgbClr val="009999"/>
      </a:hlink>
      <a:folHlink>
        <a:srgbClr val="99CC00"/>
      </a:folHlink>
    </a:clrScheme>
    <a:fontScheme name="C6eActiveLectureQuestion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34694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34694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6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34694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34694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7361</TotalTime>
  <Words>4074</Words>
  <Application>Microsoft Office PowerPoint</Application>
  <PresentationFormat>On-screen Show (4:3)</PresentationFormat>
  <Paragraphs>860</Paragraphs>
  <Slides>87</Slides>
  <Notes>80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87</vt:i4>
      </vt:variant>
    </vt:vector>
  </HeadingPairs>
  <TitlesOfParts>
    <vt:vector size="96" baseType="lpstr">
      <vt:lpstr>Times New Roman</vt:lpstr>
      <vt:lpstr>Arial</vt:lpstr>
      <vt:lpstr>Arial Narrow</vt:lpstr>
      <vt:lpstr>Times</vt:lpstr>
      <vt:lpstr>ヒラギノ角ゴ Pro W3</vt:lpstr>
      <vt:lpstr>Symbol</vt:lpstr>
      <vt:lpstr>ＭＳ Ｐゴシック</vt:lpstr>
      <vt:lpstr>C6eActiveLectureQuestions</vt:lpstr>
      <vt:lpstr>Custom Design</vt:lpstr>
      <vt:lpstr>GENETIKA KBO-616204 / KBO 619204 3(2-1) SKS</vt:lpstr>
      <vt:lpstr>Bab 15</vt:lpstr>
      <vt:lpstr>Gambaran Umum: Menemukan Letak Gen pada Kromosom</vt:lpstr>
      <vt:lpstr>PowerPoint Presentation</vt:lpstr>
      <vt:lpstr>Konsep 15.1: Dasar fisik pewarisan-sifat Mendelian adalah perilaku kromosom</vt:lpstr>
      <vt:lpstr>PowerPoint Presentation</vt:lpstr>
      <vt:lpstr>PowerPoint Presentation</vt:lpstr>
      <vt:lpstr>Bukti Percobaan Morgan: Penelitian Ilmiah</vt:lpstr>
      <vt:lpstr>Organisme Percobaan Pilihan Morgan</vt:lpstr>
      <vt:lpstr>PowerPoint Presentation</vt:lpstr>
      <vt:lpstr>PowerPoint Presentation</vt:lpstr>
      <vt:lpstr>Korelasi Perilaku Alel-alel Suatu Gen dengan Perilaku Pasangan Kromosom</vt:lpstr>
      <vt:lpstr>PowerPoint Presentation</vt:lpstr>
      <vt:lpstr>PowerPoint Presentation</vt:lpstr>
      <vt:lpstr>PowerPoint Presentation</vt:lpstr>
      <vt:lpstr>Konsep 15.2: Gen tertaut seks menunjukkan pola pewarisan-sifat yang unik</vt:lpstr>
      <vt:lpstr>Dasar Kromosomal Jenis Kelamin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Pewarisan-Sifat pada Gen Tertaut Seks</vt:lpstr>
      <vt:lpstr>PowerPoint Presentation</vt:lpstr>
      <vt:lpstr>PowerPoint Presentation</vt:lpstr>
      <vt:lpstr>PowerPoint Presentation</vt:lpstr>
      <vt:lpstr>Inaktivasi X pada Mamalia Betina</vt:lpstr>
      <vt:lpstr>PowerPoint Presentation</vt:lpstr>
      <vt:lpstr>Konsep 15.3: Gen-gen tertaut cenderung diwariskan bersama-sama karena terletak berdekatan pada kromosom yang sama</vt:lpstr>
      <vt:lpstr>Bagaimana Tautan Memengaruhi Pewarisan-Sifat</vt:lpstr>
      <vt:lpstr>PowerPoint Presentation</vt:lpstr>
      <vt:lpstr>PowerPoint Presentation</vt:lpstr>
      <vt:lpstr>PowerPoint Presentation</vt:lpstr>
      <vt:lpstr>PowerPoint Presentation</vt:lpstr>
      <vt:lpstr>Rekombinasi Genetik dan Tautan</vt:lpstr>
      <vt:lpstr>Rekombinasi Gen-gen Tak Tertaut: Pemilahan Bebas pada Kromosom</vt:lpstr>
      <vt:lpstr>PowerPoint Presentation</vt:lpstr>
      <vt:lpstr>Rekombinasi Gen-gen Tertaut: Pindah Silang</vt:lpstr>
      <vt:lpstr>PowerPoint Presentation</vt:lpstr>
      <vt:lpstr>PowerPoint Presentation</vt:lpstr>
      <vt:lpstr>Berangkai Pada Autosom</vt:lpstr>
      <vt:lpstr>Berangkai Pada Autosom</vt:lpstr>
      <vt:lpstr>PowerPoint Presentation</vt:lpstr>
      <vt:lpstr>Berangkai Pada Autosom</vt:lpstr>
      <vt:lpstr>PowerPoint Presentation</vt:lpstr>
      <vt:lpstr>Memetakan Jarak Antara Gen Menggunakan Data Rekombinan: Penelitian Ilmiah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Konsep 15.4: Perubahan jumlah atau struktur kromosom menyebabkan beberapa kelainan genetik</vt:lpstr>
      <vt:lpstr>Jumlah Kromosom Abnormal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Perubahan Struktur Kromosom</vt:lpstr>
      <vt:lpstr>PowerPoint Presentation</vt:lpstr>
      <vt:lpstr>Kelainan Manusia Akibat Perubahan Kromosom</vt:lpstr>
      <vt:lpstr>Sindrom Down (Trisomi 21)</vt:lpstr>
      <vt:lpstr>PowerPoint Presentation</vt:lpstr>
      <vt:lpstr>PowerPoint Presentation</vt:lpstr>
      <vt:lpstr>Aneuploidi Kromosom Seks</vt:lpstr>
      <vt:lpstr>Kelainan yang Disebabkan oleh Perubahan Struktur Kromosom</vt:lpstr>
      <vt:lpstr>PowerPoint Presentation</vt:lpstr>
      <vt:lpstr>Konsep 15.5 Beberapa pola pewarisan-sifat merupakan pengecualian teori kromosom standar</vt:lpstr>
      <vt:lpstr>Penanaman Genomik</vt:lpstr>
      <vt:lpstr>PowerPoint Presentation</vt:lpstr>
      <vt:lpstr>PowerPoint Presentation</vt:lpstr>
      <vt:lpstr>PowerPoint Presentation</vt:lpstr>
      <vt:lpstr>PowerPoint Presentation</vt:lpstr>
      <vt:lpstr>Pewarisan-Sifat pada Gen Organel</vt:lpstr>
      <vt:lpstr>PowerPoint Presentation</vt:lpstr>
      <vt:lpstr>PowerPoint Presentation</vt:lpstr>
      <vt:lpstr>Bagaimana Tautan Memengaruhi Pewarisan-Sifat</vt:lpstr>
      <vt:lpstr>Soal Peraga</vt:lpstr>
      <vt:lpstr>Soal Genetika</vt:lpstr>
      <vt:lpstr>PowerPoint Presentation</vt:lpstr>
      <vt:lpstr>Jawaban Soal Peraga</vt:lpstr>
      <vt:lpstr>Jawaban Soal Genetika</vt:lpstr>
      <vt:lpstr>Sekarang, Anda seharusnya mampu untuk:</vt:lpstr>
      <vt:lpstr>PowerPoint Presentation</vt:lpstr>
    </vt:vector>
  </TitlesOfParts>
  <Company>Benjamin Cummings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slide</dc:title>
  <dc:creator>BCP User</dc:creator>
  <cp:lastModifiedBy>Itera1a</cp:lastModifiedBy>
  <cp:revision>1124</cp:revision>
  <cp:lastPrinted>2004-11-22T17:37:01Z</cp:lastPrinted>
  <dcterms:created xsi:type="dcterms:W3CDTF">2002-07-11T17:04:39Z</dcterms:created>
  <dcterms:modified xsi:type="dcterms:W3CDTF">2020-11-10T02:16:07Z</dcterms:modified>
</cp:coreProperties>
</file>