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62" r:id="rId4"/>
    <p:sldId id="258" r:id="rId5"/>
    <p:sldId id="259" r:id="rId6"/>
    <p:sldId id="266" r:id="rId7"/>
    <p:sldId id="260" r:id="rId8"/>
    <p:sldId id="261" r:id="rId9"/>
    <p:sldId id="264" r:id="rId10"/>
    <p:sldId id="263" r:id="rId11"/>
    <p:sldId id="265" r:id="rId12"/>
    <p:sldId id="267" r:id="rId13"/>
    <p:sldId id="268" r:id="rId14"/>
    <p:sldId id="269" r:id="rId15"/>
    <p:sldId id="270" r:id="rId16"/>
    <p:sldId id="271" r:id="rId17"/>
    <p:sldId id="272" r:id="rId18"/>
    <p:sldId id="274" r:id="rId19"/>
    <p:sldId id="275" r:id="rId20"/>
    <p:sldId id="276" r:id="rId21"/>
    <p:sldId id="277" r:id="rId22"/>
    <p:sldId id="278" r:id="rId23"/>
    <p:sldId id="282" r:id="rId24"/>
    <p:sldId id="279" r:id="rId25"/>
    <p:sldId id="284" r:id="rId26"/>
    <p:sldId id="283" r:id="rId27"/>
    <p:sldId id="280" r:id="rId28"/>
    <p:sldId id="281" r:id="rId2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0F0698-8C1A-4BB3-9AA9-4C3CB1A145AC}" type="datetimeFigureOut">
              <a:rPr lang="id-ID" smtClean="0"/>
              <a:t>24/09/2018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E5DABA-C294-4EA7-BDC8-62B17EB87A15}" type="slidenum">
              <a:rPr lang="id-ID" smtClean="0"/>
              <a:t>‹#›</a:t>
            </a:fld>
            <a:endParaRPr lang="id-ID"/>
          </a:p>
        </p:txBody>
      </p:sp>
    </p:spTree>
    <p:extLst>
      <p:ext uri="{BB962C8B-B14F-4D97-AF65-F5344CB8AC3E}">
        <p14:creationId xmlns:p14="http://schemas.microsoft.com/office/powerpoint/2010/main" val="421090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32E5DABA-C294-4EA7-BDC8-62B17EB87A15}" type="slidenum">
              <a:rPr lang="id-ID" smtClean="0"/>
              <a:t>10</a:t>
            </a:fld>
            <a:endParaRPr lang="id-ID"/>
          </a:p>
        </p:txBody>
      </p:sp>
    </p:spTree>
    <p:extLst>
      <p:ext uri="{BB962C8B-B14F-4D97-AF65-F5344CB8AC3E}">
        <p14:creationId xmlns:p14="http://schemas.microsoft.com/office/powerpoint/2010/main" val="1110203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C18C9DD0-18B3-4ED6-8F8A-8F146C4E9083}" type="slidenum">
              <a:rPr lang="id-ID">
                <a:latin typeface="Calibri" pitchFamily="34" charset="0"/>
              </a:rPr>
              <a:pPr fontAlgn="base">
                <a:spcBef>
                  <a:spcPct val="0"/>
                </a:spcBef>
                <a:spcAft>
                  <a:spcPct val="0"/>
                </a:spcAft>
              </a:pPr>
              <a:t>18</a:t>
            </a:fld>
            <a:endParaRPr lang="id-ID">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1C6942D-CA81-4D41-B88D-BA829650597A}" type="datetimeFigureOut">
              <a:rPr lang="id-ID" smtClean="0"/>
              <a:t>24/09/2018</a:t>
            </a:fld>
            <a:endParaRPr lang="id-ID"/>
          </a:p>
        </p:txBody>
      </p:sp>
      <p:sp>
        <p:nvSpPr>
          <p:cNvPr id="5" name="Footer Placeholder 4"/>
          <p:cNvSpPr>
            <a:spLocks noGrp="1"/>
          </p:cNvSpPr>
          <p:nvPr>
            <p:ph type="ftr" sz="quarter" idx="11"/>
          </p:nvPr>
        </p:nvSpPr>
        <p:spPr/>
        <p:txBody>
          <a:bodyPr/>
          <a:lstStyle/>
          <a:p>
            <a:endParaRPr lang="id-ID"/>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F8252D8-46FB-4528-8FA2-F84F792B46A5}" type="slidenum">
              <a:rPr lang="id-ID" smtClean="0"/>
              <a:t>‹#›</a:t>
            </a:fld>
            <a:endParaRPr lang="id-ID"/>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6942D-CA81-4D41-B88D-BA829650597A}" type="datetimeFigureOut">
              <a:rPr lang="id-ID" smtClean="0"/>
              <a:t>24/09/2018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F8252D8-46FB-4528-8FA2-F84F792B46A5}"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C6942D-CA81-4D41-B88D-BA829650597A}" type="datetimeFigureOut">
              <a:rPr lang="id-ID" smtClean="0"/>
              <a:t>24/09/2018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F8252D8-46FB-4528-8FA2-F84F792B46A5}"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6942D-CA81-4D41-B88D-BA829650597A}" type="datetimeFigureOut">
              <a:rPr lang="id-ID" smtClean="0"/>
              <a:t>24/09/2018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F8252D8-46FB-4528-8FA2-F84F792B46A5}"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1C6942D-CA81-4D41-B88D-BA829650597A}" type="datetimeFigureOut">
              <a:rPr lang="id-ID" smtClean="0"/>
              <a:t>24/09/2018</a:t>
            </a:fld>
            <a:endParaRPr lang="id-ID"/>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F8252D8-46FB-4528-8FA2-F84F792B46A5}" type="slidenum">
              <a:rPr lang="id-ID" smtClean="0"/>
              <a:t>‹#›</a:t>
            </a:fld>
            <a:endParaRPr lang="id-ID"/>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C6942D-CA81-4D41-B88D-BA829650597A}" type="datetimeFigureOut">
              <a:rPr lang="id-ID" smtClean="0"/>
              <a:t>24/09/2018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F8252D8-46FB-4528-8FA2-F84F792B46A5}"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C6942D-CA81-4D41-B88D-BA829650597A}" type="datetimeFigureOut">
              <a:rPr lang="id-ID" smtClean="0"/>
              <a:t>24/09/2018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F8252D8-46FB-4528-8FA2-F84F792B46A5}"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C6942D-CA81-4D41-B88D-BA829650597A}" type="datetimeFigureOut">
              <a:rPr lang="id-ID" smtClean="0"/>
              <a:t>24/09/2018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F8252D8-46FB-4528-8FA2-F84F792B46A5}"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1C6942D-CA81-4D41-B88D-BA829650597A}" type="datetimeFigureOut">
              <a:rPr lang="id-ID" smtClean="0"/>
              <a:t>24/09/2018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F8252D8-46FB-4528-8FA2-F84F792B46A5}"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C6942D-CA81-4D41-B88D-BA829650597A}" type="datetimeFigureOut">
              <a:rPr lang="id-ID" smtClean="0"/>
              <a:t>24/09/2018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F8252D8-46FB-4528-8FA2-F84F792B46A5}" type="slidenum">
              <a:rPr lang="id-ID" smtClean="0"/>
              <a:t>‹#›</a:t>
            </a:fld>
            <a:endParaRPr lang="id-ID"/>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A1C6942D-CA81-4D41-B88D-BA829650597A}" type="datetimeFigureOut">
              <a:rPr lang="id-ID" smtClean="0"/>
              <a:t>24/09/2018</a:t>
            </a:fld>
            <a:endParaRPr lang="id-ID"/>
          </a:p>
        </p:txBody>
      </p:sp>
      <p:sp>
        <p:nvSpPr>
          <p:cNvPr id="7" name="Slide Number Placeholder 6"/>
          <p:cNvSpPr>
            <a:spLocks noGrp="1"/>
          </p:cNvSpPr>
          <p:nvPr>
            <p:ph type="sldNum" sz="quarter" idx="12"/>
          </p:nvPr>
        </p:nvSpPr>
        <p:spPr/>
        <p:txBody>
          <a:bodyPr/>
          <a:lstStyle/>
          <a:p>
            <a:fld id="{3F8252D8-46FB-4528-8FA2-F84F792B46A5}" type="slidenum">
              <a:rPr lang="id-ID" smtClean="0"/>
              <a:t>‹#›</a:t>
            </a:fld>
            <a:endParaRPr lang="id-ID"/>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id-ID"/>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1C6942D-CA81-4D41-B88D-BA829650597A}" type="datetimeFigureOut">
              <a:rPr lang="id-ID" smtClean="0"/>
              <a:t>24/09/2018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F8252D8-46FB-4528-8FA2-F84F792B46A5}" type="slidenum">
              <a:rPr lang="id-ID" smtClean="0"/>
              <a:t>‹#›</a:t>
            </a:fld>
            <a:endParaRPr lang="id-ID"/>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noGrp="1"/>
          </p:cNvSpPr>
          <p:nvPr>
            <p:ph type="subTitle" idx="1"/>
          </p:nvPr>
        </p:nvSpPr>
        <p:spPr>
          <a:xfrm>
            <a:off x="611560" y="4725144"/>
            <a:ext cx="6665499" cy="369332"/>
          </a:xfrm>
          <a:prstGeom prst="rect">
            <a:avLst/>
          </a:prstGeom>
          <a:noFill/>
        </p:spPr>
        <p:txBody>
          <a:bodyPr wrap="square" rtlCol="0">
            <a:spAutoFit/>
          </a:bodyPr>
          <a:lstStyle/>
          <a:p>
            <a:pPr algn="ctr"/>
            <a:r>
              <a:rPr lang="id-ID" b="1" cap="none" dirty="0">
                <a:solidFill>
                  <a:schemeClr val="bg1"/>
                </a:solidFill>
                <a:latin typeface="Aparajita" pitchFamily="34" charset="0"/>
                <a:cs typeface="Aparajita" pitchFamily="34" charset="0"/>
              </a:rPr>
              <a:t>p</a:t>
            </a:r>
            <a:r>
              <a:rPr lang="id-ID" b="1" cap="none" dirty="0" smtClean="0">
                <a:solidFill>
                  <a:schemeClr val="bg1"/>
                </a:solidFill>
                <a:latin typeface="Aparajita" pitchFamily="34" charset="0"/>
                <a:cs typeface="Aparajita" pitchFamily="34" charset="0"/>
              </a:rPr>
              <a:t>tcinthia@yahoo.Com / putu.delis@fp.Unila.Ac.Id </a:t>
            </a:r>
            <a:endParaRPr lang="id-ID" b="1" cap="none" dirty="0">
              <a:solidFill>
                <a:schemeClr val="bg1"/>
              </a:solidFill>
              <a:latin typeface="Aparajita" pitchFamily="34" charset="0"/>
              <a:cs typeface="Aparajita" pitchFamily="34" charset="0"/>
            </a:endParaRPr>
          </a:p>
        </p:txBody>
      </p:sp>
      <p:sp>
        <p:nvSpPr>
          <p:cNvPr id="2" name="Title 1"/>
          <p:cNvSpPr>
            <a:spLocks noGrp="1"/>
          </p:cNvSpPr>
          <p:nvPr>
            <p:ph type="ctrTitle"/>
          </p:nvPr>
        </p:nvSpPr>
        <p:spPr/>
        <p:txBody>
          <a:bodyPr/>
          <a:lstStyle/>
          <a:p>
            <a:r>
              <a:rPr lang="id-ID" dirty="0" smtClean="0"/>
              <a:t>FAKTOR KIMIA AIR-2</a:t>
            </a:r>
            <a:endParaRPr lang="id-ID" dirty="0"/>
          </a:p>
        </p:txBody>
      </p:sp>
    </p:spTree>
    <p:extLst>
      <p:ext uri="{BB962C8B-B14F-4D97-AF65-F5344CB8AC3E}">
        <p14:creationId xmlns:p14="http://schemas.microsoft.com/office/powerpoint/2010/main" val="243059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512" y="404664"/>
            <a:ext cx="8964488" cy="5976664"/>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id-ID" dirty="0" smtClean="0"/>
              <a:t>Fosfat merupakan senyawa yang tidak beracun bagi manusia, hewan dan ikan. </a:t>
            </a:r>
          </a:p>
          <a:p>
            <a:endParaRPr lang="id-ID" dirty="0"/>
          </a:p>
          <a:p>
            <a:r>
              <a:rPr lang="id-ID" dirty="0" smtClean="0"/>
              <a:t>Berdasarkan kadar orthofosfat, perairan diklasifikasikan menjadi tiga:</a:t>
            </a:r>
          </a:p>
          <a:p>
            <a:pPr marL="114300" indent="0">
              <a:buNone/>
            </a:pPr>
            <a:r>
              <a:rPr lang="id-ID" dirty="0"/>
              <a:t> </a:t>
            </a:r>
            <a:r>
              <a:rPr lang="id-ID" dirty="0" smtClean="0"/>
              <a:t>  Oligotrofik	= 0,003-0,01 mg/L</a:t>
            </a:r>
          </a:p>
          <a:p>
            <a:pPr marL="114300" indent="0">
              <a:buNone/>
            </a:pPr>
            <a:r>
              <a:rPr lang="id-ID" dirty="0"/>
              <a:t> </a:t>
            </a:r>
            <a:r>
              <a:rPr lang="id-ID" dirty="0" smtClean="0"/>
              <a:t>  Mesotrofik	= 0,011-0,03 mg/L</a:t>
            </a:r>
          </a:p>
          <a:p>
            <a:pPr marL="114300" indent="0">
              <a:buNone/>
            </a:pPr>
            <a:r>
              <a:rPr lang="id-ID" dirty="0"/>
              <a:t> </a:t>
            </a:r>
            <a:r>
              <a:rPr lang="id-ID" dirty="0" smtClean="0"/>
              <a:t>  Eutrofik		= 0,031-0,1 mg/L</a:t>
            </a:r>
          </a:p>
          <a:p>
            <a:pPr marL="114300" indent="0">
              <a:buNone/>
            </a:pPr>
            <a:endParaRPr lang="id-ID" dirty="0"/>
          </a:p>
          <a:p>
            <a:r>
              <a:rPr lang="id-ID" dirty="0" smtClean="0"/>
              <a:t>Kadar fosfor dalam orthofosfat jarang melebihi 0,1 mg/L meskipun pada perairan eutrof. </a:t>
            </a:r>
          </a:p>
          <a:p>
            <a:endParaRPr lang="id-ID" dirty="0"/>
          </a:p>
          <a:p>
            <a:r>
              <a:rPr lang="id-ID" dirty="0" smtClean="0"/>
              <a:t>Di perairan laut yang normal, kadar N:P =15:1</a:t>
            </a:r>
            <a:endParaRPr lang="id-ID" dirty="0"/>
          </a:p>
        </p:txBody>
      </p:sp>
    </p:spTree>
    <p:extLst>
      <p:ext uri="{BB962C8B-B14F-4D97-AF65-F5344CB8AC3E}">
        <p14:creationId xmlns:p14="http://schemas.microsoft.com/office/powerpoint/2010/main" val="121094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NITROGEN</a:t>
            </a:r>
            <a:endParaRPr lang="id-ID" dirty="0"/>
          </a:p>
        </p:txBody>
      </p:sp>
      <p:sp>
        <p:nvSpPr>
          <p:cNvPr id="3" name="Content Placeholder 2"/>
          <p:cNvSpPr>
            <a:spLocks noGrp="1"/>
          </p:cNvSpPr>
          <p:nvPr>
            <p:ph idx="1"/>
          </p:nvPr>
        </p:nvSpPr>
        <p:spPr/>
        <p:txBody>
          <a:bodyPr/>
          <a:lstStyle/>
          <a:p>
            <a:r>
              <a:rPr lang="id-ID" dirty="0" smtClean="0"/>
              <a:t>Nitrogen dan senyawanya tersebar luas dalam biosfer. Lapisan bumi mengandung sekitar 78% gas Nitrogen. </a:t>
            </a:r>
          </a:p>
          <a:p>
            <a:r>
              <a:rPr lang="id-ID" dirty="0" smtClean="0"/>
              <a:t>Nitrogen tidak dapat dimanfaatkan langsung oleh makhluk hidup.</a:t>
            </a:r>
          </a:p>
          <a:p>
            <a:r>
              <a:rPr lang="id-ID" dirty="0" smtClean="0"/>
              <a:t>Nitrogen harus mengalami fiksasi menjadi NH3, NH4, dan NO3</a:t>
            </a:r>
          </a:p>
          <a:p>
            <a:r>
              <a:rPr lang="id-ID" i="1" dirty="0" smtClean="0"/>
              <a:t>Azetobacter, Anabaena, </a:t>
            </a:r>
            <a:r>
              <a:rPr lang="id-ID" dirty="0" smtClean="0"/>
              <a:t>dan beberapa alga biru hijau (Cyanophyta), misalnya </a:t>
            </a:r>
            <a:r>
              <a:rPr lang="id-ID" i="1" dirty="0" smtClean="0"/>
              <a:t>Anabaena </a:t>
            </a:r>
            <a:r>
              <a:rPr lang="id-ID" dirty="0" smtClean="0"/>
              <a:t>yang dapat langsung memanfaatkan gas N2.</a:t>
            </a:r>
            <a:endParaRPr lang="id-ID" dirty="0"/>
          </a:p>
        </p:txBody>
      </p:sp>
    </p:spTree>
    <p:extLst>
      <p:ext uri="{BB962C8B-B14F-4D97-AF65-F5344CB8AC3E}">
        <p14:creationId xmlns:p14="http://schemas.microsoft.com/office/powerpoint/2010/main" val="363579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36562" y="1340769"/>
            <a:ext cx="8229600" cy="3528392"/>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id-ID" dirty="0" smtClean="0"/>
              <a:t>Nitrogen anorganik terdiri dari amonia (NH3), amonium (NH4), nitrit (NO2), nitrat (NO3), dan molekul nitrigen (N2) dalam bentuk gas. </a:t>
            </a:r>
          </a:p>
          <a:p>
            <a:pPr marL="114300" indent="0">
              <a:buNone/>
            </a:pPr>
            <a:endParaRPr lang="id-ID" dirty="0" smtClean="0"/>
          </a:p>
          <a:p>
            <a:r>
              <a:rPr lang="id-ID" dirty="0" smtClean="0"/>
              <a:t>Bentuk-bentuk nitrogen tersebut mengalami transformasi sebagai bagian dari siklus nitrogen. Transformasi tersebut dapat melibatkan/tidak melibatkan mikroorganisme.  </a:t>
            </a:r>
            <a:endParaRPr lang="id-ID" dirty="0"/>
          </a:p>
        </p:txBody>
      </p:sp>
    </p:spTree>
    <p:extLst>
      <p:ext uri="{BB962C8B-B14F-4D97-AF65-F5344CB8AC3E}">
        <p14:creationId xmlns:p14="http://schemas.microsoft.com/office/powerpoint/2010/main" val="206752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siklus N - a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008063"/>
            <a:ext cx="8434387"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29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36562" y="188640"/>
            <a:ext cx="8229600" cy="3168352"/>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r>
              <a:rPr lang="id-ID" b="1" dirty="0" smtClean="0"/>
              <a:t>&gt;&gt; AMONIA &lt;&lt;</a:t>
            </a:r>
          </a:p>
          <a:p>
            <a:r>
              <a:rPr lang="id-ID" dirty="0" smtClean="0"/>
              <a:t>Amonia (NH3) dan garam-garamnya bersifat mudah larut dalam air. Ion amonium (NH4) adalah bentuk transisi dari ion amonia.</a:t>
            </a:r>
          </a:p>
          <a:p>
            <a:r>
              <a:rPr lang="id-ID" dirty="0" smtClean="0"/>
              <a:t>Sumber amonia di perairan adalah pemecahan nitrogen organik dan nitrogen anorganik dalam tanah dan air, yang berasal dari dekomposisi mikroba dan jamur.</a:t>
            </a:r>
          </a:p>
          <a:p>
            <a:endParaRPr lang="id-ID"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39" t="31875" r="22343" b="59167"/>
          <a:stretch/>
        </p:blipFill>
        <p:spPr bwMode="auto">
          <a:xfrm>
            <a:off x="745133" y="3390335"/>
            <a:ext cx="5915099" cy="77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519" t="59980" r="22343" b="13004"/>
          <a:stretch/>
        </p:blipFill>
        <p:spPr bwMode="auto">
          <a:xfrm>
            <a:off x="745133" y="4293096"/>
            <a:ext cx="566391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304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31320" y="332656"/>
            <a:ext cx="8229600" cy="518457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id-ID" dirty="0" smtClean="0"/>
              <a:t>Amonia yang terukur di perairan berupa amonia total (NH3 dan NH4</a:t>
            </a:r>
            <a:r>
              <a:rPr lang="id-ID" baseline="30000" dirty="0" smtClean="0"/>
              <a:t>+</a:t>
            </a:r>
            <a:r>
              <a:rPr lang="id-ID" dirty="0" smtClean="0"/>
              <a:t>)</a:t>
            </a:r>
          </a:p>
          <a:p>
            <a:r>
              <a:rPr lang="id-ID" dirty="0" smtClean="0"/>
              <a:t>Amonia bebas (NH3) tidak dapat terionisasi sedangkan amonium (</a:t>
            </a:r>
            <a:r>
              <a:rPr lang="id-ID" dirty="0"/>
              <a:t>NH4</a:t>
            </a:r>
            <a:r>
              <a:rPr lang="id-ID" baseline="30000" dirty="0" smtClean="0"/>
              <a:t>+</a:t>
            </a:r>
            <a:r>
              <a:rPr lang="id-ID" dirty="0" smtClean="0"/>
              <a:t>)  dapat terionisasi.</a:t>
            </a:r>
          </a:p>
          <a:p>
            <a:r>
              <a:rPr lang="id-ID" dirty="0" smtClean="0"/>
              <a:t>Amonia bebas yang tidak terionisasi bersifat toksik terhadap organisme. Toksisitas amonia akan meningkat jika terjadi penurunan oksigen terlarut, pH, dan suhu. </a:t>
            </a:r>
          </a:p>
          <a:p>
            <a:r>
              <a:rPr lang="id-ID" dirty="0" smtClean="0"/>
              <a:t>Sedangkan amonium merupakan bentuk nitrogen yang dapat dimanfaatkan langsunng oleh tumbuhan akuatik, disamping nitrat. </a:t>
            </a:r>
          </a:p>
          <a:p>
            <a:r>
              <a:rPr lang="id-ID" dirty="0" smtClean="0"/>
              <a:t>Kadar amonia bebas pada perairan tawar sebaiknya tidak lebih dari 0,02 mg/L.</a:t>
            </a:r>
          </a:p>
          <a:p>
            <a:r>
              <a:rPr lang="id-ID" dirty="0" smtClean="0"/>
              <a:t>Jika kadar amonia bebas lebih dari 0,2 mg/L maka bersifat toksik bagi beberapa jenis ikan</a:t>
            </a:r>
          </a:p>
          <a:p>
            <a:pPr marL="114300" indent="0">
              <a:buNone/>
            </a:pPr>
            <a:endParaRPr lang="id-ID" dirty="0"/>
          </a:p>
        </p:txBody>
      </p:sp>
    </p:spTree>
    <p:extLst>
      <p:ext uri="{BB962C8B-B14F-4D97-AF65-F5344CB8AC3E}">
        <p14:creationId xmlns:p14="http://schemas.microsoft.com/office/powerpoint/2010/main" val="71097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8229" t="21167" r="18192" b="7823"/>
          <a:stretch/>
        </p:blipFill>
        <p:spPr bwMode="auto">
          <a:xfrm>
            <a:off x="1115616" y="548680"/>
            <a:ext cx="7232992" cy="539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128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5363" t="8535" r="20112" b="17723"/>
          <a:stretch/>
        </p:blipFill>
        <p:spPr bwMode="auto">
          <a:xfrm>
            <a:off x="16522" y="274121"/>
            <a:ext cx="907301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538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2500313" y="1905000"/>
            <a:ext cx="4156075" cy="854075"/>
            <a:chOff x="1278" y="1413"/>
            <a:chExt cx="2618" cy="538"/>
          </a:xfrm>
        </p:grpSpPr>
        <p:sp>
          <p:nvSpPr>
            <p:cNvPr id="23613" name="Text Box 3"/>
            <p:cNvSpPr txBox="1">
              <a:spLocks noChangeArrowheads="1"/>
            </p:cNvSpPr>
            <p:nvPr/>
          </p:nvSpPr>
          <p:spPr bwMode="auto">
            <a:xfrm>
              <a:off x="1278" y="1520"/>
              <a:ext cx="9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solidFill>
                    <a:srgbClr val="040404"/>
                  </a:solidFill>
                  <a:latin typeface="Lucida Sans Unicode" pitchFamily="34" charset="0"/>
                </a:rPr>
                <a:t>% NH</a:t>
              </a:r>
              <a:r>
                <a:rPr lang="en-US" baseline="-10000">
                  <a:solidFill>
                    <a:srgbClr val="040404"/>
                  </a:solidFill>
                  <a:latin typeface="Lucida Sans Unicode" pitchFamily="34" charset="0"/>
                </a:rPr>
                <a:t>3 </a:t>
              </a:r>
              <a:r>
                <a:rPr lang="en-US">
                  <a:solidFill>
                    <a:srgbClr val="040404"/>
                  </a:solidFill>
                  <a:latin typeface="Lucida Sans Unicode" pitchFamily="34" charset="0"/>
                </a:rPr>
                <a:t> </a:t>
              </a:r>
              <a:r>
                <a:rPr lang="en-US" b="1">
                  <a:solidFill>
                    <a:srgbClr val="040404"/>
                  </a:solidFill>
                  <a:latin typeface="Haettenschweiler" pitchFamily="34" charset="0"/>
                </a:rPr>
                <a:t>=</a:t>
              </a:r>
              <a:r>
                <a:rPr lang="en-US">
                  <a:solidFill>
                    <a:srgbClr val="040404"/>
                  </a:solidFill>
                  <a:latin typeface="Lucida Sans Unicode" pitchFamily="34" charset="0"/>
                </a:rPr>
                <a:t> </a:t>
              </a:r>
              <a:endParaRPr lang="en-GB">
                <a:solidFill>
                  <a:srgbClr val="040404"/>
                </a:solidFill>
                <a:latin typeface="Lucida Sans Unicode" pitchFamily="34" charset="0"/>
              </a:endParaRPr>
            </a:p>
          </p:txBody>
        </p:sp>
        <p:sp>
          <p:nvSpPr>
            <p:cNvPr id="23614" name="Text Box 4"/>
            <p:cNvSpPr txBox="1">
              <a:spLocks noChangeArrowheads="1"/>
            </p:cNvSpPr>
            <p:nvPr/>
          </p:nvSpPr>
          <p:spPr bwMode="auto">
            <a:xfrm>
              <a:off x="2191" y="1413"/>
              <a:ext cx="170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25000"/>
                </a:lnSpc>
              </a:pPr>
              <a:r>
                <a:rPr lang="en-US" sz="2000">
                  <a:solidFill>
                    <a:srgbClr val="040404"/>
                  </a:solidFill>
                  <a:latin typeface="Lucida Sans Unicode" pitchFamily="34" charset="0"/>
                </a:rPr>
                <a:t>100 </a:t>
              </a:r>
            </a:p>
            <a:p>
              <a:pPr algn="ctr">
                <a:lnSpc>
                  <a:spcPct val="125000"/>
                </a:lnSpc>
              </a:pPr>
              <a:r>
                <a:rPr lang="en-US" sz="2000">
                  <a:solidFill>
                    <a:srgbClr val="040404"/>
                  </a:solidFill>
                  <a:latin typeface="Lucida Sans Unicode" pitchFamily="34" charset="0"/>
                </a:rPr>
                <a:t>1 </a:t>
              </a:r>
              <a:r>
                <a:rPr lang="en-US" sz="2000" b="1">
                  <a:solidFill>
                    <a:srgbClr val="040404"/>
                  </a:solidFill>
                  <a:latin typeface="Lucida Sans Unicode" pitchFamily="34" charset="0"/>
                </a:rPr>
                <a:t>+</a:t>
              </a:r>
              <a:r>
                <a:rPr lang="en-US" sz="2000">
                  <a:solidFill>
                    <a:srgbClr val="040404"/>
                  </a:solidFill>
                  <a:latin typeface="Lucida Sans Unicode" pitchFamily="34" charset="0"/>
                </a:rPr>
                <a:t> </a:t>
              </a:r>
              <a:r>
                <a:rPr lang="en-US" sz="2000">
                  <a:solidFill>
                    <a:srgbClr val="040404"/>
                  </a:solidFill>
                  <a:latin typeface="Franklin Gothic Book" pitchFamily="34" charset="0"/>
                </a:rPr>
                <a:t>antilog (</a:t>
              </a:r>
              <a:r>
                <a:rPr lang="en-US" b="1">
                  <a:solidFill>
                    <a:srgbClr val="040404"/>
                  </a:solidFill>
                  <a:latin typeface="Franklin Gothic Book" pitchFamily="34" charset="0"/>
                </a:rPr>
                <a:t>p</a:t>
              </a:r>
              <a:r>
                <a:rPr lang="en-US" sz="2000">
                  <a:solidFill>
                    <a:srgbClr val="040404"/>
                  </a:solidFill>
                  <a:latin typeface="Franklin Gothic Book" pitchFamily="34" charset="0"/>
                </a:rPr>
                <a:t>Ka – </a:t>
              </a:r>
              <a:r>
                <a:rPr lang="en-US" b="1">
                  <a:solidFill>
                    <a:srgbClr val="040404"/>
                  </a:solidFill>
                  <a:latin typeface="Franklin Gothic Book" pitchFamily="34" charset="0"/>
                </a:rPr>
                <a:t>p</a:t>
              </a:r>
              <a:r>
                <a:rPr lang="en-US" sz="2000">
                  <a:solidFill>
                    <a:srgbClr val="040404"/>
                  </a:solidFill>
                  <a:latin typeface="Franklin Gothic Book" pitchFamily="34" charset="0"/>
                </a:rPr>
                <a:t>H)</a:t>
              </a:r>
              <a:r>
                <a:rPr lang="en-US" sz="2000">
                  <a:solidFill>
                    <a:srgbClr val="040404"/>
                  </a:solidFill>
                  <a:latin typeface="Lucida Sans Unicode" pitchFamily="34" charset="0"/>
                </a:rPr>
                <a:t> </a:t>
              </a:r>
              <a:endParaRPr lang="en-GB" sz="2000">
                <a:solidFill>
                  <a:srgbClr val="040404"/>
                </a:solidFill>
                <a:latin typeface="Lucida Sans Unicode" pitchFamily="34" charset="0"/>
              </a:endParaRPr>
            </a:p>
          </p:txBody>
        </p:sp>
        <p:sp>
          <p:nvSpPr>
            <p:cNvPr id="23615" name="Line 5"/>
            <p:cNvSpPr>
              <a:spLocks noChangeShapeType="1"/>
            </p:cNvSpPr>
            <p:nvPr/>
          </p:nvSpPr>
          <p:spPr bwMode="auto">
            <a:xfrm>
              <a:off x="2160" y="1680"/>
              <a:ext cx="17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23555" name="Text Box 6"/>
          <p:cNvSpPr txBox="1">
            <a:spLocks noChangeArrowheads="1"/>
          </p:cNvSpPr>
          <p:nvPr/>
        </p:nvSpPr>
        <p:spPr bwMode="auto">
          <a:xfrm>
            <a:off x="2801937" y="990600"/>
            <a:ext cx="369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b="1" dirty="0">
                <a:solidFill>
                  <a:srgbClr val="990033"/>
                </a:solidFill>
                <a:latin typeface="Lucida Sans Unicode" pitchFamily="34" charset="0"/>
              </a:rPr>
              <a:t>% un-ionized ammonia:</a:t>
            </a:r>
            <a:endParaRPr lang="en-GB" b="1" dirty="0">
              <a:solidFill>
                <a:srgbClr val="990033"/>
              </a:solidFill>
              <a:latin typeface="Lucida Sans Unicode" pitchFamily="34" charset="0"/>
            </a:endParaRPr>
          </a:p>
        </p:txBody>
      </p:sp>
      <p:sp>
        <p:nvSpPr>
          <p:cNvPr id="23556" name="AutoShape 7"/>
          <p:cNvSpPr>
            <a:spLocks noChangeArrowheads="1"/>
          </p:cNvSpPr>
          <p:nvPr/>
        </p:nvSpPr>
        <p:spPr bwMode="auto">
          <a:xfrm>
            <a:off x="2362200" y="1676400"/>
            <a:ext cx="4572000" cy="1295400"/>
          </a:xfrm>
          <a:prstGeom prst="roundRect">
            <a:avLst>
              <a:gd name="adj" fmla="val 16667"/>
            </a:avLst>
          </a:pr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graphicFrame>
        <p:nvGraphicFramePr>
          <p:cNvPr id="593928" name="Group 8"/>
          <p:cNvGraphicFramePr>
            <a:graphicFrameLocks noGrp="1"/>
          </p:cNvGraphicFramePr>
          <p:nvPr>
            <p:extLst>
              <p:ext uri="{D42A27DB-BD31-4B8C-83A1-F6EECF244321}">
                <p14:modId xmlns:p14="http://schemas.microsoft.com/office/powerpoint/2010/main" val="3578933972"/>
              </p:ext>
            </p:extLst>
          </p:nvPr>
        </p:nvGraphicFramePr>
        <p:xfrm>
          <a:off x="1600200" y="3645024"/>
          <a:ext cx="6096000" cy="838200"/>
        </p:xfrm>
        <a:graphic>
          <a:graphicData uri="http://schemas.openxmlformats.org/drawingml/2006/table">
            <a:tbl>
              <a:tblPr/>
              <a:tblGrid>
                <a:gridCol w="608013"/>
                <a:gridCol w="611187"/>
                <a:gridCol w="606425"/>
                <a:gridCol w="611188"/>
                <a:gridCol w="611187"/>
                <a:gridCol w="611188"/>
                <a:gridCol w="608012"/>
                <a:gridCol w="609600"/>
                <a:gridCol w="608013"/>
                <a:gridCol w="611187"/>
              </a:tblGrid>
              <a:tr h="41910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dirty="0" smtClean="0">
                          <a:ln>
                            <a:noFill/>
                          </a:ln>
                          <a:solidFill>
                            <a:srgbClr val="040404"/>
                          </a:solidFill>
                          <a:effectLst/>
                          <a:latin typeface="Times New Roman" pitchFamily="18" charset="0"/>
                        </a:rPr>
                        <a:t>15</a:t>
                      </a:r>
                      <a:endParaRPr kumimoji="0" lang="en-GB" sz="2000" b="0" i="0" u="none" strike="noStrike" cap="none" normalizeH="0" baseline="0" dirty="0" smtClean="0">
                        <a:ln>
                          <a:noFill/>
                        </a:ln>
                        <a:solidFill>
                          <a:srgbClr val="040404"/>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dirty="0" smtClean="0">
                          <a:ln>
                            <a:noFill/>
                          </a:ln>
                          <a:solidFill>
                            <a:srgbClr val="040404"/>
                          </a:solidFill>
                          <a:effectLst/>
                          <a:latin typeface="Times New Roman" pitchFamily="18" charset="0"/>
                        </a:rPr>
                        <a:t>20</a:t>
                      </a:r>
                      <a:endParaRPr kumimoji="0" lang="en-GB" sz="2000" b="0" i="0" u="none" strike="noStrike" cap="none" normalizeH="0" baseline="0" dirty="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22</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24</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25</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26</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27</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28</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29</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30</a:t>
                      </a:r>
                      <a:endParaRPr kumimoji="0" lang="en-GB" sz="20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9,56</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9,40</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9,33</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9,27</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9,24</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9,21</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9,18</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9,15</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9,12</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9,09</a:t>
                      </a:r>
                      <a:endParaRPr kumimoji="0" lang="en-GB" sz="1800" b="0" i="0" u="none" strike="noStrike" cap="none" normalizeH="0" baseline="0" smtClean="0">
                        <a:ln>
                          <a:noFill/>
                        </a:ln>
                        <a:solidFill>
                          <a:srgbClr val="040404"/>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3964" name="Group 44"/>
          <p:cNvGraphicFramePr>
            <a:graphicFrameLocks noGrp="1"/>
          </p:cNvGraphicFramePr>
          <p:nvPr>
            <p:extLst>
              <p:ext uri="{D42A27DB-BD31-4B8C-83A1-F6EECF244321}">
                <p14:modId xmlns:p14="http://schemas.microsoft.com/office/powerpoint/2010/main" val="3236411489"/>
              </p:ext>
            </p:extLst>
          </p:nvPr>
        </p:nvGraphicFramePr>
        <p:xfrm>
          <a:off x="7696200" y="3645024"/>
          <a:ext cx="1219200" cy="838200"/>
        </p:xfrm>
        <a:graphic>
          <a:graphicData uri="http://schemas.openxmlformats.org/drawingml/2006/table">
            <a:tbl>
              <a:tblPr/>
              <a:tblGrid>
                <a:gridCol w="609600"/>
                <a:gridCol w="609600"/>
              </a:tblGrid>
              <a:tr h="414338">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31</a:t>
                      </a:r>
                      <a:endParaRPr kumimoji="0" lang="en-GB" sz="2000" b="0" i="0" u="none" strike="noStrike" cap="none" normalizeH="0" baseline="0" smtClean="0">
                        <a:ln>
                          <a:noFill/>
                        </a:ln>
                        <a:solidFill>
                          <a:srgbClr val="040404"/>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Times New Roman" pitchFamily="18" charset="0"/>
                        </a:rPr>
                        <a:t>32</a:t>
                      </a:r>
                      <a:endParaRPr kumimoji="0" lang="en-GB" sz="2000" b="0" i="0" u="none" strike="noStrike" cap="none" normalizeH="0" baseline="0" smtClean="0">
                        <a:ln>
                          <a:noFill/>
                        </a:ln>
                        <a:solidFill>
                          <a:srgbClr val="040404"/>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2">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9,06</a:t>
                      </a:r>
                      <a:endParaRPr kumimoji="0" lang="en-GB" sz="1800" b="0" i="0" u="none" strike="noStrike" cap="none" normalizeH="0" baseline="0" smtClean="0">
                        <a:ln>
                          <a:noFill/>
                        </a:ln>
                        <a:solidFill>
                          <a:srgbClr val="040404"/>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smtClean="0">
                          <a:ln>
                            <a:noFill/>
                          </a:ln>
                          <a:solidFill>
                            <a:srgbClr val="040404"/>
                          </a:solidFill>
                          <a:effectLst/>
                          <a:latin typeface="Times New Roman" pitchFamily="18" charset="0"/>
                        </a:rPr>
                        <a:t>9,03</a:t>
                      </a:r>
                      <a:endParaRPr kumimoji="0" lang="en-GB" sz="1800" b="0" i="0" u="none" strike="noStrike" cap="none" normalizeH="0" baseline="0" smtClean="0">
                        <a:ln>
                          <a:noFill/>
                        </a:ln>
                        <a:solidFill>
                          <a:srgbClr val="040404"/>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3975" name="Group 55"/>
          <p:cNvGraphicFramePr>
            <a:graphicFrameLocks noGrp="1"/>
          </p:cNvGraphicFramePr>
          <p:nvPr>
            <p:extLst>
              <p:ext uri="{D42A27DB-BD31-4B8C-83A1-F6EECF244321}">
                <p14:modId xmlns:p14="http://schemas.microsoft.com/office/powerpoint/2010/main" val="3337709024"/>
              </p:ext>
            </p:extLst>
          </p:nvPr>
        </p:nvGraphicFramePr>
        <p:xfrm>
          <a:off x="152400" y="3645024"/>
          <a:ext cx="1447800" cy="838200"/>
        </p:xfrm>
        <a:graphic>
          <a:graphicData uri="http://schemas.openxmlformats.org/drawingml/2006/table">
            <a:tbl>
              <a:tblPr/>
              <a:tblGrid>
                <a:gridCol w="1447800"/>
              </a:tblGrid>
              <a:tr h="419100">
                <a:tc>
                  <a:txBody>
                    <a:bodyPr/>
                    <a:lstStyle/>
                    <a:p>
                      <a:pPr marL="0" marR="0" lvl="0" indent="0" algn="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dirty="0" smtClean="0">
                          <a:ln>
                            <a:noFill/>
                          </a:ln>
                          <a:solidFill>
                            <a:srgbClr val="040404"/>
                          </a:solidFill>
                          <a:effectLst/>
                          <a:latin typeface="Lucida Sans Unicode" pitchFamily="34" charset="0"/>
                        </a:rPr>
                        <a:t>Temp (</a:t>
                      </a:r>
                      <a:r>
                        <a:rPr kumimoji="0" lang="en-US" sz="2000" b="0" i="0" u="none" strike="noStrike" cap="none" normalizeH="0" baseline="30000" dirty="0" err="1" smtClean="0">
                          <a:ln>
                            <a:noFill/>
                          </a:ln>
                          <a:solidFill>
                            <a:srgbClr val="040404"/>
                          </a:solidFill>
                          <a:effectLst/>
                          <a:latin typeface="Lucida Sans Unicode" pitchFamily="34" charset="0"/>
                        </a:rPr>
                        <a:t>o</a:t>
                      </a:r>
                      <a:r>
                        <a:rPr kumimoji="0" lang="en-US" sz="2000" b="0" i="0" u="none" strike="noStrike" cap="none" normalizeH="0" baseline="0" dirty="0" err="1" smtClean="0">
                          <a:ln>
                            <a:noFill/>
                          </a:ln>
                          <a:solidFill>
                            <a:srgbClr val="040404"/>
                          </a:solidFill>
                          <a:effectLst/>
                          <a:latin typeface="Lucida Sans Unicode" pitchFamily="34" charset="0"/>
                        </a:rPr>
                        <a:t>C</a:t>
                      </a:r>
                      <a:r>
                        <a:rPr kumimoji="0" lang="en-US" sz="2000" b="0" i="0" u="none" strike="noStrike" cap="none" normalizeH="0" baseline="0" dirty="0" smtClean="0">
                          <a:ln>
                            <a:noFill/>
                          </a:ln>
                          <a:solidFill>
                            <a:srgbClr val="040404"/>
                          </a:solidFill>
                          <a:effectLst/>
                          <a:latin typeface="Lucida Sans Unicode" pitchFamily="34" charset="0"/>
                        </a:rPr>
                        <a:t>)</a:t>
                      </a:r>
                      <a:endParaRPr kumimoji="0" lang="en-GB" sz="2000" b="0" i="0" u="none" strike="noStrike" cap="none" normalizeH="0" baseline="0" dirty="0" smtClean="0">
                        <a:ln>
                          <a:noFill/>
                        </a:ln>
                        <a:solidFill>
                          <a:srgbClr val="040404"/>
                        </a:solidFill>
                        <a:effectLst/>
                        <a:latin typeface="Lucida Sans Unicode"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rgbClr val="040404"/>
                          </a:solidFill>
                          <a:effectLst/>
                          <a:latin typeface="Lucida Sans Unicode" pitchFamily="34" charset="0"/>
                        </a:rPr>
                        <a:t>p</a:t>
                      </a:r>
                      <a:r>
                        <a:rPr kumimoji="0" lang="en-US" sz="2000" b="0" i="0" u="none" strike="noStrike" cap="none" normalizeH="0" baseline="0" smtClean="0">
                          <a:ln>
                            <a:noFill/>
                          </a:ln>
                          <a:solidFill>
                            <a:srgbClr val="040404"/>
                          </a:solidFill>
                          <a:effectLst/>
                          <a:latin typeface="Arial" charset="0"/>
                        </a:rPr>
                        <a:t>K</a:t>
                      </a:r>
                      <a:r>
                        <a:rPr kumimoji="0" lang="en-US" sz="2000" b="0" i="0" u="none" strike="noStrike" cap="none" normalizeH="0" baseline="0" smtClean="0">
                          <a:ln>
                            <a:noFill/>
                          </a:ln>
                          <a:solidFill>
                            <a:srgbClr val="040404"/>
                          </a:solidFill>
                          <a:effectLst/>
                          <a:latin typeface="Lucida Sans Unicode" pitchFamily="34" charset="0"/>
                        </a:rPr>
                        <a:t>a</a:t>
                      </a:r>
                      <a:endParaRPr kumimoji="0" lang="en-GB" sz="2000" b="0" i="0" u="none" strike="noStrike" cap="none" normalizeH="0" baseline="0" smtClean="0">
                        <a:ln>
                          <a:noFill/>
                        </a:ln>
                        <a:solidFill>
                          <a:srgbClr val="040404"/>
                        </a:solidFill>
                        <a:effectLst/>
                        <a:latin typeface="Lucida Sans Unicode"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11" name="Text Box 63"/>
          <p:cNvSpPr txBox="1">
            <a:spLocks noChangeArrowheads="1"/>
          </p:cNvSpPr>
          <p:nvPr/>
        </p:nvSpPr>
        <p:spPr bwMode="auto">
          <a:xfrm>
            <a:off x="1611313" y="4633912"/>
            <a:ext cx="177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dirty="0" err="1">
                <a:solidFill>
                  <a:srgbClr val="040404"/>
                </a:solidFill>
                <a:latin typeface="Franklin Gothic Book" pitchFamily="34" charset="0"/>
              </a:rPr>
              <a:t>pKa</a:t>
            </a:r>
            <a:r>
              <a:rPr lang="en-US" sz="2000" dirty="0">
                <a:solidFill>
                  <a:srgbClr val="040404"/>
                </a:solidFill>
                <a:latin typeface="Franklin Gothic Book" pitchFamily="34" charset="0"/>
              </a:rPr>
              <a:t> = -log (</a:t>
            </a:r>
            <a:r>
              <a:rPr lang="en-US" sz="2000" dirty="0" err="1">
                <a:solidFill>
                  <a:srgbClr val="040404"/>
                </a:solidFill>
                <a:latin typeface="Franklin Gothic Book" pitchFamily="34" charset="0"/>
              </a:rPr>
              <a:t>Ka</a:t>
            </a:r>
            <a:r>
              <a:rPr lang="en-US" sz="2000" dirty="0">
                <a:solidFill>
                  <a:srgbClr val="040404"/>
                </a:solidFill>
                <a:latin typeface="Franklin Gothic Book" pitchFamily="34" charset="0"/>
              </a:rPr>
              <a:t>)</a:t>
            </a:r>
            <a:endParaRPr lang="en-GB" sz="2000" dirty="0">
              <a:solidFill>
                <a:srgbClr val="040404"/>
              </a:solidFill>
              <a:latin typeface="Franklin Gothic Book" pitchFamily="34" charset="0"/>
            </a:endParaRPr>
          </a:p>
        </p:txBody>
      </p:sp>
      <p:sp>
        <p:nvSpPr>
          <p:cNvPr id="23612" name="Text Box 64"/>
          <p:cNvSpPr txBox="1">
            <a:spLocks noChangeArrowheads="1"/>
          </p:cNvSpPr>
          <p:nvPr/>
        </p:nvSpPr>
        <p:spPr bwMode="auto">
          <a:xfrm>
            <a:off x="1640681" y="5091112"/>
            <a:ext cx="2627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dirty="0" err="1">
                <a:solidFill>
                  <a:srgbClr val="040404"/>
                </a:solidFill>
                <a:latin typeface="Franklin Gothic Book" pitchFamily="34" charset="0"/>
              </a:rPr>
              <a:t>Ka</a:t>
            </a:r>
            <a:r>
              <a:rPr lang="en-US" sz="2000" dirty="0">
                <a:solidFill>
                  <a:srgbClr val="040404"/>
                </a:solidFill>
                <a:latin typeface="Franklin Gothic Book" pitchFamily="34" charset="0"/>
              </a:rPr>
              <a:t> : </a:t>
            </a:r>
            <a:r>
              <a:rPr lang="en-US" sz="2000" dirty="0" err="1">
                <a:solidFill>
                  <a:srgbClr val="040404"/>
                </a:solidFill>
                <a:latin typeface="Franklin Gothic Book" pitchFamily="34" charset="0"/>
              </a:rPr>
              <a:t>konstanta</a:t>
            </a:r>
            <a:r>
              <a:rPr lang="en-US" sz="2000" dirty="0">
                <a:solidFill>
                  <a:srgbClr val="040404"/>
                </a:solidFill>
                <a:latin typeface="Franklin Gothic Book" pitchFamily="34" charset="0"/>
              </a:rPr>
              <a:t> </a:t>
            </a:r>
            <a:r>
              <a:rPr lang="en-US" sz="2000" dirty="0" err="1">
                <a:solidFill>
                  <a:srgbClr val="040404"/>
                </a:solidFill>
                <a:latin typeface="Franklin Gothic Book" pitchFamily="34" charset="0"/>
              </a:rPr>
              <a:t>ionisasi</a:t>
            </a:r>
            <a:endParaRPr lang="en-GB" sz="2000" dirty="0">
              <a:solidFill>
                <a:srgbClr val="040404"/>
              </a:solidFill>
              <a:latin typeface="Franklin Gothic Book" pitchFamily="34" charset="0"/>
            </a:endParaRPr>
          </a:p>
        </p:txBody>
      </p:sp>
    </p:spTree>
    <p:extLst>
      <p:ext uri="{BB962C8B-B14F-4D97-AF65-F5344CB8AC3E}">
        <p14:creationId xmlns:p14="http://schemas.microsoft.com/office/powerpoint/2010/main" val="2895580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36562" y="188640"/>
            <a:ext cx="8229600" cy="626469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r>
              <a:rPr lang="id-ID" b="1" dirty="0" smtClean="0"/>
              <a:t>&gt;&gt; NITRIT  (NO2)&lt;&lt;</a:t>
            </a:r>
          </a:p>
          <a:p>
            <a:r>
              <a:rPr lang="id-ID" dirty="0" smtClean="0"/>
              <a:t>Di Perairan alami, nitrit ditemukan dalam jumlah yang sedikit, lebih sedikit dari nitrat karena sifatnya yang tidak stabil.</a:t>
            </a:r>
          </a:p>
          <a:p>
            <a:r>
              <a:rPr lang="id-ID" dirty="0" smtClean="0"/>
              <a:t>Nitrit merupakan bentuk peralihan antara nitrat dan amonia, dan nitrat dan gas nitrogen. </a:t>
            </a:r>
          </a:p>
          <a:p>
            <a:r>
              <a:rPr lang="id-ID" dirty="0" smtClean="0"/>
              <a:t>Denitrifikasi terjadi pada kondisi anaerob</a:t>
            </a:r>
          </a:p>
          <a:p>
            <a:r>
              <a:rPr lang="id-ID" dirty="0" smtClean="0"/>
              <a:t>Kadar nitrit lebih dari 0,05 mg/L bersifat toksik bagi beberapa organisme</a:t>
            </a:r>
          </a:p>
          <a:p>
            <a:r>
              <a:rPr lang="id-ID" dirty="0" smtClean="0"/>
              <a:t>Konsumsi nitrit yang berlebih pada manusia mengakibatkan pengikatan oksigen oleh hemoglobin darah, yang kemudian membentuk met-hemoglobin yang tidak mampu mengikat oksigen</a:t>
            </a:r>
          </a:p>
          <a:p>
            <a:endParaRPr lang="id-ID" dirty="0" smtClean="0"/>
          </a:p>
          <a:p>
            <a:endParaRPr lang="id-ID" dirty="0"/>
          </a:p>
        </p:txBody>
      </p:sp>
    </p:spTree>
    <p:extLst>
      <p:ext uri="{BB962C8B-B14F-4D97-AF65-F5344CB8AC3E}">
        <p14:creationId xmlns:p14="http://schemas.microsoft.com/office/powerpoint/2010/main" val="71458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FOSFOR</a:t>
            </a:r>
            <a:endParaRPr lang="id-ID" dirty="0"/>
          </a:p>
        </p:txBody>
      </p:sp>
      <p:sp>
        <p:nvSpPr>
          <p:cNvPr id="3" name="Content Placeholder 2"/>
          <p:cNvSpPr>
            <a:spLocks noGrp="1"/>
          </p:cNvSpPr>
          <p:nvPr>
            <p:ph idx="1"/>
          </p:nvPr>
        </p:nvSpPr>
        <p:spPr>
          <a:xfrm>
            <a:off x="251520" y="1752600"/>
            <a:ext cx="8640960" cy="4916760"/>
          </a:xfrm>
        </p:spPr>
        <p:txBody>
          <a:bodyPr>
            <a:normAutofit fontScale="92500" lnSpcReduction="10000"/>
          </a:bodyPr>
          <a:lstStyle/>
          <a:p>
            <a:r>
              <a:rPr lang="id-ID" dirty="0" smtClean="0"/>
              <a:t>Di perairan, fosfor tidak ditemukan dalam bentuk bebas sebagai elemen, melainkan dalam bentuk senyawa anorganik yang terlarut (ortofosfat dan poli fosfat)dan senyawa organik berupa partikulat</a:t>
            </a:r>
          </a:p>
          <a:p>
            <a:pPr marL="114300" indent="0">
              <a:buNone/>
            </a:pPr>
            <a:endParaRPr lang="id-ID" dirty="0" smtClean="0"/>
          </a:p>
          <a:p>
            <a:r>
              <a:rPr lang="id-ID" dirty="0" smtClean="0"/>
              <a:t>Fosfor membentuk kompleks dengan ion besi dan kalsium pada kondisi aerob, bersifat tidak larut, dan mengendap pada sedimen sehingga tidak dapat dimanfaatkan oleh alga akuatik.</a:t>
            </a:r>
          </a:p>
          <a:p>
            <a:endParaRPr lang="id-ID" dirty="0"/>
          </a:p>
          <a:p>
            <a:r>
              <a:rPr lang="id-ID" dirty="0" smtClean="0"/>
              <a:t>Pada saat kondisi anaerob, ion besi valensi tiga (ferri) mengalami reduksi menjadi ion besi valensi dua (ferro) yang bersifat larut dan melepaskan fosfat ke perairan, sehingga meningkatkan kadar fosfat di perairan</a:t>
            </a:r>
            <a:endParaRPr lang="id-ID" dirty="0"/>
          </a:p>
          <a:p>
            <a:endParaRPr lang="id-ID" dirty="0" smtClean="0"/>
          </a:p>
          <a:p>
            <a:endParaRPr lang="id-ID" dirty="0"/>
          </a:p>
        </p:txBody>
      </p:sp>
    </p:spTree>
    <p:extLst>
      <p:ext uri="{BB962C8B-B14F-4D97-AF65-F5344CB8AC3E}">
        <p14:creationId xmlns:p14="http://schemas.microsoft.com/office/powerpoint/2010/main" val="307783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36562" y="188640"/>
            <a:ext cx="8229600" cy="626469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r>
              <a:rPr lang="id-ID" b="1" dirty="0" smtClean="0"/>
              <a:t>&gt;&gt; NITRAT (NO3) &lt;&lt;</a:t>
            </a:r>
          </a:p>
          <a:p>
            <a:r>
              <a:rPr lang="id-ID" dirty="0" smtClean="0"/>
              <a:t>Nitrat adalah bentuk utama nitrogen di perairan alami dan merupakan nutrien utama bagi tumbuhan dan alga.</a:t>
            </a:r>
          </a:p>
          <a:p>
            <a:r>
              <a:rPr lang="id-ID" dirty="0" smtClean="0"/>
              <a:t>Nitrat tidak bersifat toksik bagi organisme perairan </a:t>
            </a:r>
          </a:p>
          <a:p>
            <a:r>
              <a:rPr lang="id-ID" dirty="0" smtClean="0"/>
              <a:t>Nitrat sangat mudah larut dan bersifat stabil</a:t>
            </a:r>
          </a:p>
          <a:p>
            <a:endParaRPr lang="id-ID" dirty="0"/>
          </a:p>
          <a:p>
            <a:endParaRPr lang="id-ID" dirty="0" smtClean="0"/>
          </a:p>
          <a:p>
            <a:endParaRPr lang="id-ID" dirty="0"/>
          </a:p>
          <a:p>
            <a:endParaRPr lang="id-ID" dirty="0" smtClean="0"/>
          </a:p>
          <a:p>
            <a:endParaRPr lang="id-ID" dirty="0"/>
          </a:p>
          <a:p>
            <a:endParaRPr lang="id-ID" dirty="0" smtClean="0"/>
          </a:p>
          <a:p>
            <a:r>
              <a:rPr lang="id-ID" dirty="0" smtClean="0"/>
              <a:t>Reaksi akan berhenti bila oksigen terlarut &lt; 2 mg/L</a:t>
            </a:r>
          </a:p>
          <a:p>
            <a:r>
              <a:rPr lang="id-ID" dirty="0" smtClean="0"/>
              <a:t>pH optimum adalah 8-9, Pada pH &lt; 6, reaksi akan berhenti</a:t>
            </a:r>
          </a:p>
          <a:p>
            <a:endParaRPr lang="id-ID" dirty="0" smtClean="0"/>
          </a:p>
          <a:p>
            <a:endParaRPr lang="id-ID"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770" t="61458" r="26676" b="19271"/>
          <a:stretch/>
        </p:blipFill>
        <p:spPr bwMode="auto">
          <a:xfrm>
            <a:off x="827584" y="3068960"/>
            <a:ext cx="6037078" cy="189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22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36562" y="188640"/>
            <a:ext cx="8229600" cy="626469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id-ID" dirty="0" smtClean="0"/>
              <a:t>Kadar nitrat di perairan di perairan alami tidak lebih dari 0,1 mg/L</a:t>
            </a:r>
          </a:p>
          <a:p>
            <a:endParaRPr lang="id-ID" dirty="0"/>
          </a:p>
          <a:p>
            <a:r>
              <a:rPr lang="id-ID" dirty="0" smtClean="0"/>
              <a:t>Tingkat kesuburan perairan berdasarkan kandungan Nitrat:</a:t>
            </a:r>
          </a:p>
          <a:p>
            <a:pPr marL="114300" indent="0">
              <a:buNone/>
            </a:pPr>
            <a:r>
              <a:rPr lang="id-ID" dirty="0"/>
              <a:t> </a:t>
            </a:r>
            <a:r>
              <a:rPr lang="id-ID" dirty="0" smtClean="0"/>
              <a:t>  Oligotrofik		= 0-1 mg/L</a:t>
            </a:r>
          </a:p>
          <a:p>
            <a:pPr marL="114300" indent="0">
              <a:buNone/>
            </a:pPr>
            <a:r>
              <a:rPr lang="id-ID" dirty="0"/>
              <a:t> </a:t>
            </a:r>
            <a:r>
              <a:rPr lang="id-ID" dirty="0" smtClean="0"/>
              <a:t>  Mesotrofik		= 1-5 mg/L</a:t>
            </a:r>
          </a:p>
          <a:p>
            <a:pPr marL="114300" indent="0">
              <a:buNone/>
            </a:pPr>
            <a:r>
              <a:rPr lang="id-ID" dirty="0"/>
              <a:t> </a:t>
            </a:r>
            <a:r>
              <a:rPr lang="id-ID" dirty="0" smtClean="0"/>
              <a:t>  Eutrofik			= 5-50 mg/L</a:t>
            </a:r>
          </a:p>
          <a:p>
            <a:endParaRPr lang="id-ID" dirty="0"/>
          </a:p>
        </p:txBody>
      </p:sp>
    </p:spTree>
    <p:extLst>
      <p:ext uri="{BB962C8B-B14F-4D97-AF65-F5344CB8AC3E}">
        <p14:creationId xmlns:p14="http://schemas.microsoft.com/office/powerpoint/2010/main" val="447926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sulfur</a:t>
            </a:r>
            <a:endParaRPr lang="id-ID" dirty="0"/>
          </a:p>
        </p:txBody>
      </p:sp>
      <p:sp>
        <p:nvSpPr>
          <p:cNvPr id="3" name="Content Placeholder 2"/>
          <p:cNvSpPr>
            <a:spLocks noGrp="1"/>
          </p:cNvSpPr>
          <p:nvPr>
            <p:ph idx="1"/>
          </p:nvPr>
        </p:nvSpPr>
        <p:spPr>
          <a:xfrm>
            <a:off x="251520" y="1752600"/>
            <a:ext cx="8568952" cy="4373563"/>
          </a:xfrm>
        </p:spPr>
        <p:txBody>
          <a:bodyPr>
            <a:normAutofit lnSpcReduction="10000"/>
          </a:bodyPr>
          <a:lstStyle/>
          <a:p>
            <a:r>
              <a:rPr lang="id-ID" dirty="0" smtClean="0"/>
              <a:t>Sulfur merupakan salah satu elemen esensial, karena merupakan elemen penting dalam protoplasma.</a:t>
            </a:r>
          </a:p>
          <a:p>
            <a:r>
              <a:rPr lang="id-ID" dirty="0" smtClean="0"/>
              <a:t>Sulfur ditemukan dalam bentuk organik dan anorganik</a:t>
            </a:r>
          </a:p>
          <a:p>
            <a:r>
              <a:rPr lang="id-ID" dirty="0" smtClean="0"/>
              <a:t>Sulfur yang berasal dari bahan organik banyak terdapat dalam bentuk protein</a:t>
            </a:r>
          </a:p>
          <a:p>
            <a:r>
              <a:rPr lang="id-ID" dirty="0" smtClean="0"/>
              <a:t>Dalam keadaan aerob sulfur berbentuk sulfat (SO</a:t>
            </a:r>
            <a:r>
              <a:rPr lang="id-ID" baseline="-25000" dirty="0" smtClean="0"/>
              <a:t>4</a:t>
            </a:r>
            <a:r>
              <a:rPr lang="id-ID" baseline="30000" dirty="0" smtClean="0"/>
              <a:t>2-</a:t>
            </a:r>
            <a:r>
              <a:rPr lang="id-ID" dirty="0" smtClean="0"/>
              <a:t>)</a:t>
            </a:r>
          </a:p>
          <a:p>
            <a:r>
              <a:rPr lang="id-ID" dirty="0" smtClean="0"/>
              <a:t>Dalam keadaan anaerob, sulfur diubah menjadi asam sulfida (H</a:t>
            </a:r>
            <a:r>
              <a:rPr lang="id-ID" baseline="-25000" dirty="0" smtClean="0"/>
              <a:t>2</a:t>
            </a:r>
            <a:r>
              <a:rPr lang="id-ID" dirty="0" smtClean="0"/>
              <a:t>S)</a:t>
            </a:r>
          </a:p>
          <a:p>
            <a:r>
              <a:rPr lang="id-ID" dirty="0" smtClean="0"/>
              <a:t>Asam sulfida dapat mengakibatkan karat pada logam</a:t>
            </a:r>
            <a:endParaRPr lang="id-ID" dirty="0"/>
          </a:p>
        </p:txBody>
      </p:sp>
    </p:spTree>
    <p:extLst>
      <p:ext uri="{BB962C8B-B14F-4D97-AF65-F5344CB8AC3E}">
        <p14:creationId xmlns:p14="http://schemas.microsoft.com/office/powerpoint/2010/main" val="3383041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id-ID" sz="2400" dirty="0" smtClean="0"/>
                  <a:t>Reduksi (pengurangan oksigen dan penambahan hidrogen) anion sulfat menjadi hidrogen sulfida pada kondisi anaerob dalam proses dekomposisi bahan organik menimbulkan bau yang tidak sedap dan meningkatkan korosivitas logam</a:t>
                </a:r>
              </a:p>
              <a:p>
                <a:endParaRPr lang="id-ID" dirty="0"/>
              </a:p>
              <a:p>
                <a14:m>
                  <m:oMath xmlns:m="http://schemas.openxmlformats.org/officeDocument/2006/math">
                    <m:sSup>
                      <m:sSupPr>
                        <m:ctrlPr>
                          <a:rPr lang="id-ID" sz="2400" i="1" smtClean="0">
                            <a:latin typeface="Cambria Math"/>
                          </a:rPr>
                        </m:ctrlPr>
                      </m:sSupPr>
                      <m:e>
                        <m:r>
                          <a:rPr lang="id-ID" sz="2400" b="0" i="1" smtClean="0">
                            <a:latin typeface="Cambria Math"/>
                          </a:rPr>
                          <m:t>𝑆𝑂</m:t>
                        </m:r>
                        <m:r>
                          <a:rPr lang="id-ID" sz="2400" b="0" i="1" smtClean="0">
                            <a:latin typeface="Cambria Math"/>
                          </a:rPr>
                          <m:t>4</m:t>
                        </m:r>
                      </m:e>
                      <m:sup>
                        <m:r>
                          <a:rPr lang="id-ID" sz="2400" b="0" i="1" smtClean="0">
                            <a:latin typeface="Cambria Math"/>
                          </a:rPr>
                          <m:t>2−</m:t>
                        </m:r>
                      </m:sup>
                    </m:sSup>
                    <m:r>
                      <a:rPr lang="id-ID" sz="2400" b="0" i="1" smtClean="0">
                        <a:latin typeface="Cambria Math"/>
                      </a:rPr>
                      <m:t>+</m:t>
                    </m:r>
                    <m:r>
                      <a:rPr lang="id-ID" sz="2400" b="0" i="1" smtClean="0">
                        <a:latin typeface="Cambria Math"/>
                      </a:rPr>
                      <m:t>𝑏𝑎h𝑎𝑛</m:t>
                    </m:r>
                    <m:r>
                      <a:rPr lang="id-ID" sz="2400" b="0" i="1" smtClean="0">
                        <a:latin typeface="Cambria Math"/>
                      </a:rPr>
                      <m:t> </m:t>
                    </m:r>
                    <m:r>
                      <a:rPr lang="id-ID" sz="2400" b="0" i="1" smtClean="0">
                        <a:latin typeface="Cambria Math"/>
                      </a:rPr>
                      <m:t>𝑜𝑟𝑔𝑎𝑛𝑖𝑘</m:t>
                    </m:r>
                    <m:r>
                      <a:rPr lang="id-ID" sz="2400" b="0" i="1" smtClean="0">
                        <a:latin typeface="Cambria Math"/>
                      </a:rPr>
                      <m:t>       →         </m:t>
                    </m:r>
                    <m:sSup>
                      <m:sSupPr>
                        <m:ctrlPr>
                          <a:rPr lang="id-ID" sz="2400" b="0" i="1" smtClean="0">
                            <a:latin typeface="Cambria Math"/>
                            <a:ea typeface="Cambria Math"/>
                          </a:rPr>
                        </m:ctrlPr>
                      </m:sSupPr>
                      <m:e>
                        <m:r>
                          <a:rPr lang="id-ID" sz="2400" b="0" i="1" smtClean="0">
                            <a:latin typeface="Cambria Math"/>
                            <a:ea typeface="Cambria Math"/>
                          </a:rPr>
                          <m:t>𝑆</m:t>
                        </m:r>
                      </m:e>
                      <m:sup>
                        <m:r>
                          <a:rPr lang="id-ID" sz="2400" b="0" i="1" smtClean="0">
                            <a:latin typeface="Cambria Math"/>
                            <a:ea typeface="Cambria Math"/>
                          </a:rPr>
                          <m:t>2−</m:t>
                        </m:r>
                      </m:sup>
                    </m:sSup>
                    <m:r>
                      <a:rPr lang="id-ID" sz="2400" b="0" i="1" smtClean="0">
                        <a:latin typeface="Cambria Math"/>
                        <a:ea typeface="Cambria Math"/>
                      </a:rPr>
                      <m:t>+</m:t>
                    </m:r>
                    <m:r>
                      <a:rPr lang="id-ID" sz="2400" b="0" i="1" smtClean="0">
                        <a:latin typeface="Cambria Math"/>
                        <a:ea typeface="Cambria Math"/>
                      </a:rPr>
                      <m:t>𝐻</m:t>
                    </m:r>
                    <m:r>
                      <a:rPr lang="id-ID" sz="2400" b="0" i="1" smtClean="0">
                        <a:latin typeface="Cambria Math"/>
                        <a:ea typeface="Cambria Math"/>
                      </a:rPr>
                      <m:t>2</m:t>
                    </m:r>
                    <m:r>
                      <a:rPr lang="id-ID" sz="2400" b="0" i="1" smtClean="0">
                        <a:latin typeface="Cambria Math"/>
                        <a:ea typeface="Cambria Math"/>
                      </a:rPr>
                      <m:t>𝑂</m:t>
                    </m:r>
                    <m:r>
                      <a:rPr lang="id-ID" sz="2400" b="0" i="1" smtClean="0">
                        <a:latin typeface="Cambria Math"/>
                        <a:ea typeface="Cambria Math"/>
                      </a:rPr>
                      <m:t>+</m:t>
                    </m:r>
                    <m:r>
                      <a:rPr lang="id-ID" sz="2400" b="0" i="1" smtClean="0">
                        <a:latin typeface="Cambria Math"/>
                        <a:ea typeface="Cambria Math"/>
                      </a:rPr>
                      <m:t>𝐶𝑂</m:t>
                    </m:r>
                    <m:r>
                      <a:rPr lang="id-ID" sz="2400" b="0" i="1" smtClean="0">
                        <a:latin typeface="Cambria Math"/>
                        <a:ea typeface="Cambria Math"/>
                      </a:rPr>
                      <m:t>2</m:t>
                    </m:r>
                  </m:oMath>
                </a14:m>
                <a:endParaRPr lang="id-ID" sz="2400" dirty="0" smtClean="0"/>
              </a:p>
              <a:p>
                <a:endParaRPr lang="id-ID" sz="2400" dirty="0" smtClean="0"/>
              </a:p>
              <a:p>
                <a14:m>
                  <m:oMath xmlns:m="http://schemas.openxmlformats.org/officeDocument/2006/math">
                    <m:sSup>
                      <m:sSupPr>
                        <m:ctrlPr>
                          <a:rPr lang="id-ID" sz="2400" i="1" smtClean="0">
                            <a:latin typeface="Cambria Math"/>
                          </a:rPr>
                        </m:ctrlPr>
                      </m:sSupPr>
                      <m:e>
                        <m:r>
                          <a:rPr lang="id-ID" sz="2400" b="0" i="1" smtClean="0">
                            <a:latin typeface="Cambria Math"/>
                          </a:rPr>
                          <m:t>𝑆</m:t>
                        </m:r>
                      </m:e>
                      <m:sup>
                        <m:r>
                          <a:rPr lang="id-ID" sz="2400" b="0" i="1" smtClean="0">
                            <a:latin typeface="Cambria Math"/>
                          </a:rPr>
                          <m:t>2−</m:t>
                        </m:r>
                      </m:sup>
                    </m:sSup>
                    <m:r>
                      <a:rPr lang="id-ID" sz="2400" b="0" i="1" smtClean="0">
                        <a:latin typeface="Cambria Math"/>
                      </a:rPr>
                      <m:t>+2</m:t>
                    </m:r>
                    <m:sSup>
                      <m:sSupPr>
                        <m:ctrlPr>
                          <a:rPr lang="id-ID" sz="2400" b="0" i="1" smtClean="0">
                            <a:latin typeface="Cambria Math"/>
                          </a:rPr>
                        </m:ctrlPr>
                      </m:sSupPr>
                      <m:e>
                        <m:r>
                          <a:rPr lang="id-ID" sz="2400" b="0" i="1" smtClean="0">
                            <a:latin typeface="Cambria Math"/>
                          </a:rPr>
                          <m:t>𝐻</m:t>
                        </m:r>
                      </m:e>
                      <m:sup>
                        <m:r>
                          <a:rPr lang="id-ID" sz="2400" b="0" i="1" smtClean="0">
                            <a:latin typeface="Cambria Math"/>
                          </a:rPr>
                          <m:t>+</m:t>
                        </m:r>
                      </m:sup>
                    </m:sSup>
                    <m:r>
                      <a:rPr lang="id-ID" sz="2400" b="0" i="1" smtClean="0">
                        <a:latin typeface="Cambria Math"/>
                      </a:rPr>
                      <m:t>       </m:t>
                    </m:r>
                    <m:r>
                      <a:rPr lang="id-ID" sz="2400" b="0" i="1" smtClean="0">
                        <a:latin typeface="Cambria Math"/>
                        <a:ea typeface="Cambria Math"/>
                      </a:rPr>
                      <m:t>↔        </m:t>
                    </m:r>
                    <m:r>
                      <a:rPr lang="id-ID" sz="2400" b="0" i="1" smtClean="0">
                        <a:latin typeface="Cambria Math"/>
                        <a:ea typeface="Cambria Math"/>
                      </a:rPr>
                      <m:t>𝐻</m:t>
                    </m:r>
                    <m:r>
                      <a:rPr lang="id-ID" sz="2400" b="0" i="1" smtClean="0">
                        <a:latin typeface="Cambria Math"/>
                        <a:ea typeface="Cambria Math"/>
                      </a:rPr>
                      <m:t>2</m:t>
                    </m:r>
                    <m:r>
                      <a:rPr lang="id-ID" sz="2400" b="0" i="1" smtClean="0">
                        <a:latin typeface="Cambria Math"/>
                        <a:ea typeface="Cambria Math"/>
                      </a:rPr>
                      <m:t>𝑆</m:t>
                    </m:r>
                  </m:oMath>
                </a14:m>
                <a:endParaRPr lang="id-ID"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id-ID">
                    <a:noFill/>
                  </a:rPr>
                  <a:t> </a:t>
                </a:r>
              </a:p>
            </p:txBody>
          </p:sp>
        </mc:Fallback>
      </mc:AlternateContent>
      <p:sp>
        <p:nvSpPr>
          <p:cNvPr id="4" name="TextBox 3"/>
          <p:cNvSpPr txBox="1"/>
          <p:nvPr/>
        </p:nvSpPr>
        <p:spPr>
          <a:xfrm>
            <a:off x="4355976" y="3779748"/>
            <a:ext cx="1080120" cy="369332"/>
          </a:xfrm>
          <a:prstGeom prst="rect">
            <a:avLst/>
          </a:prstGeom>
          <a:noFill/>
        </p:spPr>
        <p:txBody>
          <a:bodyPr wrap="square" rtlCol="0">
            <a:spAutoFit/>
          </a:bodyPr>
          <a:lstStyle/>
          <a:p>
            <a:r>
              <a:rPr lang="id-ID" dirty="0" smtClean="0"/>
              <a:t>bakteri</a:t>
            </a:r>
            <a:endParaRPr lang="id-ID" dirty="0"/>
          </a:p>
        </p:txBody>
      </p:sp>
      <p:sp>
        <p:nvSpPr>
          <p:cNvPr id="5" name="TextBox 4"/>
          <p:cNvSpPr txBox="1"/>
          <p:nvPr/>
        </p:nvSpPr>
        <p:spPr>
          <a:xfrm>
            <a:off x="2483768" y="4653136"/>
            <a:ext cx="1368152" cy="369332"/>
          </a:xfrm>
          <a:prstGeom prst="rect">
            <a:avLst/>
          </a:prstGeom>
          <a:noFill/>
        </p:spPr>
        <p:txBody>
          <a:bodyPr wrap="square" rtlCol="0">
            <a:spAutoFit/>
          </a:bodyPr>
          <a:lstStyle/>
          <a:p>
            <a:r>
              <a:rPr lang="id-ID" dirty="0" smtClean="0"/>
              <a:t>anaerob</a:t>
            </a:r>
            <a:endParaRPr lang="id-ID" dirty="0"/>
          </a:p>
        </p:txBody>
      </p:sp>
      <p:sp>
        <p:nvSpPr>
          <p:cNvPr id="6" name="Title 5"/>
          <p:cNvSpPr>
            <a:spLocks noGrp="1"/>
          </p:cNvSpPr>
          <p:nvPr>
            <p:ph type="title"/>
          </p:nvPr>
        </p:nvSpPr>
        <p:spPr/>
        <p:txBody>
          <a:bodyPr/>
          <a:lstStyle/>
          <a:p>
            <a:r>
              <a:rPr lang="id-ID" dirty="0" smtClean="0"/>
              <a:t>H2S</a:t>
            </a:r>
            <a:endParaRPr lang="id-ID" dirty="0"/>
          </a:p>
        </p:txBody>
      </p:sp>
    </p:spTree>
    <p:extLst>
      <p:ext uri="{BB962C8B-B14F-4D97-AF65-F5344CB8AC3E}">
        <p14:creationId xmlns:p14="http://schemas.microsoft.com/office/powerpoint/2010/main" val="3844321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5363" t="12974" r="20881" b="6798"/>
          <a:stretch/>
        </p:blipFill>
        <p:spPr bwMode="auto">
          <a:xfrm>
            <a:off x="395536" y="5262"/>
            <a:ext cx="8600963" cy="608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122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1124744"/>
            <a:ext cx="8229600" cy="4373563"/>
          </a:xfrm>
        </p:spPr>
        <p:txBody>
          <a:bodyPr>
            <a:normAutofit fontScale="92500" lnSpcReduction="10000"/>
          </a:bodyPr>
          <a:lstStyle/>
          <a:p>
            <a:r>
              <a:rPr lang="id-ID" dirty="0" smtClean="0"/>
              <a:t>H2S bersifat toksik dan mengganggu proses respirasi (Hypoxia)</a:t>
            </a:r>
          </a:p>
          <a:p>
            <a:r>
              <a:rPr lang="id-ID" dirty="0" smtClean="0"/>
              <a:t>Terbentuk dari proses dekomposisi anaerobik (Sulfat- SO4)</a:t>
            </a:r>
          </a:p>
          <a:p>
            <a:r>
              <a:rPr lang="id-ID" dirty="0" smtClean="0"/>
              <a:t>Hasil analisa lab dari sampel yang telah disaring adalah total H2S terlarut, yang terdiri dari H2S, HS</a:t>
            </a:r>
            <a:r>
              <a:rPr lang="id-ID" baseline="30000" dirty="0" smtClean="0"/>
              <a:t>-</a:t>
            </a:r>
            <a:r>
              <a:rPr lang="id-ID" dirty="0" smtClean="0"/>
              <a:t>, dan S</a:t>
            </a:r>
            <a:r>
              <a:rPr lang="id-ID" baseline="30000" dirty="0" smtClean="0"/>
              <a:t>2-</a:t>
            </a:r>
          </a:p>
          <a:p>
            <a:r>
              <a:rPr lang="id-ID" dirty="0" smtClean="0"/>
              <a:t>Daya racun menurun dengan meningkatnya pH dan temperatur</a:t>
            </a:r>
          </a:p>
          <a:p>
            <a:r>
              <a:rPr lang="id-ID" dirty="0" smtClean="0"/>
              <a:t>Disarankan = reproduksi </a:t>
            </a:r>
            <a:r>
              <a:rPr lang="id-ID" dirty="0"/>
              <a:t>&lt; 0,002 </a:t>
            </a:r>
            <a:endParaRPr lang="id-ID" dirty="0" smtClean="0"/>
          </a:p>
          <a:p>
            <a:pPr marL="960120" lvl="3" indent="0">
              <a:buNone/>
            </a:pPr>
            <a:r>
              <a:rPr lang="id-ID" sz="2400" dirty="0"/>
              <a:t> </a:t>
            </a:r>
            <a:r>
              <a:rPr lang="id-ID" sz="2400" dirty="0" smtClean="0"/>
              <a:t>           &lt; 0,01 atau 0,03 untuk pertumbuhan</a:t>
            </a:r>
          </a:p>
          <a:p>
            <a:pPr marL="0" lvl="3" indent="0">
              <a:buNone/>
            </a:pPr>
            <a:r>
              <a:rPr lang="id-ID" sz="2400" dirty="0" smtClean="0"/>
              <a:t>H2S bersifat mudah larut, toksik, dan menimbulkan bau seperti telur busuk.</a:t>
            </a:r>
            <a:endParaRPr lang="id-ID" sz="2400" dirty="0"/>
          </a:p>
        </p:txBody>
      </p:sp>
    </p:spTree>
    <p:extLst>
      <p:ext uri="{BB962C8B-B14F-4D97-AF65-F5344CB8AC3E}">
        <p14:creationId xmlns:p14="http://schemas.microsoft.com/office/powerpoint/2010/main" val="1174572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wnloads\Screenshot-2017-10-19 TELAAH KUALITAS AIR, Bagi Pengelolaan Sumber Daya dan Lingkungan Perair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99" y="764704"/>
            <a:ext cx="8711289" cy="537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402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KONDUKTIvITAS</a:t>
            </a:r>
            <a:endParaRPr lang="id-ID" dirty="0"/>
          </a:p>
        </p:txBody>
      </p:sp>
      <p:sp>
        <p:nvSpPr>
          <p:cNvPr id="3" name="Content Placeholder 2"/>
          <p:cNvSpPr>
            <a:spLocks noGrp="1"/>
          </p:cNvSpPr>
          <p:nvPr>
            <p:ph idx="1"/>
          </p:nvPr>
        </p:nvSpPr>
        <p:spPr>
          <a:xfrm>
            <a:off x="107504" y="1628800"/>
            <a:ext cx="9036496" cy="5112568"/>
          </a:xfrm>
        </p:spPr>
        <p:txBody>
          <a:bodyPr>
            <a:normAutofit lnSpcReduction="10000"/>
          </a:bodyPr>
          <a:lstStyle/>
          <a:p>
            <a:r>
              <a:rPr lang="id-ID" dirty="0" smtClean="0"/>
              <a:t>Konduktivitas  (Daya Hantar Listrik/DHL) adalah gambaran numerik dari kemampuan air untuk meneruskan aliran listrik.</a:t>
            </a:r>
          </a:p>
          <a:p>
            <a:r>
              <a:rPr lang="id-ID" dirty="0" smtClean="0"/>
              <a:t>Semakin banyak garam terlarut yang dapat terionisasi, maka semakin tinggi DHL</a:t>
            </a:r>
          </a:p>
          <a:p>
            <a:r>
              <a:rPr lang="id-ID" dirty="0" smtClean="0"/>
              <a:t>Konduktivitas dinyatakan dalam satuan µmhos/cm atau µSiemens/cm</a:t>
            </a:r>
          </a:p>
          <a:p>
            <a:r>
              <a:rPr lang="id-ID" dirty="0" smtClean="0"/>
              <a:t>Air sulling memilihi DHL sekitar 1 </a:t>
            </a:r>
            <a:r>
              <a:rPr lang="id-ID" dirty="0"/>
              <a:t>µSiemens/cm</a:t>
            </a:r>
          </a:p>
          <a:p>
            <a:r>
              <a:rPr lang="id-ID" dirty="0" smtClean="0"/>
              <a:t>Perairan alami sekitar 20-1500 </a:t>
            </a:r>
            <a:r>
              <a:rPr lang="id-ID" dirty="0"/>
              <a:t>µSiemens/cm</a:t>
            </a:r>
          </a:p>
          <a:p>
            <a:r>
              <a:rPr lang="id-ID" dirty="0" smtClean="0"/>
              <a:t>Sedangkan perairan laut dapat mencapai 10000 µSiemens/cm</a:t>
            </a:r>
          </a:p>
          <a:p>
            <a:r>
              <a:rPr lang="id-ID" dirty="0"/>
              <a:t>Nilai DHL berhubungan erat dengan nilai TDS (Padatan Terlarut Total)</a:t>
            </a:r>
          </a:p>
          <a:p>
            <a:endParaRPr lang="id-ID" dirty="0"/>
          </a:p>
          <a:p>
            <a:endParaRPr lang="id-ID" dirty="0"/>
          </a:p>
        </p:txBody>
      </p:sp>
    </p:spTree>
    <p:extLst>
      <p:ext uri="{BB962C8B-B14F-4D97-AF65-F5344CB8AC3E}">
        <p14:creationId xmlns:p14="http://schemas.microsoft.com/office/powerpoint/2010/main" val="85539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TERIMA KASIH</a:t>
            </a:r>
            <a:endParaRPr lang="id-ID" dirty="0"/>
          </a:p>
        </p:txBody>
      </p:sp>
    </p:spTree>
    <p:extLst>
      <p:ext uri="{BB962C8B-B14F-4D97-AF65-F5344CB8AC3E}">
        <p14:creationId xmlns:p14="http://schemas.microsoft.com/office/powerpoint/2010/main" val="4212111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44" y="260648"/>
            <a:ext cx="8328925" cy="6246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70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36" t="30833" r="18829" b="26411"/>
          <a:stretch/>
        </p:blipFill>
        <p:spPr bwMode="auto">
          <a:xfrm>
            <a:off x="395536" y="260648"/>
            <a:ext cx="830163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395536" y="5085184"/>
            <a:ext cx="8291264" cy="1040979"/>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id-ID" dirty="0" smtClean="0"/>
              <a:t>Fosfat bukan merupakan unsur biosfer karena unsur ini tidak terdapat di atmosfer</a:t>
            </a:r>
          </a:p>
          <a:p>
            <a:endParaRPr lang="id-ID" dirty="0"/>
          </a:p>
        </p:txBody>
      </p:sp>
    </p:spTree>
    <p:extLst>
      <p:ext uri="{BB962C8B-B14F-4D97-AF65-F5344CB8AC3E}">
        <p14:creationId xmlns:p14="http://schemas.microsoft.com/office/powerpoint/2010/main" val="181332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91989" y="1052736"/>
            <a:ext cx="8291264" cy="1040979"/>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id-ID" dirty="0" smtClean="0"/>
              <a:t>Ortofosfat yang merupakan produk ionisasi dari asam ortofosfat adalah bentuk fosfor yang paling sederhana di perairan.</a:t>
            </a:r>
          </a:p>
          <a:p>
            <a:endParaRPr lang="id-ID"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56" t="40625" r="41435" b="48541"/>
          <a:stretch/>
        </p:blipFill>
        <p:spPr bwMode="auto">
          <a:xfrm>
            <a:off x="827583" y="2492896"/>
            <a:ext cx="4087839"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538270" y="4149080"/>
            <a:ext cx="8291264" cy="1040979"/>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id-ID" dirty="0" smtClean="0"/>
              <a:t>Ortofosfat merupakan bentuk fosfor yang dapat dimanfaatkan langsung oleh tumbuhan akuatik, sedangkan polifosfat harus dihidrolisis terlebih dahulu. </a:t>
            </a:r>
          </a:p>
          <a:p>
            <a:endParaRPr lang="id-ID" dirty="0"/>
          </a:p>
        </p:txBody>
      </p:sp>
    </p:spTree>
    <p:extLst>
      <p:ext uri="{BB962C8B-B14F-4D97-AF65-F5344CB8AC3E}">
        <p14:creationId xmlns:p14="http://schemas.microsoft.com/office/powerpoint/2010/main" val="85651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290" t="5463" r="16848" b="5432"/>
          <a:stretch/>
        </p:blipFill>
        <p:spPr bwMode="auto">
          <a:xfrm>
            <a:off x="683568" y="692696"/>
            <a:ext cx="7670217" cy="542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03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198" y="622199"/>
            <a:ext cx="7715250" cy="4462462"/>
          </a:xfrm>
          <a:prstGeom prst="rect">
            <a:avLst/>
          </a:prstGeom>
          <a:noFill/>
        </p:spPr>
        <p:txBody>
          <a:bodyPr>
            <a:spAutoFit/>
          </a:bodyPr>
          <a:lstStyle/>
          <a:p>
            <a:pPr algn="ctr" fontAlgn="auto">
              <a:spcBef>
                <a:spcPts val="0"/>
              </a:spcBef>
              <a:spcAft>
                <a:spcPts val="0"/>
              </a:spcAft>
              <a:defRPr/>
            </a:pPr>
            <a:r>
              <a:rPr lang="id-ID" sz="3200" dirty="0">
                <a:latin typeface="Arial Black" pitchFamily="34" charset="0"/>
                <a:cs typeface="+mn-cs"/>
              </a:rPr>
              <a:t>SUMBER SUMBER PO</a:t>
            </a:r>
            <a:r>
              <a:rPr lang="id-ID" sz="3200" baseline="-25000" dirty="0">
                <a:latin typeface="Arial Black" pitchFamily="34" charset="0"/>
                <a:cs typeface="+mn-cs"/>
              </a:rPr>
              <a:t>4</a:t>
            </a:r>
          </a:p>
          <a:p>
            <a:pPr fontAlgn="auto">
              <a:spcBef>
                <a:spcPts val="0"/>
              </a:spcBef>
              <a:spcAft>
                <a:spcPts val="0"/>
              </a:spcAft>
              <a:defRPr/>
            </a:pPr>
            <a:endParaRPr lang="id-ID" sz="2800" dirty="0">
              <a:latin typeface="Arial Rounded MT Bold" pitchFamily="34" charset="0"/>
              <a:cs typeface="+mn-cs"/>
            </a:endParaRPr>
          </a:p>
          <a:p>
            <a:pPr marL="342900" indent="-342900" fontAlgn="auto">
              <a:spcBef>
                <a:spcPts val="0"/>
              </a:spcBef>
              <a:spcAft>
                <a:spcPts val="0"/>
              </a:spcAft>
              <a:buFontTx/>
              <a:buAutoNum type="arabicPeriod"/>
              <a:defRPr/>
            </a:pPr>
            <a:r>
              <a:rPr lang="id-ID" sz="2800" dirty="0">
                <a:latin typeface="Arial Rounded MT Bold" pitchFamily="34" charset="0"/>
                <a:cs typeface="+mn-cs"/>
              </a:rPr>
              <a:t> Erosi</a:t>
            </a:r>
          </a:p>
          <a:p>
            <a:pPr marL="342900" indent="-342900" fontAlgn="auto">
              <a:spcBef>
                <a:spcPts val="0"/>
              </a:spcBef>
              <a:spcAft>
                <a:spcPts val="0"/>
              </a:spcAft>
              <a:defRPr/>
            </a:pPr>
            <a:endParaRPr lang="id-ID" sz="2800" dirty="0">
              <a:latin typeface="Arial Rounded MT Bold" pitchFamily="34" charset="0"/>
              <a:cs typeface="+mn-cs"/>
            </a:endParaRPr>
          </a:p>
          <a:p>
            <a:pPr marL="342900" indent="-342900" fontAlgn="auto">
              <a:spcBef>
                <a:spcPts val="0"/>
              </a:spcBef>
              <a:spcAft>
                <a:spcPts val="0"/>
              </a:spcAft>
              <a:defRPr/>
            </a:pPr>
            <a:r>
              <a:rPr lang="id-ID" sz="2800" dirty="0">
                <a:latin typeface="Arial Rounded MT Bold" pitchFamily="34" charset="0"/>
                <a:cs typeface="+mn-cs"/>
              </a:rPr>
              <a:t>2. Chemical and mechanical weathering of  </a:t>
            </a:r>
          </a:p>
          <a:p>
            <a:pPr marL="342900" indent="-342900" fontAlgn="auto">
              <a:spcBef>
                <a:spcPts val="0"/>
              </a:spcBef>
              <a:spcAft>
                <a:spcPts val="0"/>
              </a:spcAft>
              <a:defRPr/>
            </a:pPr>
            <a:r>
              <a:rPr lang="id-ID" sz="2800" dirty="0">
                <a:latin typeface="Arial Rounded MT Bold" pitchFamily="34" charset="0"/>
                <a:cs typeface="+mn-cs"/>
              </a:rPr>
              <a:t>     rocks</a:t>
            </a:r>
          </a:p>
          <a:p>
            <a:pPr marL="342900" indent="-342900" fontAlgn="auto">
              <a:spcBef>
                <a:spcPts val="0"/>
              </a:spcBef>
              <a:spcAft>
                <a:spcPts val="0"/>
              </a:spcAft>
              <a:defRPr/>
            </a:pPr>
            <a:endParaRPr lang="id-ID" sz="2800" dirty="0">
              <a:latin typeface="Arial Rounded MT Bold" pitchFamily="34" charset="0"/>
              <a:cs typeface="+mn-cs"/>
            </a:endParaRPr>
          </a:p>
          <a:p>
            <a:pPr marL="342900" indent="-342900" fontAlgn="auto">
              <a:spcBef>
                <a:spcPts val="0"/>
              </a:spcBef>
              <a:spcAft>
                <a:spcPts val="0"/>
              </a:spcAft>
              <a:defRPr/>
            </a:pPr>
            <a:r>
              <a:rPr lang="id-ID" sz="2800" dirty="0">
                <a:latin typeface="Arial Rounded MT Bold" pitchFamily="34" charset="0"/>
                <a:cs typeface="+mn-cs"/>
              </a:rPr>
              <a:t>3. Ekskresi manusia, hewan air, deterjen</a:t>
            </a:r>
          </a:p>
          <a:p>
            <a:pPr marL="342900" indent="-342900" fontAlgn="auto">
              <a:spcBef>
                <a:spcPts val="0"/>
              </a:spcBef>
              <a:spcAft>
                <a:spcPts val="0"/>
              </a:spcAft>
              <a:defRPr/>
            </a:pPr>
            <a:endParaRPr lang="id-ID" sz="2800" dirty="0">
              <a:latin typeface="Arial Rounded MT Bold" pitchFamily="34" charset="0"/>
              <a:cs typeface="+mn-cs"/>
            </a:endParaRPr>
          </a:p>
          <a:p>
            <a:pPr marL="342900" indent="-342900" fontAlgn="auto">
              <a:spcBef>
                <a:spcPts val="0"/>
              </a:spcBef>
              <a:spcAft>
                <a:spcPts val="0"/>
              </a:spcAft>
              <a:defRPr/>
            </a:pPr>
            <a:r>
              <a:rPr lang="id-ID" sz="2800" dirty="0">
                <a:latin typeface="Arial Rounded MT Bold" pitchFamily="34" charset="0"/>
                <a:cs typeface="+mn-cs"/>
              </a:rPr>
              <a:t>4. Agriculture and other land use</a:t>
            </a:r>
          </a:p>
        </p:txBody>
      </p:sp>
    </p:spTree>
    <p:extLst>
      <p:ext uri="{BB962C8B-B14F-4D97-AF65-F5344CB8AC3E}">
        <p14:creationId xmlns:p14="http://schemas.microsoft.com/office/powerpoint/2010/main" val="2763986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56017"/>
            <a:ext cx="7858125" cy="6340475"/>
          </a:xfrm>
          <a:prstGeom prst="rect">
            <a:avLst/>
          </a:prstGeom>
          <a:noFill/>
        </p:spPr>
        <p:txBody>
          <a:bodyPr>
            <a:spAutoFit/>
          </a:bodyPr>
          <a:lstStyle/>
          <a:p>
            <a:pPr fontAlgn="auto">
              <a:spcBef>
                <a:spcPts val="0"/>
              </a:spcBef>
              <a:spcAft>
                <a:spcPts val="0"/>
              </a:spcAft>
              <a:defRPr/>
            </a:pPr>
            <a:r>
              <a:rPr lang="id-ID" sz="2400" dirty="0">
                <a:latin typeface="Arial Black" pitchFamily="34" charset="0"/>
                <a:cs typeface="+mn-cs"/>
              </a:rPr>
              <a:t>PENYEBAB KEKURANGAN PO</a:t>
            </a:r>
            <a:r>
              <a:rPr lang="id-ID" sz="2400" baseline="-25000" dirty="0">
                <a:latin typeface="Arial Black" pitchFamily="34" charset="0"/>
                <a:cs typeface="+mn-cs"/>
              </a:rPr>
              <a:t>4 </a:t>
            </a:r>
            <a:r>
              <a:rPr lang="id-ID" sz="2400" dirty="0">
                <a:latin typeface="Arial Black" pitchFamily="34" charset="0"/>
                <a:cs typeface="+mn-cs"/>
              </a:rPr>
              <a:t>DI PERAIRAN</a:t>
            </a:r>
          </a:p>
          <a:p>
            <a:pPr fontAlgn="auto">
              <a:spcBef>
                <a:spcPts val="0"/>
              </a:spcBef>
              <a:spcAft>
                <a:spcPts val="0"/>
              </a:spcAft>
              <a:defRPr/>
            </a:pPr>
            <a:endParaRPr lang="id-ID" dirty="0">
              <a:latin typeface="+mn-lt"/>
              <a:cs typeface="+mn-cs"/>
            </a:endParaRPr>
          </a:p>
          <a:p>
            <a:pPr marL="342900" indent="-342900" fontAlgn="auto">
              <a:spcBef>
                <a:spcPts val="0"/>
              </a:spcBef>
              <a:spcAft>
                <a:spcPts val="0"/>
              </a:spcAft>
              <a:defRPr/>
            </a:pPr>
            <a:r>
              <a:rPr lang="id-ID" sz="2800" b="1" dirty="0">
                <a:latin typeface="+mj-lt"/>
                <a:cs typeface="Aharoni" pitchFamily="2" charset="-79"/>
              </a:rPr>
              <a:t>1</a:t>
            </a:r>
            <a:r>
              <a:rPr lang="id-ID" sz="2800" dirty="0">
                <a:latin typeface="+mj-lt"/>
                <a:cs typeface="Aharoni" pitchFamily="2" charset="-79"/>
              </a:rPr>
              <a:t>.  </a:t>
            </a:r>
            <a:r>
              <a:rPr lang="id-ID" sz="2800" dirty="0">
                <a:latin typeface="Aharoni" pitchFamily="2" charset="-79"/>
                <a:cs typeface="Aharoni" pitchFamily="2" charset="-79"/>
              </a:rPr>
              <a:t>Sumbernya tidak </a:t>
            </a:r>
            <a:r>
              <a:rPr lang="id-ID" sz="2800" dirty="0" smtClean="0">
                <a:latin typeface="Aharoni" pitchFamily="2" charset="-79"/>
                <a:cs typeface="Aharoni" pitchFamily="2" charset="-79"/>
              </a:rPr>
              <a:t>mencukupi </a:t>
            </a:r>
            <a:endParaRPr lang="id-ID" sz="2800" dirty="0">
              <a:latin typeface="Aharoni" pitchFamily="2" charset="-79"/>
              <a:cs typeface="Aharoni" pitchFamily="2" charset="-79"/>
            </a:endParaRPr>
          </a:p>
          <a:p>
            <a:pPr marL="342900" indent="-342900" fontAlgn="auto">
              <a:spcBef>
                <a:spcPts val="0"/>
              </a:spcBef>
              <a:spcAft>
                <a:spcPts val="0"/>
              </a:spcAft>
              <a:defRPr/>
            </a:pPr>
            <a:endParaRPr lang="id-ID" sz="2800" dirty="0">
              <a:latin typeface="Aharoni" pitchFamily="2" charset="-79"/>
              <a:cs typeface="Aharoni" pitchFamily="2" charset="-79"/>
            </a:endParaRPr>
          </a:p>
          <a:p>
            <a:pPr marL="342900" indent="-342900" fontAlgn="auto">
              <a:spcBef>
                <a:spcPts val="0"/>
              </a:spcBef>
              <a:spcAft>
                <a:spcPts val="0"/>
              </a:spcAft>
              <a:defRPr/>
            </a:pPr>
            <a:r>
              <a:rPr lang="id-ID" sz="2800" b="1" dirty="0">
                <a:latin typeface="+mn-lt"/>
                <a:cs typeface="Aharoni" pitchFamily="2" charset="-79"/>
              </a:rPr>
              <a:t>2</a:t>
            </a:r>
            <a:r>
              <a:rPr lang="id-ID" sz="2800" dirty="0">
                <a:latin typeface="+mn-lt"/>
                <a:cs typeface="Aharoni" pitchFamily="2" charset="-79"/>
              </a:rPr>
              <a:t>.  </a:t>
            </a:r>
            <a:r>
              <a:rPr lang="id-ID" sz="2800" dirty="0">
                <a:latin typeface="Aharoni" pitchFamily="2" charset="-79"/>
                <a:cs typeface="Aharoni" pitchFamily="2" charset="-79"/>
              </a:rPr>
              <a:t>Tidak ada dalam bentuk gas</a:t>
            </a:r>
          </a:p>
          <a:p>
            <a:pPr marL="342900" indent="-342900" fontAlgn="auto">
              <a:spcBef>
                <a:spcPts val="0"/>
              </a:spcBef>
              <a:spcAft>
                <a:spcPts val="0"/>
              </a:spcAft>
              <a:defRPr/>
            </a:pPr>
            <a:endParaRPr lang="id-ID" sz="2800" dirty="0">
              <a:latin typeface="Aharoni" pitchFamily="2" charset="-79"/>
              <a:cs typeface="Aharoni" pitchFamily="2" charset="-79"/>
            </a:endParaRPr>
          </a:p>
          <a:p>
            <a:pPr marL="342900" indent="-342900" fontAlgn="auto">
              <a:spcBef>
                <a:spcPts val="0"/>
              </a:spcBef>
              <a:spcAft>
                <a:spcPts val="0"/>
              </a:spcAft>
              <a:defRPr/>
            </a:pPr>
            <a:r>
              <a:rPr lang="id-ID" sz="2800" b="1" dirty="0">
                <a:latin typeface="+mn-lt"/>
                <a:cs typeface="Aharoni" pitchFamily="2" charset="-79"/>
              </a:rPr>
              <a:t>3</a:t>
            </a:r>
            <a:r>
              <a:rPr lang="id-ID" sz="2800" dirty="0">
                <a:latin typeface="+mn-lt"/>
                <a:cs typeface="Aharoni" pitchFamily="2" charset="-79"/>
              </a:rPr>
              <a:t>.  </a:t>
            </a:r>
            <a:r>
              <a:rPr lang="id-ID" sz="2800" dirty="0">
                <a:latin typeface="Aharoni" pitchFamily="2" charset="-79"/>
                <a:cs typeface="Aharoni" pitchFamily="2" charset="-79"/>
              </a:rPr>
              <a:t>Mudah terikat dan mengendap</a:t>
            </a:r>
          </a:p>
          <a:p>
            <a:pPr marL="342900" indent="-342900" fontAlgn="auto">
              <a:spcBef>
                <a:spcPts val="0"/>
              </a:spcBef>
              <a:spcAft>
                <a:spcPts val="0"/>
              </a:spcAft>
              <a:defRPr/>
            </a:pPr>
            <a:endParaRPr lang="id-ID" sz="2800" dirty="0">
              <a:latin typeface="Aharoni" pitchFamily="2" charset="-79"/>
              <a:cs typeface="Aharoni" pitchFamily="2" charset="-79"/>
            </a:endParaRPr>
          </a:p>
          <a:p>
            <a:pPr marL="342900" indent="-342900" fontAlgn="auto">
              <a:spcBef>
                <a:spcPts val="0"/>
              </a:spcBef>
              <a:spcAft>
                <a:spcPts val="0"/>
              </a:spcAft>
              <a:defRPr/>
            </a:pPr>
            <a:r>
              <a:rPr lang="id-ID" sz="2800" b="1" dirty="0">
                <a:latin typeface="+mn-lt"/>
                <a:cs typeface="Aharoni" pitchFamily="2" charset="-79"/>
              </a:rPr>
              <a:t>4. </a:t>
            </a:r>
            <a:r>
              <a:rPr lang="id-ID" sz="2800" dirty="0">
                <a:latin typeface="+mn-lt"/>
                <a:cs typeface="Aharoni" pitchFamily="2" charset="-79"/>
              </a:rPr>
              <a:t> </a:t>
            </a:r>
            <a:r>
              <a:rPr lang="id-ID" sz="2800" dirty="0">
                <a:latin typeface="Aharoni" pitchFamily="2" charset="-79"/>
                <a:cs typeface="Aharoni" pitchFamily="2" charset="-79"/>
              </a:rPr>
              <a:t>Aktifitas alga  :</a:t>
            </a:r>
          </a:p>
          <a:p>
            <a:pPr marL="342900" indent="-342900" fontAlgn="auto">
              <a:spcBef>
                <a:spcPts val="0"/>
              </a:spcBef>
              <a:spcAft>
                <a:spcPts val="0"/>
              </a:spcAft>
              <a:defRPr/>
            </a:pPr>
            <a:r>
              <a:rPr lang="id-ID" sz="2800" dirty="0">
                <a:latin typeface="Aharoni" pitchFamily="2" charset="-79"/>
                <a:cs typeface="Aharoni" pitchFamily="2" charset="-79"/>
              </a:rPr>
              <a:t>             a. Luxury consumption </a:t>
            </a:r>
            <a:r>
              <a:rPr lang="id-ID" sz="2800" dirty="0">
                <a:latin typeface="Arial Black" pitchFamily="34" charset="0"/>
                <a:cs typeface="Aharoni" pitchFamily="2" charset="-79"/>
              </a:rPr>
              <a:t>(</a:t>
            </a:r>
            <a:r>
              <a:rPr lang="id-ID" sz="2800" dirty="0">
                <a:latin typeface="Aharoni" pitchFamily="2" charset="-79"/>
                <a:cs typeface="Aharoni" pitchFamily="2" charset="-79"/>
              </a:rPr>
              <a:t>konsumsi  </a:t>
            </a:r>
          </a:p>
          <a:p>
            <a:pPr marL="342900" indent="-342900" fontAlgn="auto">
              <a:spcBef>
                <a:spcPts val="0"/>
              </a:spcBef>
              <a:spcAft>
                <a:spcPts val="0"/>
              </a:spcAft>
              <a:defRPr/>
            </a:pPr>
            <a:r>
              <a:rPr lang="id-ID" sz="2800" dirty="0">
                <a:latin typeface="Aharoni" pitchFamily="2" charset="-79"/>
                <a:cs typeface="Aharoni" pitchFamily="2" charset="-79"/>
              </a:rPr>
              <a:t>                 berlebihan</a:t>
            </a:r>
            <a:r>
              <a:rPr lang="id-ID" sz="2800" dirty="0">
                <a:latin typeface="Arial Black" pitchFamily="34" charset="0"/>
                <a:cs typeface="Aharoni" pitchFamily="2" charset="-79"/>
              </a:rPr>
              <a:t>)</a:t>
            </a:r>
          </a:p>
          <a:p>
            <a:pPr marL="342900" indent="-342900" fontAlgn="auto">
              <a:spcBef>
                <a:spcPts val="0"/>
              </a:spcBef>
              <a:spcAft>
                <a:spcPts val="0"/>
              </a:spcAft>
              <a:defRPr/>
            </a:pPr>
            <a:r>
              <a:rPr lang="id-ID" sz="2800" dirty="0">
                <a:latin typeface="Aharoni" pitchFamily="2" charset="-79"/>
                <a:cs typeface="Aharoni" pitchFamily="2" charset="-79"/>
              </a:rPr>
              <a:t>             b. Organisme mampu menggunakan  </a:t>
            </a:r>
          </a:p>
          <a:p>
            <a:pPr marL="342900" indent="-342900" fontAlgn="auto">
              <a:spcBef>
                <a:spcPts val="0"/>
              </a:spcBef>
              <a:spcAft>
                <a:spcPts val="0"/>
              </a:spcAft>
              <a:defRPr/>
            </a:pPr>
            <a:r>
              <a:rPr lang="id-ID" sz="2800" dirty="0">
                <a:latin typeface="Aharoni" pitchFamily="2" charset="-79"/>
                <a:cs typeface="Aharoni" pitchFamily="2" charset="-79"/>
              </a:rPr>
              <a:t>                 PO</a:t>
            </a:r>
            <a:r>
              <a:rPr lang="id-ID" sz="2800" baseline="-25000" dirty="0">
                <a:latin typeface="Aharoni" pitchFamily="2" charset="-79"/>
                <a:cs typeface="Aharoni" pitchFamily="2" charset="-79"/>
              </a:rPr>
              <a:t>4</a:t>
            </a:r>
            <a:r>
              <a:rPr lang="id-ID" sz="2800" dirty="0">
                <a:latin typeface="Aharoni" pitchFamily="2" charset="-79"/>
                <a:cs typeface="Aharoni" pitchFamily="2" charset="-79"/>
              </a:rPr>
              <a:t> pada level sangat rendah</a:t>
            </a:r>
          </a:p>
          <a:p>
            <a:pPr marL="342900" indent="-342900" fontAlgn="auto">
              <a:spcBef>
                <a:spcPts val="0"/>
              </a:spcBef>
              <a:spcAft>
                <a:spcPts val="0"/>
              </a:spcAft>
              <a:defRPr/>
            </a:pPr>
            <a:r>
              <a:rPr lang="id-ID" sz="2800" dirty="0">
                <a:latin typeface="Aharoni" pitchFamily="2" charset="-79"/>
                <a:cs typeface="Aharoni" pitchFamily="2" charset="-79"/>
              </a:rPr>
              <a:t>             c. Adanya enzim fosfatase </a:t>
            </a:r>
          </a:p>
          <a:p>
            <a:pPr marL="342900" indent="-342900" fontAlgn="auto">
              <a:spcBef>
                <a:spcPts val="0"/>
              </a:spcBef>
              <a:spcAft>
                <a:spcPts val="0"/>
              </a:spcAft>
              <a:defRPr/>
            </a:pPr>
            <a:r>
              <a:rPr lang="id-ID" sz="2800" dirty="0">
                <a:latin typeface="Aharoni" pitchFamily="2" charset="-79"/>
                <a:cs typeface="Aharoni" pitchFamily="2" charset="-79"/>
              </a:rPr>
              <a:t>      </a:t>
            </a:r>
          </a:p>
        </p:txBody>
      </p:sp>
    </p:spTree>
    <p:extLst>
      <p:ext uri="{BB962C8B-B14F-4D97-AF65-F5344CB8AC3E}">
        <p14:creationId xmlns:p14="http://schemas.microsoft.com/office/powerpoint/2010/main" val="128816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6652"/>
            <a:ext cx="8424936" cy="631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256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7">
      <a:dk1>
        <a:sysClr val="windowText" lastClr="000000"/>
      </a:dk1>
      <a:lt1>
        <a:sysClr val="window" lastClr="FFFFFF"/>
      </a:lt1>
      <a:dk2>
        <a:srgbClr val="323232"/>
      </a:dk2>
      <a:lt2>
        <a:srgbClr val="FFC000"/>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917</TotalTime>
  <Words>1009</Words>
  <Application>Microsoft Office PowerPoint</Application>
  <PresentationFormat>On-screen Show (4:3)</PresentationFormat>
  <Paragraphs>152</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Apothecary</vt:lpstr>
      <vt:lpstr>FAKTOR KIMIA AIR-2</vt:lpstr>
      <vt:lpstr>FOSFOR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NITROGEN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sulfur</vt:lpstr>
      <vt:lpstr>H2S</vt:lpstr>
      <vt:lpstr>PowerPoint Presentation</vt:lpstr>
      <vt:lpstr>PowerPoint Presentation</vt:lpstr>
      <vt:lpstr>PowerPoint Presentation</vt:lpstr>
      <vt:lpstr>KONDUKTIvITAS</vt:lpstr>
      <vt:lpstr>TERIMA KASIH</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FAKTOR KIMIA AIR-2</dc:title>
  <dc:creator>user</dc:creator>
  <cp:lastModifiedBy>user</cp:lastModifiedBy>
  <cp:revision>33</cp:revision>
  <dcterms:created xsi:type="dcterms:W3CDTF">2017-10-04T15:59:32Z</dcterms:created>
  <dcterms:modified xsi:type="dcterms:W3CDTF">2018-09-24T11:37:12Z</dcterms:modified>
</cp:coreProperties>
</file>