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17" r:id="rId2"/>
    <p:sldId id="315" r:id="rId3"/>
    <p:sldId id="261" r:id="rId4"/>
    <p:sldId id="282" r:id="rId5"/>
    <p:sldId id="310" r:id="rId6"/>
    <p:sldId id="311" r:id="rId7"/>
    <p:sldId id="265" r:id="rId8"/>
    <p:sldId id="312" r:id="rId9"/>
    <p:sldId id="313" r:id="rId10"/>
    <p:sldId id="314" r:id="rId11"/>
    <p:sldId id="316" r:id="rId12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994" y="-96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7D085-558E-492F-B2EC-EEC2BA9A98F0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1C90933F-22AC-4E9B-B30B-3941EACE3F10}">
      <dgm:prSet phldrT="[Text]"/>
      <dgm:spPr/>
      <dgm:t>
        <a:bodyPr/>
        <a:lstStyle/>
        <a:p>
          <a:r>
            <a:rPr lang="id-ID" dirty="0" smtClean="0"/>
            <a:t>TULISAN ILMIAH?</a:t>
          </a:r>
          <a:endParaRPr lang="id-ID" dirty="0"/>
        </a:p>
      </dgm:t>
    </dgm:pt>
    <dgm:pt modelId="{D79EF7EC-9CF9-4B22-B155-ACA43A124B6E}" type="parTrans" cxnId="{291BBC2A-8FE7-4863-9562-88DBA435D2AD}">
      <dgm:prSet/>
      <dgm:spPr/>
      <dgm:t>
        <a:bodyPr/>
        <a:lstStyle/>
        <a:p>
          <a:endParaRPr lang="id-ID"/>
        </a:p>
      </dgm:t>
    </dgm:pt>
    <dgm:pt modelId="{E6A1D1F3-65F5-460F-8D8C-93D05FF45910}" type="sibTrans" cxnId="{291BBC2A-8FE7-4863-9562-88DBA435D2AD}">
      <dgm:prSet/>
      <dgm:spPr/>
      <dgm:t>
        <a:bodyPr/>
        <a:lstStyle/>
        <a:p>
          <a:endParaRPr lang="id-ID"/>
        </a:p>
      </dgm:t>
    </dgm:pt>
    <dgm:pt modelId="{F170CC8D-B67A-436C-A7F2-8B1CA7EEA999}">
      <dgm:prSet phldrT="[Text]"/>
      <dgm:spPr/>
      <dgm:t>
        <a:bodyPr/>
        <a:lstStyle/>
        <a:p>
          <a:r>
            <a:rPr lang="id-ID" dirty="0" smtClean="0"/>
            <a:t>Tulisan ilmiah merupakan hasil ekspresi pemikiran atau penelitian yang disusun berdasarkan kaidah tertentu</a:t>
          </a:r>
          <a:endParaRPr lang="id-ID" dirty="0"/>
        </a:p>
      </dgm:t>
    </dgm:pt>
    <dgm:pt modelId="{29495D28-72CE-4572-9362-1B4B9F79D6BD}" type="parTrans" cxnId="{E218B120-8C59-4517-8405-CBF150395C6C}">
      <dgm:prSet/>
      <dgm:spPr/>
      <dgm:t>
        <a:bodyPr/>
        <a:lstStyle/>
        <a:p>
          <a:endParaRPr lang="id-ID"/>
        </a:p>
      </dgm:t>
    </dgm:pt>
    <dgm:pt modelId="{8E4ED88C-F8F5-492C-AE86-08BDB1B96DA3}" type="sibTrans" cxnId="{E218B120-8C59-4517-8405-CBF150395C6C}">
      <dgm:prSet/>
      <dgm:spPr/>
      <dgm:t>
        <a:bodyPr/>
        <a:lstStyle/>
        <a:p>
          <a:endParaRPr lang="id-ID"/>
        </a:p>
      </dgm:t>
    </dgm:pt>
    <dgm:pt modelId="{AF267250-2FD7-4365-ADF9-3276EE3B8427}" type="pres">
      <dgm:prSet presAssocID="{8667D085-558E-492F-B2EC-EEC2BA9A98F0}" presName="linearFlow" presStyleCnt="0">
        <dgm:presLayoutVars>
          <dgm:resizeHandles val="exact"/>
        </dgm:presLayoutVars>
      </dgm:prSet>
      <dgm:spPr/>
    </dgm:pt>
    <dgm:pt modelId="{0D5F7AE7-8572-44E4-90D7-0F9A8BB87309}" type="pres">
      <dgm:prSet presAssocID="{1C90933F-22AC-4E9B-B30B-3941EACE3F10}" presName="node" presStyleLbl="node1" presStyleIdx="0" presStyleCnt="2" custScaleX="3297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C191071-2CC5-4F88-85F3-4EC9B00640AE}" type="pres">
      <dgm:prSet presAssocID="{E6A1D1F3-65F5-460F-8D8C-93D05FF45910}" presName="sibTrans" presStyleLbl="sibTrans2D1" presStyleIdx="0" presStyleCnt="1"/>
      <dgm:spPr/>
      <dgm:t>
        <a:bodyPr/>
        <a:lstStyle/>
        <a:p>
          <a:endParaRPr lang="id-ID"/>
        </a:p>
      </dgm:t>
    </dgm:pt>
    <dgm:pt modelId="{BB706AFB-0CF8-440E-8CA9-99FD716BDFC7}" type="pres">
      <dgm:prSet presAssocID="{E6A1D1F3-65F5-460F-8D8C-93D05FF45910}" presName="connectorText" presStyleLbl="sibTrans2D1" presStyleIdx="0" presStyleCnt="1"/>
      <dgm:spPr/>
      <dgm:t>
        <a:bodyPr/>
        <a:lstStyle/>
        <a:p>
          <a:endParaRPr lang="id-ID"/>
        </a:p>
      </dgm:t>
    </dgm:pt>
    <dgm:pt modelId="{FFA47C71-97E7-4E1C-AFE1-E36C5EEA18D4}" type="pres">
      <dgm:prSet presAssocID="{F170CC8D-B67A-436C-A7F2-8B1CA7EEA999}" presName="node" presStyleLbl="node1" presStyleIdx="1" presStyleCnt="2" custScaleX="3297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C876B46-2E96-4670-8C7A-8F3F3F6280D4}" type="presOf" srcId="{1C90933F-22AC-4E9B-B30B-3941EACE3F10}" destId="{0D5F7AE7-8572-44E4-90D7-0F9A8BB87309}" srcOrd="0" destOrd="0" presId="urn:microsoft.com/office/officeart/2005/8/layout/process2"/>
    <dgm:cxn modelId="{E218B120-8C59-4517-8405-CBF150395C6C}" srcId="{8667D085-558E-492F-B2EC-EEC2BA9A98F0}" destId="{F170CC8D-B67A-436C-A7F2-8B1CA7EEA999}" srcOrd="1" destOrd="0" parTransId="{29495D28-72CE-4572-9362-1B4B9F79D6BD}" sibTransId="{8E4ED88C-F8F5-492C-AE86-08BDB1B96DA3}"/>
    <dgm:cxn modelId="{85780026-78DA-4CF7-B637-74ACF8E3ABD4}" type="presOf" srcId="{E6A1D1F3-65F5-460F-8D8C-93D05FF45910}" destId="{9C191071-2CC5-4F88-85F3-4EC9B00640AE}" srcOrd="0" destOrd="0" presId="urn:microsoft.com/office/officeart/2005/8/layout/process2"/>
    <dgm:cxn modelId="{291BBC2A-8FE7-4863-9562-88DBA435D2AD}" srcId="{8667D085-558E-492F-B2EC-EEC2BA9A98F0}" destId="{1C90933F-22AC-4E9B-B30B-3941EACE3F10}" srcOrd="0" destOrd="0" parTransId="{D79EF7EC-9CF9-4B22-B155-ACA43A124B6E}" sibTransId="{E6A1D1F3-65F5-460F-8D8C-93D05FF45910}"/>
    <dgm:cxn modelId="{CCB21C9C-E918-460C-A788-48D51AB583B0}" type="presOf" srcId="{8667D085-558E-492F-B2EC-EEC2BA9A98F0}" destId="{AF267250-2FD7-4365-ADF9-3276EE3B8427}" srcOrd="0" destOrd="0" presId="urn:microsoft.com/office/officeart/2005/8/layout/process2"/>
    <dgm:cxn modelId="{DE2E429D-AC0C-4002-B0DD-E42AF1565FC6}" type="presOf" srcId="{F170CC8D-B67A-436C-A7F2-8B1CA7EEA999}" destId="{FFA47C71-97E7-4E1C-AFE1-E36C5EEA18D4}" srcOrd="0" destOrd="0" presId="urn:microsoft.com/office/officeart/2005/8/layout/process2"/>
    <dgm:cxn modelId="{EBF69253-595D-49C4-B02F-64FDC84C49A8}" type="presOf" srcId="{E6A1D1F3-65F5-460F-8D8C-93D05FF45910}" destId="{BB706AFB-0CF8-440E-8CA9-99FD716BDFC7}" srcOrd="1" destOrd="0" presId="urn:microsoft.com/office/officeart/2005/8/layout/process2"/>
    <dgm:cxn modelId="{61710786-C6C0-4304-900B-2115EC55EC4F}" type="presParOf" srcId="{AF267250-2FD7-4365-ADF9-3276EE3B8427}" destId="{0D5F7AE7-8572-44E4-90D7-0F9A8BB87309}" srcOrd="0" destOrd="0" presId="urn:microsoft.com/office/officeart/2005/8/layout/process2"/>
    <dgm:cxn modelId="{0433B28E-E376-4DFD-8E11-5A98147853BA}" type="presParOf" srcId="{AF267250-2FD7-4365-ADF9-3276EE3B8427}" destId="{9C191071-2CC5-4F88-85F3-4EC9B00640AE}" srcOrd="1" destOrd="0" presId="urn:microsoft.com/office/officeart/2005/8/layout/process2"/>
    <dgm:cxn modelId="{8C6F39CE-BEED-4D74-8C05-6AD60B873F85}" type="presParOf" srcId="{9C191071-2CC5-4F88-85F3-4EC9B00640AE}" destId="{BB706AFB-0CF8-440E-8CA9-99FD716BDFC7}" srcOrd="0" destOrd="0" presId="urn:microsoft.com/office/officeart/2005/8/layout/process2"/>
    <dgm:cxn modelId="{CCBBEF60-72AB-442A-8594-F06327CD9B94}" type="presParOf" srcId="{AF267250-2FD7-4365-ADF9-3276EE3B8427}" destId="{FFA47C71-97E7-4E1C-AFE1-E36C5EEA18D4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84CC00-1971-48CA-A6E2-977C9EF9B22E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F61084C9-DBE2-4647-9F95-325A5CFDDFE4}">
      <dgm:prSet phldrT="[Text]"/>
      <dgm:spPr/>
      <dgm:t>
        <a:bodyPr/>
        <a:lstStyle/>
        <a:p>
          <a:r>
            <a:rPr lang="id-ID" dirty="0" smtClean="0"/>
            <a:t>MACAM TULISAN ILMIAH?</a:t>
          </a:r>
          <a:endParaRPr lang="id-ID" dirty="0"/>
        </a:p>
      </dgm:t>
    </dgm:pt>
    <dgm:pt modelId="{E952486A-803E-4D35-9799-D59BA17C48B9}" type="parTrans" cxnId="{BA9B5A40-DED0-4F84-87E5-2C69ABE16004}">
      <dgm:prSet/>
      <dgm:spPr/>
      <dgm:t>
        <a:bodyPr/>
        <a:lstStyle/>
        <a:p>
          <a:endParaRPr lang="id-ID"/>
        </a:p>
      </dgm:t>
    </dgm:pt>
    <dgm:pt modelId="{8D379C1E-76CA-4B83-9152-F188BD40E1C8}" type="sibTrans" cxnId="{BA9B5A40-DED0-4F84-87E5-2C69ABE16004}">
      <dgm:prSet/>
      <dgm:spPr/>
      <dgm:t>
        <a:bodyPr/>
        <a:lstStyle/>
        <a:p>
          <a:endParaRPr lang="id-ID"/>
        </a:p>
      </dgm:t>
    </dgm:pt>
    <dgm:pt modelId="{1EE8267C-D14F-406F-B55F-AAAC82802466}">
      <dgm:prSet phldrT="[Text]"/>
      <dgm:spPr/>
      <dgm:t>
        <a:bodyPr/>
        <a:lstStyle/>
        <a:p>
          <a:r>
            <a:rPr lang="id-ID" dirty="0" smtClean="0"/>
            <a:t>Tulisan ilmiah terdiri atas berbagai jenis dan hal ini bergantung pada tujuan dan cara penyampaikannya</a:t>
          </a:r>
          <a:endParaRPr lang="id-ID" dirty="0"/>
        </a:p>
      </dgm:t>
    </dgm:pt>
    <dgm:pt modelId="{C976E254-ECCF-48EF-A6B0-AC69E07B7D9D}" type="parTrans" cxnId="{07227CEB-FA87-400D-8DA6-A6A54D4752E6}">
      <dgm:prSet/>
      <dgm:spPr/>
      <dgm:t>
        <a:bodyPr/>
        <a:lstStyle/>
        <a:p>
          <a:endParaRPr lang="id-ID"/>
        </a:p>
      </dgm:t>
    </dgm:pt>
    <dgm:pt modelId="{1CC15B5C-01F9-4D4F-BB2F-3C83AB49DDFC}" type="sibTrans" cxnId="{07227CEB-FA87-400D-8DA6-A6A54D4752E6}">
      <dgm:prSet/>
      <dgm:spPr/>
      <dgm:t>
        <a:bodyPr/>
        <a:lstStyle/>
        <a:p>
          <a:endParaRPr lang="id-ID"/>
        </a:p>
      </dgm:t>
    </dgm:pt>
    <dgm:pt modelId="{96E18F75-AD28-418A-93F5-65D46C7BDA87}" type="pres">
      <dgm:prSet presAssocID="{1C84CC00-1971-48CA-A6E2-977C9EF9B22E}" presName="linearFlow" presStyleCnt="0">
        <dgm:presLayoutVars>
          <dgm:resizeHandles val="exact"/>
        </dgm:presLayoutVars>
      </dgm:prSet>
      <dgm:spPr/>
    </dgm:pt>
    <dgm:pt modelId="{7430AE1D-290A-447F-BEC3-A75008327D53}" type="pres">
      <dgm:prSet presAssocID="{F61084C9-DBE2-4647-9F95-325A5CFDDFE4}" presName="node" presStyleLbl="node1" presStyleIdx="0" presStyleCnt="2" custScaleX="22366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39E13D6-97A0-4D1F-80BE-9D91A15605FA}" type="pres">
      <dgm:prSet presAssocID="{8D379C1E-76CA-4B83-9152-F188BD40E1C8}" presName="sibTrans" presStyleLbl="sibTrans2D1" presStyleIdx="0" presStyleCnt="1"/>
      <dgm:spPr/>
      <dgm:t>
        <a:bodyPr/>
        <a:lstStyle/>
        <a:p>
          <a:endParaRPr lang="id-ID"/>
        </a:p>
      </dgm:t>
    </dgm:pt>
    <dgm:pt modelId="{3F8474A0-330F-4079-AF39-57F29A052B1C}" type="pres">
      <dgm:prSet presAssocID="{8D379C1E-76CA-4B83-9152-F188BD40E1C8}" presName="connectorText" presStyleLbl="sibTrans2D1" presStyleIdx="0" presStyleCnt="1"/>
      <dgm:spPr/>
      <dgm:t>
        <a:bodyPr/>
        <a:lstStyle/>
        <a:p>
          <a:endParaRPr lang="id-ID"/>
        </a:p>
      </dgm:t>
    </dgm:pt>
    <dgm:pt modelId="{C2F9533E-0074-4DFC-A6C3-CA6051472851}" type="pres">
      <dgm:prSet presAssocID="{1EE8267C-D14F-406F-B55F-AAAC82802466}" presName="node" presStyleLbl="node1" presStyleIdx="1" presStyleCnt="2" custScaleX="22366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07227CEB-FA87-400D-8DA6-A6A54D4752E6}" srcId="{1C84CC00-1971-48CA-A6E2-977C9EF9B22E}" destId="{1EE8267C-D14F-406F-B55F-AAAC82802466}" srcOrd="1" destOrd="0" parTransId="{C976E254-ECCF-48EF-A6B0-AC69E07B7D9D}" sibTransId="{1CC15B5C-01F9-4D4F-BB2F-3C83AB49DDFC}"/>
    <dgm:cxn modelId="{ABDA7F31-54DC-4979-8F28-A85AC30B9D7A}" type="presOf" srcId="{8D379C1E-76CA-4B83-9152-F188BD40E1C8}" destId="{3F8474A0-330F-4079-AF39-57F29A052B1C}" srcOrd="1" destOrd="0" presId="urn:microsoft.com/office/officeart/2005/8/layout/process2"/>
    <dgm:cxn modelId="{91A6BCCA-23ED-4907-8697-9A5E782BE58C}" type="presOf" srcId="{F61084C9-DBE2-4647-9F95-325A5CFDDFE4}" destId="{7430AE1D-290A-447F-BEC3-A75008327D53}" srcOrd="0" destOrd="0" presId="urn:microsoft.com/office/officeart/2005/8/layout/process2"/>
    <dgm:cxn modelId="{BA9B5A40-DED0-4F84-87E5-2C69ABE16004}" srcId="{1C84CC00-1971-48CA-A6E2-977C9EF9B22E}" destId="{F61084C9-DBE2-4647-9F95-325A5CFDDFE4}" srcOrd="0" destOrd="0" parTransId="{E952486A-803E-4D35-9799-D59BA17C48B9}" sibTransId="{8D379C1E-76CA-4B83-9152-F188BD40E1C8}"/>
    <dgm:cxn modelId="{3F0357BE-3893-4D00-BD65-887B6E3BE8DF}" type="presOf" srcId="{8D379C1E-76CA-4B83-9152-F188BD40E1C8}" destId="{C39E13D6-97A0-4D1F-80BE-9D91A15605FA}" srcOrd="0" destOrd="0" presId="urn:microsoft.com/office/officeart/2005/8/layout/process2"/>
    <dgm:cxn modelId="{A2043E6A-6B8B-420D-9F12-D319CD05833E}" type="presOf" srcId="{1EE8267C-D14F-406F-B55F-AAAC82802466}" destId="{C2F9533E-0074-4DFC-A6C3-CA6051472851}" srcOrd="0" destOrd="0" presId="urn:microsoft.com/office/officeart/2005/8/layout/process2"/>
    <dgm:cxn modelId="{92B7C93E-E628-492B-A7E1-051DBDCD15E1}" type="presOf" srcId="{1C84CC00-1971-48CA-A6E2-977C9EF9B22E}" destId="{96E18F75-AD28-418A-93F5-65D46C7BDA87}" srcOrd="0" destOrd="0" presId="urn:microsoft.com/office/officeart/2005/8/layout/process2"/>
    <dgm:cxn modelId="{488DE139-7984-43F2-AF19-12EA1EEBE833}" type="presParOf" srcId="{96E18F75-AD28-418A-93F5-65D46C7BDA87}" destId="{7430AE1D-290A-447F-BEC3-A75008327D53}" srcOrd="0" destOrd="0" presId="urn:microsoft.com/office/officeart/2005/8/layout/process2"/>
    <dgm:cxn modelId="{A57B03E6-2CEC-43D7-AE84-BD899A581047}" type="presParOf" srcId="{96E18F75-AD28-418A-93F5-65D46C7BDA87}" destId="{C39E13D6-97A0-4D1F-80BE-9D91A15605FA}" srcOrd="1" destOrd="0" presId="urn:microsoft.com/office/officeart/2005/8/layout/process2"/>
    <dgm:cxn modelId="{07F6BFC1-EC15-4AB5-B87A-302AC5BE6883}" type="presParOf" srcId="{C39E13D6-97A0-4D1F-80BE-9D91A15605FA}" destId="{3F8474A0-330F-4079-AF39-57F29A052B1C}" srcOrd="0" destOrd="0" presId="urn:microsoft.com/office/officeart/2005/8/layout/process2"/>
    <dgm:cxn modelId="{BB9E31DA-D2D2-4950-974A-D7E529D52513}" type="presParOf" srcId="{96E18F75-AD28-418A-93F5-65D46C7BDA87}" destId="{C2F9533E-0074-4DFC-A6C3-CA6051472851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F7AE7-8572-44E4-90D7-0F9A8BB87309}">
      <dsp:nvSpPr>
        <dsp:cNvPr id="0" name=""/>
        <dsp:cNvSpPr/>
      </dsp:nvSpPr>
      <dsp:spPr>
        <a:xfrm>
          <a:off x="0" y="558"/>
          <a:ext cx="8229600" cy="18283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TULISAN ILMIAH?</a:t>
          </a:r>
          <a:endParaRPr lang="id-ID" sz="3300" kern="1200" dirty="0"/>
        </a:p>
      </dsp:txBody>
      <dsp:txXfrm>
        <a:off x="53551" y="54109"/>
        <a:ext cx="8122498" cy="1721251"/>
      </dsp:txXfrm>
    </dsp:sp>
    <dsp:sp modelId="{9C191071-2CC5-4F88-85F3-4EC9B00640AE}">
      <dsp:nvSpPr>
        <dsp:cNvPr id="0" name=""/>
        <dsp:cNvSpPr/>
      </dsp:nvSpPr>
      <dsp:spPr>
        <a:xfrm rot="5400000">
          <a:off x="3771983" y="1874620"/>
          <a:ext cx="685632" cy="82275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600" kern="1200"/>
        </a:p>
      </dsp:txBody>
      <dsp:txXfrm rot="-5400000">
        <a:off x="3867972" y="1943183"/>
        <a:ext cx="493655" cy="479942"/>
      </dsp:txXfrm>
    </dsp:sp>
    <dsp:sp modelId="{FFA47C71-97E7-4E1C-AFE1-E36C5EEA18D4}">
      <dsp:nvSpPr>
        <dsp:cNvPr id="0" name=""/>
        <dsp:cNvSpPr/>
      </dsp:nvSpPr>
      <dsp:spPr>
        <a:xfrm>
          <a:off x="0" y="2743088"/>
          <a:ext cx="8229600" cy="18283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Tulisan ilmiah merupakan hasil ekspresi pemikiran atau penelitian yang disusun berdasarkan kaidah tertentu</a:t>
          </a:r>
          <a:endParaRPr lang="id-ID" sz="3300" kern="1200" dirty="0"/>
        </a:p>
      </dsp:txBody>
      <dsp:txXfrm>
        <a:off x="53551" y="2796639"/>
        <a:ext cx="8122498" cy="17212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0AE1D-290A-447F-BEC3-A75008327D53}">
      <dsp:nvSpPr>
        <dsp:cNvPr id="0" name=""/>
        <dsp:cNvSpPr/>
      </dsp:nvSpPr>
      <dsp:spPr>
        <a:xfrm>
          <a:off x="434401" y="558"/>
          <a:ext cx="7360797" cy="18283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MACAM TULISAN ILMIAH?</a:t>
          </a:r>
          <a:endParaRPr lang="id-ID" sz="3300" kern="1200" dirty="0"/>
        </a:p>
      </dsp:txBody>
      <dsp:txXfrm>
        <a:off x="487952" y="54109"/>
        <a:ext cx="7253695" cy="1721251"/>
      </dsp:txXfrm>
    </dsp:sp>
    <dsp:sp modelId="{C39E13D6-97A0-4D1F-80BE-9D91A15605FA}">
      <dsp:nvSpPr>
        <dsp:cNvPr id="0" name=""/>
        <dsp:cNvSpPr/>
      </dsp:nvSpPr>
      <dsp:spPr>
        <a:xfrm rot="5400000">
          <a:off x="3771983" y="1874620"/>
          <a:ext cx="685632" cy="82275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600" kern="1200"/>
        </a:p>
      </dsp:txBody>
      <dsp:txXfrm rot="-5400000">
        <a:off x="3867972" y="1943183"/>
        <a:ext cx="493655" cy="479942"/>
      </dsp:txXfrm>
    </dsp:sp>
    <dsp:sp modelId="{C2F9533E-0074-4DFC-A6C3-CA6051472851}">
      <dsp:nvSpPr>
        <dsp:cNvPr id="0" name=""/>
        <dsp:cNvSpPr/>
      </dsp:nvSpPr>
      <dsp:spPr>
        <a:xfrm>
          <a:off x="434401" y="2743088"/>
          <a:ext cx="7360797" cy="18283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Tulisan ilmiah terdiri atas berbagai jenis dan hal ini bergantung pada tujuan dan cara penyampaikannya</a:t>
          </a:r>
          <a:endParaRPr lang="id-ID" sz="3300" kern="1200" dirty="0"/>
        </a:p>
      </dsp:txBody>
      <dsp:txXfrm>
        <a:off x="487952" y="2796639"/>
        <a:ext cx="7253695" cy="1721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84FC7-77BC-43F3-BD6B-C4F755329157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C1A72-FAE7-4AE3-8D1E-42D5C563BC4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21948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D5429-789C-4F03-85D6-22F915F7FB73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00AB8-5AD0-4839-BD07-5FBD5CC9059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94650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3E8AF-5D91-4D84-88AA-43066C343E8E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pull dir="d"/>
    <p:sndAc>
      <p:stSnd>
        <p:snd r:embed="rId1" name="laser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9B6520-1BF3-405A-8B02-4888AB7A701E}" type="datetimeFigureOut">
              <a:rPr lang="id-ID" smtClean="0"/>
              <a:pPr/>
              <a:t>07/05/2025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02D3819-EB1D-4D7F-BF73-2C8CF012DE7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d"/>
    <p:sndAc>
      <p:stSnd>
        <p:snd r:embed="rId13" name="laser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audio" Target="../media/audio1.wav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audio" Target="../media/audio1.wav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Q (42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3429000"/>
            <a:ext cx="8229600" cy="2971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UNIVERSITAS LAMPUNG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20</a:t>
            </a: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	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457200" y="428625"/>
            <a:ext cx="8229600" cy="2214563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id-ID" sz="4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SISTEMATIKA PENULISAN DAN ABSTRAKSI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DALAM KARYA</a:t>
            </a:r>
            <a:r>
              <a:rPr kumimoji="0" lang="id-ID" sz="4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TULIS ILMIAH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5" descr="LogoUnil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4357688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M</a:t>
            </a:r>
            <a:r>
              <a:rPr lang="id-ID" sz="2800" b="1" dirty="0" smtClean="0">
                <a:solidFill>
                  <a:schemeClr val="tx1"/>
                </a:solidFill>
              </a:rPr>
              <a:t>KU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8596" y="2643182"/>
            <a:ext cx="8358246" cy="37147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3200" dirty="0" smtClean="0"/>
              <a:t>	Tulisan singkat yang berisi gambaran secara menyeluruh mengenai aktivitas/kegiatan penelitian yang dilakukan. Abstrak biasanya diletakkan di bagian awal sebuah karya ilmiah atau pun laporan hasil penelitian sebagai informasi awalan bagi para pembaca.</a:t>
            </a:r>
            <a:endParaRPr lang="id-ID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14612" y="357166"/>
            <a:ext cx="375761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sz="7200" dirty="0" smtClean="0"/>
              <a:t>Abstrak </a:t>
            </a:r>
            <a:endParaRPr lang="id-ID" sz="7200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4085018" y="2130032"/>
            <a:ext cx="995380" cy="214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074" name="Picture 2" descr="C:\Users\Dr edi siswanto\Documents\kti 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714356"/>
            <a:ext cx="2214578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2" descr="C:\Users\Dr edi siswanto\Documents\kti 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714356"/>
            <a:ext cx="2214610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71612"/>
            <a:ext cx="8372476" cy="4572000"/>
          </a:xfrm>
        </p:spPr>
        <p:txBody>
          <a:bodyPr>
            <a:normAutofit fontScale="85000" lnSpcReduction="20000"/>
          </a:bodyPr>
          <a:lstStyle/>
          <a:p>
            <a:r>
              <a:rPr lang="id-ID" sz="2800" dirty="0" smtClean="0"/>
              <a:t>Jumlah kata maksimal adalah 250 kata</a:t>
            </a:r>
          </a:p>
          <a:p>
            <a:r>
              <a:rPr lang="id-ID" sz="2800" dirty="0" smtClean="0"/>
              <a:t>Jarak antar baris 1 spasi</a:t>
            </a:r>
          </a:p>
          <a:p>
            <a:r>
              <a:rPr lang="id-ID" sz="2800" dirty="0" smtClean="0"/>
              <a:t>Bahasa asing harus dicetak miring </a:t>
            </a:r>
          </a:p>
          <a:p>
            <a:r>
              <a:rPr lang="id-ID" sz="2800" dirty="0" smtClean="0"/>
              <a:t>Terdiri dari tiga paragraf</a:t>
            </a:r>
          </a:p>
          <a:p>
            <a:pPr marL="539750" lvl="0" indent="179388">
              <a:buFont typeface="Wingdings" pitchFamily="2" charset="2"/>
              <a:buChar char="ü"/>
            </a:pPr>
            <a:r>
              <a:rPr lang="id-ID" sz="2800" dirty="0" smtClean="0"/>
              <a:t>	Paragraf pertama memuat judul penelitian, rumusan 	masalah, latar belakang, dan tujuan penelitian.</a:t>
            </a:r>
          </a:p>
          <a:p>
            <a:pPr marL="539750" lvl="0" indent="0">
              <a:buFont typeface="Wingdings" pitchFamily="2" charset="2"/>
              <a:buChar char="ü"/>
            </a:pPr>
            <a:r>
              <a:rPr lang="id-ID" sz="2800" dirty="0" smtClean="0"/>
              <a:t>	Paragraf kedua memuat metode penelitian, teknik 	analisis data, dan landasan teori</a:t>
            </a:r>
          </a:p>
          <a:p>
            <a:pPr marL="539750" lvl="0" indent="0">
              <a:buFont typeface="Wingdings" pitchFamily="2" charset="2"/>
              <a:buChar char="ü"/>
            </a:pPr>
            <a:r>
              <a:rPr lang="id-ID" sz="2800" dirty="0" smtClean="0"/>
              <a:t>	Paragraf ketiga memuat hasil atau kesimpulan</a:t>
            </a:r>
          </a:p>
          <a:p>
            <a:r>
              <a:rPr lang="id-ID" sz="2800" dirty="0" smtClean="0"/>
              <a:t>Kata kunci yang diberikan sekitar tiga sampai lima kata 	yang dipisahkan dengan tanda koma</a:t>
            </a:r>
          </a:p>
          <a:p>
            <a:r>
              <a:rPr lang="id-ID" sz="2800" dirty="0" smtClean="0"/>
              <a:t>Abstrak yang singkat, padat, dan jelas.</a:t>
            </a:r>
          </a:p>
          <a:p>
            <a:pPr lvl="0">
              <a:buNone/>
            </a:pPr>
            <a:endParaRPr lang="id-ID" sz="2800" dirty="0" smtClean="0"/>
          </a:p>
          <a:p>
            <a:pPr lvl="0">
              <a:buNone/>
            </a:pPr>
            <a:endParaRPr lang="id-ID" sz="2800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Hal yang </a:t>
            </a:r>
            <a:r>
              <a:rPr lang="id-ID" smtClean="0"/>
              <a:t>Perlu diperhatikan</a:t>
            </a:r>
            <a:r>
              <a:rPr lang="id-ID" dirty="0" smtClean="0"/>
              <a:t>:</a:t>
            </a: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 edi siswanto\Documents\kti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/>
              <a:t>Kaidah Penulisan dalam Karya Tulis Ilmiah</a:t>
            </a:r>
            <a:endParaRPr lang="id-ID" sz="3600" b="1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050" name="Picture 2" descr="C:\Users\Dr edi siswanto\Documents\kti 1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14290"/>
            <a:ext cx="3571900" cy="17859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ull dir="d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28662" y="500042"/>
            <a:ext cx="7215238" cy="135732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6600" b="1" dirty="0" smtClean="0">
                <a:latin typeface="Baskerville Old Face" pitchFamily="18" charset="0"/>
              </a:rPr>
              <a:t>Kaidah Kebahasaan</a:t>
            </a:r>
            <a:endParaRPr lang="id-ID" sz="6600" b="1" dirty="0">
              <a:latin typeface="Baskerville Old Face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1179092" y="2178438"/>
            <a:ext cx="642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2"/>
          </p:cNvCxnSpPr>
          <p:nvPr/>
        </p:nvCxnSpPr>
        <p:spPr>
          <a:xfrm rot="5400000">
            <a:off x="3161103" y="3196830"/>
            <a:ext cx="2714644" cy="357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16" idx="0"/>
          </p:cNvCxnSpPr>
          <p:nvPr/>
        </p:nvCxnSpPr>
        <p:spPr>
          <a:xfrm rot="5400000">
            <a:off x="7072330" y="221455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85720" y="2500306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pemilihan dan penggunaan kata/ diksi</a:t>
            </a:r>
            <a:endParaRPr lang="id-ID" sz="2800" dirty="0"/>
          </a:p>
        </p:txBody>
      </p:sp>
      <p:sp>
        <p:nvSpPr>
          <p:cNvPr id="15" name="Rounded Rectangle 14"/>
          <p:cNvSpPr/>
          <p:nvPr/>
        </p:nvSpPr>
        <p:spPr>
          <a:xfrm>
            <a:off x="3214678" y="4572008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penyusunan kalimat</a:t>
            </a:r>
            <a:endParaRPr lang="id-ID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6143636" y="2571744"/>
            <a:ext cx="2571768" cy="192882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penyusunan alinea</a:t>
            </a:r>
            <a:endParaRPr lang="id-ID" sz="2800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282" y="500042"/>
            <a:ext cx="8715436" cy="135732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6600" b="1" dirty="0" smtClean="0">
                <a:latin typeface="Baskerville Old Face" pitchFamily="18" charset="0"/>
              </a:rPr>
              <a:t>Kaidah Ejaan</a:t>
            </a:r>
            <a:endParaRPr lang="id-ID" sz="6600" b="1" dirty="0">
              <a:latin typeface="Baskerville Old Face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894134" y="2177644"/>
            <a:ext cx="64214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1017956" y="3196830"/>
            <a:ext cx="2714644" cy="357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358348" y="22137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85720" y="2500306"/>
            <a:ext cx="1857388" cy="78581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huruf</a:t>
            </a:r>
            <a:endParaRPr lang="id-ID" sz="2800" dirty="0"/>
          </a:p>
        </p:txBody>
      </p:sp>
      <p:sp>
        <p:nvSpPr>
          <p:cNvPr id="15" name="Rounded Rectangle 14"/>
          <p:cNvSpPr/>
          <p:nvPr/>
        </p:nvSpPr>
        <p:spPr>
          <a:xfrm>
            <a:off x="1357290" y="4572008"/>
            <a:ext cx="2000264" cy="85725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kata</a:t>
            </a:r>
            <a:endParaRPr lang="id-ID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2500298" y="2571744"/>
            <a:ext cx="2357454" cy="18573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angka dan lambang bilangan</a:t>
            </a:r>
            <a:endParaRPr lang="id-ID" sz="2800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6751653" y="3178173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572662" y="3356768"/>
            <a:ext cx="300039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358744" y="22137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572264" y="4500570"/>
            <a:ext cx="2357454" cy="214314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Penggunaan tanda-tanda baca</a:t>
            </a:r>
            <a:endParaRPr lang="id-ID" sz="2800" dirty="0"/>
          </a:p>
        </p:txBody>
      </p:sp>
      <p:sp>
        <p:nvSpPr>
          <p:cNvPr id="17" name="Rounded Rectangle 16"/>
          <p:cNvSpPr/>
          <p:nvPr/>
        </p:nvSpPr>
        <p:spPr>
          <a:xfrm>
            <a:off x="3929058" y="4857760"/>
            <a:ext cx="2357454" cy="121444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unsur-unsur serapan</a:t>
            </a:r>
            <a:endParaRPr lang="id-ID" sz="2800" dirty="0"/>
          </a:p>
        </p:txBody>
      </p:sp>
      <p:sp>
        <p:nvSpPr>
          <p:cNvPr id="18" name="Rounded Rectangle 17"/>
          <p:cNvSpPr/>
          <p:nvPr/>
        </p:nvSpPr>
        <p:spPr>
          <a:xfrm>
            <a:off x="5500694" y="2571744"/>
            <a:ext cx="2357454" cy="128588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penulisan singkatan dan akronim</a:t>
            </a:r>
            <a:endParaRPr lang="id-ID" sz="2800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071810"/>
            <a:ext cx="8229600" cy="1619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4000" b="1" i="1" dirty="0" smtClean="0">
                <a:solidFill>
                  <a:srgbClr val="FFFF00"/>
                </a:solidFill>
              </a:rPr>
              <a:t>Penulisan dilakukan sesuai dengan aturan yang digunakan, dan terdapat dalam buku Pedoman Penulisan Karya Ilmiah Universitas Lampung.</a:t>
            </a:r>
          </a:p>
          <a:p>
            <a:pPr marL="0" indent="0">
              <a:buNone/>
            </a:pPr>
            <a:endParaRPr lang="id-ID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7906"/>
          </a:xfrm>
        </p:spPr>
        <p:txBody>
          <a:bodyPr>
            <a:noAutofit/>
          </a:bodyPr>
          <a:lstStyle/>
          <a:p>
            <a:r>
              <a:rPr lang="id-ID" sz="5400" b="1" dirty="0" smtClean="0"/>
              <a:t>Sistematika Penulisan Karya Tulis Ilmiah</a:t>
            </a:r>
            <a:endParaRPr lang="id-ID" sz="5400" b="1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b="1" dirty="0" smtClean="0"/>
              <a:t>	(HALAMAN AWAL)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COVER</a:t>
            </a:r>
            <a:br>
              <a:rPr lang="id-ID" dirty="0" smtClean="0"/>
            </a:br>
            <a:r>
              <a:rPr lang="id-ID" dirty="0" smtClean="0"/>
              <a:t>HALAMAN JUDUL</a:t>
            </a:r>
            <a:br>
              <a:rPr lang="id-ID" dirty="0" smtClean="0"/>
            </a:br>
            <a:r>
              <a:rPr lang="id-ID" dirty="0" smtClean="0"/>
              <a:t>HALAMAN PENGESAHAN</a:t>
            </a:r>
            <a:br>
              <a:rPr lang="id-ID" dirty="0" smtClean="0"/>
            </a:br>
            <a:r>
              <a:rPr lang="id-ID" dirty="0" smtClean="0"/>
              <a:t>ABSTRAKSI</a:t>
            </a:r>
            <a:br>
              <a:rPr lang="id-ID" dirty="0" smtClean="0"/>
            </a:br>
            <a:r>
              <a:rPr lang="id-ID" dirty="0" smtClean="0"/>
              <a:t>KATA PENGANTAR</a:t>
            </a:r>
            <a:br>
              <a:rPr lang="id-ID" dirty="0" smtClean="0"/>
            </a:br>
            <a:r>
              <a:rPr lang="id-ID" dirty="0" smtClean="0"/>
              <a:t>DAFTAR ISI</a:t>
            </a:r>
            <a:br>
              <a:rPr lang="id-ID" dirty="0" smtClean="0"/>
            </a:br>
            <a:r>
              <a:rPr lang="id-ID" dirty="0" smtClean="0"/>
              <a:t>DAFTAR LAMPIRAN</a:t>
            </a:r>
            <a:br>
              <a:rPr lang="id-ID" dirty="0" smtClean="0"/>
            </a:br>
            <a:r>
              <a:rPr lang="id-ID" dirty="0" smtClean="0"/>
              <a:t>DAFTAR TABEL/GAMBAR/GRAFIK, DLL</a:t>
            </a:r>
          </a:p>
          <a:p>
            <a:pPr>
              <a:buNone/>
            </a:pPr>
            <a:r>
              <a:rPr lang="id-ID" dirty="0" smtClean="0"/>
              <a:t>	(HALAMAN ISI)</a:t>
            </a:r>
          </a:p>
          <a:p>
            <a:pPr>
              <a:buNone/>
            </a:pPr>
            <a:r>
              <a:rPr lang="id-ID" dirty="0" smtClean="0"/>
              <a:t>	BAB I PENDAHULUAN</a:t>
            </a:r>
            <a:br>
              <a:rPr lang="id-ID" dirty="0" smtClean="0"/>
            </a:br>
            <a:r>
              <a:rPr lang="id-ID" dirty="0" smtClean="0"/>
              <a:t>Pada BAB I yang berisi Pendahuluan, memuat beberapa subbab yaitu:</a:t>
            </a:r>
          </a:p>
          <a:p>
            <a:pPr>
              <a:buNone/>
            </a:pPr>
            <a:r>
              <a:rPr lang="id-ID" dirty="0" smtClean="0"/>
              <a:t>	1.1  Latar Belakang Masalah</a:t>
            </a:r>
            <a:br>
              <a:rPr lang="id-ID" dirty="0" smtClean="0"/>
            </a:br>
            <a:r>
              <a:rPr lang="id-ID" dirty="0" smtClean="0"/>
              <a:t>1.2  Rumusan Masalah</a:t>
            </a:r>
            <a:br>
              <a:rPr lang="id-ID" dirty="0" smtClean="0"/>
            </a:br>
            <a:r>
              <a:rPr lang="id-ID" dirty="0" smtClean="0"/>
              <a:t>1.3  Tujuan Penelitian</a:t>
            </a:r>
            <a:br>
              <a:rPr lang="id-ID" dirty="0" smtClean="0"/>
            </a:br>
            <a:r>
              <a:rPr lang="id-ID" dirty="0" smtClean="0"/>
              <a:t>1.4  Manfaat Penelitian</a:t>
            </a:r>
            <a:br>
              <a:rPr lang="id-ID" dirty="0" smtClean="0"/>
            </a:br>
            <a:r>
              <a:rPr lang="id-ID" dirty="0" smtClean="0"/>
              <a:t>1.5  Batasan Masalah</a:t>
            </a:r>
            <a:br>
              <a:rPr lang="id-ID" dirty="0" smtClean="0"/>
            </a:br>
            <a:r>
              <a:rPr lang="id-ID" dirty="0" smtClean="0"/>
              <a:t>1.6  Definisi Istilah (boleh disertakan dan boleh tidak disertakan)</a:t>
            </a:r>
            <a:br>
              <a:rPr lang="id-ID" dirty="0" smtClean="0"/>
            </a:br>
            <a:r>
              <a:rPr lang="id-ID" dirty="0" smtClean="0"/>
              <a:t>1.7  Hipotesis</a:t>
            </a:r>
          </a:p>
          <a:p>
            <a:pPr>
              <a:buNone/>
            </a:pPr>
            <a:r>
              <a:rPr lang="id-ID" dirty="0" smtClean="0"/>
              <a:t>	</a:t>
            </a: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35798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	BAB II KAJIAN PUSTAKA atau LANDASAN TEORI</a:t>
            </a:r>
            <a:br>
              <a:rPr lang="id-ID" dirty="0" smtClean="0"/>
            </a:br>
            <a:r>
              <a:rPr lang="id-ID" dirty="0" smtClean="0"/>
              <a:t>Pada BAB II ini berisi teori-teori yang digunakan dalam penelitian, biasanya memuat beberapa subbab antara lain:</a:t>
            </a:r>
          </a:p>
          <a:p>
            <a:pPr>
              <a:buNone/>
            </a:pPr>
            <a:r>
              <a:rPr lang="id-ID" dirty="0" smtClean="0"/>
              <a:t>	2.1  Kajian Teoretis</a:t>
            </a:r>
            <a:br>
              <a:rPr lang="id-ID" dirty="0" smtClean="0"/>
            </a:br>
            <a:r>
              <a:rPr lang="id-ID" dirty="0" smtClean="0"/>
              <a:t>2.2  Kerangkan Pemikiran</a:t>
            </a:r>
            <a:br>
              <a:rPr lang="id-ID" dirty="0" smtClean="0"/>
            </a:br>
            <a:r>
              <a:rPr lang="id-ID" dirty="0" smtClean="0"/>
              <a:t>2.3  Hipotesis</a:t>
            </a:r>
          </a:p>
          <a:p>
            <a:pPr>
              <a:buNone/>
            </a:pPr>
            <a:r>
              <a:rPr lang="id-ID" dirty="0" smtClean="0"/>
              <a:t>	BAB III METODOLOGI PENELITIAN</a:t>
            </a:r>
          </a:p>
          <a:p>
            <a:pPr>
              <a:buNone/>
            </a:pPr>
            <a:r>
              <a:rPr lang="id-ID" dirty="0" smtClean="0"/>
              <a:t>	3.1  Waktu dan Tempat Penelitian</a:t>
            </a:r>
            <a:br>
              <a:rPr lang="id-ID" dirty="0" smtClean="0"/>
            </a:br>
            <a:r>
              <a:rPr lang="id-ID" dirty="0" smtClean="0"/>
              <a:t>3.2  Metode dan Rancangan Penelitian</a:t>
            </a:r>
            <a:br>
              <a:rPr lang="id-ID" dirty="0" smtClean="0"/>
            </a:br>
            <a:r>
              <a:rPr lang="id-ID" dirty="0" smtClean="0"/>
              <a:t>3.3  Populasi dan Sampel Penelitian</a:t>
            </a:r>
            <a:br>
              <a:rPr lang="id-ID" dirty="0" smtClean="0"/>
            </a:br>
            <a:r>
              <a:rPr lang="id-ID" dirty="0" smtClean="0"/>
              <a:t>3.4  Instrumen Penelitian</a:t>
            </a:r>
            <a:br>
              <a:rPr lang="id-ID" dirty="0" smtClean="0"/>
            </a:br>
            <a:r>
              <a:rPr lang="id-ID" dirty="0" smtClean="0"/>
              <a:t>3.5  Metode Pengumpulan Data</a:t>
            </a:r>
            <a:br>
              <a:rPr lang="id-ID" dirty="0" smtClean="0"/>
            </a:br>
            <a:r>
              <a:rPr lang="id-ID" dirty="0" smtClean="0"/>
              <a:t>3.6  Analisis Data</a:t>
            </a:r>
          </a:p>
          <a:p>
            <a:pPr>
              <a:buNone/>
            </a:pPr>
            <a:r>
              <a:rPr lang="id-ID" dirty="0" smtClean="0"/>
              <a:t>	BAB IV HASIL DAN PEMBAHASAN</a:t>
            </a:r>
          </a:p>
          <a:p>
            <a:pPr>
              <a:buNone/>
            </a:pPr>
            <a:r>
              <a:rPr lang="id-ID" dirty="0" smtClean="0"/>
              <a:t>	4.1  Hasil Penelitian</a:t>
            </a:r>
            <a:br>
              <a:rPr lang="id-ID" dirty="0" smtClean="0"/>
            </a:br>
            <a:r>
              <a:rPr lang="id-ID" dirty="0" smtClean="0"/>
              <a:t>4.2  Pembahasan Penelitian</a:t>
            </a:r>
          </a:p>
          <a:p>
            <a:pPr>
              <a:buNone/>
            </a:pPr>
            <a:r>
              <a:rPr lang="id-ID" dirty="0" smtClean="0"/>
              <a:t>	BAB V PENUTUP</a:t>
            </a:r>
          </a:p>
          <a:p>
            <a:pPr>
              <a:buNone/>
            </a:pPr>
            <a:r>
              <a:rPr lang="id-ID" dirty="0" smtClean="0"/>
              <a:t>	5.1  Kesimpulan</a:t>
            </a:r>
            <a:br>
              <a:rPr lang="id-ID" dirty="0" smtClean="0"/>
            </a:br>
            <a:r>
              <a:rPr lang="id-ID" dirty="0" smtClean="0"/>
              <a:t>5.2  Saran</a:t>
            </a:r>
          </a:p>
          <a:p>
            <a:pPr>
              <a:buNone/>
            </a:pPr>
            <a:r>
              <a:rPr lang="id-ID" dirty="0" smtClean="0"/>
              <a:t>	(BAGIAN AKHIR)</a:t>
            </a:r>
          </a:p>
          <a:p>
            <a:pPr>
              <a:buNone/>
            </a:pPr>
            <a:r>
              <a:rPr lang="id-ID" dirty="0" smtClean="0"/>
              <a:t>	DAFTAR PUSTAKA</a:t>
            </a:r>
            <a:br>
              <a:rPr lang="id-ID" dirty="0" smtClean="0"/>
            </a:br>
            <a:r>
              <a:rPr lang="id-ID" dirty="0" smtClean="0"/>
              <a:t>LAMPIRAN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 spd="slow">
    <p:pull dir="d"/>
    <p:sndAc>
      <p:stSnd>
        <p:snd r:embed="rId3" name="laser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553</TotalTime>
  <Words>131</Words>
  <Application>Microsoft Office PowerPoint</Application>
  <PresentationFormat>On-screen Show (4:3)</PresentationFormat>
  <Paragraphs>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PowerPoint Presentation</vt:lpstr>
      <vt:lpstr>PowerPoint Presentation</vt:lpstr>
      <vt:lpstr>Kaidah Penulisan dalam Karya Tulis Ilmiah</vt:lpstr>
      <vt:lpstr>PowerPoint Presentation</vt:lpstr>
      <vt:lpstr>PowerPoint Presentation</vt:lpstr>
      <vt:lpstr>PowerPoint Presentation</vt:lpstr>
      <vt:lpstr>Sistematika Penulisan Karya Tulis Ilmiah</vt:lpstr>
      <vt:lpstr>PowerPoint Presentation</vt:lpstr>
      <vt:lpstr>PowerPoint Presentation</vt:lpstr>
      <vt:lpstr>Abstrak </vt:lpstr>
      <vt:lpstr>Hal yang Perlu diperhatikan: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 INDONESIA DALAM KARYA TULIS ILMIAH</dc:title>
  <dc:creator>dell</dc:creator>
  <cp:lastModifiedBy>atikk</cp:lastModifiedBy>
  <cp:revision>99</cp:revision>
  <dcterms:created xsi:type="dcterms:W3CDTF">2014-05-28T13:46:28Z</dcterms:created>
  <dcterms:modified xsi:type="dcterms:W3CDTF">2025-05-07T00:58:11Z</dcterms:modified>
</cp:coreProperties>
</file>