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1"/>
  </p:notesMasterIdLst>
  <p:sldIdLst>
    <p:sldId id="256" r:id="rId2"/>
    <p:sldId id="292" r:id="rId3"/>
    <p:sldId id="297" r:id="rId4"/>
    <p:sldId id="298" r:id="rId5"/>
    <p:sldId id="299" r:id="rId6"/>
    <p:sldId id="300" r:id="rId7"/>
    <p:sldId id="293" r:id="rId8"/>
    <p:sldId id="294" r:id="rId9"/>
    <p:sldId id="296" r:id="rId10"/>
    <p:sldId id="280" r:id="rId11"/>
    <p:sldId id="281" r:id="rId12"/>
    <p:sldId id="282" r:id="rId13"/>
    <p:sldId id="283" r:id="rId14"/>
    <p:sldId id="284" r:id="rId15"/>
    <p:sldId id="285" r:id="rId16"/>
    <p:sldId id="286" r:id="rId17"/>
    <p:sldId id="287" r:id="rId18"/>
    <p:sldId id="291" r:id="rId19"/>
    <p:sldId id="288" r:id="rId20"/>
    <p:sldId id="290" r:id="rId21"/>
    <p:sldId id="257" r:id="rId22"/>
    <p:sldId id="258" r:id="rId23"/>
    <p:sldId id="259" r:id="rId24"/>
    <p:sldId id="260" r:id="rId25"/>
    <p:sldId id="261" r:id="rId26"/>
    <p:sldId id="262" r:id="rId27"/>
    <p:sldId id="263" r:id="rId28"/>
    <p:sldId id="264" r:id="rId29"/>
    <p:sldId id="265" r:id="rId3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7" d="100"/>
          <a:sy n="77" d="100"/>
        </p:scale>
        <p:origin x="826" y="67"/>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ID"/>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6530119-E13E-4A6D-A79B-592E0A413C1D}" type="datetimeFigureOut">
              <a:rPr lang="en-ID" smtClean="0"/>
              <a:t>12/06/2024</a:t>
            </a:fld>
            <a:endParaRPr lang="en-ID"/>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ID"/>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D"/>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ID"/>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12F72BA-AAAB-438A-917B-1AAFB4AD9356}" type="slidenum">
              <a:rPr lang="en-ID" smtClean="0"/>
              <a:t>‹#›</a:t>
            </a:fld>
            <a:endParaRPr lang="en-ID"/>
          </a:p>
        </p:txBody>
      </p:sp>
    </p:spTree>
    <p:extLst>
      <p:ext uri="{BB962C8B-B14F-4D97-AF65-F5344CB8AC3E}">
        <p14:creationId xmlns:p14="http://schemas.microsoft.com/office/powerpoint/2010/main" val="275085360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D" dirty="0"/>
          </a:p>
        </p:txBody>
      </p:sp>
      <p:sp>
        <p:nvSpPr>
          <p:cNvPr id="4" name="Slide Number Placeholder 3"/>
          <p:cNvSpPr>
            <a:spLocks noGrp="1"/>
          </p:cNvSpPr>
          <p:nvPr>
            <p:ph type="sldNum" sz="quarter" idx="5"/>
          </p:nvPr>
        </p:nvSpPr>
        <p:spPr/>
        <p:txBody>
          <a:bodyPr/>
          <a:lstStyle/>
          <a:p>
            <a:fld id="{D12F72BA-AAAB-438A-917B-1AAFB4AD9356}" type="slidenum">
              <a:rPr lang="en-ID" smtClean="0"/>
              <a:t>4</a:t>
            </a:fld>
            <a:endParaRPr lang="en-ID"/>
          </a:p>
        </p:txBody>
      </p:sp>
    </p:spTree>
    <p:extLst>
      <p:ext uri="{BB962C8B-B14F-4D97-AF65-F5344CB8AC3E}">
        <p14:creationId xmlns:p14="http://schemas.microsoft.com/office/powerpoint/2010/main" val="224097009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6/12/2024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6/12/2024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6/12/2024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6/12/2024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6/12/2024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6/12/2024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6/12/2024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6/12/2024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6/12/2024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6/12/2024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6/12/2024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6/12/2024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0" y="1524000"/>
            <a:ext cx="9144000" cy="1470025"/>
          </a:xfrm>
          <a:solidFill>
            <a:schemeClr val="bg2">
              <a:lumMod val="90000"/>
            </a:schemeClr>
          </a:solidFill>
        </p:spPr>
        <p:txBody>
          <a:bodyPr/>
          <a:lstStyle/>
          <a:p>
            <a:r>
              <a:rPr lang="en-US" dirty="0" err="1">
                <a:latin typeface="Algerian" pitchFamily="82" charset="0"/>
              </a:rPr>
              <a:t>Kerangka</a:t>
            </a:r>
            <a:r>
              <a:rPr lang="en-US" dirty="0">
                <a:latin typeface="Algerian" pitchFamily="82" charset="0"/>
              </a:rPr>
              <a:t> </a:t>
            </a:r>
            <a:r>
              <a:rPr lang="en-US" dirty="0" err="1">
                <a:latin typeface="Algerian" pitchFamily="82" charset="0"/>
              </a:rPr>
              <a:t>teori</a:t>
            </a:r>
            <a:r>
              <a:rPr lang="en-US" dirty="0">
                <a:latin typeface="Algerian" pitchFamily="82" charset="0"/>
              </a:rPr>
              <a:t> </a:t>
            </a:r>
            <a:r>
              <a:rPr lang="en-US" dirty="0" err="1">
                <a:latin typeface="Algerian" pitchFamily="82" charset="0"/>
              </a:rPr>
              <a:t>dan</a:t>
            </a:r>
            <a:r>
              <a:rPr lang="en-US" dirty="0">
                <a:latin typeface="Algerian" pitchFamily="82" charset="0"/>
              </a:rPr>
              <a:t> </a:t>
            </a:r>
            <a:br>
              <a:rPr lang="en-US" dirty="0">
                <a:latin typeface="Algerian" pitchFamily="82" charset="0"/>
              </a:rPr>
            </a:br>
            <a:r>
              <a:rPr lang="en-US" dirty="0" err="1">
                <a:latin typeface="Algerian" pitchFamily="82" charset="0"/>
              </a:rPr>
              <a:t>Membangun</a:t>
            </a:r>
            <a:r>
              <a:rPr lang="en-US" dirty="0">
                <a:latin typeface="Algerian" pitchFamily="82" charset="0"/>
              </a:rPr>
              <a:t> </a:t>
            </a:r>
            <a:r>
              <a:rPr lang="id-ID" dirty="0">
                <a:latin typeface="Algerian" pitchFamily="82" charset="0"/>
              </a:rPr>
              <a:t>HIPOTESIS</a:t>
            </a:r>
          </a:p>
        </p:txBody>
      </p:sp>
      <p:sp>
        <p:nvSpPr>
          <p:cNvPr id="3" name="Subtitle 2"/>
          <p:cNvSpPr>
            <a:spLocks noGrp="1"/>
          </p:cNvSpPr>
          <p:nvPr>
            <p:ph type="subTitle" idx="1"/>
          </p:nvPr>
        </p:nvSpPr>
        <p:spPr>
          <a:xfrm>
            <a:off x="0" y="3886200"/>
            <a:ext cx="9144000" cy="1752600"/>
          </a:xfrm>
          <a:solidFill>
            <a:schemeClr val="bg2">
              <a:lumMod val="90000"/>
            </a:schemeClr>
          </a:solidFill>
        </p:spPr>
        <p:txBody>
          <a:bodyPr>
            <a:normAutofit/>
          </a:bodyPr>
          <a:lstStyle/>
          <a:p>
            <a:pPr>
              <a:spcBef>
                <a:spcPts val="0"/>
              </a:spcBef>
            </a:pPr>
            <a:r>
              <a:rPr lang="id-ID" sz="4000" dirty="0">
                <a:solidFill>
                  <a:schemeClr val="tx1"/>
                </a:solidFill>
                <a:latin typeface="Baskerville Old Face" pitchFamily="18" charset="0"/>
              </a:rPr>
              <a:t>Metodelogi  Penelitian  (FEB 612405)</a:t>
            </a:r>
          </a:p>
          <a:p>
            <a:pPr>
              <a:spcBef>
                <a:spcPts val="0"/>
              </a:spcBef>
            </a:pPr>
            <a:r>
              <a:rPr lang="id-ID" dirty="0">
                <a:solidFill>
                  <a:schemeClr val="tx1"/>
                </a:solidFill>
                <a:latin typeface="Baskerville Old Face" pitchFamily="18" charset="0"/>
              </a:rPr>
              <a:t>D</a:t>
            </a:r>
            <a:r>
              <a:rPr lang="en-US" dirty="0" err="1">
                <a:solidFill>
                  <a:schemeClr val="tx1"/>
                </a:solidFill>
                <a:latin typeface="Baskerville Old Face" pitchFamily="18" charset="0"/>
              </a:rPr>
              <a:t>osen</a:t>
            </a:r>
            <a:r>
              <a:rPr lang="en-US" dirty="0">
                <a:solidFill>
                  <a:schemeClr val="tx1"/>
                </a:solidFill>
                <a:latin typeface="Baskerville Old Face" pitchFamily="18" charset="0"/>
              </a:rPr>
              <a:t> :  </a:t>
            </a:r>
            <a:r>
              <a:rPr lang="id-ID" dirty="0">
                <a:solidFill>
                  <a:schemeClr val="tx1"/>
                </a:solidFill>
                <a:latin typeface="Baskerville Old Face" pitchFamily="18" charset="0"/>
              </a:rPr>
              <a:t>Dr. Ida Budiarty</a:t>
            </a:r>
          </a:p>
          <a:p>
            <a:endParaRPr lang="id-ID" dirty="0"/>
          </a:p>
        </p:txBody>
      </p:sp>
      <p:sp>
        <p:nvSpPr>
          <p:cNvPr id="4" name="TextBox 3"/>
          <p:cNvSpPr txBox="1"/>
          <p:nvPr/>
        </p:nvSpPr>
        <p:spPr>
          <a:xfrm>
            <a:off x="0" y="6324600"/>
            <a:ext cx="4724400" cy="369332"/>
          </a:xfrm>
          <a:prstGeom prst="rect">
            <a:avLst/>
          </a:prstGeom>
          <a:noFill/>
        </p:spPr>
        <p:txBody>
          <a:bodyPr wrap="square" rtlCol="0">
            <a:spAutoFit/>
          </a:bodyPr>
          <a:lstStyle/>
          <a:p>
            <a:r>
              <a:rPr lang="id-ID" dirty="0"/>
              <a:t>Metopel _FE Unila 20</a:t>
            </a:r>
            <a:r>
              <a:rPr lang="en-US" dirty="0"/>
              <a:t>21</a:t>
            </a:r>
            <a:endParaRPr lang="id-ID"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a:t>PENGERTIAN HIPOTESIS</a:t>
            </a:r>
          </a:p>
        </p:txBody>
      </p:sp>
      <p:sp>
        <p:nvSpPr>
          <p:cNvPr id="3" name="Content Placeholder 2"/>
          <p:cNvSpPr>
            <a:spLocks noGrp="1"/>
          </p:cNvSpPr>
          <p:nvPr>
            <p:ph idx="1"/>
          </p:nvPr>
        </p:nvSpPr>
        <p:spPr>
          <a:xfrm>
            <a:off x="457200" y="1600200"/>
            <a:ext cx="8229600" cy="4953000"/>
          </a:xfrm>
        </p:spPr>
        <p:txBody>
          <a:bodyPr>
            <a:normAutofit fontScale="85000" lnSpcReduction="20000"/>
          </a:bodyPr>
          <a:lstStyle/>
          <a:p>
            <a:r>
              <a:rPr lang="id-ID" dirty="0"/>
              <a:t>Hipotesis diturunkan dari kerangka pemikiran dan merupakan jawaban sementara dari rumusan masalah penelitian. Kata ‘sementara’karena jawaban baru diberikan berdasarkan pada teori yg relevan, belum didasarkan pada fakta empiris.</a:t>
            </a:r>
          </a:p>
          <a:p>
            <a:r>
              <a:rPr lang="id-ID" dirty="0"/>
              <a:t>Kerangka berfikir yang baik memuat:</a:t>
            </a:r>
          </a:p>
          <a:p>
            <a:pPr lvl="1"/>
            <a:r>
              <a:rPr lang="id-ID" dirty="0"/>
              <a:t>Variabel-variabel yang akan diteliti harus dijelaskan.</a:t>
            </a:r>
          </a:p>
          <a:p>
            <a:pPr lvl="1"/>
            <a:r>
              <a:rPr lang="id-ID" dirty="0"/>
              <a:t>Diskusi dalam kerangka berfikir harus menjelaskan pertautan/hub antar var yang diteliti dan ada teori yang mendasari.</a:t>
            </a:r>
          </a:p>
          <a:p>
            <a:pPr lvl="1"/>
            <a:r>
              <a:rPr lang="id-ID" dirty="0"/>
              <a:t>Diskusi juga menunjukkan apakah hub tsb positif, negatif, berbentuk simetris, kausal atau interaktif.</a:t>
            </a:r>
          </a:p>
          <a:p>
            <a:pPr lvl="1"/>
            <a:r>
              <a:rPr lang="id-ID" dirty="0"/>
              <a:t>Kerangka berfikir dinyatakan dlm bentuk diagram, sehingga pihak lain dapat memahaminya. </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a:t>PEMAHAMAN HIPOTESIS</a:t>
            </a:r>
          </a:p>
        </p:txBody>
      </p:sp>
      <p:sp>
        <p:nvSpPr>
          <p:cNvPr id="3" name="Content Placeholder 2"/>
          <p:cNvSpPr>
            <a:spLocks noGrp="1"/>
          </p:cNvSpPr>
          <p:nvPr>
            <p:ph idx="1"/>
          </p:nvPr>
        </p:nvSpPr>
        <p:spPr/>
        <p:txBody>
          <a:bodyPr>
            <a:normAutofit fontScale="85000" lnSpcReduction="20000"/>
          </a:bodyPr>
          <a:lstStyle/>
          <a:p>
            <a:r>
              <a:rPr lang="id-ID" dirty="0"/>
              <a:t>Tidak setiap penelitian harus merumuskan hipotesis. Contoh penelitian eksploratif atau diskriptif sering tidak perlu merumuskan hipotesis.</a:t>
            </a:r>
          </a:p>
          <a:p>
            <a:r>
              <a:rPr lang="id-ID" dirty="0"/>
              <a:t>Penelitian yang merumuskan hipotesis adalah penelitian kuantitatif. Pada penelitian kualitatif, tidak dirumuskan hipotesis justru diharapkan dapat ditemukan hipotesis.</a:t>
            </a:r>
          </a:p>
          <a:p>
            <a:r>
              <a:rPr lang="id-ID" dirty="0"/>
              <a:t>Perlu dibedakan antara hipotesis penelitian dengan hipotesis statistik. Hipotesis statistik ada jika penelitian bekerja dengan sampel. Jika penelitian tidak menggunakan sampel maka tidak ada hipotesis statistik.</a:t>
            </a:r>
          </a:p>
          <a:p>
            <a:endParaRPr lang="id-ID"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a:t>PEMAHAMAN HIPOTESIS</a:t>
            </a:r>
          </a:p>
        </p:txBody>
      </p:sp>
      <p:sp>
        <p:nvSpPr>
          <p:cNvPr id="3" name="Content Placeholder 2"/>
          <p:cNvSpPr>
            <a:spLocks noGrp="1"/>
          </p:cNvSpPr>
          <p:nvPr>
            <p:ph idx="1"/>
          </p:nvPr>
        </p:nvSpPr>
        <p:spPr>
          <a:xfrm>
            <a:off x="457200" y="1600200"/>
            <a:ext cx="8229600" cy="4953000"/>
          </a:xfrm>
        </p:spPr>
        <p:txBody>
          <a:bodyPr>
            <a:normAutofit fontScale="85000" lnSpcReduction="20000"/>
          </a:bodyPr>
          <a:lstStyle/>
          <a:p>
            <a:r>
              <a:rPr lang="id-ID" dirty="0"/>
              <a:t>Jawaban sementara terhadap rumusan masalah akan diuji dan disebut sebagai hipotesis kerja. Sebagai lawannya adalah hipotesis nol (nihil). Hipotesis kerja disusun berdasarkan teori yang handal, sedangkan hipotesis nol dirumuskan karena teori yang digunakan masih diragukan kehandalannya. Contoh hipotesis kerja:</a:t>
            </a:r>
          </a:p>
          <a:p>
            <a:pPr lvl="1"/>
            <a:r>
              <a:rPr lang="id-ID" dirty="0"/>
              <a:t>Ada hubungan positif antara penghasilan dengan kemampuan membeli masyarakat (hip. Asosiatif)</a:t>
            </a:r>
          </a:p>
          <a:p>
            <a:pPr lvl="1"/>
            <a:r>
              <a:rPr lang="id-ID" dirty="0"/>
              <a:t>Tidak terdapat perbedaan kemampuan daya beli antara masyarakat petani dengan masyarakat nelayan (hipotesis komparatif)</a:t>
            </a:r>
          </a:p>
          <a:p>
            <a:pPr lvl="1"/>
            <a:r>
              <a:rPr lang="id-ID" dirty="0"/>
              <a:t>Kemampuan daya beli masyarakat rendah (hipotesis diskriptif).</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81000"/>
            <a:ext cx="9144000" cy="838200"/>
          </a:xfrm>
          <a:solidFill>
            <a:srgbClr val="FFC000"/>
          </a:solidFill>
        </p:spPr>
        <p:txBody>
          <a:bodyPr/>
          <a:lstStyle/>
          <a:p>
            <a:r>
              <a:rPr lang="id-ID" dirty="0"/>
              <a:t>PEMAHAMAN HIPOTESIS</a:t>
            </a:r>
          </a:p>
        </p:txBody>
      </p:sp>
      <p:sp>
        <p:nvSpPr>
          <p:cNvPr id="3" name="Content Placeholder 2"/>
          <p:cNvSpPr>
            <a:spLocks noGrp="1"/>
          </p:cNvSpPr>
          <p:nvPr>
            <p:ph idx="1"/>
          </p:nvPr>
        </p:nvSpPr>
        <p:spPr>
          <a:xfrm>
            <a:off x="4800600" y="1600200"/>
            <a:ext cx="3886200" cy="4525963"/>
          </a:xfrm>
        </p:spPr>
        <p:txBody>
          <a:bodyPr>
            <a:normAutofit fontScale="92500" lnSpcReduction="10000"/>
          </a:bodyPr>
          <a:lstStyle/>
          <a:p>
            <a:r>
              <a:rPr lang="id-ID" dirty="0"/>
              <a:t>Jika yang diteliti </a:t>
            </a:r>
            <a:r>
              <a:rPr lang="id-ID" b="1" dirty="0"/>
              <a:t>populasi</a:t>
            </a:r>
            <a:r>
              <a:rPr lang="id-ID" dirty="0"/>
              <a:t>, tidak ada </a:t>
            </a:r>
            <a:r>
              <a:rPr lang="id-ID" b="1" dirty="0"/>
              <a:t>hipotesis statistik</a:t>
            </a:r>
            <a:r>
              <a:rPr lang="id-ID" dirty="0"/>
              <a:t>, hanya ada hipotesis penelitian. Pada pembuktiannya tidak ada istilah signifikan (taraf kesalahan atau taraf kepercayaan (Sugiyono, p.65)</a:t>
            </a:r>
          </a:p>
        </p:txBody>
      </p:sp>
      <p:sp>
        <p:nvSpPr>
          <p:cNvPr id="7" name="12-Point Star 6"/>
          <p:cNvSpPr/>
          <p:nvPr/>
        </p:nvSpPr>
        <p:spPr>
          <a:xfrm>
            <a:off x="304800" y="1600200"/>
            <a:ext cx="3429000" cy="2362200"/>
          </a:xfrm>
          <a:prstGeom prst="star12">
            <a:avLst/>
          </a:prstGeom>
          <a:solidFill>
            <a:schemeClr val="accent3">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8" name="TextBox 7"/>
          <p:cNvSpPr txBox="1"/>
          <p:nvPr/>
        </p:nvSpPr>
        <p:spPr>
          <a:xfrm>
            <a:off x="990600" y="2209800"/>
            <a:ext cx="2133600" cy="954107"/>
          </a:xfrm>
          <a:prstGeom prst="rect">
            <a:avLst/>
          </a:prstGeom>
          <a:noFill/>
        </p:spPr>
        <p:txBody>
          <a:bodyPr wrap="square" rtlCol="0">
            <a:spAutoFit/>
          </a:bodyPr>
          <a:lstStyle/>
          <a:p>
            <a:r>
              <a:rPr lang="id-ID" sz="2800" dirty="0"/>
              <a:t>POPULASI PENELITIAN</a:t>
            </a:r>
          </a:p>
        </p:txBody>
      </p:sp>
      <p:sp>
        <p:nvSpPr>
          <p:cNvPr id="10" name="Heptagon 9"/>
          <p:cNvSpPr/>
          <p:nvPr/>
        </p:nvSpPr>
        <p:spPr>
          <a:xfrm>
            <a:off x="1600200" y="4343400"/>
            <a:ext cx="3200400" cy="1981200"/>
          </a:xfrm>
          <a:prstGeom prst="heptagon">
            <a:avLst/>
          </a:prstGeom>
          <a:solidFill>
            <a:srgbClr val="FFFF00"/>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11" name="TextBox 10"/>
          <p:cNvSpPr txBox="1"/>
          <p:nvPr/>
        </p:nvSpPr>
        <p:spPr>
          <a:xfrm>
            <a:off x="2133600" y="4648200"/>
            <a:ext cx="2286000" cy="1477328"/>
          </a:xfrm>
          <a:prstGeom prst="rect">
            <a:avLst/>
          </a:prstGeom>
          <a:noFill/>
        </p:spPr>
        <p:txBody>
          <a:bodyPr wrap="square" rtlCol="0">
            <a:spAutoFit/>
          </a:bodyPr>
          <a:lstStyle/>
          <a:p>
            <a:r>
              <a:rPr lang="id-ID" dirty="0"/>
              <a:t>DATA DIKUMPULKAN DARI POPULASI, KESIMPULAN BERLAKU UNTUK POPULASI</a:t>
            </a:r>
          </a:p>
        </p:txBody>
      </p:sp>
      <p:cxnSp>
        <p:nvCxnSpPr>
          <p:cNvPr id="13" name="Straight Arrow Connector 12"/>
          <p:cNvCxnSpPr/>
          <p:nvPr/>
        </p:nvCxnSpPr>
        <p:spPr>
          <a:xfrm rot="16200000" flipV="1">
            <a:off x="2933700" y="3695700"/>
            <a:ext cx="990600" cy="457200"/>
          </a:xfrm>
          <a:prstGeom prst="straightConnector1">
            <a:avLst/>
          </a:prstGeom>
          <a:ln w="76200">
            <a:tailEnd type="arrow"/>
          </a:ln>
        </p:spPr>
        <p:style>
          <a:lnRef idx="3">
            <a:schemeClr val="accent6"/>
          </a:lnRef>
          <a:fillRef idx="0">
            <a:schemeClr val="accent6"/>
          </a:fillRef>
          <a:effectRef idx="2">
            <a:schemeClr val="accent6"/>
          </a:effectRef>
          <a:fontRef idx="minor">
            <a:schemeClr val="tx1"/>
          </a:fontRef>
        </p:style>
      </p:cxn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82" name="Shape 81"/>
          <p:cNvCxnSpPr>
            <a:stCxn id="5" idx="6"/>
          </p:cNvCxnSpPr>
          <p:nvPr/>
        </p:nvCxnSpPr>
        <p:spPr>
          <a:xfrm rot="10800000">
            <a:off x="838200" y="3200400"/>
            <a:ext cx="1966620" cy="2571750"/>
          </a:xfrm>
          <a:prstGeom prst="curvedConnector2">
            <a:avLst/>
          </a:prstGeom>
          <a:ln w="57150">
            <a:solidFill>
              <a:srgbClr val="92D050"/>
            </a:solidFill>
            <a:tailEnd type="arrow"/>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p:txBody>
          <a:bodyPr/>
          <a:lstStyle/>
          <a:p>
            <a:r>
              <a:rPr lang="id-ID" dirty="0"/>
              <a:t>PEMAHAMAN HIPOTESIS</a:t>
            </a:r>
          </a:p>
        </p:txBody>
      </p:sp>
      <p:sp>
        <p:nvSpPr>
          <p:cNvPr id="4" name="12-Point Star 3"/>
          <p:cNvSpPr/>
          <p:nvPr/>
        </p:nvSpPr>
        <p:spPr>
          <a:xfrm>
            <a:off x="228600" y="1447800"/>
            <a:ext cx="3048000" cy="2133600"/>
          </a:xfrm>
          <a:prstGeom prst="star12">
            <a:avLst/>
          </a:prstGeom>
          <a:solidFill>
            <a:schemeClr val="accent3">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5" name="12-Point Star 4"/>
          <p:cNvSpPr/>
          <p:nvPr/>
        </p:nvSpPr>
        <p:spPr>
          <a:xfrm>
            <a:off x="2667000" y="4572000"/>
            <a:ext cx="2057400" cy="1600200"/>
          </a:xfrm>
          <a:prstGeom prst="star12">
            <a:avLst/>
          </a:prstGeom>
          <a:solidFill>
            <a:schemeClr val="accent3">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6" name="TextBox 5"/>
          <p:cNvSpPr txBox="1"/>
          <p:nvPr/>
        </p:nvSpPr>
        <p:spPr>
          <a:xfrm>
            <a:off x="838200" y="2133600"/>
            <a:ext cx="2057400" cy="954107"/>
          </a:xfrm>
          <a:prstGeom prst="rect">
            <a:avLst/>
          </a:prstGeom>
          <a:noFill/>
        </p:spPr>
        <p:txBody>
          <a:bodyPr wrap="square" rtlCol="0">
            <a:spAutoFit/>
          </a:bodyPr>
          <a:lstStyle/>
          <a:p>
            <a:pPr algn="ctr"/>
            <a:r>
              <a:rPr lang="id-ID" sz="2800" dirty="0"/>
              <a:t>POPULASI PENELITIAN</a:t>
            </a:r>
          </a:p>
        </p:txBody>
      </p:sp>
      <p:sp>
        <p:nvSpPr>
          <p:cNvPr id="7" name="TextBox 6"/>
          <p:cNvSpPr txBox="1"/>
          <p:nvPr/>
        </p:nvSpPr>
        <p:spPr>
          <a:xfrm>
            <a:off x="2895600" y="5115580"/>
            <a:ext cx="1676400" cy="523220"/>
          </a:xfrm>
          <a:prstGeom prst="rect">
            <a:avLst/>
          </a:prstGeom>
          <a:noFill/>
        </p:spPr>
        <p:txBody>
          <a:bodyPr wrap="square" rtlCol="0">
            <a:spAutoFit/>
          </a:bodyPr>
          <a:lstStyle/>
          <a:p>
            <a:pPr algn="ctr"/>
            <a:r>
              <a:rPr lang="id-ID" sz="2800" dirty="0"/>
              <a:t>SAMPEL</a:t>
            </a:r>
          </a:p>
        </p:txBody>
      </p:sp>
      <p:cxnSp>
        <p:nvCxnSpPr>
          <p:cNvPr id="9" name="Shape 8"/>
          <p:cNvCxnSpPr>
            <a:stCxn id="4" idx="1"/>
            <a:endCxn id="5" idx="11"/>
          </p:cNvCxnSpPr>
          <p:nvPr/>
        </p:nvCxnSpPr>
        <p:spPr>
          <a:xfrm>
            <a:off x="3276600" y="2514600"/>
            <a:ext cx="933450" cy="2164593"/>
          </a:xfrm>
          <a:prstGeom prst="curvedConnector2">
            <a:avLst/>
          </a:prstGeom>
          <a:ln w="57150">
            <a:solidFill>
              <a:srgbClr val="92D050"/>
            </a:solidFill>
            <a:tailEnd type="arrow"/>
          </a:ln>
        </p:spPr>
        <p:style>
          <a:lnRef idx="1">
            <a:schemeClr val="accent1"/>
          </a:lnRef>
          <a:fillRef idx="0">
            <a:schemeClr val="accent1"/>
          </a:fillRef>
          <a:effectRef idx="0">
            <a:schemeClr val="accent1"/>
          </a:effectRef>
          <a:fontRef idx="minor">
            <a:schemeClr val="tx1"/>
          </a:fontRef>
        </p:style>
      </p:cxnSp>
      <p:sp>
        <p:nvSpPr>
          <p:cNvPr id="14" name="Rectangle 13"/>
          <p:cNvSpPr/>
          <p:nvPr/>
        </p:nvSpPr>
        <p:spPr>
          <a:xfrm>
            <a:off x="381000" y="4114800"/>
            <a:ext cx="2057400" cy="685800"/>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15" name="TextBox 14"/>
          <p:cNvSpPr txBox="1"/>
          <p:nvPr/>
        </p:nvSpPr>
        <p:spPr>
          <a:xfrm>
            <a:off x="457200" y="4114800"/>
            <a:ext cx="1905000" cy="646331"/>
          </a:xfrm>
          <a:prstGeom prst="rect">
            <a:avLst/>
          </a:prstGeom>
          <a:noFill/>
        </p:spPr>
        <p:txBody>
          <a:bodyPr wrap="square" rtlCol="0">
            <a:spAutoFit/>
          </a:bodyPr>
          <a:lstStyle/>
          <a:p>
            <a:pPr algn="ctr"/>
            <a:r>
              <a:rPr lang="id-ID" dirty="0"/>
              <a:t>Generalisasi yang bersifat hipotetik</a:t>
            </a:r>
          </a:p>
        </p:txBody>
      </p:sp>
      <p:sp>
        <p:nvSpPr>
          <p:cNvPr id="80" name="TextBox 79"/>
          <p:cNvSpPr txBox="1"/>
          <p:nvPr/>
        </p:nvSpPr>
        <p:spPr>
          <a:xfrm>
            <a:off x="3276600" y="3352800"/>
            <a:ext cx="1143000" cy="381000"/>
          </a:xfrm>
          <a:prstGeom prst="rect">
            <a:avLst/>
          </a:prstGeom>
          <a:solidFill>
            <a:srgbClr val="FFC000"/>
          </a:solidFill>
        </p:spPr>
        <p:txBody>
          <a:bodyPr wrap="square" rtlCol="0">
            <a:spAutoFit/>
          </a:bodyPr>
          <a:lstStyle/>
          <a:p>
            <a:r>
              <a:rPr lang="id-ID" dirty="0"/>
              <a:t>REDUKSI</a:t>
            </a:r>
          </a:p>
        </p:txBody>
      </p:sp>
      <p:sp>
        <p:nvSpPr>
          <p:cNvPr id="85" name="Oval 84"/>
          <p:cNvSpPr/>
          <p:nvPr/>
        </p:nvSpPr>
        <p:spPr>
          <a:xfrm>
            <a:off x="4419600" y="1600200"/>
            <a:ext cx="2209800" cy="990600"/>
          </a:xfrm>
          <a:prstGeom prst="ellipse">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cxnSp>
        <p:nvCxnSpPr>
          <p:cNvPr id="87" name="Straight Arrow Connector 86"/>
          <p:cNvCxnSpPr>
            <a:stCxn id="85" idx="2"/>
          </p:cNvCxnSpPr>
          <p:nvPr/>
        </p:nvCxnSpPr>
        <p:spPr>
          <a:xfrm rot="10800000" flipV="1">
            <a:off x="3048000" y="2095500"/>
            <a:ext cx="1371600" cy="190500"/>
          </a:xfrm>
          <a:prstGeom prst="straightConnector1">
            <a:avLst/>
          </a:prstGeom>
          <a:ln w="57150">
            <a:solidFill>
              <a:srgbClr val="92D050"/>
            </a:solidFill>
            <a:tailEnd type="arrow"/>
          </a:ln>
        </p:spPr>
        <p:style>
          <a:lnRef idx="1">
            <a:schemeClr val="accent1"/>
          </a:lnRef>
          <a:fillRef idx="0">
            <a:schemeClr val="accent1"/>
          </a:fillRef>
          <a:effectRef idx="0">
            <a:schemeClr val="accent1"/>
          </a:effectRef>
          <a:fontRef idx="minor">
            <a:schemeClr val="tx1"/>
          </a:fontRef>
        </p:style>
      </p:cxnSp>
      <p:sp>
        <p:nvSpPr>
          <p:cNvPr id="88" name="TextBox 87"/>
          <p:cNvSpPr txBox="1"/>
          <p:nvPr/>
        </p:nvSpPr>
        <p:spPr>
          <a:xfrm>
            <a:off x="4648200" y="1752600"/>
            <a:ext cx="1828800" cy="646331"/>
          </a:xfrm>
          <a:prstGeom prst="rect">
            <a:avLst/>
          </a:prstGeom>
          <a:noFill/>
        </p:spPr>
        <p:txBody>
          <a:bodyPr wrap="square" rtlCol="0">
            <a:spAutoFit/>
          </a:bodyPr>
          <a:lstStyle/>
          <a:p>
            <a:pPr algn="ctr"/>
            <a:r>
              <a:rPr lang="id-ID" dirty="0"/>
              <a:t>Keadaan Populasi tidak diketahui</a:t>
            </a:r>
          </a:p>
        </p:txBody>
      </p:sp>
      <p:sp>
        <p:nvSpPr>
          <p:cNvPr id="94" name="Hexagon 93"/>
          <p:cNvSpPr/>
          <p:nvPr/>
        </p:nvSpPr>
        <p:spPr>
          <a:xfrm>
            <a:off x="5562600" y="3505200"/>
            <a:ext cx="3048000" cy="1905000"/>
          </a:xfrm>
          <a:prstGeom prst="hexagon">
            <a:avLst>
              <a:gd name="adj" fmla="val 0"/>
              <a:gd name="vf" fmla="val 115470"/>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95" name="TextBox 94"/>
          <p:cNvSpPr txBox="1"/>
          <p:nvPr/>
        </p:nvSpPr>
        <p:spPr>
          <a:xfrm>
            <a:off x="5791200" y="3657600"/>
            <a:ext cx="2667000" cy="1569660"/>
          </a:xfrm>
          <a:prstGeom prst="rect">
            <a:avLst/>
          </a:prstGeom>
          <a:noFill/>
        </p:spPr>
        <p:txBody>
          <a:bodyPr wrap="square" rtlCol="0">
            <a:spAutoFit/>
          </a:bodyPr>
          <a:lstStyle/>
          <a:p>
            <a:pPr algn="ctr"/>
            <a:r>
              <a:rPr lang="id-ID" sz="2400" dirty="0"/>
              <a:t>Data dikumpulkan dari Sampel, kesimpulan berlaku untuk Populasi</a:t>
            </a:r>
          </a:p>
        </p:txBody>
      </p:sp>
      <p:cxnSp>
        <p:nvCxnSpPr>
          <p:cNvPr id="97" name="Straight Arrow Connector 96"/>
          <p:cNvCxnSpPr>
            <a:stCxn id="94" idx="3"/>
          </p:cNvCxnSpPr>
          <p:nvPr/>
        </p:nvCxnSpPr>
        <p:spPr>
          <a:xfrm rot="10800000" flipV="1">
            <a:off x="4724400" y="4457700"/>
            <a:ext cx="838200" cy="419100"/>
          </a:xfrm>
          <a:prstGeom prst="straightConnector1">
            <a:avLst/>
          </a:prstGeom>
          <a:ln w="57150">
            <a:tailEnd type="arrow"/>
          </a:ln>
        </p:spPr>
        <p:style>
          <a:lnRef idx="1">
            <a:schemeClr val="accent4"/>
          </a:lnRef>
          <a:fillRef idx="0">
            <a:schemeClr val="accent4"/>
          </a:fillRef>
          <a:effectRef idx="0">
            <a:schemeClr val="accent4"/>
          </a:effectRef>
          <a:fontRef idx="minor">
            <a:schemeClr val="tx1"/>
          </a:fontRef>
        </p:style>
      </p:cxn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81000"/>
            <a:ext cx="9144000" cy="762000"/>
          </a:xfrm>
          <a:solidFill>
            <a:srgbClr val="FFFF00"/>
          </a:solidFill>
        </p:spPr>
        <p:txBody>
          <a:bodyPr/>
          <a:lstStyle/>
          <a:p>
            <a:r>
              <a:rPr lang="id-ID" dirty="0"/>
              <a:t>HIPOTESIS STATISTIK</a:t>
            </a:r>
          </a:p>
        </p:txBody>
      </p:sp>
      <p:sp>
        <p:nvSpPr>
          <p:cNvPr id="3" name="Content Placeholder 2"/>
          <p:cNvSpPr>
            <a:spLocks noGrp="1"/>
          </p:cNvSpPr>
          <p:nvPr>
            <p:ph idx="1"/>
          </p:nvPr>
        </p:nvSpPr>
        <p:spPr>
          <a:xfrm>
            <a:off x="457200" y="1219200"/>
            <a:ext cx="8229600" cy="5638800"/>
          </a:xfrm>
        </p:spPr>
        <p:txBody>
          <a:bodyPr>
            <a:normAutofit fontScale="85000" lnSpcReduction="20000"/>
          </a:bodyPr>
          <a:lstStyle/>
          <a:p>
            <a:pPr marL="514350" indent="-514350">
              <a:buFont typeface="+mj-lt"/>
              <a:buAutoNum type="arabicPeriod"/>
            </a:pPr>
            <a:r>
              <a:rPr lang="id-ID" dirty="0"/>
              <a:t>Hipotesis  Kerja</a:t>
            </a:r>
          </a:p>
          <a:p>
            <a:pPr marL="514350" indent="-514350">
              <a:buFont typeface="+mj-lt"/>
              <a:buAutoNum type="arabicPeriod"/>
            </a:pPr>
            <a:r>
              <a:rPr lang="id-ID" dirty="0"/>
              <a:t>Hipotesis Alternatif</a:t>
            </a:r>
          </a:p>
          <a:p>
            <a:pPr marL="514350" indent="-514350">
              <a:buNone/>
            </a:pPr>
            <a:r>
              <a:rPr lang="id-ID" dirty="0"/>
              <a:t>Dalam penelitian, yang diuji lebih dahulu adalah hipotesis penelitian terutama hipotesis kerja. Bila penelitian ingin membuktikan apakah hasil pengujian hipotesis signifikan atau tidak maka diperlukan hipotesis statistik. Tehnik statistik yang digunakan menguji hipotesis adalah statistik inferensial.</a:t>
            </a:r>
          </a:p>
          <a:p>
            <a:pPr marL="514350" indent="-514350">
              <a:buNone/>
            </a:pPr>
            <a:r>
              <a:rPr lang="id-ID" dirty="0"/>
              <a:t>Dalam hipotesis statistik, yang diuji adalah hipotesis nol, hipotesis yang menyatakan tidak ada perbedaan antara data sampel, dan data populasi. Karena peneliti tidak berharap ada perbedaan antara sampel dan populasi atau statistik dan parameter. </a:t>
            </a:r>
            <a:r>
              <a:rPr lang="id-ID" b="1" dirty="0"/>
              <a:t>Parameter </a:t>
            </a:r>
            <a:r>
              <a:rPr lang="id-ID" dirty="0"/>
              <a:t>adalah ukuran-ukuran yang berkenaan dengan populasi, dan </a:t>
            </a:r>
            <a:r>
              <a:rPr lang="id-ID" b="1" dirty="0"/>
              <a:t>statistik</a:t>
            </a:r>
            <a:r>
              <a:rPr lang="id-ID" dirty="0"/>
              <a:t> adalah ukuran-ukuran yang berkenaan dengan sampel.</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9144000" cy="868362"/>
          </a:xfrm>
          <a:solidFill>
            <a:srgbClr val="FFFF00"/>
          </a:solidFill>
        </p:spPr>
        <p:txBody>
          <a:bodyPr/>
          <a:lstStyle/>
          <a:p>
            <a:r>
              <a:rPr lang="id-ID" dirty="0"/>
              <a:t>JENIS HIPOTESIS</a:t>
            </a:r>
          </a:p>
        </p:txBody>
      </p:sp>
      <p:sp>
        <p:nvSpPr>
          <p:cNvPr id="3" name="Content Placeholder 2"/>
          <p:cNvSpPr>
            <a:spLocks noGrp="1"/>
          </p:cNvSpPr>
          <p:nvPr>
            <p:ph idx="1"/>
          </p:nvPr>
        </p:nvSpPr>
        <p:spPr>
          <a:xfrm>
            <a:off x="457200" y="1219200"/>
            <a:ext cx="8229600" cy="5334000"/>
          </a:xfrm>
        </p:spPr>
        <p:txBody>
          <a:bodyPr>
            <a:normAutofit fontScale="70000" lnSpcReduction="20000"/>
          </a:bodyPr>
          <a:lstStyle/>
          <a:p>
            <a:pPr marL="514350" indent="-514350">
              <a:buFont typeface="+mj-lt"/>
              <a:buAutoNum type="arabicPeriod"/>
            </a:pPr>
            <a:r>
              <a:rPr lang="id-ID" dirty="0"/>
              <a:t>Hipotesisi Deskriptif</a:t>
            </a:r>
          </a:p>
          <a:p>
            <a:pPr marL="514350" indent="-514350">
              <a:buFont typeface="+mj-lt"/>
              <a:buAutoNum type="arabicPeriod"/>
            </a:pPr>
            <a:r>
              <a:rPr lang="id-ID" dirty="0"/>
              <a:t>Hipotesis Komparatif, dan</a:t>
            </a:r>
          </a:p>
          <a:p>
            <a:pPr marL="514350" indent="-514350">
              <a:buFont typeface="+mj-lt"/>
              <a:buAutoNum type="arabicPeriod"/>
            </a:pPr>
            <a:r>
              <a:rPr lang="id-ID" dirty="0"/>
              <a:t>Hipotesis Asosiatif.</a:t>
            </a:r>
          </a:p>
          <a:p>
            <a:pPr marL="514350" indent="-514350">
              <a:buNone/>
            </a:pPr>
            <a:r>
              <a:rPr lang="id-ID" b="1" dirty="0"/>
              <a:t>Contoh Rumusan Masalah Deskriptif:</a:t>
            </a:r>
          </a:p>
          <a:p>
            <a:pPr lvl="1"/>
            <a:r>
              <a:rPr lang="id-ID" dirty="0"/>
              <a:t>Seberapa tinggi semangat kerja karyawan di PT X?</a:t>
            </a:r>
          </a:p>
          <a:p>
            <a:r>
              <a:rPr lang="id-ID" b="1" dirty="0"/>
              <a:t>Contoh Hipotesis Nol Deskriptif:</a:t>
            </a:r>
          </a:p>
          <a:p>
            <a:pPr lvl="1"/>
            <a:r>
              <a:rPr lang="id-ID" dirty="0"/>
              <a:t>Semangat Kerja Karyawan PT X  75% dari kriteria ideal yang diterapkan.</a:t>
            </a:r>
          </a:p>
          <a:p>
            <a:pPr lvl="1">
              <a:tabLst>
                <a:tab pos="2244725" algn="l"/>
              </a:tabLst>
            </a:pPr>
            <a:r>
              <a:rPr lang="id-ID" dirty="0"/>
              <a:t>Semangat Kerja Karyawan PT X paling banyak  70% dari kriteria ideal yang diterapkan.</a:t>
            </a:r>
          </a:p>
          <a:p>
            <a:pPr lvl="1">
              <a:tabLst>
                <a:tab pos="2244725" algn="l"/>
              </a:tabLst>
            </a:pPr>
            <a:r>
              <a:rPr lang="id-ID" dirty="0"/>
              <a:t>Semangat Kerja Karyawan PT X paling sedikit 70% dari kriteria ideal yang diterapkan</a:t>
            </a:r>
          </a:p>
          <a:p>
            <a:r>
              <a:rPr lang="id-ID" b="1" dirty="0"/>
              <a:t>Contoh Hipotesis Alternatif Deskriptif:</a:t>
            </a:r>
          </a:p>
          <a:p>
            <a:pPr lvl="1"/>
            <a:r>
              <a:rPr lang="id-ID" dirty="0"/>
              <a:t>Semangat Kerja karyawan di PT X ≠ 75%, atau</a:t>
            </a:r>
          </a:p>
          <a:p>
            <a:pPr lvl="1"/>
            <a:r>
              <a:rPr lang="id-ID" dirty="0"/>
              <a:t>Semangat Kerja karyawan di PT X &gt; 75%, atau</a:t>
            </a:r>
          </a:p>
          <a:p>
            <a:pPr lvl="1"/>
            <a:r>
              <a:rPr lang="id-ID" dirty="0"/>
              <a:t>Semangat Kerja karyawan di PT X &lt; 75%.</a:t>
            </a:r>
          </a:p>
          <a:p>
            <a:pPr lvl="1"/>
            <a:endParaRPr lang="id-ID"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9144000" cy="792162"/>
          </a:xfrm>
          <a:solidFill>
            <a:srgbClr val="FFFF00"/>
          </a:solidFill>
        </p:spPr>
        <p:txBody>
          <a:bodyPr/>
          <a:lstStyle/>
          <a:p>
            <a:r>
              <a:rPr lang="id-ID" dirty="0"/>
              <a:t>HIPOTESIS STATISTIK DISKRIPTIF</a:t>
            </a:r>
          </a:p>
        </p:txBody>
      </p:sp>
      <p:sp>
        <p:nvSpPr>
          <p:cNvPr id="3" name="Content Placeholder 2"/>
          <p:cNvSpPr>
            <a:spLocks noGrp="1"/>
          </p:cNvSpPr>
          <p:nvPr>
            <p:ph idx="1"/>
          </p:nvPr>
        </p:nvSpPr>
        <p:spPr>
          <a:xfrm>
            <a:off x="457200" y="1295400"/>
            <a:ext cx="8229600" cy="4830763"/>
          </a:xfrm>
        </p:spPr>
        <p:txBody>
          <a:bodyPr>
            <a:normAutofit/>
          </a:bodyPr>
          <a:lstStyle/>
          <a:p>
            <a:r>
              <a:rPr lang="id-ID" dirty="0"/>
              <a:t>Hipotesis Statistik untuk Diskriptif:</a:t>
            </a:r>
          </a:p>
          <a:p>
            <a:pPr lvl="1"/>
            <a:r>
              <a:rPr lang="id-ID" dirty="0"/>
              <a:t>Ho: </a:t>
            </a:r>
            <a:r>
              <a:rPr lang="el-GR" dirty="0">
                <a:latin typeface="Constantia"/>
              </a:rPr>
              <a:t>ρ</a:t>
            </a:r>
            <a:r>
              <a:rPr lang="id-ID" dirty="0"/>
              <a:t> = 75%</a:t>
            </a:r>
          </a:p>
          <a:p>
            <a:pPr lvl="1"/>
            <a:r>
              <a:rPr lang="id-ID" dirty="0"/>
              <a:t>Ha: </a:t>
            </a:r>
            <a:r>
              <a:rPr lang="el-GR" dirty="0">
                <a:latin typeface="Constantia"/>
              </a:rPr>
              <a:t>ρ</a:t>
            </a:r>
            <a:r>
              <a:rPr lang="id-ID" dirty="0"/>
              <a:t> ≠ 75%</a:t>
            </a:r>
          </a:p>
          <a:p>
            <a:pPr>
              <a:buNone/>
            </a:pPr>
            <a:r>
              <a:rPr lang="id-ID" dirty="0"/>
              <a:t>Atau,</a:t>
            </a:r>
          </a:p>
          <a:p>
            <a:pPr lvl="1"/>
            <a:r>
              <a:rPr lang="id-ID" dirty="0"/>
              <a:t>Ho: </a:t>
            </a:r>
            <a:r>
              <a:rPr lang="el-GR" dirty="0">
                <a:latin typeface="Constantia"/>
              </a:rPr>
              <a:t>ρ </a:t>
            </a:r>
            <a:r>
              <a:rPr lang="id-ID" dirty="0"/>
              <a:t>≥ 75%</a:t>
            </a:r>
          </a:p>
          <a:p>
            <a:pPr lvl="1"/>
            <a:r>
              <a:rPr lang="id-ID" dirty="0"/>
              <a:t>Ha: </a:t>
            </a:r>
            <a:r>
              <a:rPr lang="el-GR" dirty="0">
                <a:latin typeface="Constantia"/>
              </a:rPr>
              <a:t>ρ</a:t>
            </a:r>
            <a:r>
              <a:rPr lang="id-ID" dirty="0"/>
              <a:t> &lt; 75%</a:t>
            </a:r>
          </a:p>
          <a:p>
            <a:pPr>
              <a:buNone/>
            </a:pPr>
            <a:r>
              <a:rPr lang="id-ID" dirty="0"/>
              <a:t>Atau,</a:t>
            </a:r>
          </a:p>
          <a:p>
            <a:pPr lvl="1"/>
            <a:r>
              <a:rPr lang="id-ID" dirty="0"/>
              <a:t>Ho:</a:t>
            </a:r>
            <a:r>
              <a:rPr lang="el-GR" dirty="0">
                <a:latin typeface="Constantia"/>
              </a:rPr>
              <a:t> ρ</a:t>
            </a:r>
            <a:r>
              <a:rPr lang="id-ID" dirty="0"/>
              <a:t> ≤ 75%</a:t>
            </a:r>
          </a:p>
          <a:p>
            <a:pPr lvl="1"/>
            <a:r>
              <a:rPr lang="id-ID" dirty="0"/>
              <a:t>Ha: </a:t>
            </a:r>
            <a:r>
              <a:rPr lang="el-GR" dirty="0">
                <a:latin typeface="Constantia"/>
              </a:rPr>
              <a:t>ρ </a:t>
            </a:r>
            <a:r>
              <a:rPr lang="id-ID" dirty="0"/>
              <a:t>&gt; 75%</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791200"/>
          </a:xfrm>
          <a:solidFill>
            <a:srgbClr val="FFFF00"/>
          </a:solidFill>
        </p:spPr>
        <p:txBody>
          <a:bodyPr>
            <a:normAutofit fontScale="92500" lnSpcReduction="20000"/>
          </a:bodyPr>
          <a:lstStyle/>
          <a:p>
            <a:pPr marL="514350" indent="-514350">
              <a:buNone/>
            </a:pPr>
            <a:r>
              <a:rPr lang="id-ID" b="1" dirty="0"/>
              <a:t>Contoh Rumusan Masalah Komparatif:</a:t>
            </a:r>
          </a:p>
          <a:p>
            <a:pPr lvl="1"/>
            <a:r>
              <a:rPr lang="id-ID" dirty="0"/>
              <a:t>Bagaimana tingkat upah pekerja laki-laki bila dibandingkan dengan upah pekerja perempuan?</a:t>
            </a:r>
          </a:p>
          <a:p>
            <a:r>
              <a:rPr lang="id-ID" dirty="0"/>
              <a:t>Contoh Hipotesis Nol Komparatif:</a:t>
            </a:r>
          </a:p>
          <a:p>
            <a:pPr lvl="1"/>
            <a:r>
              <a:rPr lang="id-ID" dirty="0"/>
              <a:t>Tidak terdapat perbedaan tingkat upah antara pekerja laki-laki dan perempuan.</a:t>
            </a:r>
          </a:p>
          <a:p>
            <a:pPr lvl="1">
              <a:tabLst>
                <a:tab pos="2244725" algn="l"/>
              </a:tabLst>
            </a:pPr>
            <a:r>
              <a:rPr lang="id-ID" dirty="0"/>
              <a:t>Tingkat upah pekerja laki-laki lebih kecil dari tingkat upah pekerja perempuan.</a:t>
            </a:r>
          </a:p>
          <a:p>
            <a:pPr lvl="1">
              <a:tabLst>
                <a:tab pos="2244725" algn="l"/>
              </a:tabLst>
            </a:pPr>
            <a:r>
              <a:rPr lang="id-ID" dirty="0"/>
              <a:t>Tingkat upah pekerja laki-laki lebih besar dari tingkat upah pekerja perempuan.</a:t>
            </a:r>
          </a:p>
          <a:p>
            <a:r>
              <a:rPr lang="id-ID" dirty="0"/>
              <a:t>Contoh Hipotesis Alternatif Komparatif:</a:t>
            </a:r>
          </a:p>
          <a:p>
            <a:pPr lvl="1"/>
            <a:r>
              <a:rPr lang="id-ID" dirty="0"/>
              <a:t>Upah pekerja laki-laki  lebih besar (lebih kecil) dari upah pekerja perempuan.</a:t>
            </a:r>
          </a:p>
          <a:p>
            <a:pPr lvl="1"/>
            <a:r>
              <a:rPr lang="id-ID" dirty="0"/>
              <a:t>Upah pekerja laki-laki &gt; upah pekerja perempuan.</a:t>
            </a:r>
          </a:p>
          <a:p>
            <a:pPr lvl="1"/>
            <a:r>
              <a:rPr lang="id-ID" dirty="0"/>
              <a:t>Upah pekerja laki-laki &lt; upah pekerja perempuan.</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33400"/>
            <a:ext cx="8229600" cy="5867400"/>
          </a:xfrm>
          <a:solidFill>
            <a:srgbClr val="FFFF00"/>
          </a:solidFill>
        </p:spPr>
        <p:txBody>
          <a:bodyPr>
            <a:normAutofit/>
          </a:bodyPr>
          <a:lstStyle/>
          <a:p>
            <a:r>
              <a:rPr lang="id-ID" dirty="0"/>
              <a:t>Hipotesis Statistik untuk Hipotesis Komparatif:</a:t>
            </a:r>
          </a:p>
          <a:p>
            <a:pPr lvl="1"/>
            <a:r>
              <a:rPr lang="id-ID" dirty="0"/>
              <a:t>Ho: µ</a:t>
            </a:r>
            <a:r>
              <a:rPr lang="id-ID" baseline="-25000" dirty="0"/>
              <a:t>L</a:t>
            </a:r>
            <a:r>
              <a:rPr lang="id-ID" dirty="0"/>
              <a:t> = µ</a:t>
            </a:r>
            <a:r>
              <a:rPr lang="id-ID" baseline="-25000" dirty="0"/>
              <a:t>P</a:t>
            </a:r>
            <a:endParaRPr lang="id-ID" dirty="0"/>
          </a:p>
          <a:p>
            <a:pPr lvl="1"/>
            <a:r>
              <a:rPr lang="id-ID" dirty="0"/>
              <a:t>Ha: µ</a:t>
            </a:r>
            <a:r>
              <a:rPr lang="id-ID" baseline="-25000" dirty="0"/>
              <a:t>L</a:t>
            </a:r>
            <a:r>
              <a:rPr lang="id-ID" dirty="0"/>
              <a:t> ≠ µ</a:t>
            </a:r>
            <a:r>
              <a:rPr lang="id-ID" baseline="-25000" dirty="0"/>
              <a:t>P</a:t>
            </a:r>
            <a:endParaRPr lang="id-ID" dirty="0"/>
          </a:p>
          <a:p>
            <a:pPr>
              <a:buNone/>
            </a:pPr>
            <a:r>
              <a:rPr lang="id-ID" dirty="0"/>
              <a:t>Atau,</a:t>
            </a:r>
          </a:p>
          <a:p>
            <a:pPr lvl="1"/>
            <a:r>
              <a:rPr lang="id-ID" dirty="0"/>
              <a:t>Ho: µ</a:t>
            </a:r>
            <a:r>
              <a:rPr lang="id-ID" baseline="-25000" dirty="0"/>
              <a:t>L</a:t>
            </a:r>
            <a:r>
              <a:rPr lang="el-GR" dirty="0">
                <a:latin typeface="Constantia"/>
              </a:rPr>
              <a:t> </a:t>
            </a:r>
            <a:r>
              <a:rPr lang="id-ID" dirty="0"/>
              <a:t>≤ µ</a:t>
            </a:r>
            <a:r>
              <a:rPr lang="id-ID" baseline="-25000" dirty="0"/>
              <a:t>P</a:t>
            </a:r>
            <a:endParaRPr lang="id-ID" dirty="0"/>
          </a:p>
          <a:p>
            <a:pPr lvl="1"/>
            <a:r>
              <a:rPr lang="id-ID" dirty="0"/>
              <a:t>Ha: µ</a:t>
            </a:r>
            <a:r>
              <a:rPr lang="id-ID" baseline="-25000" dirty="0"/>
              <a:t>L</a:t>
            </a:r>
            <a:r>
              <a:rPr lang="id-ID" dirty="0"/>
              <a:t> &gt; µ</a:t>
            </a:r>
            <a:r>
              <a:rPr lang="id-ID" baseline="-25000" dirty="0"/>
              <a:t>P</a:t>
            </a:r>
            <a:endParaRPr lang="id-ID" dirty="0"/>
          </a:p>
          <a:p>
            <a:pPr>
              <a:buNone/>
            </a:pPr>
            <a:r>
              <a:rPr lang="id-ID" dirty="0"/>
              <a:t>Atau,</a:t>
            </a:r>
          </a:p>
          <a:p>
            <a:pPr lvl="1"/>
            <a:r>
              <a:rPr lang="id-ID" dirty="0"/>
              <a:t>Ho:</a:t>
            </a:r>
            <a:r>
              <a:rPr lang="el-GR" dirty="0">
                <a:latin typeface="Constantia"/>
              </a:rPr>
              <a:t> </a:t>
            </a:r>
            <a:r>
              <a:rPr lang="id-ID" dirty="0"/>
              <a:t>µ</a:t>
            </a:r>
            <a:r>
              <a:rPr lang="id-ID" baseline="-25000" dirty="0"/>
              <a:t>L</a:t>
            </a:r>
            <a:r>
              <a:rPr lang="id-ID" dirty="0"/>
              <a:t> ≥ µ</a:t>
            </a:r>
            <a:r>
              <a:rPr lang="id-ID" baseline="-25000" dirty="0"/>
              <a:t>P</a:t>
            </a:r>
            <a:endParaRPr lang="id-ID" dirty="0"/>
          </a:p>
          <a:p>
            <a:pPr lvl="1"/>
            <a:r>
              <a:rPr lang="id-ID" dirty="0"/>
              <a:t>Ha: µ</a:t>
            </a:r>
            <a:r>
              <a:rPr lang="id-ID" baseline="-25000" dirty="0"/>
              <a:t>L</a:t>
            </a:r>
            <a:r>
              <a:rPr lang="el-GR" dirty="0">
                <a:latin typeface="Constantia"/>
              </a:rPr>
              <a:t> </a:t>
            </a:r>
            <a:r>
              <a:rPr lang="id-ID" dirty="0"/>
              <a:t>&lt; µ</a:t>
            </a:r>
            <a:r>
              <a:rPr lang="id-ID" baseline="-25000" dirty="0"/>
              <a:t>P</a:t>
            </a:r>
            <a:endParaRPr lang="id-ID" dirty="0"/>
          </a:p>
          <a:p>
            <a:endParaRPr lang="id-ID"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Tujuan</a:t>
            </a:r>
            <a:r>
              <a:rPr lang="en-US" dirty="0"/>
              <a:t> </a:t>
            </a:r>
            <a:r>
              <a:rPr lang="en-US" dirty="0" err="1"/>
              <a:t>Pembelajaran</a:t>
            </a:r>
            <a:endParaRPr lang="en-US" dirty="0"/>
          </a:p>
        </p:txBody>
      </p:sp>
      <p:sp>
        <p:nvSpPr>
          <p:cNvPr id="3" name="Content Placeholder 2"/>
          <p:cNvSpPr>
            <a:spLocks noGrp="1"/>
          </p:cNvSpPr>
          <p:nvPr>
            <p:ph idx="1"/>
          </p:nvPr>
        </p:nvSpPr>
        <p:spPr/>
        <p:txBody>
          <a:bodyPr>
            <a:normAutofit fontScale="85000" lnSpcReduction="10000"/>
          </a:bodyPr>
          <a:lstStyle/>
          <a:p>
            <a:pPr marL="514350" indent="-514350">
              <a:buFont typeface="+mj-lt"/>
              <a:buAutoNum type="arabicPeriod"/>
            </a:pPr>
            <a:r>
              <a:rPr lang="en-US" dirty="0" err="1"/>
              <a:t>Mahasiswa</a:t>
            </a:r>
            <a:r>
              <a:rPr lang="en-US" dirty="0"/>
              <a:t> </a:t>
            </a:r>
            <a:r>
              <a:rPr lang="en-US" dirty="0" err="1"/>
              <a:t>mengerti</a:t>
            </a:r>
            <a:r>
              <a:rPr lang="en-US" dirty="0"/>
              <a:t> </a:t>
            </a:r>
            <a:r>
              <a:rPr lang="en-US" dirty="0" err="1"/>
              <a:t>kebutuhan</a:t>
            </a:r>
            <a:r>
              <a:rPr lang="en-US" dirty="0"/>
              <a:t> </a:t>
            </a:r>
            <a:r>
              <a:rPr lang="en-US" dirty="0" err="1"/>
              <a:t>kerangka</a:t>
            </a:r>
            <a:r>
              <a:rPr lang="en-US" dirty="0"/>
              <a:t> </a:t>
            </a:r>
            <a:r>
              <a:rPr lang="en-US" dirty="0" err="1"/>
              <a:t>teoritis</a:t>
            </a:r>
            <a:r>
              <a:rPr lang="en-US" dirty="0"/>
              <a:t> </a:t>
            </a:r>
            <a:r>
              <a:rPr lang="en-US" dirty="0" err="1"/>
              <a:t>dalam</a:t>
            </a:r>
            <a:r>
              <a:rPr lang="en-US" dirty="0"/>
              <a:t> </a:t>
            </a:r>
            <a:r>
              <a:rPr lang="en-US" dirty="0" err="1"/>
              <a:t>penelitian</a:t>
            </a:r>
            <a:r>
              <a:rPr lang="en-US" dirty="0"/>
              <a:t> </a:t>
            </a:r>
            <a:r>
              <a:rPr lang="en-US" dirty="0" err="1"/>
              <a:t>deduktif</a:t>
            </a:r>
            <a:endParaRPr lang="en-US" dirty="0"/>
          </a:p>
          <a:p>
            <a:pPr marL="514350" indent="-514350">
              <a:buFont typeface="+mj-lt"/>
              <a:buAutoNum type="arabicPeriod"/>
            </a:pPr>
            <a:r>
              <a:rPr lang="en-US" dirty="0" err="1"/>
              <a:t>Mahasiswa</a:t>
            </a:r>
            <a:r>
              <a:rPr lang="en-US" dirty="0"/>
              <a:t> </a:t>
            </a:r>
            <a:r>
              <a:rPr lang="en-US" dirty="0" err="1"/>
              <a:t>mengerti</a:t>
            </a:r>
            <a:r>
              <a:rPr lang="en-US" dirty="0"/>
              <a:t> dan </a:t>
            </a:r>
            <a:r>
              <a:rPr lang="en-US" dirty="0" err="1"/>
              <a:t>dapat</a:t>
            </a:r>
            <a:r>
              <a:rPr lang="en-US" dirty="0"/>
              <a:t> </a:t>
            </a:r>
            <a:r>
              <a:rPr lang="en-US" dirty="0" err="1"/>
              <a:t>menyebutkan</a:t>
            </a:r>
            <a:r>
              <a:rPr lang="en-US" dirty="0"/>
              <a:t> 4 </a:t>
            </a:r>
            <a:r>
              <a:rPr lang="en-US" dirty="0" err="1"/>
              <a:t>tipe</a:t>
            </a:r>
            <a:r>
              <a:rPr lang="en-US" dirty="0"/>
              <a:t> </a:t>
            </a:r>
            <a:r>
              <a:rPr lang="en-US" dirty="0" err="1"/>
              <a:t>variabel</a:t>
            </a:r>
            <a:r>
              <a:rPr lang="en-US" dirty="0"/>
              <a:t> dan </a:t>
            </a:r>
            <a:r>
              <a:rPr lang="en-US" dirty="0" err="1"/>
              <a:t>identifikasi</a:t>
            </a:r>
            <a:r>
              <a:rPr lang="en-US" dirty="0"/>
              <a:t> </a:t>
            </a:r>
            <a:r>
              <a:rPr lang="en-US" dirty="0" err="1"/>
              <a:t>variabel</a:t>
            </a:r>
            <a:r>
              <a:rPr lang="en-US" dirty="0"/>
              <a:t> label yang </a:t>
            </a:r>
            <a:r>
              <a:rPr lang="en-US" dirty="0" err="1"/>
              <a:t>berhubungan</a:t>
            </a:r>
            <a:r>
              <a:rPr lang="en-US" dirty="0"/>
              <a:t> </a:t>
            </a:r>
            <a:r>
              <a:rPr lang="en-US" dirty="0" err="1"/>
              <a:t>dengan</a:t>
            </a:r>
            <a:r>
              <a:rPr lang="en-US" dirty="0"/>
              <a:t> </a:t>
            </a:r>
            <a:r>
              <a:rPr lang="en-US" dirty="0" err="1"/>
              <a:t>situasi</a:t>
            </a:r>
            <a:r>
              <a:rPr lang="en-US" dirty="0"/>
              <a:t> </a:t>
            </a:r>
            <a:r>
              <a:rPr lang="en-US" dirty="0" err="1"/>
              <a:t>tertentu</a:t>
            </a:r>
            <a:r>
              <a:rPr lang="en-US" dirty="0"/>
              <a:t>.</a:t>
            </a:r>
          </a:p>
          <a:p>
            <a:pPr marL="514350" indent="-514350">
              <a:buFont typeface="+mj-lt"/>
              <a:buAutoNum type="arabicPeriod"/>
            </a:pPr>
            <a:r>
              <a:rPr lang="en-US" dirty="0" err="1"/>
              <a:t>Mahasiswa</a:t>
            </a:r>
            <a:r>
              <a:rPr lang="en-US" dirty="0"/>
              <a:t> </a:t>
            </a:r>
            <a:r>
              <a:rPr lang="en-US" dirty="0" err="1"/>
              <a:t>dapat</a:t>
            </a:r>
            <a:r>
              <a:rPr lang="en-US" dirty="0"/>
              <a:t> </a:t>
            </a:r>
            <a:r>
              <a:rPr lang="en-US" dirty="0" err="1"/>
              <a:t>membangun</a:t>
            </a:r>
            <a:r>
              <a:rPr lang="en-US" dirty="0"/>
              <a:t> </a:t>
            </a:r>
            <a:r>
              <a:rPr lang="en-US" dirty="0" err="1"/>
              <a:t>kerangka</a:t>
            </a:r>
            <a:r>
              <a:rPr lang="en-US" dirty="0"/>
              <a:t> </a:t>
            </a:r>
            <a:r>
              <a:rPr lang="en-US" dirty="0" err="1"/>
              <a:t>teori</a:t>
            </a:r>
            <a:r>
              <a:rPr lang="en-US" dirty="0"/>
              <a:t> yang </a:t>
            </a:r>
            <a:r>
              <a:rPr lang="en-US" dirty="0" err="1"/>
              <a:t>memasukkan</a:t>
            </a:r>
            <a:r>
              <a:rPr lang="en-US" dirty="0"/>
              <a:t> </a:t>
            </a:r>
            <a:r>
              <a:rPr lang="en-US" dirty="0" err="1"/>
              <a:t>semua</a:t>
            </a:r>
            <a:r>
              <a:rPr lang="en-US" dirty="0"/>
              <a:t> </a:t>
            </a:r>
            <a:r>
              <a:rPr lang="en-US" dirty="0" err="1"/>
              <a:t>komponen</a:t>
            </a:r>
            <a:r>
              <a:rPr lang="en-US" dirty="0"/>
              <a:t> yang </a:t>
            </a:r>
            <a:r>
              <a:rPr lang="en-US" dirty="0" err="1"/>
              <a:t>relevan</a:t>
            </a:r>
            <a:r>
              <a:rPr lang="en-US" dirty="0"/>
              <a:t>.</a:t>
            </a:r>
          </a:p>
          <a:p>
            <a:pPr marL="514350" indent="-514350">
              <a:buFont typeface="+mj-lt"/>
              <a:buAutoNum type="arabicPeriod"/>
            </a:pPr>
            <a:r>
              <a:rPr lang="en-US" dirty="0" err="1"/>
              <a:t>Mahasiswa</a:t>
            </a:r>
            <a:r>
              <a:rPr lang="en-US" dirty="0"/>
              <a:t> </a:t>
            </a:r>
            <a:r>
              <a:rPr lang="en-US" dirty="0" err="1"/>
              <a:t>mampu</a:t>
            </a:r>
            <a:r>
              <a:rPr lang="en-US" dirty="0"/>
              <a:t> </a:t>
            </a:r>
            <a:r>
              <a:rPr lang="en-US" dirty="0" err="1"/>
              <a:t>membangun</a:t>
            </a:r>
            <a:r>
              <a:rPr lang="en-US" dirty="0"/>
              <a:t> </a:t>
            </a:r>
            <a:r>
              <a:rPr lang="en-US" dirty="0" err="1"/>
              <a:t>sekelompok</a:t>
            </a:r>
            <a:r>
              <a:rPr lang="en-US" dirty="0"/>
              <a:t> </a:t>
            </a:r>
            <a:r>
              <a:rPr lang="en-US" dirty="0" err="1"/>
              <a:t>hipotesis</a:t>
            </a:r>
            <a:r>
              <a:rPr lang="en-US" dirty="0"/>
              <a:t> yang </a:t>
            </a:r>
            <a:r>
              <a:rPr lang="en-US" dirty="0" err="1"/>
              <a:t>akan</a:t>
            </a:r>
            <a:r>
              <a:rPr lang="en-US" dirty="0"/>
              <a:t> </a:t>
            </a:r>
            <a:r>
              <a:rPr lang="en-US" dirty="0" err="1"/>
              <a:t>diuji</a:t>
            </a:r>
            <a:r>
              <a:rPr lang="en-US" dirty="0"/>
              <a:t>.</a:t>
            </a:r>
          </a:p>
          <a:p>
            <a:pPr marL="514350" indent="-514350">
              <a:buFont typeface="+mj-lt"/>
              <a:buAutoNum type="arabicPeriod"/>
            </a:pPr>
            <a:r>
              <a:rPr lang="en-US" dirty="0" err="1"/>
              <a:t>Mahasiswa</a:t>
            </a:r>
            <a:r>
              <a:rPr lang="en-US" dirty="0"/>
              <a:t> </a:t>
            </a:r>
            <a:r>
              <a:rPr lang="en-US" dirty="0" err="1"/>
              <a:t>dapat</a:t>
            </a:r>
            <a:r>
              <a:rPr lang="en-US" dirty="0"/>
              <a:t> </a:t>
            </a:r>
            <a:r>
              <a:rPr lang="en-US" dirty="0" err="1"/>
              <a:t>mengaplikasi</a:t>
            </a:r>
            <a:r>
              <a:rPr lang="en-US" dirty="0"/>
              <a:t> </a:t>
            </a:r>
            <a:r>
              <a:rPr lang="en-US" dirty="0" err="1"/>
              <a:t>penulisan</a:t>
            </a:r>
            <a:r>
              <a:rPr lang="en-US" dirty="0"/>
              <a:t> </a:t>
            </a:r>
            <a:r>
              <a:rPr lang="en-US" dirty="0" err="1"/>
              <a:t>kerangka</a:t>
            </a:r>
            <a:r>
              <a:rPr lang="en-US" dirty="0"/>
              <a:t> </a:t>
            </a:r>
            <a:r>
              <a:rPr lang="en-US" dirty="0" err="1"/>
              <a:t>teoritis</a:t>
            </a:r>
            <a:r>
              <a:rPr lang="en-US" dirty="0"/>
              <a:t> </a:t>
            </a:r>
            <a:r>
              <a:rPr lang="en-US" dirty="0" err="1"/>
              <a:t>dari</a:t>
            </a:r>
            <a:r>
              <a:rPr lang="en-US" dirty="0"/>
              <a:t> </a:t>
            </a:r>
            <a:r>
              <a:rPr lang="en-US" dirty="0" err="1"/>
              <a:t>suatu</a:t>
            </a:r>
            <a:r>
              <a:rPr lang="en-US" dirty="0"/>
              <a:t> </a:t>
            </a:r>
            <a:r>
              <a:rPr lang="en-US" dirty="0" err="1"/>
              <a:t>penelitian</a:t>
            </a:r>
            <a:r>
              <a:rPr lang="en-US" dirty="0"/>
              <a:t> </a:t>
            </a:r>
            <a:r>
              <a:rPr lang="en-US" dirty="0" err="1"/>
              <a:t>tertentu</a:t>
            </a:r>
            <a:r>
              <a:rPr lang="en-US" dirty="0"/>
              <a:t>.</a:t>
            </a:r>
          </a:p>
          <a:p>
            <a:endParaRPr lang="en-US"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305800" cy="6096000"/>
          </a:xfrm>
          <a:solidFill>
            <a:srgbClr val="FFFF00"/>
          </a:solidFill>
        </p:spPr>
        <p:txBody>
          <a:bodyPr>
            <a:normAutofit/>
          </a:bodyPr>
          <a:lstStyle/>
          <a:p>
            <a:pPr marL="514350" indent="-514350">
              <a:buNone/>
            </a:pPr>
            <a:r>
              <a:rPr lang="id-ID" b="1" dirty="0"/>
              <a:t>Contoh Rumusan Masalah Asosiatif:</a:t>
            </a:r>
          </a:p>
          <a:p>
            <a:pPr lvl="1"/>
            <a:r>
              <a:rPr lang="id-ID" dirty="0"/>
              <a:t>Adakah hubungan signifikan antara tingkat pendidikan dengan pertumbuhan ekonomi?</a:t>
            </a:r>
          </a:p>
          <a:p>
            <a:r>
              <a:rPr lang="id-ID" dirty="0"/>
              <a:t>Contoh Hipotesis Penelitian:</a:t>
            </a:r>
          </a:p>
          <a:p>
            <a:pPr lvl="1"/>
            <a:r>
              <a:rPr lang="id-ID" dirty="0"/>
              <a:t>Terdapat hubungan yang positif dan signifikan antara tingkat pendidikan dengan pertumbuhan ekonomi. </a:t>
            </a:r>
          </a:p>
          <a:p>
            <a:r>
              <a:rPr lang="id-ID" dirty="0"/>
              <a:t>Contoh Hipotesis Statistik:</a:t>
            </a:r>
          </a:p>
          <a:p>
            <a:pPr lvl="1"/>
            <a:r>
              <a:rPr lang="id-ID" dirty="0"/>
              <a:t>Ho: </a:t>
            </a:r>
            <a:r>
              <a:rPr lang="el-GR" dirty="0">
                <a:latin typeface="Constantia"/>
              </a:rPr>
              <a:t>ρ</a:t>
            </a:r>
            <a:r>
              <a:rPr lang="id-ID" dirty="0"/>
              <a:t> = 0 (tidak ada hubungan)</a:t>
            </a:r>
          </a:p>
          <a:p>
            <a:pPr lvl="1"/>
            <a:r>
              <a:rPr lang="id-ID" dirty="0"/>
              <a:t>Ha: </a:t>
            </a:r>
            <a:r>
              <a:rPr lang="el-GR" dirty="0">
                <a:latin typeface="Constantia"/>
              </a:rPr>
              <a:t>ρ</a:t>
            </a:r>
            <a:r>
              <a:rPr lang="id-ID" dirty="0"/>
              <a:t> ≠ 0 ( berarti ada hubungan)</a:t>
            </a:r>
          </a:p>
          <a:p>
            <a:pPr lvl="1"/>
            <a:endParaRPr lang="id-ID" dirty="0"/>
          </a:p>
          <a:p>
            <a:endParaRPr lang="id-ID"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9144000" cy="1143000"/>
          </a:xfrm>
          <a:solidFill>
            <a:srgbClr val="FFFF00"/>
          </a:solidFill>
        </p:spPr>
        <p:txBody>
          <a:bodyPr>
            <a:normAutofit fontScale="90000"/>
          </a:bodyPr>
          <a:lstStyle/>
          <a:p>
            <a:r>
              <a:rPr lang="id-ID" dirty="0"/>
              <a:t>Penurunan  Variabel  dari Kerangka Pemikiran Teoritis (Sekaran, 2003)</a:t>
            </a:r>
          </a:p>
        </p:txBody>
      </p:sp>
      <p:sp>
        <p:nvSpPr>
          <p:cNvPr id="3" name="Content Placeholder 2"/>
          <p:cNvSpPr>
            <a:spLocks noGrp="1"/>
          </p:cNvSpPr>
          <p:nvPr>
            <p:ph idx="1"/>
          </p:nvPr>
        </p:nvSpPr>
        <p:spPr>
          <a:xfrm>
            <a:off x="0" y="1600200"/>
            <a:ext cx="8915400" cy="5257800"/>
          </a:xfrm>
        </p:spPr>
        <p:txBody>
          <a:bodyPr>
            <a:normAutofit fontScale="85000" lnSpcReduction="20000"/>
          </a:bodyPr>
          <a:lstStyle/>
          <a:p>
            <a:pPr marL="182563" indent="0">
              <a:buNone/>
            </a:pPr>
            <a:r>
              <a:rPr lang="id-ID" dirty="0"/>
              <a:t>Variabel dapat mempunyai variasi nilai atau beda nilai karena variasi waktu untuk objek atau orang yang sama. </a:t>
            </a:r>
            <a:endParaRPr lang="en-US" dirty="0"/>
          </a:p>
          <a:p>
            <a:pPr marL="182563" indent="0">
              <a:buNone/>
            </a:pPr>
            <a:r>
              <a:rPr lang="en-US" b="1" dirty="0" err="1"/>
              <a:t>Empat</a:t>
            </a:r>
            <a:r>
              <a:rPr lang="en-US" b="1" dirty="0"/>
              <a:t> </a:t>
            </a:r>
            <a:r>
              <a:rPr lang="en-US" b="1" dirty="0" err="1"/>
              <a:t>tipe</a:t>
            </a:r>
            <a:r>
              <a:rPr lang="en-US" b="1" dirty="0"/>
              <a:t> </a:t>
            </a:r>
            <a:r>
              <a:rPr lang="en-US" b="1" dirty="0" err="1"/>
              <a:t>variabel</a:t>
            </a:r>
            <a:r>
              <a:rPr lang="en-US" b="1" dirty="0"/>
              <a:t>:</a:t>
            </a:r>
            <a:endParaRPr lang="id-ID" b="1" dirty="0"/>
          </a:p>
          <a:p>
            <a:pPr marL="714375" indent="-531813">
              <a:buFont typeface="+mj-lt"/>
              <a:buAutoNum type="arabicPeriod"/>
            </a:pPr>
            <a:r>
              <a:rPr lang="id-ID" b="1" dirty="0"/>
              <a:t>Variabel Dependen</a:t>
            </a:r>
            <a:r>
              <a:rPr lang="id-ID" dirty="0"/>
              <a:t>: variabel utama yang peneliti tertarik untuk menelitinya</a:t>
            </a:r>
            <a:r>
              <a:rPr lang="en-US" dirty="0"/>
              <a:t>. T</a:t>
            </a:r>
            <a:r>
              <a:rPr lang="id-ID" dirty="0"/>
              <a:t>ujuan peneliti adalah untuk memahami dan mendiskripsikan </a:t>
            </a:r>
            <a:r>
              <a:rPr lang="en-US" dirty="0" err="1"/>
              <a:t>variab</a:t>
            </a:r>
            <a:r>
              <a:rPr lang="id-ID" dirty="0"/>
              <a:t>el dependen</a:t>
            </a:r>
            <a:r>
              <a:rPr lang="en-US" dirty="0"/>
              <a:t>, </a:t>
            </a:r>
            <a:r>
              <a:rPr lang="id-ID" dirty="0"/>
              <a:t>atau untuk menjelaskan variabilitasnya, atau untuk memprediksinya. Mis. Harga di Bursa saham</a:t>
            </a:r>
          </a:p>
          <a:p>
            <a:pPr marL="714375" indent="-531813">
              <a:buFont typeface="+mj-lt"/>
              <a:buAutoNum type="arabicPeriod"/>
            </a:pPr>
            <a:r>
              <a:rPr lang="id-ID" b="1" dirty="0"/>
              <a:t>Variabel Independen</a:t>
            </a:r>
            <a:r>
              <a:rPr lang="id-ID" dirty="0"/>
              <a:t>: yang mempengaruhi variabel dependen dengan cara positif atau negatif</a:t>
            </a:r>
            <a:r>
              <a:rPr lang="en-US" dirty="0"/>
              <a:t>. </a:t>
            </a:r>
            <a:r>
              <a:rPr lang="id-ID" dirty="0"/>
              <a:t>Dalam arti, jika variabel independen ada maka variabel dependen juga harus ada, dan untuk setiap peningkatan satu unit variabel independen maka variabel dependen akan meningkat atau menurun. </a:t>
            </a:r>
            <a:endParaRPr lang="en-US" dirty="0"/>
          </a:p>
          <a:p>
            <a:pPr marL="514350" indent="-514350">
              <a:buFont typeface="+mj-lt"/>
              <a:buAutoNum type="arabicPeriod"/>
            </a:pPr>
            <a:endParaRPr lang="id-ID"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9144000" cy="1143000"/>
          </a:xfrm>
          <a:solidFill>
            <a:schemeClr val="accent3">
              <a:lumMod val="75000"/>
            </a:schemeClr>
          </a:solidFill>
        </p:spPr>
        <p:txBody>
          <a:bodyPr>
            <a:normAutofit fontScale="90000"/>
          </a:bodyPr>
          <a:lstStyle/>
          <a:p>
            <a:r>
              <a:rPr lang="id-ID" dirty="0"/>
              <a:t>Penurunan  Variabel  dari Kerangka Pemikiran Teoritis (Sekaran, 2003)</a:t>
            </a:r>
          </a:p>
        </p:txBody>
      </p:sp>
      <p:sp>
        <p:nvSpPr>
          <p:cNvPr id="3" name="Content Placeholder 2"/>
          <p:cNvSpPr>
            <a:spLocks noGrp="1"/>
          </p:cNvSpPr>
          <p:nvPr>
            <p:ph idx="1"/>
          </p:nvPr>
        </p:nvSpPr>
        <p:spPr>
          <a:xfrm>
            <a:off x="457200" y="1600201"/>
            <a:ext cx="8229600" cy="3124199"/>
          </a:xfrm>
        </p:spPr>
        <p:txBody>
          <a:bodyPr>
            <a:normAutofit fontScale="92500" lnSpcReduction="20000"/>
          </a:bodyPr>
          <a:lstStyle/>
          <a:p>
            <a:pPr marL="514350" indent="-514350" algn="just">
              <a:spcBef>
                <a:spcPts val="0"/>
              </a:spcBef>
              <a:buFont typeface="+mj-lt"/>
              <a:buAutoNum type="arabicPeriod" startAt="3"/>
            </a:pPr>
            <a:r>
              <a:rPr lang="id-ID" b="1" dirty="0"/>
              <a:t>Variabel Moderator </a:t>
            </a:r>
            <a:r>
              <a:rPr lang="id-ID" dirty="0"/>
              <a:t>(</a:t>
            </a:r>
            <a:r>
              <a:rPr lang="en-US" i="1" dirty="0"/>
              <a:t>moderating variable</a:t>
            </a:r>
            <a:r>
              <a:rPr lang="id-ID" dirty="0"/>
              <a:t>) adalah variabel yang mempunyai pengaruh (memperkuat &amp; memperlemah) hubungan antara variabel dependen dan independen.</a:t>
            </a:r>
            <a:r>
              <a:rPr lang="en-US" i="1" dirty="0"/>
              <a:t> </a:t>
            </a:r>
            <a:r>
              <a:rPr lang="id-ID" dirty="0"/>
              <a:t>Kehadiran variabel ketiga ini memodifikasi hubungan asli antara variabel dependen (prestasi kerja) dan independen (pelatihan). Variabel moderasinya: motivasi.  </a:t>
            </a:r>
          </a:p>
          <a:p>
            <a:pPr algn="just"/>
            <a:endParaRPr lang="id-ID" dirty="0"/>
          </a:p>
        </p:txBody>
      </p:sp>
      <p:sp>
        <p:nvSpPr>
          <p:cNvPr id="4" name="Rectangle 3"/>
          <p:cNvSpPr/>
          <p:nvPr/>
        </p:nvSpPr>
        <p:spPr>
          <a:xfrm>
            <a:off x="1219200" y="4953000"/>
            <a:ext cx="1905000" cy="6096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5" name="Rectangle 4"/>
          <p:cNvSpPr/>
          <p:nvPr/>
        </p:nvSpPr>
        <p:spPr>
          <a:xfrm>
            <a:off x="6019800" y="4953000"/>
            <a:ext cx="1905000" cy="533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6" name="Rectangle 5"/>
          <p:cNvSpPr/>
          <p:nvPr/>
        </p:nvSpPr>
        <p:spPr>
          <a:xfrm>
            <a:off x="3733800" y="5867400"/>
            <a:ext cx="1905000" cy="533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11" name="Right Arrow 10"/>
          <p:cNvSpPr/>
          <p:nvPr/>
        </p:nvSpPr>
        <p:spPr>
          <a:xfrm flipV="1">
            <a:off x="3200400" y="5029200"/>
            <a:ext cx="2819400" cy="3810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12" name="Down Arrow 11"/>
          <p:cNvSpPr/>
          <p:nvPr/>
        </p:nvSpPr>
        <p:spPr>
          <a:xfrm flipH="1" flipV="1">
            <a:off x="4495800" y="5334000"/>
            <a:ext cx="304800" cy="5334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13" name="TextBox 12"/>
          <p:cNvSpPr txBox="1"/>
          <p:nvPr/>
        </p:nvSpPr>
        <p:spPr>
          <a:xfrm>
            <a:off x="6172200" y="5040868"/>
            <a:ext cx="1752600" cy="369332"/>
          </a:xfrm>
          <a:prstGeom prst="rect">
            <a:avLst/>
          </a:prstGeom>
          <a:noFill/>
        </p:spPr>
        <p:txBody>
          <a:bodyPr wrap="square" rtlCol="0">
            <a:spAutoFit/>
          </a:bodyPr>
          <a:lstStyle/>
          <a:p>
            <a:r>
              <a:rPr lang="id-ID" dirty="0"/>
              <a:t>PRESTASI KERJA</a:t>
            </a:r>
          </a:p>
        </p:txBody>
      </p:sp>
      <p:sp>
        <p:nvSpPr>
          <p:cNvPr id="15" name="TextBox 14"/>
          <p:cNvSpPr txBox="1"/>
          <p:nvPr/>
        </p:nvSpPr>
        <p:spPr>
          <a:xfrm>
            <a:off x="1371600" y="5117068"/>
            <a:ext cx="1600200" cy="369332"/>
          </a:xfrm>
          <a:prstGeom prst="rect">
            <a:avLst/>
          </a:prstGeom>
          <a:noFill/>
        </p:spPr>
        <p:txBody>
          <a:bodyPr wrap="square" rtlCol="0">
            <a:spAutoFit/>
          </a:bodyPr>
          <a:lstStyle/>
          <a:p>
            <a:pPr algn="ctr"/>
            <a:r>
              <a:rPr lang="id-ID" dirty="0"/>
              <a:t>PELATIHAN</a:t>
            </a:r>
          </a:p>
        </p:txBody>
      </p:sp>
      <p:sp>
        <p:nvSpPr>
          <p:cNvPr id="16" name="TextBox 15"/>
          <p:cNvSpPr txBox="1"/>
          <p:nvPr/>
        </p:nvSpPr>
        <p:spPr>
          <a:xfrm>
            <a:off x="3810000" y="5943600"/>
            <a:ext cx="1600200" cy="369332"/>
          </a:xfrm>
          <a:prstGeom prst="rect">
            <a:avLst/>
          </a:prstGeom>
          <a:noFill/>
        </p:spPr>
        <p:txBody>
          <a:bodyPr wrap="square" rtlCol="0">
            <a:spAutoFit/>
          </a:bodyPr>
          <a:lstStyle/>
          <a:p>
            <a:pPr algn="ctr"/>
            <a:r>
              <a:rPr lang="id-ID" dirty="0"/>
              <a:t>MOTIVASI</a:t>
            </a:r>
          </a:p>
        </p:txBody>
      </p:sp>
      <p:sp>
        <p:nvSpPr>
          <p:cNvPr id="14" name="Right Arrow 13"/>
          <p:cNvSpPr/>
          <p:nvPr/>
        </p:nvSpPr>
        <p:spPr>
          <a:xfrm rot="829276">
            <a:off x="2058658" y="5681093"/>
            <a:ext cx="1681292" cy="42364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17" name="Right Arrow 16"/>
          <p:cNvSpPr/>
          <p:nvPr/>
        </p:nvSpPr>
        <p:spPr>
          <a:xfrm rot="20224599">
            <a:off x="5669094" y="5697608"/>
            <a:ext cx="1555673" cy="39403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9144000" cy="1020762"/>
          </a:xfrm>
          <a:solidFill>
            <a:schemeClr val="accent3">
              <a:lumMod val="75000"/>
            </a:schemeClr>
          </a:solidFill>
        </p:spPr>
        <p:txBody>
          <a:bodyPr>
            <a:normAutofit fontScale="90000"/>
          </a:bodyPr>
          <a:lstStyle/>
          <a:p>
            <a:r>
              <a:rPr lang="id-ID" dirty="0"/>
              <a:t>Penurunan  Variabel  dari Kerangka Pemikiran Teoritis (Sekaran, 2003)</a:t>
            </a:r>
          </a:p>
        </p:txBody>
      </p:sp>
      <p:sp>
        <p:nvSpPr>
          <p:cNvPr id="3" name="Content Placeholder 2"/>
          <p:cNvSpPr>
            <a:spLocks noGrp="1"/>
          </p:cNvSpPr>
          <p:nvPr>
            <p:ph idx="1"/>
          </p:nvPr>
        </p:nvSpPr>
        <p:spPr>
          <a:xfrm>
            <a:off x="457200" y="1600201"/>
            <a:ext cx="8229600" cy="3428999"/>
          </a:xfrm>
        </p:spPr>
        <p:txBody>
          <a:bodyPr>
            <a:normAutofit fontScale="85000" lnSpcReduction="10000"/>
          </a:bodyPr>
          <a:lstStyle/>
          <a:p>
            <a:pPr marL="531813" indent="-531813" algn="just">
              <a:buFont typeface="+mj-lt"/>
              <a:buAutoNum type="arabicPeriod" startAt="4"/>
            </a:pPr>
            <a:r>
              <a:rPr lang="id-ID" b="1" dirty="0"/>
              <a:t>Variabel Intervening</a:t>
            </a:r>
            <a:r>
              <a:rPr lang="id-ID" dirty="0"/>
              <a:t>: secara teoritis mempengaruhi hubungan antara variabel independen dengan variabel dependen. Variabel intervening sebagai fungsi dari variabel independen yang menjelaskan pengaruh var. Independen terhadap dependen. </a:t>
            </a:r>
          </a:p>
          <a:p>
            <a:pPr marL="981075" lvl="1" indent="-449263" algn="just">
              <a:buFont typeface="Wingdings" pitchFamily="2" charset="2"/>
              <a:buChar char="Ø"/>
            </a:pPr>
            <a:r>
              <a:rPr lang="id-ID" dirty="0"/>
              <a:t>Variabel </a:t>
            </a:r>
            <a:r>
              <a:rPr lang="en-US" dirty="0" err="1"/>
              <a:t>independen</a:t>
            </a:r>
            <a:r>
              <a:rPr lang="en-US" dirty="0"/>
              <a:t> </a:t>
            </a:r>
            <a:r>
              <a:rPr lang="id-ID" dirty="0"/>
              <a:t>tidak terobservasi dalam penelitian</a:t>
            </a:r>
          </a:p>
          <a:p>
            <a:pPr marL="981075" lvl="1" indent="-449263" algn="just">
              <a:buFont typeface="Wingdings" pitchFamily="2" charset="2"/>
              <a:buChar char="Ø"/>
            </a:pPr>
            <a:r>
              <a:rPr lang="id-ID" dirty="0"/>
              <a:t>Variabel independen tidak dapat berpengaruh langsung terhadap variabel dependen</a:t>
            </a:r>
            <a:r>
              <a:rPr lang="en-US" dirty="0"/>
              <a:t> </a:t>
            </a:r>
            <a:r>
              <a:rPr lang="en-US" dirty="0">
                <a:sym typeface="Wingdings" pitchFamily="2" charset="2"/>
              </a:rPr>
              <a:t> </a:t>
            </a:r>
            <a:r>
              <a:rPr lang="en-US" dirty="0" err="1">
                <a:sym typeface="Wingdings" pitchFamily="2" charset="2"/>
              </a:rPr>
              <a:t>membutuhkan</a:t>
            </a:r>
            <a:r>
              <a:rPr lang="en-US" dirty="0">
                <a:sym typeface="Wingdings" pitchFamily="2" charset="2"/>
              </a:rPr>
              <a:t> </a:t>
            </a:r>
            <a:r>
              <a:rPr lang="en-US" dirty="0" err="1">
                <a:sym typeface="Wingdings" pitchFamily="2" charset="2"/>
              </a:rPr>
              <a:t>Interv</a:t>
            </a:r>
            <a:r>
              <a:rPr lang="en-US" dirty="0">
                <a:sym typeface="Wingdings" pitchFamily="2" charset="2"/>
              </a:rPr>
              <a:t> </a:t>
            </a:r>
            <a:r>
              <a:rPr lang="en-US" dirty="0" err="1">
                <a:sym typeface="Wingdings" pitchFamily="2" charset="2"/>
              </a:rPr>
              <a:t>Var</a:t>
            </a:r>
            <a:r>
              <a:rPr lang="id-ID" dirty="0"/>
              <a:t>. </a:t>
            </a:r>
          </a:p>
        </p:txBody>
      </p:sp>
      <p:sp>
        <p:nvSpPr>
          <p:cNvPr id="4" name="Rectangle 3"/>
          <p:cNvSpPr/>
          <p:nvPr/>
        </p:nvSpPr>
        <p:spPr>
          <a:xfrm>
            <a:off x="762000" y="5334000"/>
            <a:ext cx="2057400" cy="6096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5" name="Rectangle 4"/>
          <p:cNvSpPr/>
          <p:nvPr/>
        </p:nvSpPr>
        <p:spPr>
          <a:xfrm>
            <a:off x="4114800" y="5334000"/>
            <a:ext cx="1600200" cy="6096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6" name="Rectangle 5"/>
          <p:cNvSpPr/>
          <p:nvPr/>
        </p:nvSpPr>
        <p:spPr>
          <a:xfrm>
            <a:off x="6858000" y="5334000"/>
            <a:ext cx="1752600" cy="6096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7" name="TextBox 6"/>
          <p:cNvSpPr txBox="1"/>
          <p:nvPr/>
        </p:nvSpPr>
        <p:spPr>
          <a:xfrm>
            <a:off x="7391400" y="6031468"/>
            <a:ext cx="685800" cy="369332"/>
          </a:xfrm>
          <a:prstGeom prst="rect">
            <a:avLst/>
          </a:prstGeom>
          <a:noFill/>
        </p:spPr>
        <p:txBody>
          <a:bodyPr wrap="square" rtlCol="0">
            <a:spAutoFit/>
          </a:bodyPr>
          <a:lstStyle/>
          <a:p>
            <a:r>
              <a:rPr lang="id-ID" dirty="0"/>
              <a:t>DV</a:t>
            </a:r>
          </a:p>
        </p:txBody>
      </p:sp>
      <p:sp>
        <p:nvSpPr>
          <p:cNvPr id="8" name="TextBox 7"/>
          <p:cNvSpPr txBox="1"/>
          <p:nvPr/>
        </p:nvSpPr>
        <p:spPr>
          <a:xfrm>
            <a:off x="1219200" y="6019800"/>
            <a:ext cx="1447800" cy="369332"/>
          </a:xfrm>
          <a:prstGeom prst="rect">
            <a:avLst/>
          </a:prstGeom>
          <a:noFill/>
        </p:spPr>
        <p:txBody>
          <a:bodyPr wrap="square" rtlCol="0">
            <a:spAutoFit/>
          </a:bodyPr>
          <a:lstStyle/>
          <a:p>
            <a:r>
              <a:rPr lang="id-ID" dirty="0"/>
              <a:t>INDEP V</a:t>
            </a:r>
          </a:p>
        </p:txBody>
      </p:sp>
      <p:sp>
        <p:nvSpPr>
          <p:cNvPr id="9" name="TextBox 8"/>
          <p:cNvSpPr txBox="1"/>
          <p:nvPr/>
        </p:nvSpPr>
        <p:spPr>
          <a:xfrm>
            <a:off x="4114800" y="6019800"/>
            <a:ext cx="1600200" cy="369332"/>
          </a:xfrm>
          <a:prstGeom prst="rect">
            <a:avLst/>
          </a:prstGeom>
          <a:noFill/>
        </p:spPr>
        <p:txBody>
          <a:bodyPr wrap="square" rtlCol="0">
            <a:spAutoFit/>
          </a:bodyPr>
          <a:lstStyle/>
          <a:p>
            <a:pPr algn="ctr"/>
            <a:r>
              <a:rPr lang="id-ID" dirty="0"/>
              <a:t>INTERV  VAR</a:t>
            </a:r>
          </a:p>
        </p:txBody>
      </p:sp>
      <p:sp>
        <p:nvSpPr>
          <p:cNvPr id="10" name="Right Arrow 9"/>
          <p:cNvSpPr/>
          <p:nvPr/>
        </p:nvSpPr>
        <p:spPr>
          <a:xfrm>
            <a:off x="2895600" y="5486400"/>
            <a:ext cx="1219200" cy="3810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11" name="Right Arrow 10"/>
          <p:cNvSpPr/>
          <p:nvPr/>
        </p:nvSpPr>
        <p:spPr>
          <a:xfrm>
            <a:off x="5791200" y="5486400"/>
            <a:ext cx="1066800" cy="3048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12" name="TextBox 11"/>
          <p:cNvSpPr txBox="1"/>
          <p:nvPr/>
        </p:nvSpPr>
        <p:spPr>
          <a:xfrm>
            <a:off x="7086600" y="5297269"/>
            <a:ext cx="1600200" cy="646331"/>
          </a:xfrm>
          <a:prstGeom prst="rect">
            <a:avLst/>
          </a:prstGeom>
          <a:noFill/>
        </p:spPr>
        <p:txBody>
          <a:bodyPr wrap="square" rtlCol="0">
            <a:spAutoFit/>
          </a:bodyPr>
          <a:lstStyle/>
          <a:p>
            <a:r>
              <a:rPr lang="id-ID" dirty="0"/>
              <a:t>EFEKTIVITAS ORGANISASI</a:t>
            </a:r>
          </a:p>
        </p:txBody>
      </p:sp>
      <p:sp>
        <p:nvSpPr>
          <p:cNvPr id="13" name="TextBox 12"/>
          <p:cNvSpPr txBox="1"/>
          <p:nvPr/>
        </p:nvSpPr>
        <p:spPr>
          <a:xfrm>
            <a:off x="762000" y="5334000"/>
            <a:ext cx="2209800" cy="646331"/>
          </a:xfrm>
          <a:prstGeom prst="rect">
            <a:avLst/>
          </a:prstGeom>
          <a:noFill/>
        </p:spPr>
        <p:txBody>
          <a:bodyPr wrap="square" rtlCol="0">
            <a:spAutoFit/>
          </a:bodyPr>
          <a:lstStyle/>
          <a:p>
            <a:pPr algn="ctr"/>
            <a:r>
              <a:rPr lang="id-ID" dirty="0"/>
              <a:t>PERBEDAAN ANGKATAN KERJA</a:t>
            </a:r>
          </a:p>
        </p:txBody>
      </p:sp>
      <p:sp>
        <p:nvSpPr>
          <p:cNvPr id="14" name="TextBox 13"/>
          <p:cNvSpPr txBox="1"/>
          <p:nvPr/>
        </p:nvSpPr>
        <p:spPr>
          <a:xfrm>
            <a:off x="4191000" y="5297269"/>
            <a:ext cx="1447800" cy="646331"/>
          </a:xfrm>
          <a:prstGeom prst="rect">
            <a:avLst/>
          </a:prstGeom>
          <a:noFill/>
        </p:spPr>
        <p:txBody>
          <a:bodyPr wrap="square" rtlCol="0">
            <a:spAutoFit/>
          </a:bodyPr>
          <a:lstStyle/>
          <a:p>
            <a:pPr algn="ctr"/>
            <a:r>
              <a:rPr lang="id-ID" dirty="0"/>
              <a:t>SINERGI KREATIF</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9144000" cy="944562"/>
          </a:xfrm>
          <a:solidFill>
            <a:schemeClr val="accent1">
              <a:lumMod val="40000"/>
              <a:lumOff val="60000"/>
            </a:schemeClr>
          </a:solidFill>
        </p:spPr>
        <p:txBody>
          <a:bodyPr/>
          <a:lstStyle/>
          <a:p>
            <a:r>
              <a:rPr lang="id-ID" dirty="0"/>
              <a:t>HIPOTESIS NOL (Ho)</a:t>
            </a:r>
          </a:p>
        </p:txBody>
      </p:sp>
      <p:sp>
        <p:nvSpPr>
          <p:cNvPr id="3" name="Content Placeholder 2"/>
          <p:cNvSpPr>
            <a:spLocks noGrp="1"/>
          </p:cNvSpPr>
          <p:nvPr>
            <p:ph idx="1"/>
          </p:nvPr>
        </p:nvSpPr>
        <p:spPr>
          <a:xfrm>
            <a:off x="0" y="1371600"/>
            <a:ext cx="9144000" cy="5257800"/>
          </a:xfrm>
          <a:solidFill>
            <a:schemeClr val="accent2">
              <a:lumMod val="20000"/>
              <a:lumOff val="80000"/>
            </a:schemeClr>
          </a:solidFill>
        </p:spPr>
        <p:txBody>
          <a:bodyPr>
            <a:normAutofit fontScale="92500" lnSpcReduction="20000"/>
          </a:bodyPr>
          <a:lstStyle/>
          <a:p>
            <a:pPr marL="714375" indent="-531813">
              <a:buFont typeface="Wingdings" pitchFamily="2" charset="2"/>
              <a:buChar char="Ø"/>
            </a:pPr>
            <a:r>
              <a:rPr lang="id-ID" dirty="0"/>
              <a:t>Hipotesis didefinisikan sebagai sebuah logika perkiraan hubungan antara dua atau lebih variabel dalam bentuk pernyataan yang dapat diuji.</a:t>
            </a:r>
          </a:p>
          <a:p>
            <a:pPr marL="714375" indent="-531813">
              <a:buFont typeface="Wingdings" pitchFamily="2" charset="2"/>
              <a:buChar char="Ø"/>
            </a:pPr>
            <a:r>
              <a:rPr lang="id-ID" dirty="0"/>
              <a:t>Untuk menguji ada atau tidak hubungan digunakan statemen-statemen IF – THEN</a:t>
            </a:r>
          </a:p>
          <a:p>
            <a:pPr marL="714375" indent="-531813">
              <a:buFont typeface="Wingdings" pitchFamily="2" charset="2"/>
              <a:buChar char="Ø"/>
            </a:pPr>
            <a:r>
              <a:rPr lang="id-ID" dirty="0"/>
              <a:t>Ho adalah preposisi  yang menyatakan kepastian, hubungan yang sesungguhnya antara dua variabel, yaitu korelasi populasi atau perbedaan rata-rata dua kelompok dalam populasi sama dengan nol.</a:t>
            </a:r>
            <a:r>
              <a:rPr lang="en-US" dirty="0"/>
              <a:t> </a:t>
            </a:r>
            <a:endParaRPr lang="id-ID" dirty="0"/>
          </a:p>
          <a:p>
            <a:pPr marL="714375" indent="-531813">
              <a:buFont typeface="Wingdings" pitchFamily="2" charset="2"/>
              <a:buChar char="Ø"/>
            </a:pPr>
            <a:r>
              <a:rPr lang="id-ID" dirty="0"/>
              <a:t>Pada umumnya,  statemen nol sebagai ekspresi tidak signifikan hubungan antara dua variabel atau tidak signifikan perbedaan antara dua kelompok.</a:t>
            </a:r>
          </a:p>
        </p:txBody>
      </p:sp>
      <p:sp>
        <p:nvSpPr>
          <p:cNvPr id="4" name="Smiley Face 3"/>
          <p:cNvSpPr/>
          <p:nvPr/>
        </p:nvSpPr>
        <p:spPr>
          <a:xfrm>
            <a:off x="7391400" y="304800"/>
            <a:ext cx="1295400" cy="838200"/>
          </a:xfrm>
          <a:prstGeom prst="smileyFace">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9144000" cy="1143000"/>
          </a:xfrm>
          <a:solidFill>
            <a:schemeClr val="accent3">
              <a:lumMod val="75000"/>
            </a:schemeClr>
          </a:solidFill>
        </p:spPr>
        <p:txBody>
          <a:bodyPr/>
          <a:lstStyle/>
          <a:p>
            <a:r>
              <a:rPr lang="id-ID" dirty="0"/>
              <a:t>Hipotesis Alternatif  (Ha)</a:t>
            </a:r>
          </a:p>
        </p:txBody>
      </p:sp>
      <p:sp>
        <p:nvSpPr>
          <p:cNvPr id="3" name="Content Placeholder 2"/>
          <p:cNvSpPr>
            <a:spLocks noGrp="1"/>
          </p:cNvSpPr>
          <p:nvPr>
            <p:ph idx="1"/>
          </p:nvPr>
        </p:nvSpPr>
        <p:spPr>
          <a:xfrm>
            <a:off x="457200" y="1600200"/>
            <a:ext cx="8229600" cy="5257800"/>
          </a:xfrm>
        </p:spPr>
        <p:txBody>
          <a:bodyPr>
            <a:normAutofit fontScale="70000" lnSpcReduction="20000"/>
          </a:bodyPr>
          <a:lstStyle/>
          <a:p>
            <a:r>
              <a:rPr lang="id-ID" dirty="0"/>
              <a:t>Hipotesis alternatif </a:t>
            </a:r>
            <a:r>
              <a:rPr lang="en-US" dirty="0"/>
              <a:t> (Ha) </a:t>
            </a:r>
            <a:r>
              <a:rPr lang="id-ID" dirty="0"/>
              <a:t>adalah statemen berlawanan yang mengekspresikan hubungan antara dua variabel atau mengindikasikan perbedaan antara kelompok.</a:t>
            </a:r>
          </a:p>
          <a:p>
            <a:r>
              <a:rPr lang="id-ID" dirty="0"/>
              <a:t>Pernyataan Hipotesis Alternatif (satu arah):</a:t>
            </a:r>
          </a:p>
          <a:p>
            <a:pPr>
              <a:buNone/>
            </a:pPr>
            <a:r>
              <a:rPr lang="id-ID" i="1" dirty="0"/>
              <a:t>		H</a:t>
            </a:r>
            <a:r>
              <a:rPr lang="id-ID" sz="2800" i="1" dirty="0"/>
              <a:t>a</a:t>
            </a:r>
            <a:r>
              <a:rPr lang="id-ID" i="1" dirty="0"/>
              <a:t>: </a:t>
            </a:r>
            <a:r>
              <a:rPr lang="el-GR" i="1" dirty="0"/>
              <a:t>μ</a:t>
            </a:r>
            <a:r>
              <a:rPr lang="id-ID" sz="2800" i="1" dirty="0"/>
              <a:t>m </a:t>
            </a:r>
            <a:r>
              <a:rPr lang="id-ID" sz="800" i="1" dirty="0"/>
              <a:t> </a:t>
            </a:r>
            <a:r>
              <a:rPr lang="id-ID" i="1" dirty="0"/>
              <a:t>&lt; </a:t>
            </a:r>
            <a:r>
              <a:rPr lang="el-GR" i="1" dirty="0"/>
              <a:t>μ</a:t>
            </a:r>
            <a:r>
              <a:rPr lang="id-ID" i="1" dirty="0"/>
              <a:t>w</a:t>
            </a:r>
            <a:r>
              <a:rPr lang="id-ID" sz="800" i="1" dirty="0"/>
              <a:t> </a:t>
            </a:r>
          </a:p>
          <a:p>
            <a:pPr>
              <a:buNone/>
            </a:pPr>
            <a:r>
              <a:rPr lang="id-ID" dirty="0"/>
              <a:t>Yang sama dengan</a:t>
            </a:r>
            <a:endParaRPr lang="en-US" dirty="0"/>
          </a:p>
          <a:p>
            <a:pPr>
              <a:buNone/>
            </a:pPr>
            <a:r>
              <a:rPr lang="id-ID" i="1" dirty="0"/>
              <a:t>		H</a:t>
            </a:r>
            <a:r>
              <a:rPr lang="id-ID" sz="2800" i="1" dirty="0"/>
              <a:t>a</a:t>
            </a:r>
            <a:r>
              <a:rPr lang="id-ID" i="1" dirty="0"/>
              <a:t>: </a:t>
            </a:r>
            <a:r>
              <a:rPr lang="el-GR" i="1" dirty="0"/>
              <a:t>μ</a:t>
            </a:r>
            <a:r>
              <a:rPr lang="id-ID" sz="2800" i="1" dirty="0"/>
              <a:t>w</a:t>
            </a:r>
            <a:r>
              <a:rPr lang="id-ID" sz="800" i="1" dirty="0"/>
              <a:t> </a:t>
            </a:r>
            <a:r>
              <a:rPr lang="id-ID" i="1" dirty="0"/>
              <a:t>&gt; </a:t>
            </a:r>
            <a:r>
              <a:rPr lang="el-GR" i="1" dirty="0"/>
              <a:t>μ</a:t>
            </a:r>
            <a:r>
              <a:rPr lang="id-ID" sz="2800" i="1" dirty="0"/>
              <a:t>m</a:t>
            </a:r>
            <a:endParaRPr lang="en-US" sz="2800" i="1" dirty="0"/>
          </a:p>
          <a:p>
            <a:pPr>
              <a:buNone/>
            </a:pPr>
            <a:r>
              <a:rPr lang="id-ID" sz="2800" dirty="0"/>
              <a:t>Atau dapat dibuat hipotesis Alternatif (dua arah):</a:t>
            </a:r>
          </a:p>
          <a:p>
            <a:pPr>
              <a:buNone/>
            </a:pPr>
            <a:r>
              <a:rPr lang="id-ID" sz="2800" dirty="0"/>
              <a:t>		</a:t>
            </a:r>
            <a:r>
              <a:rPr lang="id-ID" sz="3100" i="1" dirty="0"/>
              <a:t> Ha: </a:t>
            </a:r>
            <a:r>
              <a:rPr lang="el-GR" sz="3100" i="1" dirty="0"/>
              <a:t>μ</a:t>
            </a:r>
            <a:r>
              <a:rPr lang="id-ID" sz="3100" i="1" dirty="0"/>
              <a:t>m ≠ </a:t>
            </a:r>
            <a:r>
              <a:rPr lang="el-GR" sz="3100" i="1" dirty="0"/>
              <a:t>μ</a:t>
            </a:r>
            <a:r>
              <a:rPr lang="id-ID" sz="3100" i="1" dirty="0"/>
              <a:t>w </a:t>
            </a:r>
            <a:endParaRPr lang="en-US" sz="3100" i="1" dirty="0"/>
          </a:p>
          <a:p>
            <a:pPr>
              <a:buNone/>
            </a:pPr>
            <a:endParaRPr lang="en-US" sz="3100" i="1" dirty="0"/>
          </a:p>
          <a:p>
            <a:r>
              <a:rPr lang="id-ID" dirty="0"/>
              <a:t>Pernyataan Hipotesis nol </a:t>
            </a:r>
            <a:r>
              <a:rPr lang="en-US" dirty="0"/>
              <a:t> (Ho) </a:t>
            </a:r>
            <a:r>
              <a:rPr lang="id-ID" dirty="0"/>
              <a:t>tidak berarah dapat disimbolkan</a:t>
            </a:r>
            <a:r>
              <a:rPr lang="en-US" dirty="0"/>
              <a:t> </a:t>
            </a:r>
            <a:r>
              <a:rPr lang="en-US" dirty="0" err="1"/>
              <a:t>sbb</a:t>
            </a:r>
            <a:r>
              <a:rPr lang="id-ID" dirty="0"/>
              <a:t>:</a:t>
            </a:r>
          </a:p>
          <a:p>
            <a:pPr marL="465138" lvl="1" indent="-120650">
              <a:buNone/>
            </a:pPr>
            <a:r>
              <a:rPr lang="id-ID" i="1" dirty="0"/>
              <a:t>   	Ho: </a:t>
            </a:r>
            <a:r>
              <a:rPr lang="el-GR" i="1" dirty="0"/>
              <a:t>μ</a:t>
            </a:r>
            <a:r>
              <a:rPr lang="id-ID" i="1" dirty="0"/>
              <a:t>m = </a:t>
            </a:r>
            <a:r>
              <a:rPr lang="el-GR" i="1" dirty="0"/>
              <a:t>μ</a:t>
            </a:r>
            <a:r>
              <a:rPr lang="id-ID" i="1" dirty="0"/>
              <a:t>w  (rata-rata motivasi laki-laki = rata-rata motivasi </a:t>
            </a:r>
          </a:p>
          <a:p>
            <a:pPr lvl="1">
              <a:buNone/>
            </a:pPr>
            <a:r>
              <a:rPr lang="id-ID" i="1" dirty="0"/>
              <a:t>                                  perempuan)</a:t>
            </a:r>
          </a:p>
          <a:p>
            <a:pPr>
              <a:buNone/>
            </a:pPr>
            <a:r>
              <a:rPr lang="id-ID" dirty="0"/>
              <a:t>		or </a:t>
            </a:r>
          </a:p>
          <a:p>
            <a:pPr>
              <a:buNone/>
            </a:pPr>
            <a:r>
              <a:rPr lang="id-ID" i="1" dirty="0"/>
              <a:t>		</a:t>
            </a:r>
            <a:r>
              <a:rPr lang="pt-BR" i="1" dirty="0"/>
              <a:t>H</a:t>
            </a:r>
            <a:r>
              <a:rPr lang="id-ID" i="1" dirty="0"/>
              <a:t>o</a:t>
            </a:r>
            <a:r>
              <a:rPr lang="pt-BR" i="1" dirty="0"/>
              <a:t>: μ</a:t>
            </a:r>
            <a:r>
              <a:rPr lang="id-ID" i="1" dirty="0"/>
              <a:t>m</a:t>
            </a:r>
            <a:r>
              <a:rPr lang="pt-BR" i="1" dirty="0"/>
              <a:t> – μ</a:t>
            </a:r>
            <a:r>
              <a:rPr lang="id-ID" i="1" dirty="0"/>
              <a:t>w</a:t>
            </a:r>
            <a:r>
              <a:rPr lang="pt-BR" i="1" dirty="0"/>
              <a:t> = 0</a:t>
            </a:r>
            <a:endParaRPr lang="id-ID" sz="3100" dirty="0"/>
          </a:p>
          <a:p>
            <a:pPr>
              <a:buNone/>
            </a:pPr>
            <a:r>
              <a:rPr lang="id-ID" dirty="0"/>
              <a:t> </a:t>
            </a:r>
          </a:p>
        </p:txBody>
      </p:sp>
      <p:sp>
        <p:nvSpPr>
          <p:cNvPr id="4" name="Sun 3"/>
          <p:cNvSpPr/>
          <p:nvPr/>
        </p:nvSpPr>
        <p:spPr>
          <a:xfrm>
            <a:off x="6553200" y="2667000"/>
            <a:ext cx="2057400" cy="1447800"/>
          </a:xfrm>
          <a:prstGeom prst="sun">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9144000" cy="1143000"/>
          </a:xfrm>
          <a:solidFill>
            <a:schemeClr val="accent3">
              <a:lumMod val="75000"/>
            </a:schemeClr>
          </a:solidFill>
        </p:spPr>
        <p:txBody>
          <a:bodyPr>
            <a:normAutofit/>
          </a:bodyPr>
          <a:lstStyle/>
          <a:p>
            <a:r>
              <a:rPr lang="id-ID" dirty="0"/>
              <a:t>Pengembangan Hipotesis Satu Arah </a:t>
            </a:r>
          </a:p>
        </p:txBody>
      </p:sp>
      <p:sp>
        <p:nvSpPr>
          <p:cNvPr id="3" name="Content Placeholder 2"/>
          <p:cNvSpPr>
            <a:spLocks noGrp="1"/>
          </p:cNvSpPr>
          <p:nvPr>
            <p:ph idx="1"/>
          </p:nvPr>
        </p:nvSpPr>
        <p:spPr/>
        <p:txBody>
          <a:bodyPr>
            <a:normAutofit fontScale="85000" lnSpcReduction="20000"/>
          </a:bodyPr>
          <a:lstStyle/>
          <a:p>
            <a:pPr marL="0" indent="82550">
              <a:spcBef>
                <a:spcPts val="0"/>
              </a:spcBef>
              <a:buNone/>
            </a:pPr>
            <a:r>
              <a:rPr lang="en-US" dirty="0"/>
              <a:t>H</a:t>
            </a:r>
            <a:r>
              <a:rPr lang="id-ID" dirty="0"/>
              <a:t>o</a:t>
            </a:r>
            <a:r>
              <a:rPr lang="en-US" dirty="0"/>
              <a:t>: </a:t>
            </a:r>
            <a:r>
              <a:rPr lang="id-ID" dirty="0"/>
              <a:t>   </a:t>
            </a:r>
            <a:r>
              <a:rPr lang="en-US" b="1" dirty="0"/>
              <a:t>T</a:t>
            </a:r>
            <a:r>
              <a:rPr lang="id-ID" b="1" dirty="0"/>
              <a:t>idak terdapat hubungan </a:t>
            </a:r>
            <a:r>
              <a:rPr lang="id-ID" dirty="0"/>
              <a:t>antara </a:t>
            </a:r>
          </a:p>
          <a:p>
            <a:pPr marL="0" indent="82550">
              <a:spcBef>
                <a:spcPts val="0"/>
              </a:spcBef>
              <a:buNone/>
            </a:pPr>
            <a:r>
              <a:rPr lang="id-ID" dirty="0"/>
              <a:t>           pengalaman stress pada pekerjaan dan</a:t>
            </a:r>
          </a:p>
          <a:p>
            <a:pPr marL="0" indent="82550">
              <a:spcBef>
                <a:spcPts val="0"/>
              </a:spcBef>
              <a:buNone/>
            </a:pPr>
            <a:r>
              <a:rPr lang="id-ID" dirty="0"/>
              <a:t>           kepuasan kerja para pekerja.</a:t>
            </a:r>
            <a:endParaRPr lang="id-ID" i="1" dirty="0"/>
          </a:p>
          <a:p>
            <a:pPr>
              <a:buNone/>
            </a:pPr>
            <a:r>
              <a:rPr lang="id-ID" dirty="0"/>
              <a:t>Secara statistik </a:t>
            </a:r>
            <a:r>
              <a:rPr lang="en-US" dirty="0"/>
              <a:t> Ho </a:t>
            </a:r>
            <a:r>
              <a:rPr lang="en-US" dirty="0" err="1"/>
              <a:t>tersebut</a:t>
            </a:r>
            <a:r>
              <a:rPr lang="en-US" dirty="0"/>
              <a:t> </a:t>
            </a:r>
            <a:r>
              <a:rPr lang="id-ID" dirty="0"/>
              <a:t>diekspresikan sebagai berikut:</a:t>
            </a:r>
            <a:endParaRPr lang="en-US" dirty="0"/>
          </a:p>
          <a:p>
            <a:pPr>
              <a:buNone/>
            </a:pPr>
            <a:r>
              <a:rPr lang="id-ID" dirty="0"/>
              <a:t>  Ho:    </a:t>
            </a:r>
            <a:r>
              <a:rPr lang="el-GR" dirty="0"/>
              <a:t>ρ = 0</a:t>
            </a:r>
            <a:endParaRPr lang="id-ID" dirty="0"/>
          </a:p>
          <a:p>
            <a:pPr>
              <a:buNone/>
            </a:pPr>
            <a:r>
              <a:rPr lang="en-US" dirty="0"/>
              <a:t>ρ </a:t>
            </a:r>
            <a:r>
              <a:rPr lang="id-ID" dirty="0"/>
              <a:t>merepresentasikan korelasi antara stress dan kepuasan kerja, yang dalam kasus ini = 0 (tidak ada korelasi). </a:t>
            </a:r>
          </a:p>
          <a:p>
            <a:pPr>
              <a:buNone/>
            </a:pPr>
            <a:r>
              <a:rPr lang="id-ID" dirty="0"/>
              <a:t>Hipotesis alternatif </a:t>
            </a:r>
            <a:r>
              <a:rPr lang="en-US" dirty="0"/>
              <a:t>(Ha) </a:t>
            </a:r>
            <a:r>
              <a:rPr lang="id-ID" dirty="0"/>
              <a:t>untuk bentuk hubungan ini diekspresikan secara  terarah, sebagai:</a:t>
            </a:r>
            <a:r>
              <a:rPr lang="en-US" dirty="0"/>
              <a:t> </a:t>
            </a:r>
          </a:p>
          <a:p>
            <a:pPr marL="182563" indent="-100013">
              <a:buNone/>
            </a:pPr>
            <a:r>
              <a:rPr lang="id-ID" i="1" dirty="0"/>
              <a:t>	</a:t>
            </a:r>
            <a:r>
              <a:rPr lang="en-US" dirty="0"/>
              <a:t>H</a:t>
            </a:r>
            <a:r>
              <a:rPr lang="id-ID" dirty="0"/>
              <a:t>a</a:t>
            </a:r>
            <a:r>
              <a:rPr lang="en-US" dirty="0"/>
              <a:t>: </a:t>
            </a:r>
            <a:r>
              <a:rPr lang="id-ID" dirty="0"/>
              <a:t>   </a:t>
            </a:r>
            <a:r>
              <a:rPr lang="en-US" dirty="0"/>
              <a:t>ρ &lt; 0 (</a:t>
            </a:r>
            <a:r>
              <a:rPr lang="id-ID" dirty="0"/>
              <a:t>Korelasinya negatif</a:t>
            </a:r>
            <a:r>
              <a:rPr lang="en-US" dirty="0"/>
              <a:t>) </a:t>
            </a:r>
            <a:r>
              <a:rPr lang="en-US" i="1" dirty="0"/>
              <a:t>	</a:t>
            </a:r>
          </a:p>
          <a:p>
            <a:endParaRPr lang="id-ID"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9144000" cy="1143000"/>
          </a:xfrm>
          <a:solidFill>
            <a:schemeClr val="accent3">
              <a:lumMod val="75000"/>
            </a:schemeClr>
          </a:solidFill>
        </p:spPr>
        <p:txBody>
          <a:bodyPr>
            <a:normAutofit/>
          </a:bodyPr>
          <a:lstStyle/>
          <a:p>
            <a:r>
              <a:rPr lang="id-ID" dirty="0"/>
              <a:t>Statemen  Hipotesis  Dua  Arah </a:t>
            </a:r>
          </a:p>
        </p:txBody>
      </p:sp>
      <p:sp>
        <p:nvSpPr>
          <p:cNvPr id="3" name="Content Placeholder 2"/>
          <p:cNvSpPr>
            <a:spLocks noGrp="1"/>
          </p:cNvSpPr>
          <p:nvPr>
            <p:ph idx="1"/>
          </p:nvPr>
        </p:nvSpPr>
        <p:spPr>
          <a:xfrm>
            <a:off x="457200" y="1600200"/>
            <a:ext cx="8229600" cy="5257800"/>
          </a:xfrm>
        </p:spPr>
        <p:txBody>
          <a:bodyPr>
            <a:normAutofit/>
          </a:bodyPr>
          <a:lstStyle/>
          <a:p>
            <a:r>
              <a:rPr lang="id-ID" dirty="0"/>
              <a:t>Jika dinyatakan dalam dua arah, secara statistik diekspresikan sebagai berikut:</a:t>
            </a:r>
          </a:p>
          <a:p>
            <a:pPr>
              <a:buNone/>
            </a:pPr>
            <a:r>
              <a:rPr lang="id-ID" i="1" dirty="0"/>
              <a:t>	</a:t>
            </a:r>
            <a:r>
              <a:rPr lang="id-ID" dirty="0"/>
              <a:t>Ho: 	</a:t>
            </a:r>
            <a:r>
              <a:rPr lang="el-GR" dirty="0"/>
              <a:t>ρ = 0 </a:t>
            </a:r>
            <a:r>
              <a:rPr lang="id-ID" dirty="0"/>
              <a:t>  (tidak mempengaruhi)</a:t>
            </a:r>
            <a:endParaRPr lang="el-GR" dirty="0"/>
          </a:p>
          <a:p>
            <a:r>
              <a:rPr lang="id-ID" dirty="0"/>
              <a:t>Hipotesis alternatif dapat diekspresikan</a:t>
            </a:r>
            <a:r>
              <a:rPr lang="en-US" dirty="0"/>
              <a:t>: </a:t>
            </a:r>
          </a:p>
          <a:p>
            <a:pPr>
              <a:buNone/>
            </a:pPr>
            <a:r>
              <a:rPr lang="id-ID" i="1" dirty="0"/>
              <a:t>	</a:t>
            </a:r>
            <a:r>
              <a:rPr lang="id-ID" dirty="0"/>
              <a:t>Ha: 	</a:t>
            </a:r>
            <a:r>
              <a:rPr lang="el-GR" dirty="0"/>
              <a:t>ρ ≠ 0 	</a:t>
            </a:r>
            <a:r>
              <a:rPr lang="id-ID" dirty="0"/>
              <a:t>  (mempengaruhi)</a:t>
            </a:r>
            <a:endParaRPr lang="el-GR" dirty="0"/>
          </a:p>
          <a:p>
            <a:endParaRPr lang="id-ID"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9144000" cy="1143000"/>
          </a:xfrm>
          <a:solidFill>
            <a:schemeClr val="accent3">
              <a:lumMod val="75000"/>
            </a:schemeClr>
          </a:solidFill>
        </p:spPr>
        <p:txBody>
          <a:bodyPr>
            <a:normAutofit fontScale="90000"/>
          </a:bodyPr>
          <a:lstStyle/>
          <a:p>
            <a:r>
              <a:rPr lang="id-ID" dirty="0"/>
              <a:t>LANGKAH-LANGKAH  DALAM </a:t>
            </a:r>
            <a:br>
              <a:rPr lang="id-ID" dirty="0"/>
            </a:br>
            <a:r>
              <a:rPr lang="id-ID" dirty="0"/>
              <a:t>PENGUJIAN HIPOTESIS</a:t>
            </a:r>
          </a:p>
        </p:txBody>
      </p:sp>
      <p:sp>
        <p:nvSpPr>
          <p:cNvPr id="3" name="Content Placeholder 2"/>
          <p:cNvSpPr>
            <a:spLocks noGrp="1"/>
          </p:cNvSpPr>
          <p:nvPr>
            <p:ph idx="1"/>
          </p:nvPr>
        </p:nvSpPr>
        <p:spPr>
          <a:xfrm>
            <a:off x="457200" y="1600200"/>
            <a:ext cx="8458200" cy="5257800"/>
          </a:xfrm>
        </p:spPr>
        <p:txBody>
          <a:bodyPr>
            <a:normAutofit fontScale="85000" lnSpcReduction="20000"/>
          </a:bodyPr>
          <a:lstStyle/>
          <a:p>
            <a:pPr marL="514350" indent="-514350">
              <a:buFont typeface="+mj-lt"/>
              <a:buAutoNum type="arabicPeriod"/>
            </a:pPr>
            <a:r>
              <a:rPr lang="id-ID" dirty="0"/>
              <a:t>Nyatakan hipotesis nol dan hipotesis alternatif.</a:t>
            </a:r>
          </a:p>
          <a:p>
            <a:pPr marL="514350" indent="-514350">
              <a:buFont typeface="+mj-lt"/>
              <a:buAutoNum type="arabicPeriod"/>
            </a:pPr>
            <a:r>
              <a:rPr lang="id-ID" dirty="0"/>
              <a:t>Pilih pengujian statistik yang sesuai tergantung pada apakah data dikumpulkan parametrik atau nonparametrik.</a:t>
            </a:r>
            <a:r>
              <a:rPr lang="en-US" dirty="0"/>
              <a:t> </a:t>
            </a:r>
          </a:p>
          <a:p>
            <a:pPr marL="514350" indent="-514350">
              <a:buFont typeface="+mj-lt"/>
              <a:buAutoNum type="arabicPeriod"/>
            </a:pPr>
            <a:r>
              <a:rPr lang="id-ID" dirty="0"/>
              <a:t>Tentukan level signifikan yang diinginkan </a:t>
            </a:r>
            <a:r>
              <a:rPr lang="en-US" dirty="0"/>
              <a:t>(</a:t>
            </a:r>
            <a:r>
              <a:rPr lang="en-US" i="1" dirty="0"/>
              <a:t>p = .05, </a:t>
            </a:r>
            <a:r>
              <a:rPr lang="id-ID" i="1" dirty="0"/>
              <a:t>atau lebih</a:t>
            </a:r>
            <a:r>
              <a:rPr lang="en-US" i="1" dirty="0"/>
              <a:t> (p=0.10), </a:t>
            </a:r>
            <a:r>
              <a:rPr lang="id-ID" i="1" dirty="0"/>
              <a:t>atau kurang</a:t>
            </a:r>
            <a:r>
              <a:rPr lang="en-US" i="1" dirty="0"/>
              <a:t> (p=0.01)). </a:t>
            </a:r>
          </a:p>
          <a:p>
            <a:pPr marL="514350" indent="-514350">
              <a:buFont typeface="+mj-lt"/>
              <a:buAutoNum type="arabicPeriod"/>
            </a:pPr>
            <a:r>
              <a:rPr lang="id-ID" dirty="0"/>
              <a:t>Lihat hasil analisis output komputer, mengindikasikan level signifikan ditemukan</a:t>
            </a:r>
            <a:r>
              <a:rPr lang="en-US" dirty="0"/>
              <a:t>. </a:t>
            </a:r>
            <a:r>
              <a:rPr lang="id-ID" dirty="0"/>
              <a:t>Nilai kritis memperlihatkan wilayah penolakan dari </a:t>
            </a:r>
            <a:r>
              <a:rPr lang="en-US" dirty="0" err="1"/>
              <a:t>terima</a:t>
            </a:r>
            <a:r>
              <a:rPr lang="en-US" dirty="0"/>
              <a:t> </a:t>
            </a:r>
            <a:r>
              <a:rPr lang="id-ID" dirty="0"/>
              <a:t>hipotesis nol.</a:t>
            </a:r>
            <a:r>
              <a:rPr lang="en-US" i="1" dirty="0"/>
              <a:t> </a:t>
            </a:r>
          </a:p>
          <a:p>
            <a:pPr marL="514350" indent="-514350">
              <a:buFont typeface="+mj-lt"/>
              <a:buAutoNum type="arabicPeriod"/>
            </a:pPr>
            <a:r>
              <a:rPr lang="id-ID" dirty="0"/>
              <a:t>Ketika nilai hitung lebih besar dari nilai kritis, hipotesis nol ditolak</a:t>
            </a:r>
            <a:r>
              <a:rPr lang="en-US" dirty="0"/>
              <a:t>, </a:t>
            </a:r>
            <a:r>
              <a:rPr lang="id-ID" dirty="0"/>
              <a:t>dan hipotesis alternatif diterima. Jika nilai hitung kurang dari nilai kritis, hipotesis nol diterima dan hipotesis alternatif ditolak.</a:t>
            </a:r>
            <a:r>
              <a:rPr lang="en-US" dirty="0"/>
              <a:t> </a:t>
            </a:r>
          </a:p>
          <a:p>
            <a:pPr marL="514350" indent="-514350">
              <a:buNone/>
            </a:pPr>
            <a:r>
              <a:rPr lang="id-ID" b="1" dirty="0"/>
              <a:t>	</a:t>
            </a:r>
          </a:p>
          <a:p>
            <a:endParaRPr lang="id-ID"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33400"/>
            <a:ext cx="8229600" cy="5592763"/>
          </a:xfrm>
          <a:solidFill>
            <a:schemeClr val="accent3">
              <a:lumMod val="60000"/>
              <a:lumOff val="40000"/>
            </a:schemeClr>
          </a:solidFill>
        </p:spPr>
        <p:txBody>
          <a:bodyPr/>
          <a:lstStyle/>
          <a:p>
            <a:pPr algn="ctr">
              <a:buNone/>
            </a:pPr>
            <a:endParaRPr lang="id-ID" sz="4800" dirty="0"/>
          </a:p>
          <a:p>
            <a:pPr algn="ctr">
              <a:buNone/>
            </a:pPr>
            <a:r>
              <a:rPr lang="id-ID" sz="4800" b="1"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TERIMA KASIH</a:t>
            </a:r>
          </a:p>
          <a:p>
            <a:endParaRPr lang="id-ID" dirty="0"/>
          </a:p>
          <a:p>
            <a:endParaRPr lang="id-ID" dirty="0"/>
          </a:p>
          <a:p>
            <a:pPr algn="ctr">
              <a:buNone/>
            </a:pPr>
            <a:r>
              <a:rPr lang="id-ID" sz="5400" b="1"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WASSALAMMUALAIKUM</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2">
            <a:extLst>
              <a:ext uri="{FF2B5EF4-FFF2-40B4-BE49-F238E27FC236}">
                <a16:creationId xmlns:a16="http://schemas.microsoft.com/office/drawing/2014/main" id="{57B0A144-D6D7-4A9B-82F5-5679CE97B789}"/>
              </a:ext>
            </a:extLst>
          </p:cNvPr>
          <p:cNvGrpSpPr>
            <a:grpSpLocks/>
          </p:cNvGrpSpPr>
          <p:nvPr/>
        </p:nvGrpSpPr>
        <p:grpSpPr bwMode="auto">
          <a:xfrm>
            <a:off x="300037" y="-13955"/>
            <a:ext cx="8543925" cy="6210300"/>
            <a:chOff x="1485" y="1260"/>
            <a:chExt cx="13455" cy="9780"/>
          </a:xfrm>
        </p:grpSpPr>
        <p:sp>
          <p:nvSpPr>
            <p:cNvPr id="5" name="Text Box 3">
              <a:extLst>
                <a:ext uri="{FF2B5EF4-FFF2-40B4-BE49-F238E27FC236}">
                  <a16:creationId xmlns:a16="http://schemas.microsoft.com/office/drawing/2014/main" id="{ED1B6EB7-FFC7-4007-BEFC-5D22965368A6}"/>
                </a:ext>
              </a:extLst>
            </p:cNvPr>
            <p:cNvSpPr txBox="1">
              <a:spLocks noChangeArrowheads="1"/>
            </p:cNvSpPr>
            <p:nvPr/>
          </p:nvSpPr>
          <p:spPr bwMode="auto">
            <a:xfrm>
              <a:off x="1485" y="1260"/>
              <a:ext cx="1995" cy="1800"/>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a:ln>
                    <a:noFill/>
                  </a:ln>
                  <a:solidFill>
                    <a:schemeClr val="tx1"/>
                  </a:solidFill>
                  <a:effectLst/>
                  <a:latin typeface="Times New Roman" pitchFamily="18" charset="0"/>
                  <a:cs typeface="Arial" pitchFamily="34" charset="0"/>
                </a:rPr>
                <a:t>1.Observation</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a:ln>
                    <a:noFill/>
                  </a:ln>
                  <a:solidFill>
                    <a:schemeClr val="tx1"/>
                  </a:solidFill>
                  <a:effectLst/>
                  <a:latin typeface="Times New Roman" pitchFamily="18" charset="0"/>
                  <a:cs typeface="Arial" pitchFamily="34" charset="0"/>
                </a:rPr>
                <a:t>Broad area of research interest identified</a:t>
              </a:r>
              <a:endParaRPr kumimoji="0" lang="en-US" sz="1800" b="0" i="0" u="none" strike="noStrike" cap="none" normalizeH="0" baseline="0" dirty="0">
                <a:ln>
                  <a:noFill/>
                </a:ln>
                <a:solidFill>
                  <a:schemeClr val="tx1"/>
                </a:solidFill>
                <a:effectLst/>
                <a:latin typeface="Arial" pitchFamily="34" charset="0"/>
                <a:cs typeface="Arial" pitchFamily="34" charset="0"/>
              </a:endParaRPr>
            </a:p>
          </p:txBody>
        </p:sp>
        <p:sp>
          <p:nvSpPr>
            <p:cNvPr id="6" name="Text Box 4">
              <a:extLst>
                <a:ext uri="{FF2B5EF4-FFF2-40B4-BE49-F238E27FC236}">
                  <a16:creationId xmlns:a16="http://schemas.microsoft.com/office/drawing/2014/main" id="{AAA4E3DE-BBD6-4C2E-A839-8EFFB7E86C8C}"/>
                </a:ext>
              </a:extLst>
            </p:cNvPr>
            <p:cNvSpPr txBox="1">
              <a:spLocks noChangeArrowheads="1"/>
            </p:cNvSpPr>
            <p:nvPr/>
          </p:nvSpPr>
          <p:spPr bwMode="auto">
            <a:xfrm>
              <a:off x="1635" y="5265"/>
              <a:ext cx="1995" cy="1800"/>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a:ln>
                    <a:noFill/>
                  </a:ln>
                  <a:solidFill>
                    <a:schemeClr val="tx1"/>
                  </a:solidFill>
                  <a:effectLst/>
                  <a:latin typeface="Times New Roman" pitchFamily="18" charset="0"/>
                  <a:cs typeface="Arial" pitchFamily="34" charset="0"/>
                </a:rPr>
                <a:t>2.Preliminary data gathering: interviewing literature survey</a:t>
              </a:r>
              <a:endParaRPr kumimoji="0" lang="en-US" sz="1800" b="0" i="0" u="none" strike="noStrike" cap="none" normalizeH="0" baseline="0">
                <a:ln>
                  <a:noFill/>
                </a:ln>
                <a:solidFill>
                  <a:schemeClr val="tx1"/>
                </a:solidFill>
                <a:effectLst/>
                <a:latin typeface="Arial" pitchFamily="34" charset="0"/>
                <a:cs typeface="Arial" pitchFamily="34" charset="0"/>
              </a:endParaRPr>
            </a:p>
          </p:txBody>
        </p:sp>
        <p:sp>
          <p:nvSpPr>
            <p:cNvPr id="7" name="Text Box 5">
              <a:extLst>
                <a:ext uri="{FF2B5EF4-FFF2-40B4-BE49-F238E27FC236}">
                  <a16:creationId xmlns:a16="http://schemas.microsoft.com/office/drawing/2014/main" id="{48307853-1896-4430-89B8-7CA2BA86946B}"/>
                </a:ext>
              </a:extLst>
            </p:cNvPr>
            <p:cNvSpPr txBox="1">
              <a:spLocks noChangeArrowheads="1"/>
            </p:cNvSpPr>
            <p:nvPr/>
          </p:nvSpPr>
          <p:spPr bwMode="auto">
            <a:xfrm>
              <a:off x="3705" y="1755"/>
              <a:ext cx="1995" cy="1800"/>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a:ln>
                    <a:noFill/>
                  </a:ln>
                  <a:solidFill>
                    <a:schemeClr val="tx1"/>
                  </a:solidFill>
                  <a:effectLst/>
                  <a:latin typeface="Times New Roman" pitchFamily="18" charset="0"/>
                  <a:cs typeface="Arial" pitchFamily="34" charset="0"/>
                </a:rPr>
                <a:t>3.Problem definition : Research problem delineated</a:t>
              </a:r>
              <a:endParaRPr kumimoji="0" lang="en-US" sz="1800" b="0" i="0" u="none" strike="noStrike" cap="none" normalizeH="0" baseline="0">
                <a:ln>
                  <a:noFill/>
                </a:ln>
                <a:solidFill>
                  <a:schemeClr val="tx1"/>
                </a:solidFill>
                <a:effectLst/>
                <a:latin typeface="Arial" pitchFamily="34" charset="0"/>
                <a:cs typeface="Arial" pitchFamily="34" charset="0"/>
              </a:endParaRPr>
            </a:p>
          </p:txBody>
        </p:sp>
        <p:sp>
          <p:nvSpPr>
            <p:cNvPr id="8" name="Text Box 6">
              <a:extLst>
                <a:ext uri="{FF2B5EF4-FFF2-40B4-BE49-F238E27FC236}">
                  <a16:creationId xmlns:a16="http://schemas.microsoft.com/office/drawing/2014/main" id="{1122079E-D532-4EF4-A54A-33FE7A4A5C9D}"/>
                </a:ext>
              </a:extLst>
            </p:cNvPr>
            <p:cNvSpPr txBox="1">
              <a:spLocks noChangeArrowheads="1"/>
            </p:cNvSpPr>
            <p:nvPr/>
          </p:nvSpPr>
          <p:spPr bwMode="auto">
            <a:xfrm>
              <a:off x="5835" y="1755"/>
              <a:ext cx="1995" cy="2115"/>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a:ln>
                    <a:noFill/>
                  </a:ln>
                  <a:solidFill>
                    <a:schemeClr val="tx1"/>
                  </a:solidFill>
                  <a:effectLst/>
                  <a:latin typeface="Times New Roman" pitchFamily="18" charset="0"/>
                  <a:cs typeface="Arial" pitchFamily="34" charset="0"/>
                </a:rPr>
                <a:t>4. </a:t>
              </a:r>
              <a:r>
                <a:rPr kumimoji="0" lang="en-US" sz="1400" b="0" i="0" u="none" strike="noStrike" cap="none" normalizeH="0" baseline="0" dirty="0" err="1">
                  <a:ln>
                    <a:noFill/>
                  </a:ln>
                  <a:solidFill>
                    <a:schemeClr val="tx1"/>
                  </a:solidFill>
                  <a:effectLst/>
                  <a:latin typeface="Times New Roman" pitchFamily="18" charset="0"/>
                  <a:cs typeface="Arial" pitchFamily="34" charset="0"/>
                </a:rPr>
                <a:t>Theoritical</a:t>
              </a:r>
              <a:r>
                <a:rPr kumimoji="0" lang="en-US" sz="1400" b="0" i="0" u="none" strike="noStrike" cap="none" normalizeH="0" baseline="0" dirty="0">
                  <a:ln>
                    <a:noFill/>
                  </a:ln>
                  <a:solidFill>
                    <a:schemeClr val="tx1"/>
                  </a:solidFill>
                  <a:effectLst/>
                  <a:latin typeface="Times New Roman" pitchFamily="18" charset="0"/>
                  <a:cs typeface="Arial" pitchFamily="34" charset="0"/>
                </a:rPr>
                <a:t> Framework </a:t>
              </a:r>
              <a:r>
                <a:rPr kumimoji="0" lang="en-US" sz="1400" b="0" i="0" u="none" strike="noStrike" cap="none" normalizeH="0" baseline="0" dirty="0" err="1">
                  <a:ln>
                    <a:noFill/>
                  </a:ln>
                  <a:solidFill>
                    <a:schemeClr val="tx1"/>
                  </a:solidFill>
                  <a:effectLst/>
                  <a:latin typeface="Times New Roman" pitchFamily="18" charset="0"/>
                  <a:cs typeface="Arial" pitchFamily="34" charset="0"/>
                </a:rPr>
                <a:t>Variabel</a:t>
              </a:r>
              <a:r>
                <a:rPr kumimoji="0" lang="en-US" sz="1400" b="0" i="0" u="none" strike="noStrike" cap="none" normalizeH="0" baseline="0" dirty="0">
                  <a:ln>
                    <a:noFill/>
                  </a:ln>
                  <a:solidFill>
                    <a:schemeClr val="tx1"/>
                  </a:solidFill>
                  <a:effectLst/>
                  <a:latin typeface="Times New Roman" pitchFamily="18" charset="0"/>
                  <a:cs typeface="Arial" pitchFamily="34" charset="0"/>
                </a:rPr>
                <a:t> clearly identified and labeled </a:t>
              </a:r>
              <a:endParaRPr kumimoji="0" lang="en-US" sz="1800" b="0" i="0" u="none" strike="noStrike" cap="none" normalizeH="0" baseline="0" dirty="0">
                <a:ln>
                  <a:noFill/>
                </a:ln>
                <a:solidFill>
                  <a:schemeClr val="tx1"/>
                </a:solidFill>
                <a:effectLst/>
                <a:latin typeface="Arial" pitchFamily="34" charset="0"/>
                <a:cs typeface="Arial" pitchFamily="34" charset="0"/>
              </a:endParaRPr>
            </a:p>
          </p:txBody>
        </p:sp>
        <p:sp>
          <p:nvSpPr>
            <p:cNvPr id="9" name="Text Box 7">
              <a:extLst>
                <a:ext uri="{FF2B5EF4-FFF2-40B4-BE49-F238E27FC236}">
                  <a16:creationId xmlns:a16="http://schemas.microsoft.com/office/drawing/2014/main" id="{60407D4F-7B21-4012-91FE-52EE7687C173}"/>
                </a:ext>
              </a:extLst>
            </p:cNvPr>
            <p:cNvSpPr txBox="1">
              <a:spLocks noChangeArrowheads="1"/>
            </p:cNvSpPr>
            <p:nvPr/>
          </p:nvSpPr>
          <p:spPr bwMode="auto">
            <a:xfrm>
              <a:off x="7980" y="1755"/>
              <a:ext cx="1995" cy="1800"/>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a:ln>
                    <a:noFill/>
                  </a:ln>
                  <a:solidFill>
                    <a:schemeClr val="tx1"/>
                  </a:solidFill>
                  <a:effectLst/>
                  <a:latin typeface="Times New Roman" pitchFamily="18" charset="0"/>
                  <a:cs typeface="Arial" pitchFamily="34" charset="0"/>
                </a:rPr>
                <a:t>5. Generation of Hypotheses</a:t>
              </a:r>
              <a:endParaRPr kumimoji="0" lang="en-US" sz="1800" b="0" i="0" u="none" strike="noStrike" cap="none" normalizeH="0" baseline="0">
                <a:ln>
                  <a:noFill/>
                </a:ln>
                <a:solidFill>
                  <a:schemeClr val="tx1"/>
                </a:solidFill>
                <a:effectLst/>
                <a:latin typeface="Arial" pitchFamily="34" charset="0"/>
                <a:cs typeface="Arial" pitchFamily="34" charset="0"/>
              </a:endParaRPr>
            </a:p>
          </p:txBody>
        </p:sp>
        <p:sp>
          <p:nvSpPr>
            <p:cNvPr id="10" name="Text Box 8">
              <a:extLst>
                <a:ext uri="{FF2B5EF4-FFF2-40B4-BE49-F238E27FC236}">
                  <a16:creationId xmlns:a16="http://schemas.microsoft.com/office/drawing/2014/main" id="{E88BAEF4-F89D-4C80-B937-BAD5E29DEEA8}"/>
                </a:ext>
              </a:extLst>
            </p:cNvPr>
            <p:cNvSpPr txBox="1">
              <a:spLocks noChangeArrowheads="1"/>
            </p:cNvSpPr>
            <p:nvPr/>
          </p:nvSpPr>
          <p:spPr bwMode="auto">
            <a:xfrm>
              <a:off x="10155" y="1755"/>
              <a:ext cx="1995" cy="1800"/>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a:ln>
                    <a:noFill/>
                  </a:ln>
                  <a:solidFill>
                    <a:schemeClr val="tx1"/>
                  </a:solidFill>
                  <a:effectLst/>
                  <a:latin typeface="Times New Roman" pitchFamily="18" charset="0"/>
                  <a:cs typeface="Arial" pitchFamily="34" charset="0"/>
                </a:rPr>
                <a:t>6. Sceintific Research design</a:t>
              </a:r>
              <a:endParaRPr kumimoji="0" lang="en-US" sz="1800" b="0" i="0" u="none" strike="noStrike" cap="none" normalizeH="0" baseline="0">
                <a:ln>
                  <a:noFill/>
                </a:ln>
                <a:solidFill>
                  <a:schemeClr val="tx1"/>
                </a:solidFill>
                <a:effectLst/>
                <a:latin typeface="Arial" pitchFamily="34" charset="0"/>
                <a:cs typeface="Arial" pitchFamily="34" charset="0"/>
              </a:endParaRPr>
            </a:p>
          </p:txBody>
        </p:sp>
        <p:sp>
          <p:nvSpPr>
            <p:cNvPr id="11" name="Text Box 9">
              <a:extLst>
                <a:ext uri="{FF2B5EF4-FFF2-40B4-BE49-F238E27FC236}">
                  <a16:creationId xmlns:a16="http://schemas.microsoft.com/office/drawing/2014/main" id="{6D52E46F-EF9C-4474-91E7-DC6D8A13C610}"/>
                </a:ext>
              </a:extLst>
            </p:cNvPr>
            <p:cNvSpPr txBox="1">
              <a:spLocks noChangeArrowheads="1"/>
            </p:cNvSpPr>
            <p:nvPr/>
          </p:nvSpPr>
          <p:spPr bwMode="auto">
            <a:xfrm>
              <a:off x="12360" y="1755"/>
              <a:ext cx="1995" cy="1800"/>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a:ln>
                    <a:noFill/>
                  </a:ln>
                  <a:solidFill>
                    <a:schemeClr val="tx1"/>
                  </a:solidFill>
                  <a:effectLst/>
                  <a:latin typeface="Times New Roman" pitchFamily="18" charset="0"/>
                  <a:cs typeface="Arial" pitchFamily="34" charset="0"/>
                </a:rPr>
                <a:t>7. Data Collection Analysis, and interpretation</a:t>
              </a:r>
              <a:endParaRPr kumimoji="0" lang="en-US" sz="1800" b="0" i="0" u="none" strike="noStrike" cap="none" normalizeH="0" baseline="0">
                <a:ln>
                  <a:noFill/>
                </a:ln>
                <a:solidFill>
                  <a:schemeClr val="tx1"/>
                </a:solidFill>
                <a:effectLst/>
                <a:latin typeface="Arial" pitchFamily="34" charset="0"/>
                <a:cs typeface="Arial" pitchFamily="34" charset="0"/>
              </a:endParaRPr>
            </a:p>
          </p:txBody>
        </p:sp>
        <p:sp>
          <p:nvSpPr>
            <p:cNvPr id="12" name="Text Box 10">
              <a:extLst>
                <a:ext uri="{FF2B5EF4-FFF2-40B4-BE49-F238E27FC236}">
                  <a16:creationId xmlns:a16="http://schemas.microsoft.com/office/drawing/2014/main" id="{F285CE5D-4374-4A95-89E7-D20F2D531630}"/>
                </a:ext>
              </a:extLst>
            </p:cNvPr>
            <p:cNvSpPr txBox="1">
              <a:spLocks noChangeArrowheads="1"/>
            </p:cNvSpPr>
            <p:nvPr/>
          </p:nvSpPr>
          <p:spPr bwMode="auto">
            <a:xfrm>
              <a:off x="12450" y="4620"/>
              <a:ext cx="1995" cy="2355"/>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a:ln>
                    <a:noFill/>
                  </a:ln>
                  <a:solidFill>
                    <a:schemeClr val="tx1"/>
                  </a:solidFill>
                  <a:effectLst/>
                  <a:latin typeface="Times New Roman" pitchFamily="18" charset="0"/>
                  <a:cs typeface="Arial" pitchFamily="34" charset="0"/>
                </a:rPr>
                <a:t>8.Deduction Hypotheses substantied? Research question answered?</a:t>
              </a:r>
              <a:endParaRPr kumimoji="0" lang="en-US" sz="1800" b="0" i="0" u="none" strike="noStrike" cap="none" normalizeH="0" baseline="0">
                <a:ln>
                  <a:noFill/>
                </a:ln>
                <a:solidFill>
                  <a:schemeClr val="tx1"/>
                </a:solidFill>
                <a:effectLst/>
                <a:latin typeface="Arial" pitchFamily="34" charset="0"/>
                <a:cs typeface="Arial" pitchFamily="34" charset="0"/>
              </a:endParaRPr>
            </a:p>
          </p:txBody>
        </p:sp>
        <p:sp>
          <p:nvSpPr>
            <p:cNvPr id="13" name="Text Box 11">
              <a:extLst>
                <a:ext uri="{FF2B5EF4-FFF2-40B4-BE49-F238E27FC236}">
                  <a16:creationId xmlns:a16="http://schemas.microsoft.com/office/drawing/2014/main" id="{7DD205FE-DA65-4B8E-A368-9E575822E14D}"/>
                </a:ext>
              </a:extLst>
            </p:cNvPr>
            <p:cNvSpPr txBox="1">
              <a:spLocks noChangeArrowheads="1"/>
            </p:cNvSpPr>
            <p:nvPr/>
          </p:nvSpPr>
          <p:spPr bwMode="auto">
            <a:xfrm>
              <a:off x="6870" y="8910"/>
              <a:ext cx="1995" cy="915"/>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a:ln>
                    <a:noFill/>
                  </a:ln>
                  <a:solidFill>
                    <a:schemeClr val="tx1"/>
                  </a:solidFill>
                  <a:effectLst/>
                  <a:latin typeface="Times New Roman" pitchFamily="18" charset="0"/>
                  <a:cs typeface="Arial" pitchFamily="34" charset="0"/>
                </a:rPr>
                <a:t>9. Report writing</a:t>
              </a:r>
              <a:endParaRPr kumimoji="0" lang="en-US" sz="1800" b="0" i="0" u="none" strike="noStrike" cap="none" normalizeH="0" baseline="0">
                <a:ln>
                  <a:noFill/>
                </a:ln>
                <a:solidFill>
                  <a:schemeClr val="tx1"/>
                </a:solidFill>
                <a:effectLst/>
                <a:latin typeface="Arial" pitchFamily="34" charset="0"/>
                <a:cs typeface="Arial" pitchFamily="34" charset="0"/>
              </a:endParaRPr>
            </a:p>
          </p:txBody>
        </p:sp>
        <p:sp>
          <p:nvSpPr>
            <p:cNvPr id="14" name="Text Box 12">
              <a:extLst>
                <a:ext uri="{FF2B5EF4-FFF2-40B4-BE49-F238E27FC236}">
                  <a16:creationId xmlns:a16="http://schemas.microsoft.com/office/drawing/2014/main" id="{69D6D4F7-04EA-4476-9569-1D24D08DA6BC}"/>
                </a:ext>
              </a:extLst>
            </p:cNvPr>
            <p:cNvSpPr txBox="1">
              <a:spLocks noChangeArrowheads="1"/>
            </p:cNvSpPr>
            <p:nvPr/>
          </p:nvSpPr>
          <p:spPr bwMode="auto">
            <a:xfrm>
              <a:off x="9465" y="8895"/>
              <a:ext cx="1995" cy="930"/>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a:ln>
                    <a:noFill/>
                  </a:ln>
                  <a:solidFill>
                    <a:schemeClr val="tx1"/>
                  </a:solidFill>
                  <a:effectLst/>
                  <a:latin typeface="Times New Roman" pitchFamily="18" charset="0"/>
                  <a:cs typeface="Arial" pitchFamily="34" charset="0"/>
                </a:rPr>
                <a:t>10. Report Presentation</a:t>
              </a:r>
              <a:endParaRPr kumimoji="0" lang="en-US" sz="1800" b="0" i="0" u="none" strike="noStrike" cap="none" normalizeH="0" baseline="0">
                <a:ln>
                  <a:noFill/>
                </a:ln>
                <a:solidFill>
                  <a:schemeClr val="tx1"/>
                </a:solidFill>
                <a:effectLst/>
                <a:latin typeface="Arial" pitchFamily="34" charset="0"/>
                <a:cs typeface="Arial" pitchFamily="34" charset="0"/>
              </a:endParaRPr>
            </a:p>
          </p:txBody>
        </p:sp>
        <p:sp>
          <p:nvSpPr>
            <p:cNvPr id="15" name="Text Box 13">
              <a:extLst>
                <a:ext uri="{FF2B5EF4-FFF2-40B4-BE49-F238E27FC236}">
                  <a16:creationId xmlns:a16="http://schemas.microsoft.com/office/drawing/2014/main" id="{4BA4268F-9A81-47E4-902A-7C95B2DDF0C0}"/>
                </a:ext>
              </a:extLst>
            </p:cNvPr>
            <p:cNvSpPr txBox="1">
              <a:spLocks noChangeArrowheads="1"/>
            </p:cNvSpPr>
            <p:nvPr/>
          </p:nvSpPr>
          <p:spPr bwMode="auto">
            <a:xfrm>
              <a:off x="12150" y="8835"/>
              <a:ext cx="2790" cy="990"/>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a:ln>
                    <a:noFill/>
                  </a:ln>
                  <a:solidFill>
                    <a:schemeClr val="tx1"/>
                  </a:solidFill>
                  <a:effectLst/>
                  <a:latin typeface="Times New Roman" pitchFamily="18" charset="0"/>
                  <a:cs typeface="Arial" pitchFamily="34" charset="0"/>
                </a:rPr>
                <a:t>11. Managerial Decision Making</a:t>
              </a:r>
              <a:endParaRPr kumimoji="0" lang="en-US" sz="1800" b="0" i="0" u="none" strike="noStrike" cap="none" normalizeH="0" baseline="0">
                <a:ln>
                  <a:noFill/>
                </a:ln>
                <a:solidFill>
                  <a:schemeClr val="tx1"/>
                </a:solidFill>
                <a:effectLst/>
                <a:latin typeface="Arial" pitchFamily="34" charset="0"/>
                <a:cs typeface="Arial" pitchFamily="34" charset="0"/>
              </a:endParaRPr>
            </a:p>
          </p:txBody>
        </p:sp>
        <p:cxnSp>
          <p:nvCxnSpPr>
            <p:cNvPr id="16" name="AutoShape 14">
              <a:extLst>
                <a:ext uri="{FF2B5EF4-FFF2-40B4-BE49-F238E27FC236}">
                  <a16:creationId xmlns:a16="http://schemas.microsoft.com/office/drawing/2014/main" id="{9BB2AD1E-1FD8-460C-8406-315ED01BB61F}"/>
                </a:ext>
              </a:extLst>
            </p:cNvPr>
            <p:cNvCxnSpPr>
              <a:cxnSpLocks noChangeShapeType="1"/>
            </p:cNvCxnSpPr>
            <p:nvPr/>
          </p:nvCxnSpPr>
          <p:spPr bwMode="auto">
            <a:xfrm>
              <a:off x="8880" y="9315"/>
              <a:ext cx="585" cy="0"/>
            </a:xfrm>
            <a:prstGeom prst="straightConnector1">
              <a:avLst/>
            </a:prstGeom>
            <a:noFill/>
            <a:ln w="9525">
              <a:solidFill>
                <a:srgbClr val="000000"/>
              </a:solidFill>
              <a:round/>
              <a:headEnd/>
              <a:tailEnd type="triangle" w="med" len="med"/>
            </a:ln>
          </p:spPr>
        </p:cxnSp>
        <p:cxnSp>
          <p:nvCxnSpPr>
            <p:cNvPr id="17" name="AutoShape 15">
              <a:extLst>
                <a:ext uri="{FF2B5EF4-FFF2-40B4-BE49-F238E27FC236}">
                  <a16:creationId xmlns:a16="http://schemas.microsoft.com/office/drawing/2014/main" id="{0B1A0165-B35B-4975-B04E-F3FBA9AB060B}"/>
                </a:ext>
              </a:extLst>
            </p:cNvPr>
            <p:cNvCxnSpPr>
              <a:cxnSpLocks noChangeShapeType="1"/>
            </p:cNvCxnSpPr>
            <p:nvPr/>
          </p:nvCxnSpPr>
          <p:spPr bwMode="auto">
            <a:xfrm>
              <a:off x="11490" y="9315"/>
              <a:ext cx="585" cy="0"/>
            </a:xfrm>
            <a:prstGeom prst="straightConnector1">
              <a:avLst/>
            </a:prstGeom>
            <a:noFill/>
            <a:ln w="9525">
              <a:solidFill>
                <a:srgbClr val="000000"/>
              </a:solidFill>
              <a:round/>
              <a:headEnd/>
              <a:tailEnd type="triangle" w="med" len="med"/>
            </a:ln>
          </p:spPr>
        </p:cxnSp>
        <p:cxnSp>
          <p:nvCxnSpPr>
            <p:cNvPr id="18" name="AutoShape 16">
              <a:extLst>
                <a:ext uri="{FF2B5EF4-FFF2-40B4-BE49-F238E27FC236}">
                  <a16:creationId xmlns:a16="http://schemas.microsoft.com/office/drawing/2014/main" id="{0A95CF5B-541F-4DF5-AAB5-8C22119A9616}"/>
                </a:ext>
              </a:extLst>
            </p:cNvPr>
            <p:cNvCxnSpPr>
              <a:cxnSpLocks noChangeShapeType="1"/>
            </p:cNvCxnSpPr>
            <p:nvPr/>
          </p:nvCxnSpPr>
          <p:spPr bwMode="auto">
            <a:xfrm>
              <a:off x="2880" y="3750"/>
              <a:ext cx="2685" cy="0"/>
            </a:xfrm>
            <a:prstGeom prst="straightConnector1">
              <a:avLst/>
            </a:prstGeom>
            <a:noFill/>
            <a:ln w="9525">
              <a:solidFill>
                <a:srgbClr val="000000"/>
              </a:solidFill>
              <a:round/>
              <a:headEnd/>
              <a:tailEnd type="triangle" w="med" len="med"/>
            </a:ln>
          </p:spPr>
        </p:cxnSp>
        <p:cxnSp>
          <p:nvCxnSpPr>
            <p:cNvPr id="19" name="AutoShape 17">
              <a:extLst>
                <a:ext uri="{FF2B5EF4-FFF2-40B4-BE49-F238E27FC236}">
                  <a16:creationId xmlns:a16="http://schemas.microsoft.com/office/drawing/2014/main" id="{35D143C8-4C1D-41ED-AAA1-589A250A91BA}"/>
                </a:ext>
              </a:extLst>
            </p:cNvPr>
            <p:cNvCxnSpPr>
              <a:cxnSpLocks noChangeShapeType="1"/>
            </p:cNvCxnSpPr>
            <p:nvPr/>
          </p:nvCxnSpPr>
          <p:spPr bwMode="auto">
            <a:xfrm>
              <a:off x="2340" y="3210"/>
              <a:ext cx="15" cy="1890"/>
            </a:xfrm>
            <a:prstGeom prst="straightConnector1">
              <a:avLst/>
            </a:prstGeom>
            <a:noFill/>
            <a:ln w="9525">
              <a:solidFill>
                <a:srgbClr val="000000"/>
              </a:solidFill>
              <a:round/>
              <a:headEnd/>
              <a:tailEnd type="triangle" w="med" len="med"/>
            </a:ln>
          </p:spPr>
        </p:cxnSp>
        <p:cxnSp>
          <p:nvCxnSpPr>
            <p:cNvPr id="20" name="AutoShape 18">
              <a:extLst>
                <a:ext uri="{FF2B5EF4-FFF2-40B4-BE49-F238E27FC236}">
                  <a16:creationId xmlns:a16="http://schemas.microsoft.com/office/drawing/2014/main" id="{52AB8E9C-BE45-4449-AF48-F6328D5C3E01}"/>
                </a:ext>
              </a:extLst>
            </p:cNvPr>
            <p:cNvCxnSpPr>
              <a:cxnSpLocks noChangeShapeType="1"/>
            </p:cNvCxnSpPr>
            <p:nvPr/>
          </p:nvCxnSpPr>
          <p:spPr bwMode="auto">
            <a:xfrm>
              <a:off x="7065" y="3675"/>
              <a:ext cx="1815" cy="0"/>
            </a:xfrm>
            <a:prstGeom prst="straightConnector1">
              <a:avLst/>
            </a:prstGeom>
            <a:noFill/>
            <a:ln w="9525">
              <a:solidFill>
                <a:srgbClr val="000000"/>
              </a:solidFill>
              <a:round/>
              <a:headEnd/>
              <a:tailEnd type="triangle" w="med" len="med"/>
            </a:ln>
          </p:spPr>
        </p:cxnSp>
        <p:cxnSp>
          <p:nvCxnSpPr>
            <p:cNvPr id="21" name="AutoShape 19">
              <a:extLst>
                <a:ext uri="{FF2B5EF4-FFF2-40B4-BE49-F238E27FC236}">
                  <a16:creationId xmlns:a16="http://schemas.microsoft.com/office/drawing/2014/main" id="{87CABFE3-E838-4429-87AB-4C83B6BDB170}"/>
                </a:ext>
              </a:extLst>
            </p:cNvPr>
            <p:cNvCxnSpPr>
              <a:cxnSpLocks noChangeShapeType="1"/>
            </p:cNvCxnSpPr>
            <p:nvPr/>
          </p:nvCxnSpPr>
          <p:spPr bwMode="auto">
            <a:xfrm flipV="1">
              <a:off x="9675" y="3300"/>
              <a:ext cx="1455" cy="15"/>
            </a:xfrm>
            <a:prstGeom prst="straightConnector1">
              <a:avLst/>
            </a:prstGeom>
            <a:noFill/>
            <a:ln w="9525">
              <a:solidFill>
                <a:srgbClr val="000000"/>
              </a:solidFill>
              <a:round/>
              <a:headEnd/>
              <a:tailEnd type="triangle" w="med" len="med"/>
            </a:ln>
          </p:spPr>
        </p:cxnSp>
        <p:cxnSp>
          <p:nvCxnSpPr>
            <p:cNvPr id="22" name="AutoShape 20">
              <a:extLst>
                <a:ext uri="{FF2B5EF4-FFF2-40B4-BE49-F238E27FC236}">
                  <a16:creationId xmlns:a16="http://schemas.microsoft.com/office/drawing/2014/main" id="{E489A933-E83C-4C11-BF15-B7D4A5933CF1}"/>
                </a:ext>
              </a:extLst>
            </p:cNvPr>
            <p:cNvCxnSpPr>
              <a:cxnSpLocks noChangeShapeType="1"/>
            </p:cNvCxnSpPr>
            <p:nvPr/>
          </p:nvCxnSpPr>
          <p:spPr bwMode="auto">
            <a:xfrm>
              <a:off x="11835" y="3315"/>
              <a:ext cx="1410" cy="0"/>
            </a:xfrm>
            <a:prstGeom prst="straightConnector1">
              <a:avLst/>
            </a:prstGeom>
            <a:noFill/>
            <a:ln w="9525">
              <a:solidFill>
                <a:srgbClr val="000000"/>
              </a:solidFill>
              <a:round/>
              <a:headEnd/>
              <a:tailEnd type="triangle" w="med" len="med"/>
            </a:ln>
          </p:spPr>
        </p:cxnSp>
        <p:cxnSp>
          <p:nvCxnSpPr>
            <p:cNvPr id="23" name="AutoShape 21">
              <a:extLst>
                <a:ext uri="{FF2B5EF4-FFF2-40B4-BE49-F238E27FC236}">
                  <a16:creationId xmlns:a16="http://schemas.microsoft.com/office/drawing/2014/main" id="{F9C8EA59-9202-4319-9A04-593E9771E7F6}"/>
                </a:ext>
              </a:extLst>
            </p:cNvPr>
            <p:cNvCxnSpPr>
              <a:cxnSpLocks noChangeShapeType="1"/>
            </p:cNvCxnSpPr>
            <p:nvPr/>
          </p:nvCxnSpPr>
          <p:spPr bwMode="auto">
            <a:xfrm>
              <a:off x="13320" y="3870"/>
              <a:ext cx="0" cy="630"/>
            </a:xfrm>
            <a:prstGeom prst="straightConnector1">
              <a:avLst/>
            </a:prstGeom>
            <a:noFill/>
            <a:ln w="9525">
              <a:solidFill>
                <a:srgbClr val="000000"/>
              </a:solidFill>
              <a:round/>
              <a:headEnd type="triangle" w="med" len="med"/>
              <a:tailEnd type="triangle" w="med" len="med"/>
            </a:ln>
          </p:spPr>
        </p:cxnSp>
        <p:cxnSp>
          <p:nvCxnSpPr>
            <p:cNvPr id="24" name="AutoShape 22">
              <a:extLst>
                <a:ext uri="{FF2B5EF4-FFF2-40B4-BE49-F238E27FC236}">
                  <a16:creationId xmlns:a16="http://schemas.microsoft.com/office/drawing/2014/main" id="{468A17D6-F80E-44CF-B828-5046B022B929}"/>
                </a:ext>
              </a:extLst>
            </p:cNvPr>
            <p:cNvCxnSpPr>
              <a:cxnSpLocks noChangeShapeType="1"/>
            </p:cNvCxnSpPr>
            <p:nvPr/>
          </p:nvCxnSpPr>
          <p:spPr bwMode="auto">
            <a:xfrm flipH="1">
              <a:off x="5700" y="7320"/>
              <a:ext cx="7845" cy="0"/>
            </a:xfrm>
            <a:prstGeom prst="straightConnector1">
              <a:avLst/>
            </a:prstGeom>
            <a:noFill/>
            <a:ln w="9525">
              <a:solidFill>
                <a:srgbClr val="000000"/>
              </a:solidFill>
              <a:round/>
              <a:headEnd/>
              <a:tailEnd type="triangle" w="med" len="med"/>
            </a:ln>
          </p:spPr>
        </p:cxnSp>
        <p:cxnSp>
          <p:nvCxnSpPr>
            <p:cNvPr id="25" name="AutoShape 23">
              <a:extLst>
                <a:ext uri="{FF2B5EF4-FFF2-40B4-BE49-F238E27FC236}">
                  <a16:creationId xmlns:a16="http://schemas.microsoft.com/office/drawing/2014/main" id="{4F5D87E5-DD50-4D63-ABCF-D56F02B646BF}"/>
                </a:ext>
              </a:extLst>
            </p:cNvPr>
            <p:cNvCxnSpPr>
              <a:cxnSpLocks noChangeShapeType="1"/>
            </p:cNvCxnSpPr>
            <p:nvPr/>
          </p:nvCxnSpPr>
          <p:spPr bwMode="auto">
            <a:xfrm flipH="1" flipV="1">
              <a:off x="4485" y="3870"/>
              <a:ext cx="1215" cy="3450"/>
            </a:xfrm>
            <a:prstGeom prst="straightConnector1">
              <a:avLst/>
            </a:prstGeom>
            <a:noFill/>
            <a:ln w="9525">
              <a:solidFill>
                <a:srgbClr val="000000"/>
              </a:solidFill>
              <a:prstDash val="dash"/>
              <a:round/>
              <a:headEnd/>
              <a:tailEnd type="triangle" w="med" len="med"/>
            </a:ln>
          </p:spPr>
        </p:cxnSp>
        <p:cxnSp>
          <p:nvCxnSpPr>
            <p:cNvPr id="26" name="AutoShape 24">
              <a:extLst>
                <a:ext uri="{FF2B5EF4-FFF2-40B4-BE49-F238E27FC236}">
                  <a16:creationId xmlns:a16="http://schemas.microsoft.com/office/drawing/2014/main" id="{4525B895-A268-4B9E-9A0D-6FFE09B5EBCA}"/>
                </a:ext>
              </a:extLst>
            </p:cNvPr>
            <p:cNvCxnSpPr>
              <a:cxnSpLocks noChangeShapeType="1"/>
            </p:cNvCxnSpPr>
            <p:nvPr/>
          </p:nvCxnSpPr>
          <p:spPr bwMode="auto">
            <a:xfrm flipV="1">
              <a:off x="5700" y="4005"/>
              <a:ext cx="1065" cy="3315"/>
            </a:xfrm>
            <a:prstGeom prst="straightConnector1">
              <a:avLst/>
            </a:prstGeom>
            <a:noFill/>
            <a:ln w="9525">
              <a:solidFill>
                <a:srgbClr val="000000"/>
              </a:solidFill>
              <a:prstDash val="dash"/>
              <a:round/>
              <a:headEnd/>
              <a:tailEnd type="triangle" w="med" len="med"/>
            </a:ln>
          </p:spPr>
        </p:cxnSp>
        <p:cxnSp>
          <p:nvCxnSpPr>
            <p:cNvPr id="27" name="AutoShape 25">
              <a:extLst>
                <a:ext uri="{FF2B5EF4-FFF2-40B4-BE49-F238E27FC236}">
                  <a16:creationId xmlns:a16="http://schemas.microsoft.com/office/drawing/2014/main" id="{4C8EB77C-CB15-4062-B1E3-8B4BF2C261B9}"/>
                </a:ext>
              </a:extLst>
            </p:cNvPr>
            <p:cNvCxnSpPr>
              <a:cxnSpLocks noChangeShapeType="1"/>
            </p:cNvCxnSpPr>
            <p:nvPr/>
          </p:nvCxnSpPr>
          <p:spPr bwMode="auto">
            <a:xfrm flipV="1">
              <a:off x="5835" y="3870"/>
              <a:ext cx="2865" cy="3450"/>
            </a:xfrm>
            <a:prstGeom prst="straightConnector1">
              <a:avLst/>
            </a:prstGeom>
            <a:noFill/>
            <a:ln w="9525">
              <a:solidFill>
                <a:srgbClr val="000000"/>
              </a:solidFill>
              <a:prstDash val="dash"/>
              <a:round/>
              <a:headEnd/>
              <a:tailEnd type="triangle" w="med" len="med"/>
            </a:ln>
          </p:spPr>
        </p:cxnSp>
        <p:cxnSp>
          <p:nvCxnSpPr>
            <p:cNvPr id="28" name="AutoShape 26">
              <a:extLst>
                <a:ext uri="{FF2B5EF4-FFF2-40B4-BE49-F238E27FC236}">
                  <a16:creationId xmlns:a16="http://schemas.microsoft.com/office/drawing/2014/main" id="{B103FA4F-8438-469C-844B-F53D15AAA411}"/>
                </a:ext>
              </a:extLst>
            </p:cNvPr>
            <p:cNvCxnSpPr>
              <a:cxnSpLocks noChangeShapeType="1"/>
            </p:cNvCxnSpPr>
            <p:nvPr/>
          </p:nvCxnSpPr>
          <p:spPr bwMode="auto">
            <a:xfrm flipV="1">
              <a:off x="5835" y="3750"/>
              <a:ext cx="5025" cy="3570"/>
            </a:xfrm>
            <a:prstGeom prst="straightConnector1">
              <a:avLst/>
            </a:prstGeom>
            <a:noFill/>
            <a:ln w="9525">
              <a:solidFill>
                <a:srgbClr val="000000"/>
              </a:solidFill>
              <a:prstDash val="dash"/>
              <a:round/>
              <a:headEnd/>
              <a:tailEnd type="triangle" w="med" len="med"/>
            </a:ln>
          </p:spPr>
        </p:cxnSp>
        <p:cxnSp>
          <p:nvCxnSpPr>
            <p:cNvPr id="29" name="AutoShape 27">
              <a:extLst>
                <a:ext uri="{FF2B5EF4-FFF2-40B4-BE49-F238E27FC236}">
                  <a16:creationId xmlns:a16="http://schemas.microsoft.com/office/drawing/2014/main" id="{0EE8DA7C-FB28-4A9E-87F8-7DC1FDF96256}"/>
                </a:ext>
              </a:extLst>
            </p:cNvPr>
            <p:cNvCxnSpPr>
              <a:cxnSpLocks noChangeShapeType="1"/>
            </p:cNvCxnSpPr>
            <p:nvPr/>
          </p:nvCxnSpPr>
          <p:spPr bwMode="auto">
            <a:xfrm flipV="1">
              <a:off x="5835" y="3615"/>
              <a:ext cx="7125" cy="3705"/>
            </a:xfrm>
            <a:prstGeom prst="straightConnector1">
              <a:avLst/>
            </a:prstGeom>
            <a:noFill/>
            <a:ln w="9525">
              <a:solidFill>
                <a:srgbClr val="000000"/>
              </a:solidFill>
              <a:prstDash val="dash"/>
              <a:round/>
              <a:headEnd/>
              <a:tailEnd type="triangle" w="med" len="med"/>
            </a:ln>
          </p:spPr>
        </p:cxnSp>
        <p:sp>
          <p:nvSpPr>
            <p:cNvPr id="30" name="Text Box 28">
              <a:extLst>
                <a:ext uri="{FF2B5EF4-FFF2-40B4-BE49-F238E27FC236}">
                  <a16:creationId xmlns:a16="http://schemas.microsoft.com/office/drawing/2014/main" id="{E0DF0E50-B998-4C07-9D4D-90D14818DC2A}"/>
                </a:ext>
              </a:extLst>
            </p:cNvPr>
            <p:cNvSpPr txBox="1">
              <a:spLocks noChangeArrowheads="1"/>
            </p:cNvSpPr>
            <p:nvPr/>
          </p:nvSpPr>
          <p:spPr bwMode="auto">
            <a:xfrm>
              <a:off x="5460" y="8010"/>
              <a:ext cx="930" cy="435"/>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en-US" sz="1100" b="0" i="0" u="none" strike="noStrike" cap="none" normalizeH="0" baseline="0">
                  <a:ln>
                    <a:noFill/>
                  </a:ln>
                  <a:solidFill>
                    <a:schemeClr val="tx1"/>
                  </a:solidFill>
                  <a:effectLst/>
                  <a:latin typeface="Calibri" pitchFamily="34" charset="0"/>
                  <a:cs typeface="Arial" pitchFamily="34" charset="0"/>
                </a:rPr>
                <a:t>No</a:t>
              </a:r>
              <a:endParaRPr kumimoji="0" lang="en-US" sz="1800" b="0" i="0" u="none" strike="noStrike" cap="none" normalizeH="0" baseline="0">
                <a:ln>
                  <a:noFill/>
                </a:ln>
                <a:solidFill>
                  <a:schemeClr val="tx1"/>
                </a:solidFill>
                <a:effectLst/>
                <a:latin typeface="Arial" pitchFamily="34" charset="0"/>
                <a:cs typeface="Arial" pitchFamily="34" charset="0"/>
              </a:endParaRPr>
            </a:p>
          </p:txBody>
        </p:sp>
        <p:cxnSp>
          <p:nvCxnSpPr>
            <p:cNvPr id="31" name="AutoShape 29">
              <a:extLst>
                <a:ext uri="{FF2B5EF4-FFF2-40B4-BE49-F238E27FC236}">
                  <a16:creationId xmlns:a16="http://schemas.microsoft.com/office/drawing/2014/main" id="{FB29CAC5-7536-4EF5-BEC6-97D2CBFAEF48}"/>
                </a:ext>
              </a:extLst>
            </p:cNvPr>
            <p:cNvCxnSpPr>
              <a:cxnSpLocks noChangeShapeType="1"/>
            </p:cNvCxnSpPr>
            <p:nvPr/>
          </p:nvCxnSpPr>
          <p:spPr bwMode="auto">
            <a:xfrm flipH="1" flipV="1">
              <a:off x="3165" y="7170"/>
              <a:ext cx="2295" cy="1065"/>
            </a:xfrm>
            <a:prstGeom prst="straightConnector1">
              <a:avLst/>
            </a:prstGeom>
            <a:noFill/>
            <a:ln w="9525">
              <a:solidFill>
                <a:srgbClr val="000000"/>
              </a:solidFill>
              <a:prstDash val="dash"/>
              <a:round/>
              <a:headEnd/>
              <a:tailEnd type="triangle" w="med" len="med"/>
            </a:ln>
          </p:spPr>
        </p:cxnSp>
        <p:sp>
          <p:nvSpPr>
            <p:cNvPr id="32" name="Text Box 30">
              <a:extLst>
                <a:ext uri="{FF2B5EF4-FFF2-40B4-BE49-F238E27FC236}">
                  <a16:creationId xmlns:a16="http://schemas.microsoft.com/office/drawing/2014/main" id="{D299CC1C-9A70-41AF-8997-2F08EF370491}"/>
                </a:ext>
              </a:extLst>
            </p:cNvPr>
            <p:cNvSpPr txBox="1">
              <a:spLocks noChangeArrowheads="1"/>
            </p:cNvSpPr>
            <p:nvPr/>
          </p:nvSpPr>
          <p:spPr bwMode="auto">
            <a:xfrm>
              <a:off x="5505" y="7575"/>
              <a:ext cx="930" cy="435"/>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en-US" sz="1100" b="0" i="0" u="none" strike="noStrike" cap="none" normalizeH="0" baseline="0">
                  <a:ln>
                    <a:noFill/>
                  </a:ln>
                  <a:solidFill>
                    <a:schemeClr val="tx1"/>
                  </a:solidFill>
                  <a:effectLst/>
                  <a:latin typeface="Calibri" pitchFamily="34" charset="0"/>
                  <a:cs typeface="Arial" pitchFamily="34" charset="0"/>
                </a:rPr>
                <a:t>Y</a:t>
              </a:r>
              <a:endParaRPr kumimoji="0" lang="en-US" sz="1800" b="0" i="0" u="none" strike="noStrike" cap="none" normalizeH="0" baseline="0">
                <a:ln>
                  <a:noFill/>
                </a:ln>
                <a:solidFill>
                  <a:schemeClr val="tx1"/>
                </a:solidFill>
                <a:effectLst/>
                <a:latin typeface="Arial" pitchFamily="34" charset="0"/>
                <a:cs typeface="Arial" pitchFamily="34" charset="0"/>
              </a:endParaRPr>
            </a:p>
          </p:txBody>
        </p:sp>
        <p:sp>
          <p:nvSpPr>
            <p:cNvPr id="33" name="Text Box 31">
              <a:extLst>
                <a:ext uri="{FF2B5EF4-FFF2-40B4-BE49-F238E27FC236}">
                  <a16:creationId xmlns:a16="http://schemas.microsoft.com/office/drawing/2014/main" id="{93AAA019-C4DF-4EEC-9795-0FCCBD376F4B}"/>
                </a:ext>
              </a:extLst>
            </p:cNvPr>
            <p:cNvSpPr txBox="1">
              <a:spLocks noChangeArrowheads="1"/>
            </p:cNvSpPr>
            <p:nvPr/>
          </p:nvSpPr>
          <p:spPr bwMode="auto">
            <a:xfrm>
              <a:off x="9930" y="8010"/>
              <a:ext cx="930" cy="435"/>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en-US" sz="1100" b="0" i="0" u="none" strike="noStrike" cap="none" normalizeH="0" baseline="0">
                  <a:ln>
                    <a:noFill/>
                  </a:ln>
                  <a:solidFill>
                    <a:schemeClr val="tx1"/>
                  </a:solidFill>
                  <a:effectLst/>
                  <a:latin typeface="Calibri" pitchFamily="34" charset="0"/>
                  <a:cs typeface="Arial" pitchFamily="34" charset="0"/>
                </a:rPr>
                <a:t>Yes</a:t>
              </a:r>
              <a:endParaRPr kumimoji="0" lang="en-US" sz="1800" b="0" i="0" u="none" strike="noStrike" cap="none" normalizeH="0" baseline="0">
                <a:ln>
                  <a:noFill/>
                </a:ln>
                <a:solidFill>
                  <a:schemeClr val="tx1"/>
                </a:solidFill>
                <a:effectLst/>
                <a:latin typeface="Arial" pitchFamily="34" charset="0"/>
                <a:cs typeface="Arial" pitchFamily="34" charset="0"/>
              </a:endParaRPr>
            </a:p>
          </p:txBody>
        </p:sp>
        <p:cxnSp>
          <p:nvCxnSpPr>
            <p:cNvPr id="34" name="AutoShape 32">
              <a:extLst>
                <a:ext uri="{FF2B5EF4-FFF2-40B4-BE49-F238E27FC236}">
                  <a16:creationId xmlns:a16="http://schemas.microsoft.com/office/drawing/2014/main" id="{9087F3B1-1819-4DE7-B49D-7ECB2009C458}"/>
                </a:ext>
              </a:extLst>
            </p:cNvPr>
            <p:cNvCxnSpPr>
              <a:cxnSpLocks noChangeShapeType="1"/>
            </p:cNvCxnSpPr>
            <p:nvPr/>
          </p:nvCxnSpPr>
          <p:spPr bwMode="auto">
            <a:xfrm>
              <a:off x="10365" y="8445"/>
              <a:ext cx="0" cy="390"/>
            </a:xfrm>
            <a:prstGeom prst="straightConnector1">
              <a:avLst/>
            </a:prstGeom>
            <a:noFill/>
            <a:ln w="9525">
              <a:solidFill>
                <a:srgbClr val="000000"/>
              </a:solidFill>
              <a:round/>
              <a:headEnd/>
              <a:tailEnd type="triangle" w="med" len="med"/>
            </a:ln>
          </p:spPr>
        </p:cxnSp>
        <p:sp>
          <p:nvSpPr>
            <p:cNvPr id="35" name="Text Box 33">
              <a:extLst>
                <a:ext uri="{FF2B5EF4-FFF2-40B4-BE49-F238E27FC236}">
                  <a16:creationId xmlns:a16="http://schemas.microsoft.com/office/drawing/2014/main" id="{CD5B8958-F84D-4241-937A-06D7CE3DA155}"/>
                </a:ext>
              </a:extLst>
            </p:cNvPr>
            <p:cNvSpPr txBox="1">
              <a:spLocks noChangeArrowheads="1"/>
            </p:cNvSpPr>
            <p:nvPr/>
          </p:nvSpPr>
          <p:spPr bwMode="auto">
            <a:xfrm>
              <a:off x="10155" y="7575"/>
              <a:ext cx="930" cy="435"/>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en-US" sz="1100" b="0" i="0" u="none" strike="noStrike" cap="none" normalizeH="0" baseline="0">
                  <a:ln>
                    <a:noFill/>
                  </a:ln>
                  <a:solidFill>
                    <a:schemeClr val="tx1"/>
                  </a:solidFill>
                  <a:effectLst/>
                  <a:latin typeface="Calibri" pitchFamily="34" charset="0"/>
                  <a:cs typeface="Arial" pitchFamily="34" charset="0"/>
                </a:rPr>
                <a:t>Y</a:t>
              </a:r>
              <a:endParaRPr kumimoji="0" lang="en-US" sz="1800" b="0" i="0" u="none" strike="noStrike" cap="none" normalizeH="0" baseline="0">
                <a:ln>
                  <a:noFill/>
                </a:ln>
                <a:solidFill>
                  <a:schemeClr val="tx1"/>
                </a:solidFill>
                <a:effectLst/>
                <a:latin typeface="Arial" pitchFamily="34" charset="0"/>
                <a:cs typeface="Arial" pitchFamily="34" charset="0"/>
              </a:endParaRPr>
            </a:p>
          </p:txBody>
        </p:sp>
        <p:sp>
          <p:nvSpPr>
            <p:cNvPr id="36" name="Text Box 34">
              <a:extLst>
                <a:ext uri="{FF2B5EF4-FFF2-40B4-BE49-F238E27FC236}">
                  <a16:creationId xmlns:a16="http://schemas.microsoft.com/office/drawing/2014/main" id="{B32A11F7-9B29-46FB-A150-572B3DE2B6BC}"/>
                </a:ext>
              </a:extLst>
            </p:cNvPr>
            <p:cNvSpPr txBox="1">
              <a:spLocks noChangeArrowheads="1"/>
            </p:cNvSpPr>
            <p:nvPr/>
          </p:nvSpPr>
          <p:spPr bwMode="auto">
            <a:xfrm>
              <a:off x="1860" y="10500"/>
              <a:ext cx="8265" cy="540"/>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en-US" sz="1100" b="1" i="0" u="none" strike="noStrike" cap="none" normalizeH="0" baseline="0">
                  <a:ln>
                    <a:noFill/>
                  </a:ln>
                  <a:solidFill>
                    <a:schemeClr val="tx1"/>
                  </a:solidFill>
                  <a:effectLst/>
                  <a:latin typeface="Calibri" pitchFamily="34" charset="0"/>
                  <a:cs typeface="Arial" pitchFamily="34" charset="0"/>
                </a:rPr>
                <a:t>Figure : THE RESEARCH PROSES FOR BASIC AND APPLIED RESEARCH</a:t>
              </a:r>
              <a:endParaRPr kumimoji="0" lang="en-US" sz="1800" b="0" i="0" u="none" strike="noStrike" cap="none" normalizeH="0" baseline="0">
                <a:ln>
                  <a:noFill/>
                </a:ln>
                <a:solidFill>
                  <a:schemeClr val="tx1"/>
                </a:solidFill>
                <a:effectLst/>
                <a:latin typeface="Arial" pitchFamily="34" charset="0"/>
                <a:cs typeface="Arial" pitchFamily="34" charset="0"/>
              </a:endParaRPr>
            </a:p>
          </p:txBody>
        </p:sp>
      </p:grpSp>
    </p:spTree>
    <p:extLst>
      <p:ext uri="{BB962C8B-B14F-4D97-AF65-F5344CB8AC3E}">
        <p14:creationId xmlns:p14="http://schemas.microsoft.com/office/powerpoint/2010/main" val="267277053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5407DC-10E1-438E-A93F-777C2D955FB2}"/>
              </a:ext>
            </a:extLst>
          </p:cNvPr>
          <p:cNvSpPr>
            <a:spLocks noGrp="1"/>
          </p:cNvSpPr>
          <p:nvPr>
            <p:ph type="title"/>
          </p:nvPr>
        </p:nvSpPr>
        <p:spPr/>
        <p:txBody>
          <a:bodyPr>
            <a:normAutofit fontScale="90000"/>
          </a:bodyPr>
          <a:lstStyle/>
          <a:p>
            <a:pPr marL="0" marR="0" lvl="0" indent="0" defTabSz="914400" rtl="0" eaLnBrk="1" fontAlgn="base" latinLnBrk="0" hangingPunct="1">
              <a:lnSpc>
                <a:spcPct val="100000"/>
              </a:lnSpc>
              <a:spcBef>
                <a:spcPct val="0"/>
              </a:spcBef>
              <a:spcAft>
                <a:spcPct val="0"/>
              </a:spcAft>
              <a:tabLst/>
            </a:pPr>
            <a:r>
              <a:rPr kumimoji="0" lang="en-US" sz="4000" b="0" i="0" u="none" strike="noStrike" cap="none" normalizeH="0" baseline="0" dirty="0">
                <a:ln>
                  <a:noFill/>
                </a:ln>
                <a:solidFill>
                  <a:schemeClr val="tx1"/>
                </a:solidFill>
                <a:effectLst/>
                <a:latin typeface="Times New Roman" pitchFamily="18" charset="0"/>
                <a:cs typeface="Arial" pitchFamily="34" charset="0"/>
              </a:rPr>
              <a:t>Observation</a:t>
            </a:r>
            <a:br>
              <a:rPr kumimoji="0" lang="en-US" sz="4000" b="0" i="0" u="none" strike="noStrike" cap="none" normalizeH="0" baseline="0" dirty="0">
                <a:ln>
                  <a:noFill/>
                </a:ln>
                <a:solidFill>
                  <a:schemeClr val="tx1"/>
                </a:solidFill>
                <a:effectLst/>
                <a:latin typeface="Times New Roman" pitchFamily="18" charset="0"/>
                <a:cs typeface="Arial" pitchFamily="34" charset="0"/>
              </a:rPr>
            </a:br>
            <a:r>
              <a:rPr kumimoji="0" lang="en-US" sz="4000" b="1" i="0" u="none" strike="noStrike" cap="none" normalizeH="0" baseline="0" dirty="0">
                <a:ln>
                  <a:noFill/>
                </a:ln>
                <a:solidFill>
                  <a:schemeClr val="tx1"/>
                </a:solidFill>
                <a:effectLst/>
                <a:latin typeface="Times New Roman" pitchFamily="18" charset="0"/>
                <a:cs typeface="Arial" pitchFamily="34" charset="0"/>
              </a:rPr>
              <a:t>Broad area of research interest identified</a:t>
            </a:r>
            <a:endParaRPr lang="en-ID" b="1" dirty="0"/>
          </a:p>
        </p:txBody>
      </p:sp>
      <p:sp>
        <p:nvSpPr>
          <p:cNvPr id="3" name="Content Placeholder 2">
            <a:extLst>
              <a:ext uri="{FF2B5EF4-FFF2-40B4-BE49-F238E27FC236}">
                <a16:creationId xmlns:a16="http://schemas.microsoft.com/office/drawing/2014/main" id="{116623DA-0428-438D-8903-764352872A4E}"/>
              </a:ext>
            </a:extLst>
          </p:cNvPr>
          <p:cNvSpPr>
            <a:spLocks noGrp="1"/>
          </p:cNvSpPr>
          <p:nvPr>
            <p:ph idx="1"/>
          </p:nvPr>
        </p:nvSpPr>
        <p:spPr/>
        <p:txBody>
          <a:bodyPr>
            <a:normAutofit/>
          </a:bodyPr>
          <a:lstStyle/>
          <a:p>
            <a:r>
              <a:rPr lang="en-US" sz="2600" dirty="0" err="1"/>
              <a:t>Dilakukan</a:t>
            </a:r>
            <a:r>
              <a:rPr lang="en-US" sz="2600" dirty="0"/>
              <a:t> </a:t>
            </a:r>
            <a:r>
              <a:rPr lang="en-US" sz="2600" dirty="0" err="1"/>
              <a:t>melalui</a:t>
            </a:r>
            <a:r>
              <a:rPr lang="en-US" sz="2600" dirty="0"/>
              <a:t> proses </a:t>
            </a:r>
            <a:r>
              <a:rPr lang="en-US" sz="2600" dirty="0" err="1"/>
              <a:t>observasi</a:t>
            </a:r>
            <a:r>
              <a:rPr lang="en-US" sz="2600" dirty="0"/>
              <a:t> dan focus pada </a:t>
            </a:r>
            <a:r>
              <a:rPr lang="en-US" sz="2600" dirty="0" err="1"/>
              <a:t>situasi</a:t>
            </a:r>
            <a:r>
              <a:rPr lang="en-US" sz="2600" dirty="0"/>
              <a:t> yang </a:t>
            </a:r>
            <a:r>
              <a:rPr lang="en-US" sz="2600" dirty="0" err="1"/>
              <a:t>sedang</a:t>
            </a:r>
            <a:r>
              <a:rPr lang="en-US" sz="2600" dirty="0"/>
              <a:t> </a:t>
            </a:r>
            <a:r>
              <a:rPr lang="en-US" sz="2600" dirty="0" err="1"/>
              <a:t>diinvestigasi</a:t>
            </a:r>
            <a:r>
              <a:rPr lang="en-US" sz="2600" dirty="0"/>
              <a:t>.</a:t>
            </a:r>
          </a:p>
          <a:p>
            <a:r>
              <a:rPr lang="en-US" sz="2600" dirty="0" err="1"/>
              <a:t>Mempelajari</a:t>
            </a:r>
            <a:r>
              <a:rPr lang="en-US" sz="2600" dirty="0"/>
              <a:t> </a:t>
            </a:r>
            <a:r>
              <a:rPr lang="en-US" sz="2600" dirty="0" err="1"/>
              <a:t>secara</a:t>
            </a:r>
            <a:r>
              <a:rPr lang="en-US" sz="2600" dirty="0"/>
              <a:t> </a:t>
            </a:r>
            <a:r>
              <a:rPr lang="en-US" sz="2600" dirty="0" err="1"/>
              <a:t>terus</a:t>
            </a:r>
            <a:r>
              <a:rPr lang="en-US" sz="2600" dirty="0"/>
              <a:t> </a:t>
            </a:r>
            <a:r>
              <a:rPr lang="en-US" sz="2600" dirty="0" err="1"/>
              <a:t>menerus</a:t>
            </a:r>
            <a:r>
              <a:rPr lang="en-US" sz="2600" dirty="0"/>
              <a:t> </a:t>
            </a:r>
            <a:r>
              <a:rPr lang="en-US" sz="2600" dirty="0" err="1"/>
              <a:t>kemungkinan</a:t>
            </a:r>
            <a:r>
              <a:rPr lang="en-US" sz="2600" dirty="0"/>
              <a:t> yang </a:t>
            </a:r>
            <a:r>
              <a:rPr lang="en-US" sz="2600" dirty="0" err="1"/>
              <a:t>dibutuhkan</a:t>
            </a:r>
            <a:r>
              <a:rPr lang="en-US" sz="2600" dirty="0"/>
              <a:t> </a:t>
            </a:r>
            <a:r>
              <a:rPr lang="en-US" sz="2600" dirty="0" err="1"/>
              <a:t>untuk</a:t>
            </a:r>
            <a:r>
              <a:rPr lang="en-US" sz="2600" dirty="0"/>
              <a:t> </a:t>
            </a:r>
            <a:r>
              <a:rPr lang="en-US" sz="2600" dirty="0" err="1"/>
              <a:t>penyelesaian</a:t>
            </a:r>
            <a:r>
              <a:rPr lang="en-US" sz="2600" dirty="0"/>
              <a:t> </a:t>
            </a:r>
            <a:r>
              <a:rPr lang="en-US" sz="2600" dirty="0" err="1"/>
              <a:t>masalah</a:t>
            </a:r>
            <a:r>
              <a:rPr lang="en-US" sz="2600" dirty="0"/>
              <a:t>, </a:t>
            </a:r>
            <a:r>
              <a:rPr lang="en-US" sz="2600" dirty="0" err="1"/>
              <a:t>dengan</a:t>
            </a:r>
            <a:r>
              <a:rPr lang="en-US" sz="2600" dirty="0"/>
              <a:t> </a:t>
            </a:r>
            <a:r>
              <a:rPr lang="en-US" sz="2600" dirty="0" err="1"/>
              <a:t>cara</a:t>
            </a:r>
            <a:r>
              <a:rPr lang="en-US" sz="2600" dirty="0"/>
              <a:t>:</a:t>
            </a:r>
          </a:p>
          <a:p>
            <a:pPr lvl="1"/>
            <a:r>
              <a:rPr lang="en-US" sz="2600" dirty="0" err="1"/>
              <a:t>Seting</a:t>
            </a:r>
            <a:r>
              <a:rPr lang="en-US" sz="2600" dirty="0"/>
              <a:t> </a:t>
            </a:r>
            <a:r>
              <a:rPr lang="en-US" sz="2600" dirty="0" err="1"/>
              <a:t>keseluruhan</a:t>
            </a:r>
            <a:r>
              <a:rPr lang="en-US" sz="2600" dirty="0"/>
              <a:t> </a:t>
            </a:r>
            <a:r>
              <a:rPr lang="en-US" sz="2600" dirty="0" err="1"/>
              <a:t>dimana</a:t>
            </a:r>
            <a:r>
              <a:rPr lang="en-US" sz="2600" dirty="0"/>
              <a:t> </a:t>
            </a:r>
            <a:r>
              <a:rPr lang="en-US" sz="2600" dirty="0" err="1"/>
              <a:t>permasalahan</a:t>
            </a:r>
            <a:r>
              <a:rPr lang="en-US" sz="2600" dirty="0"/>
              <a:t> “</a:t>
            </a:r>
            <a:r>
              <a:rPr lang="en-US" sz="2600" dirty="0" err="1"/>
              <a:t>berada</a:t>
            </a:r>
            <a:r>
              <a:rPr lang="en-US" sz="2600" dirty="0"/>
              <a:t>””.</a:t>
            </a:r>
          </a:p>
          <a:p>
            <a:pPr lvl="1"/>
            <a:r>
              <a:rPr lang="en-US" sz="2600" dirty="0" err="1"/>
              <a:t>Upaya</a:t>
            </a:r>
            <a:r>
              <a:rPr lang="en-US" sz="2600" dirty="0"/>
              <a:t> yang </a:t>
            </a:r>
            <a:r>
              <a:rPr lang="en-US" sz="2600" dirty="0" err="1"/>
              <a:t>dipercaya</a:t>
            </a:r>
            <a:r>
              <a:rPr lang="en-US" sz="2600" dirty="0"/>
              <a:t> </a:t>
            </a:r>
            <a:r>
              <a:rPr lang="en-US" sz="2600" dirty="0" err="1"/>
              <a:t>dapat</a:t>
            </a:r>
            <a:r>
              <a:rPr lang="en-US" sz="2600" dirty="0"/>
              <a:t> </a:t>
            </a:r>
            <a:r>
              <a:rPr lang="en-US" sz="2600" dirty="0" err="1"/>
              <a:t>memperbaiki</a:t>
            </a:r>
            <a:r>
              <a:rPr lang="en-US" sz="2600" dirty="0"/>
              <a:t> </a:t>
            </a:r>
            <a:r>
              <a:rPr lang="en-US" sz="2600" dirty="0" err="1"/>
              <a:t>kondisi</a:t>
            </a:r>
            <a:r>
              <a:rPr lang="en-US" sz="2600" dirty="0"/>
              <a:t> </a:t>
            </a:r>
            <a:r>
              <a:rPr lang="en-US" sz="2600" dirty="0" err="1"/>
              <a:t>dimana</a:t>
            </a:r>
            <a:r>
              <a:rPr lang="en-US" sz="2600" dirty="0"/>
              <a:t> </a:t>
            </a:r>
            <a:r>
              <a:rPr lang="en-US" sz="2600" dirty="0" err="1"/>
              <a:t>permasalahan</a:t>
            </a:r>
            <a:r>
              <a:rPr lang="en-US" sz="2600" dirty="0"/>
              <a:t> </a:t>
            </a:r>
            <a:r>
              <a:rPr lang="en-US" sz="2600" dirty="0" err="1"/>
              <a:t>muncul</a:t>
            </a:r>
            <a:r>
              <a:rPr lang="en-US" sz="2600" dirty="0"/>
              <a:t>.</a:t>
            </a:r>
          </a:p>
          <a:p>
            <a:pPr lvl="1"/>
            <a:r>
              <a:rPr lang="en-US" sz="2600" dirty="0" err="1"/>
              <a:t>Konsep</a:t>
            </a:r>
            <a:r>
              <a:rPr lang="en-US" sz="2600" dirty="0"/>
              <a:t> </a:t>
            </a:r>
            <a:r>
              <a:rPr lang="en-US" sz="2600" dirty="0" err="1"/>
              <a:t>atau</a:t>
            </a:r>
            <a:r>
              <a:rPr lang="en-US" sz="2600" dirty="0"/>
              <a:t> </a:t>
            </a:r>
            <a:r>
              <a:rPr lang="en-US" sz="2600" dirty="0" err="1"/>
              <a:t>isu</a:t>
            </a:r>
            <a:r>
              <a:rPr lang="en-US" sz="2600" dirty="0"/>
              <a:t> </a:t>
            </a:r>
            <a:r>
              <a:rPr lang="en-US" sz="2600" dirty="0" err="1"/>
              <a:t>teori</a:t>
            </a:r>
            <a:r>
              <a:rPr lang="en-US" sz="2600" dirty="0"/>
              <a:t> yang </a:t>
            </a:r>
            <a:r>
              <a:rPr lang="en-US" sz="2600" dirty="0" err="1"/>
              <a:t>dibutuhkan</a:t>
            </a:r>
            <a:r>
              <a:rPr lang="en-US" sz="2600" dirty="0"/>
              <a:t> </a:t>
            </a:r>
            <a:r>
              <a:rPr lang="en-US" sz="2600" dirty="0" err="1"/>
              <a:t>dalam</a:t>
            </a:r>
            <a:r>
              <a:rPr lang="en-US" sz="2600" dirty="0"/>
              <a:t> </a:t>
            </a:r>
            <a:r>
              <a:rPr lang="en-US" sz="2600" dirty="0" err="1"/>
              <a:t>memahami</a:t>
            </a:r>
            <a:r>
              <a:rPr lang="en-US" sz="2600" dirty="0"/>
              <a:t> phenomena </a:t>
            </a:r>
            <a:r>
              <a:rPr lang="en-US" sz="2600" dirty="0" err="1"/>
              <a:t>permasalahan</a:t>
            </a:r>
            <a:r>
              <a:rPr lang="en-US" sz="2600" dirty="0">
                <a:sym typeface="Wingdings" panose="05000000000000000000" pitchFamily="2" charset="2"/>
              </a:rPr>
              <a:t> </a:t>
            </a:r>
            <a:r>
              <a:rPr lang="en-US" sz="2600" dirty="0" err="1">
                <a:sym typeface="Wingdings" panose="05000000000000000000" pitchFamily="2" charset="2"/>
              </a:rPr>
              <a:t>survei</a:t>
            </a:r>
            <a:r>
              <a:rPr lang="en-US" sz="2600" dirty="0">
                <a:sym typeface="Wingdings" panose="05000000000000000000" pitchFamily="2" charset="2"/>
              </a:rPr>
              <a:t> </a:t>
            </a:r>
            <a:r>
              <a:rPr lang="en-US" sz="2600" b="1" dirty="0" err="1">
                <a:sym typeface="Wingdings" panose="05000000000000000000" pitchFamily="2" charset="2"/>
              </a:rPr>
              <a:t>literatur</a:t>
            </a:r>
            <a:r>
              <a:rPr lang="en-US" sz="2600" b="1" dirty="0">
                <a:sym typeface="Wingdings" panose="05000000000000000000" pitchFamily="2" charset="2"/>
              </a:rPr>
              <a:t> </a:t>
            </a:r>
            <a:r>
              <a:rPr lang="en-US" sz="2600" b="1" dirty="0" err="1">
                <a:sym typeface="Wingdings" panose="05000000000000000000" pitchFamily="2" charset="2"/>
              </a:rPr>
              <a:t>penelitian</a:t>
            </a:r>
            <a:r>
              <a:rPr lang="en-US" b="1" dirty="0">
                <a:sym typeface="Wingdings" panose="05000000000000000000" pitchFamily="2" charset="2"/>
              </a:rPr>
              <a:t>.</a:t>
            </a:r>
            <a:endParaRPr lang="en-US" b="1" dirty="0"/>
          </a:p>
          <a:p>
            <a:endParaRPr lang="en-US" dirty="0"/>
          </a:p>
          <a:p>
            <a:endParaRPr lang="en-US" dirty="0"/>
          </a:p>
          <a:p>
            <a:endParaRPr lang="en-ID" dirty="0"/>
          </a:p>
        </p:txBody>
      </p:sp>
    </p:spTree>
    <p:extLst>
      <p:ext uri="{BB962C8B-B14F-4D97-AF65-F5344CB8AC3E}">
        <p14:creationId xmlns:p14="http://schemas.microsoft.com/office/powerpoint/2010/main" val="117652330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E4725F-679C-442C-B5ED-B1148671373D}"/>
              </a:ext>
            </a:extLst>
          </p:cNvPr>
          <p:cNvSpPr>
            <a:spLocks noGrp="1"/>
          </p:cNvSpPr>
          <p:nvPr>
            <p:ph type="title"/>
          </p:nvPr>
        </p:nvSpPr>
        <p:spPr/>
        <p:txBody>
          <a:bodyPr/>
          <a:lstStyle/>
          <a:p>
            <a:r>
              <a:rPr lang="en-US" dirty="0" err="1"/>
              <a:t>Literatur</a:t>
            </a:r>
            <a:r>
              <a:rPr lang="en-US" dirty="0"/>
              <a:t> </a:t>
            </a:r>
            <a:r>
              <a:rPr lang="en-US" dirty="0" err="1"/>
              <a:t>Penelitian</a:t>
            </a:r>
            <a:endParaRPr lang="en-ID" dirty="0"/>
          </a:p>
        </p:txBody>
      </p:sp>
      <p:sp>
        <p:nvSpPr>
          <p:cNvPr id="3" name="Content Placeholder 2">
            <a:extLst>
              <a:ext uri="{FF2B5EF4-FFF2-40B4-BE49-F238E27FC236}">
                <a16:creationId xmlns:a16="http://schemas.microsoft.com/office/drawing/2014/main" id="{84683A63-320F-41C4-A2A7-01A6D9AE798A}"/>
              </a:ext>
            </a:extLst>
          </p:cNvPr>
          <p:cNvSpPr>
            <a:spLocks noGrp="1"/>
          </p:cNvSpPr>
          <p:nvPr>
            <p:ph idx="1"/>
          </p:nvPr>
        </p:nvSpPr>
        <p:spPr>
          <a:xfrm>
            <a:off x="419986" y="1295400"/>
            <a:ext cx="8229600" cy="5181600"/>
          </a:xfrm>
        </p:spPr>
        <p:txBody>
          <a:bodyPr>
            <a:normAutofit/>
          </a:bodyPr>
          <a:lstStyle/>
          <a:p>
            <a:r>
              <a:rPr lang="en-US" sz="2400" dirty="0" err="1"/>
              <a:t>Adalah</a:t>
            </a:r>
            <a:r>
              <a:rPr lang="en-US" sz="2400" dirty="0"/>
              <a:t> </a:t>
            </a:r>
            <a:r>
              <a:rPr lang="en-US" sz="2400" dirty="0" err="1"/>
              <a:t>dokumentasi</a:t>
            </a:r>
            <a:r>
              <a:rPr lang="en-US" sz="2400" dirty="0"/>
              <a:t> </a:t>
            </a:r>
            <a:r>
              <a:rPr lang="en-US" sz="2400" dirty="0" err="1"/>
              <a:t>pandangan</a:t>
            </a:r>
            <a:r>
              <a:rPr lang="en-US" sz="2400" dirty="0"/>
              <a:t> </a:t>
            </a:r>
            <a:r>
              <a:rPr lang="en-US" sz="2400" dirty="0" err="1"/>
              <a:t>komprehensif</a:t>
            </a:r>
            <a:r>
              <a:rPr lang="en-US" sz="2400" dirty="0"/>
              <a:t> </a:t>
            </a:r>
            <a:r>
              <a:rPr lang="en-US" sz="2400" dirty="0" err="1"/>
              <a:t>dari</a:t>
            </a:r>
            <a:r>
              <a:rPr lang="en-US" sz="2400" dirty="0"/>
              <a:t> </a:t>
            </a:r>
            <a:r>
              <a:rPr lang="en-US" sz="2400" dirty="0" err="1"/>
              <a:t>kerja</a:t>
            </a:r>
            <a:r>
              <a:rPr lang="en-US" sz="2400" dirty="0"/>
              <a:t> yang </a:t>
            </a:r>
            <a:r>
              <a:rPr lang="en-US" sz="2400" dirty="0" err="1"/>
              <a:t>terpublikasi</a:t>
            </a:r>
            <a:r>
              <a:rPr lang="en-US" sz="2400" dirty="0"/>
              <a:t> </a:t>
            </a:r>
            <a:r>
              <a:rPr lang="en-US" sz="2400" dirty="0" err="1"/>
              <a:t>atau</a:t>
            </a:r>
            <a:r>
              <a:rPr lang="en-US" sz="2400" dirty="0"/>
              <a:t> </a:t>
            </a:r>
            <a:r>
              <a:rPr lang="en-US" sz="2400" dirty="0" err="1"/>
              <a:t>tidak</a:t>
            </a:r>
            <a:r>
              <a:rPr lang="en-US" sz="2400" dirty="0"/>
              <a:t> </a:t>
            </a:r>
            <a:r>
              <a:rPr lang="en-US" sz="2400" dirty="0" err="1"/>
              <a:t>terpublikasi</a:t>
            </a:r>
            <a:r>
              <a:rPr lang="en-US" sz="2400" dirty="0"/>
              <a:t> </a:t>
            </a:r>
            <a:r>
              <a:rPr lang="en-US" sz="2400" dirty="0" err="1"/>
              <a:t>dari</a:t>
            </a:r>
            <a:r>
              <a:rPr lang="en-US" sz="2400" dirty="0"/>
              <a:t> </a:t>
            </a:r>
            <a:r>
              <a:rPr lang="en-US" sz="2400" dirty="0" err="1"/>
              <a:t>sumber</a:t>
            </a:r>
            <a:r>
              <a:rPr lang="en-US" sz="2400" dirty="0"/>
              <a:t> data </a:t>
            </a:r>
            <a:r>
              <a:rPr lang="en-US" sz="2400" dirty="0" err="1"/>
              <a:t>sekunder</a:t>
            </a:r>
            <a:r>
              <a:rPr lang="en-US" sz="2400" dirty="0"/>
              <a:t> </a:t>
            </a:r>
            <a:r>
              <a:rPr lang="en-US" sz="2400" dirty="0" err="1"/>
              <a:t>dalam</a:t>
            </a:r>
            <a:r>
              <a:rPr lang="en-US" sz="2400" dirty="0"/>
              <a:t> area yang </a:t>
            </a:r>
            <a:r>
              <a:rPr lang="en-US" sz="2400" dirty="0" err="1"/>
              <a:t>peneliti</a:t>
            </a:r>
            <a:r>
              <a:rPr lang="en-US" sz="2400" dirty="0"/>
              <a:t> </a:t>
            </a:r>
            <a:r>
              <a:rPr lang="en-US" sz="2400" dirty="0" err="1"/>
              <a:t>tertarik</a:t>
            </a:r>
            <a:r>
              <a:rPr lang="en-US" sz="2400" dirty="0"/>
              <a:t> </a:t>
            </a:r>
            <a:r>
              <a:rPr lang="en-US" sz="2400" dirty="0" err="1"/>
              <a:t>untuk</a:t>
            </a:r>
            <a:r>
              <a:rPr lang="en-US" sz="2400" dirty="0"/>
              <a:t> </a:t>
            </a:r>
            <a:r>
              <a:rPr lang="en-US" sz="2400" dirty="0" err="1"/>
              <a:t>dibahas</a:t>
            </a:r>
            <a:r>
              <a:rPr lang="en-US" sz="2400" dirty="0"/>
              <a:t> </a:t>
            </a:r>
            <a:r>
              <a:rPr lang="en-US" sz="2400" dirty="0">
                <a:sym typeface="Wingdings" panose="05000000000000000000" pitchFamily="2" charset="2"/>
              </a:rPr>
              <a:t> </a:t>
            </a:r>
            <a:r>
              <a:rPr lang="en-US" sz="2400" dirty="0" err="1">
                <a:sym typeface="Wingdings" panose="05000000000000000000" pitchFamily="2" charset="2"/>
              </a:rPr>
              <a:t>buku</a:t>
            </a:r>
            <a:r>
              <a:rPr lang="en-US" sz="2400" dirty="0">
                <a:sym typeface="Wingdings" panose="05000000000000000000" pitchFamily="2" charset="2"/>
              </a:rPr>
              <a:t>, </a:t>
            </a:r>
            <a:r>
              <a:rPr lang="en-US" sz="2400" dirty="0" err="1">
                <a:sym typeface="Wingdings" panose="05000000000000000000" pitchFamily="2" charset="2"/>
              </a:rPr>
              <a:t>jurnal</a:t>
            </a:r>
            <a:r>
              <a:rPr lang="en-US" sz="2400" dirty="0">
                <a:sym typeface="Wingdings" panose="05000000000000000000" pitchFamily="2" charset="2"/>
              </a:rPr>
              <a:t>, </a:t>
            </a:r>
            <a:r>
              <a:rPr lang="en-US" sz="2400" dirty="0" err="1">
                <a:sym typeface="Wingdings" panose="05000000000000000000" pitchFamily="2" charset="2"/>
              </a:rPr>
              <a:t>koran</a:t>
            </a:r>
            <a:r>
              <a:rPr lang="en-US" sz="2400" dirty="0">
                <a:sym typeface="Wingdings" panose="05000000000000000000" pitchFamily="2" charset="2"/>
              </a:rPr>
              <a:t>, </a:t>
            </a:r>
            <a:r>
              <a:rPr lang="en-US" sz="2400" dirty="0" err="1">
                <a:sym typeface="Wingdings" panose="05000000000000000000" pitchFamily="2" charset="2"/>
              </a:rPr>
              <a:t>majalah</a:t>
            </a:r>
            <a:r>
              <a:rPr lang="en-US" sz="2400" dirty="0">
                <a:sym typeface="Wingdings" panose="05000000000000000000" pitchFamily="2" charset="2"/>
              </a:rPr>
              <a:t>, conference </a:t>
            </a:r>
            <a:r>
              <a:rPr lang="en-US" sz="2400" dirty="0" err="1">
                <a:sym typeface="Wingdings" panose="05000000000000000000" pitchFamily="2" charset="2"/>
              </a:rPr>
              <a:t>procceding</a:t>
            </a:r>
            <a:r>
              <a:rPr lang="en-US" sz="2400" dirty="0">
                <a:sym typeface="Wingdings" panose="05000000000000000000" pitchFamily="2" charset="2"/>
              </a:rPr>
              <a:t>, </a:t>
            </a:r>
            <a:r>
              <a:rPr lang="en-US" sz="2400" dirty="0" err="1">
                <a:sym typeface="Wingdings" panose="05000000000000000000" pitchFamily="2" charset="2"/>
              </a:rPr>
              <a:t>desertasi</a:t>
            </a:r>
            <a:r>
              <a:rPr lang="en-US" sz="2400" dirty="0">
                <a:sym typeface="Wingdings" panose="05000000000000000000" pitchFamily="2" charset="2"/>
              </a:rPr>
              <a:t> doctor, thesis magister, </a:t>
            </a:r>
            <a:r>
              <a:rPr lang="en-US" sz="2400" dirty="0" err="1">
                <a:sym typeface="Wingdings" panose="05000000000000000000" pitchFamily="2" charset="2"/>
              </a:rPr>
              <a:t>publikasi</a:t>
            </a:r>
            <a:r>
              <a:rPr lang="en-US" sz="2400" dirty="0">
                <a:sym typeface="Wingdings" panose="05000000000000000000" pitchFamily="2" charset="2"/>
              </a:rPr>
              <a:t> </a:t>
            </a:r>
            <a:r>
              <a:rPr lang="en-US" sz="2400" dirty="0" err="1">
                <a:sym typeface="Wingdings" panose="05000000000000000000" pitchFamily="2" charset="2"/>
              </a:rPr>
              <a:t>pemerintah</a:t>
            </a:r>
            <a:r>
              <a:rPr lang="en-US" sz="2400" dirty="0">
                <a:sym typeface="Wingdings" panose="05000000000000000000" pitchFamily="2" charset="2"/>
              </a:rPr>
              <a:t>, dan </a:t>
            </a:r>
            <a:r>
              <a:rPr lang="en-US" sz="2400" dirty="0" err="1">
                <a:sym typeface="Wingdings" panose="05000000000000000000" pitchFamily="2" charset="2"/>
              </a:rPr>
              <a:t>lainnya</a:t>
            </a:r>
            <a:r>
              <a:rPr lang="en-US" sz="2400" dirty="0">
                <a:sym typeface="Wingdings" panose="05000000000000000000" pitchFamily="2" charset="2"/>
              </a:rPr>
              <a:t>.</a:t>
            </a:r>
          </a:p>
          <a:p>
            <a:r>
              <a:rPr lang="en-US" sz="2400" dirty="0" err="1">
                <a:sym typeface="Wingdings" panose="05000000000000000000" pitchFamily="2" charset="2"/>
              </a:rPr>
              <a:t>Peneliti</a:t>
            </a:r>
            <a:r>
              <a:rPr lang="en-US" sz="2400" dirty="0">
                <a:sym typeface="Wingdings" panose="05000000000000000000" pitchFamily="2" charset="2"/>
              </a:rPr>
              <a:t> juga </a:t>
            </a:r>
            <a:r>
              <a:rPr lang="en-US" sz="2400" dirty="0" err="1">
                <a:sym typeface="Wingdings" panose="05000000000000000000" pitchFamily="2" charset="2"/>
              </a:rPr>
              <a:t>dapat</a:t>
            </a:r>
            <a:r>
              <a:rPr lang="en-US" sz="2400" dirty="0">
                <a:sym typeface="Wingdings" panose="05000000000000000000" pitchFamily="2" charset="2"/>
              </a:rPr>
              <a:t> </a:t>
            </a:r>
            <a:r>
              <a:rPr lang="en-US" sz="2400" dirty="0" err="1">
                <a:sym typeface="Wingdings" panose="05000000000000000000" pitchFamily="2" charset="2"/>
              </a:rPr>
              <a:t>menggunakan</a:t>
            </a:r>
            <a:r>
              <a:rPr lang="en-US" sz="2400" dirty="0">
                <a:sym typeface="Wingdings" panose="05000000000000000000" pitchFamily="2" charset="2"/>
              </a:rPr>
              <a:t> interview </a:t>
            </a:r>
            <a:r>
              <a:rPr lang="en-US" sz="2400" dirty="0" err="1">
                <a:sym typeface="Wingdings" panose="05000000000000000000" pitchFamily="2" charset="2"/>
              </a:rPr>
              <a:t>terstruktur</a:t>
            </a:r>
            <a:r>
              <a:rPr lang="en-US" sz="2400" dirty="0">
                <a:sym typeface="Wingdings" panose="05000000000000000000" pitchFamily="2" charset="2"/>
              </a:rPr>
              <a:t> </a:t>
            </a:r>
            <a:r>
              <a:rPr lang="en-US" sz="2400" dirty="0" err="1">
                <a:sym typeface="Wingdings" panose="05000000000000000000" pitchFamily="2" charset="2"/>
              </a:rPr>
              <a:t>atau</a:t>
            </a:r>
            <a:r>
              <a:rPr lang="en-US" sz="2400" dirty="0">
                <a:sym typeface="Wingdings" panose="05000000000000000000" pitchFamily="2" charset="2"/>
              </a:rPr>
              <a:t> </a:t>
            </a:r>
            <a:r>
              <a:rPr lang="en-US" sz="2400" dirty="0" err="1">
                <a:sym typeface="Wingdings" panose="05000000000000000000" pitchFamily="2" charset="2"/>
              </a:rPr>
              <a:t>tidak</a:t>
            </a:r>
            <a:r>
              <a:rPr lang="en-US" sz="2400" dirty="0">
                <a:sym typeface="Wingdings" panose="05000000000000000000" pitchFamily="2" charset="2"/>
              </a:rPr>
              <a:t> </a:t>
            </a:r>
            <a:r>
              <a:rPr lang="en-US" sz="2400" dirty="0" err="1">
                <a:sym typeface="Wingdings" panose="05000000000000000000" pitchFamily="2" charset="2"/>
              </a:rPr>
              <a:t>terstruktur</a:t>
            </a:r>
            <a:r>
              <a:rPr lang="en-US" sz="2400" dirty="0">
                <a:sym typeface="Wingdings" panose="05000000000000000000" pitchFamily="2" charset="2"/>
              </a:rPr>
              <a:t> </a:t>
            </a:r>
            <a:r>
              <a:rPr lang="en-US" sz="2400" dirty="0" err="1">
                <a:sym typeface="Wingdings" panose="05000000000000000000" pitchFamily="2" charset="2"/>
              </a:rPr>
              <a:t>sebagai</a:t>
            </a:r>
            <a:r>
              <a:rPr lang="en-US" sz="2400" dirty="0">
                <a:sym typeface="Wingdings" panose="05000000000000000000" pitchFamily="2" charset="2"/>
              </a:rPr>
              <a:t> </a:t>
            </a:r>
            <a:r>
              <a:rPr lang="en-US" sz="2400" dirty="0" err="1">
                <a:sym typeface="Wingdings" panose="05000000000000000000" pitchFamily="2" charset="2"/>
              </a:rPr>
              <a:t>bahan</a:t>
            </a:r>
            <a:r>
              <a:rPr lang="en-US" sz="2400" dirty="0">
                <a:sym typeface="Wingdings" panose="05000000000000000000" pitchFamily="2" charset="2"/>
              </a:rPr>
              <a:t> </a:t>
            </a:r>
            <a:r>
              <a:rPr lang="en-US" sz="2400" dirty="0" err="1">
                <a:sym typeface="Wingdings" panose="05000000000000000000" pitchFamily="2" charset="2"/>
              </a:rPr>
              <a:t>observasi</a:t>
            </a:r>
            <a:r>
              <a:rPr lang="en-US" sz="2400" dirty="0">
                <a:sym typeface="Wingdings" panose="05000000000000000000" pitchFamily="2" charset="2"/>
              </a:rPr>
              <a:t>. </a:t>
            </a:r>
          </a:p>
          <a:p>
            <a:r>
              <a:rPr lang="en-US" sz="2400" dirty="0" err="1">
                <a:sym typeface="Wingdings" panose="05000000000000000000" pitchFamily="2" charset="2"/>
              </a:rPr>
              <a:t>Tujuan</a:t>
            </a:r>
            <a:r>
              <a:rPr lang="en-US" sz="2400" dirty="0">
                <a:sym typeface="Wingdings" panose="05000000000000000000" pitchFamily="2" charset="2"/>
              </a:rPr>
              <a:t> </a:t>
            </a:r>
            <a:r>
              <a:rPr lang="en-US" sz="2400" dirty="0" err="1">
                <a:sym typeface="Wingdings" panose="05000000000000000000" pitchFamily="2" charset="2"/>
              </a:rPr>
              <a:t>survei</a:t>
            </a:r>
            <a:r>
              <a:rPr lang="en-US" sz="2400" dirty="0">
                <a:sym typeface="Wingdings" panose="05000000000000000000" pitchFamily="2" charset="2"/>
              </a:rPr>
              <a:t> </a:t>
            </a:r>
            <a:r>
              <a:rPr lang="en-US" sz="2400" dirty="0" err="1">
                <a:sym typeface="Wingdings" panose="05000000000000000000" pitchFamily="2" charset="2"/>
              </a:rPr>
              <a:t>literatur</a:t>
            </a:r>
            <a:r>
              <a:rPr lang="en-US" sz="2400" dirty="0">
                <a:sym typeface="Wingdings" panose="05000000000000000000" pitchFamily="2" charset="2"/>
              </a:rPr>
              <a:t>: </a:t>
            </a:r>
          </a:p>
          <a:p>
            <a:pPr lvl="1"/>
            <a:r>
              <a:rPr lang="en-US" sz="2000" dirty="0" err="1">
                <a:sym typeface="Wingdings" panose="05000000000000000000" pitchFamily="2" charset="2"/>
              </a:rPr>
              <a:t>untuk</a:t>
            </a:r>
            <a:r>
              <a:rPr lang="en-US" sz="2000" dirty="0">
                <a:sym typeface="Wingdings" panose="05000000000000000000" pitchFamily="2" charset="2"/>
              </a:rPr>
              <a:t> </a:t>
            </a:r>
            <a:r>
              <a:rPr lang="en-US" sz="2000" dirty="0" err="1">
                <a:sym typeface="Wingdings" panose="05000000000000000000" pitchFamily="2" charset="2"/>
              </a:rPr>
              <a:t>menjamin</a:t>
            </a:r>
            <a:r>
              <a:rPr lang="en-US" sz="2000" dirty="0">
                <a:sym typeface="Wingdings" panose="05000000000000000000" pitchFamily="2" charset="2"/>
              </a:rPr>
              <a:t> variable yang </a:t>
            </a:r>
            <a:r>
              <a:rPr lang="en-US" sz="2000" dirty="0" err="1">
                <a:sym typeface="Wingdings" panose="05000000000000000000" pitchFamily="2" charset="2"/>
              </a:rPr>
              <a:t>tidak</a:t>
            </a:r>
            <a:r>
              <a:rPr lang="en-US" sz="2000" dirty="0">
                <a:sym typeface="Wingdings" panose="05000000000000000000" pitchFamily="2" charset="2"/>
              </a:rPr>
              <a:t> </a:t>
            </a:r>
            <a:r>
              <a:rPr lang="en-US" sz="2000" dirty="0" err="1">
                <a:sym typeface="Wingdings" panose="05000000000000000000" pitchFamily="2" charset="2"/>
              </a:rPr>
              <a:t>penting</a:t>
            </a:r>
            <a:r>
              <a:rPr lang="en-US" sz="2000" dirty="0">
                <a:sym typeface="Wingdings" panose="05000000000000000000" pitchFamily="2" charset="2"/>
              </a:rPr>
              <a:t> yang </a:t>
            </a:r>
            <a:r>
              <a:rPr lang="en-US" sz="2000" dirty="0" err="1">
                <a:sym typeface="Wingdings" panose="05000000000000000000" pitchFamily="2" charset="2"/>
              </a:rPr>
              <a:t>ditemukan</a:t>
            </a:r>
            <a:r>
              <a:rPr lang="en-US" sz="2000" dirty="0">
                <a:sym typeface="Wingdings" panose="05000000000000000000" pitchFamily="2" charset="2"/>
              </a:rPr>
              <a:t> </a:t>
            </a:r>
            <a:r>
              <a:rPr lang="en-US" sz="2000" dirty="0" err="1">
                <a:sym typeface="Wingdings" panose="05000000000000000000" pitchFamily="2" charset="2"/>
              </a:rPr>
              <a:t>secara</a:t>
            </a:r>
            <a:r>
              <a:rPr lang="en-US" sz="2000" dirty="0">
                <a:sym typeface="Wingdings" panose="05000000000000000000" pitchFamily="2" charset="2"/>
              </a:rPr>
              <a:t> </a:t>
            </a:r>
            <a:r>
              <a:rPr lang="en-US" sz="2000" dirty="0" err="1">
                <a:sym typeface="Wingdings" panose="05000000000000000000" pitchFamily="2" charset="2"/>
              </a:rPr>
              <a:t>berulang</a:t>
            </a:r>
            <a:r>
              <a:rPr lang="en-US" sz="2000" dirty="0">
                <a:sym typeface="Wingdings" panose="05000000000000000000" pitchFamily="2" charset="2"/>
              </a:rPr>
              <a:t> di masa </a:t>
            </a:r>
            <a:r>
              <a:rPr lang="en-US" sz="2000" dirty="0" err="1">
                <a:sym typeface="Wingdings" panose="05000000000000000000" pitchFamily="2" charset="2"/>
              </a:rPr>
              <a:t>lalu</a:t>
            </a:r>
            <a:r>
              <a:rPr lang="en-US" sz="2000" dirty="0">
                <a:sym typeface="Wingdings" panose="05000000000000000000" pitchFamily="2" charset="2"/>
              </a:rPr>
              <a:t> yang </a:t>
            </a:r>
            <a:r>
              <a:rPr lang="en-US" sz="2000" dirty="0" err="1">
                <a:sym typeface="Wingdings" panose="05000000000000000000" pitchFamily="2" charset="2"/>
              </a:rPr>
              <a:t>mempengaruhi</a:t>
            </a:r>
            <a:r>
              <a:rPr lang="en-US" sz="2000" dirty="0">
                <a:sym typeface="Wingdings" panose="05000000000000000000" pitchFamily="2" charset="2"/>
              </a:rPr>
              <a:t> </a:t>
            </a:r>
            <a:r>
              <a:rPr lang="en-US" sz="2000" dirty="0" err="1">
                <a:sym typeface="Wingdings" panose="05000000000000000000" pitchFamily="2" charset="2"/>
              </a:rPr>
              <a:t>permasalahan</a:t>
            </a:r>
            <a:r>
              <a:rPr lang="en-US" sz="2000" dirty="0">
                <a:sym typeface="Wingdings" panose="05000000000000000000" pitchFamily="2" charset="2"/>
              </a:rPr>
              <a:t> </a:t>
            </a:r>
            <a:r>
              <a:rPr lang="en-US" sz="2000" dirty="0" err="1">
                <a:sym typeface="Wingdings" panose="05000000000000000000" pitchFamily="2" charset="2"/>
              </a:rPr>
              <a:t>dapat</a:t>
            </a:r>
            <a:r>
              <a:rPr lang="en-US" sz="2000" dirty="0">
                <a:sym typeface="Wingdings" panose="05000000000000000000" pitchFamily="2" charset="2"/>
              </a:rPr>
              <a:t> </a:t>
            </a:r>
            <a:r>
              <a:rPr lang="en-US" sz="2000" dirty="0" err="1">
                <a:sym typeface="Wingdings" panose="05000000000000000000" pitchFamily="2" charset="2"/>
              </a:rPr>
              <a:t>diabaikan</a:t>
            </a:r>
            <a:r>
              <a:rPr lang="en-US" sz="2000" dirty="0">
                <a:sym typeface="Wingdings" panose="05000000000000000000" pitchFamily="2" charset="2"/>
              </a:rPr>
              <a:t>.</a:t>
            </a:r>
          </a:p>
          <a:p>
            <a:pPr lvl="1"/>
            <a:r>
              <a:rPr lang="en-US" sz="2000" dirty="0" err="1">
                <a:sym typeface="Wingdings" panose="05000000000000000000" pitchFamily="2" charset="2"/>
              </a:rPr>
              <a:t>Variabel</a:t>
            </a:r>
            <a:r>
              <a:rPr lang="en-US" sz="2000" dirty="0">
                <a:sym typeface="Wingdings" panose="05000000000000000000" pitchFamily="2" charset="2"/>
              </a:rPr>
              <a:t> yang </a:t>
            </a:r>
            <a:r>
              <a:rPr lang="en-US" sz="2000" dirty="0" err="1">
                <a:sym typeface="Wingdings" panose="05000000000000000000" pitchFamily="2" charset="2"/>
              </a:rPr>
              <a:t>benar-benar</a:t>
            </a:r>
            <a:r>
              <a:rPr lang="en-US" sz="2000" dirty="0">
                <a:sym typeface="Wingdings" panose="05000000000000000000" pitchFamily="2" charset="2"/>
              </a:rPr>
              <a:t> </a:t>
            </a:r>
            <a:r>
              <a:rPr lang="en-US" sz="2000" dirty="0" err="1">
                <a:sym typeface="Wingdings" panose="05000000000000000000" pitchFamily="2" charset="2"/>
              </a:rPr>
              <a:t>penting</a:t>
            </a:r>
            <a:r>
              <a:rPr lang="en-US" sz="2000" dirty="0">
                <a:sym typeface="Wingdings" panose="05000000000000000000" pitchFamily="2" charset="2"/>
              </a:rPr>
              <a:t> yang </a:t>
            </a:r>
            <a:r>
              <a:rPr lang="en-US" sz="2000" dirty="0" err="1">
                <a:sym typeface="Wingdings" panose="05000000000000000000" pitchFamily="2" charset="2"/>
              </a:rPr>
              <a:t>mempengaruhi</a:t>
            </a:r>
            <a:r>
              <a:rPr lang="en-US" sz="2000" dirty="0">
                <a:sym typeface="Wingdings" panose="05000000000000000000" pitchFamily="2" charset="2"/>
              </a:rPr>
              <a:t> </a:t>
            </a:r>
            <a:r>
              <a:rPr lang="en-US" sz="2000" dirty="0" err="1">
                <a:sym typeface="Wingdings" panose="05000000000000000000" pitchFamily="2" charset="2"/>
              </a:rPr>
              <a:t>permasalahan</a:t>
            </a:r>
            <a:r>
              <a:rPr lang="en-US" sz="2000" dirty="0">
                <a:sym typeface="Wingdings" panose="05000000000000000000" pitchFamily="2" charset="2"/>
              </a:rPr>
              <a:t> </a:t>
            </a:r>
            <a:r>
              <a:rPr lang="en-US" sz="2000" dirty="0" err="1">
                <a:sym typeface="Wingdings" panose="05000000000000000000" pitchFamily="2" charset="2"/>
              </a:rPr>
              <a:t>tidak</a:t>
            </a:r>
            <a:r>
              <a:rPr lang="en-US" sz="2000" dirty="0">
                <a:sym typeface="Wingdings" panose="05000000000000000000" pitchFamily="2" charset="2"/>
              </a:rPr>
              <a:t> </a:t>
            </a:r>
            <a:r>
              <a:rPr lang="en-US" sz="2000" dirty="0" err="1">
                <a:sym typeface="Wingdings" panose="05000000000000000000" pitchFamily="2" charset="2"/>
              </a:rPr>
              <a:t>ditinggalkan</a:t>
            </a:r>
            <a:r>
              <a:rPr lang="en-US" sz="2000" dirty="0">
                <a:sym typeface="Wingdings" panose="05000000000000000000" pitchFamily="2" charset="2"/>
              </a:rPr>
              <a:t>. </a:t>
            </a:r>
          </a:p>
          <a:p>
            <a:pPr lvl="1"/>
            <a:r>
              <a:rPr lang="en-US" sz="2000" dirty="0" err="1">
                <a:sym typeface="Wingdings" panose="05000000000000000000" pitchFamily="2" charset="2"/>
              </a:rPr>
              <a:t>Hanya</a:t>
            </a:r>
            <a:r>
              <a:rPr lang="en-US" sz="2000" dirty="0">
                <a:sym typeface="Wingdings" panose="05000000000000000000" pitchFamily="2" charset="2"/>
              </a:rPr>
              <a:t> </a:t>
            </a:r>
            <a:r>
              <a:rPr lang="en-US" sz="2000" dirty="0" err="1">
                <a:sym typeface="Wingdings" panose="05000000000000000000" pitchFamily="2" charset="2"/>
              </a:rPr>
              <a:t>menggunakan</a:t>
            </a:r>
            <a:r>
              <a:rPr lang="en-US" sz="2000" dirty="0">
                <a:sym typeface="Wingdings" panose="05000000000000000000" pitchFamily="2" charset="2"/>
              </a:rPr>
              <a:t> variable yang </a:t>
            </a:r>
            <a:r>
              <a:rPr lang="en-US" sz="2000" dirty="0" err="1">
                <a:sym typeface="Wingdings" panose="05000000000000000000" pitchFamily="2" charset="2"/>
              </a:rPr>
              <a:t>benar-benar</a:t>
            </a:r>
            <a:r>
              <a:rPr lang="en-US" sz="2000" dirty="0">
                <a:sym typeface="Wingdings" panose="05000000000000000000" pitchFamily="2" charset="2"/>
              </a:rPr>
              <a:t> </a:t>
            </a:r>
            <a:r>
              <a:rPr lang="en-US" sz="2000" dirty="0" err="1">
                <a:sym typeface="Wingdings" panose="05000000000000000000" pitchFamily="2" charset="2"/>
              </a:rPr>
              <a:t>penting</a:t>
            </a:r>
            <a:r>
              <a:rPr lang="en-US" sz="2000" dirty="0">
                <a:sym typeface="Wingdings" panose="05000000000000000000" pitchFamily="2" charset="2"/>
              </a:rPr>
              <a:t> (parsimony) </a:t>
            </a:r>
            <a:endParaRPr lang="en-ID" sz="2000" dirty="0"/>
          </a:p>
        </p:txBody>
      </p:sp>
    </p:spTree>
    <p:extLst>
      <p:ext uri="{BB962C8B-B14F-4D97-AF65-F5344CB8AC3E}">
        <p14:creationId xmlns:p14="http://schemas.microsoft.com/office/powerpoint/2010/main" val="30139558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914A32-60E5-4A4B-B583-A2A03EBFA0AB}"/>
              </a:ext>
            </a:extLst>
          </p:cNvPr>
          <p:cNvSpPr>
            <a:spLocks noGrp="1"/>
          </p:cNvSpPr>
          <p:nvPr>
            <p:ph type="title"/>
          </p:nvPr>
        </p:nvSpPr>
        <p:spPr/>
        <p:txBody>
          <a:bodyPr/>
          <a:lstStyle/>
          <a:p>
            <a:r>
              <a:rPr lang="en-US" dirty="0" err="1"/>
              <a:t>Membangun</a:t>
            </a:r>
            <a:r>
              <a:rPr lang="en-US" dirty="0"/>
              <a:t> </a:t>
            </a:r>
            <a:r>
              <a:rPr lang="en-US" dirty="0" err="1"/>
              <a:t>Survei</a:t>
            </a:r>
            <a:r>
              <a:rPr lang="en-US" dirty="0"/>
              <a:t> </a:t>
            </a:r>
            <a:r>
              <a:rPr lang="en-US" dirty="0" err="1"/>
              <a:t>Literatur</a:t>
            </a:r>
            <a:r>
              <a:rPr lang="en-US" dirty="0"/>
              <a:t> </a:t>
            </a:r>
            <a:endParaRPr lang="en-ID" dirty="0"/>
          </a:p>
        </p:txBody>
      </p:sp>
      <p:sp>
        <p:nvSpPr>
          <p:cNvPr id="3" name="Content Placeholder 2">
            <a:extLst>
              <a:ext uri="{FF2B5EF4-FFF2-40B4-BE49-F238E27FC236}">
                <a16:creationId xmlns:a16="http://schemas.microsoft.com/office/drawing/2014/main" id="{444CE883-481B-4859-A5B1-574B84AE152F}"/>
              </a:ext>
            </a:extLst>
          </p:cNvPr>
          <p:cNvSpPr>
            <a:spLocks noGrp="1"/>
          </p:cNvSpPr>
          <p:nvPr>
            <p:ph idx="1"/>
          </p:nvPr>
        </p:nvSpPr>
        <p:spPr/>
        <p:txBody>
          <a:bodyPr/>
          <a:lstStyle/>
          <a:p>
            <a:r>
              <a:rPr lang="en-US" dirty="0" err="1"/>
              <a:t>Identifikasi</a:t>
            </a:r>
            <a:r>
              <a:rPr lang="en-US" dirty="0"/>
              <a:t> </a:t>
            </a:r>
            <a:r>
              <a:rPr lang="en-US" dirty="0" err="1"/>
              <a:t>Sumber-sumber</a:t>
            </a:r>
            <a:r>
              <a:rPr lang="en-US" dirty="0"/>
              <a:t> </a:t>
            </a:r>
            <a:r>
              <a:rPr lang="en-US" dirty="0" err="1"/>
              <a:t>relevan</a:t>
            </a:r>
            <a:endParaRPr lang="en-US" dirty="0"/>
          </a:p>
          <a:p>
            <a:pPr lvl="1"/>
            <a:r>
              <a:rPr lang="en-US" dirty="0"/>
              <a:t>Data base </a:t>
            </a:r>
            <a:r>
              <a:rPr lang="en-US" dirty="0" err="1"/>
              <a:t>bibliografi</a:t>
            </a:r>
            <a:r>
              <a:rPr lang="en-US" dirty="0"/>
              <a:t> (</a:t>
            </a:r>
            <a:r>
              <a:rPr lang="en-US" dirty="0" err="1"/>
              <a:t>kepustakaan</a:t>
            </a:r>
            <a:r>
              <a:rPr lang="en-US" dirty="0"/>
              <a:t>)</a:t>
            </a:r>
          </a:p>
          <a:p>
            <a:pPr lvl="1"/>
            <a:r>
              <a:rPr lang="en-US" dirty="0"/>
              <a:t>Data base </a:t>
            </a:r>
            <a:r>
              <a:rPr lang="en-US" dirty="0" err="1"/>
              <a:t>abstrak</a:t>
            </a:r>
            <a:r>
              <a:rPr lang="en-US" dirty="0"/>
              <a:t> (</a:t>
            </a:r>
            <a:r>
              <a:rPr lang="en-US" dirty="0" err="1"/>
              <a:t>kesimpulan</a:t>
            </a:r>
            <a:r>
              <a:rPr lang="en-US" dirty="0"/>
              <a:t> </a:t>
            </a:r>
            <a:r>
              <a:rPr lang="en-US" dirty="0" err="1"/>
              <a:t>penelitian</a:t>
            </a:r>
            <a:r>
              <a:rPr lang="en-US" dirty="0"/>
              <a:t>)</a:t>
            </a:r>
          </a:p>
          <a:p>
            <a:pPr lvl="1"/>
            <a:r>
              <a:rPr lang="en-US" dirty="0"/>
              <a:t>Data base full-</a:t>
            </a:r>
            <a:r>
              <a:rPr lang="en-US" dirty="0" err="1"/>
              <a:t>teks</a:t>
            </a:r>
            <a:r>
              <a:rPr lang="en-US" dirty="0"/>
              <a:t> </a:t>
            </a:r>
            <a:r>
              <a:rPr lang="en-US" dirty="0" err="1"/>
              <a:t>artikel</a:t>
            </a:r>
            <a:endParaRPr lang="en-US" dirty="0"/>
          </a:p>
          <a:p>
            <a:r>
              <a:rPr lang="en-US" dirty="0" err="1"/>
              <a:t>Ekstrak</a:t>
            </a:r>
            <a:r>
              <a:rPr lang="en-US" dirty="0"/>
              <a:t> </a:t>
            </a:r>
            <a:r>
              <a:rPr lang="en-US" dirty="0" err="1"/>
              <a:t>informasi</a:t>
            </a:r>
            <a:r>
              <a:rPr lang="en-US" dirty="0"/>
              <a:t> yang </a:t>
            </a:r>
            <a:r>
              <a:rPr lang="en-US" dirty="0" err="1"/>
              <a:t>Relevan</a:t>
            </a:r>
            <a:endParaRPr lang="en-US" dirty="0"/>
          </a:p>
          <a:p>
            <a:r>
              <a:rPr lang="en-US" dirty="0" err="1"/>
              <a:t>Menulis</a:t>
            </a:r>
            <a:r>
              <a:rPr lang="en-US" dirty="0"/>
              <a:t> review </a:t>
            </a:r>
            <a:r>
              <a:rPr lang="en-US" dirty="0" err="1"/>
              <a:t>literatur</a:t>
            </a:r>
            <a:endParaRPr lang="en-ID" dirty="0"/>
          </a:p>
        </p:txBody>
      </p:sp>
    </p:spTree>
    <p:extLst>
      <p:ext uri="{BB962C8B-B14F-4D97-AF65-F5344CB8AC3E}">
        <p14:creationId xmlns:p14="http://schemas.microsoft.com/office/powerpoint/2010/main" val="428081771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E1E8F2-F540-4BB8-9420-B0EDDF3242E8}"/>
              </a:ext>
            </a:extLst>
          </p:cNvPr>
          <p:cNvSpPr>
            <a:spLocks noGrp="1"/>
          </p:cNvSpPr>
          <p:nvPr>
            <p:ph type="title"/>
          </p:nvPr>
        </p:nvSpPr>
        <p:spPr/>
        <p:txBody>
          <a:bodyPr/>
          <a:lstStyle/>
          <a:p>
            <a:r>
              <a:rPr lang="en-US" dirty="0"/>
              <a:t>DEFINISI PERMASALAHAN</a:t>
            </a:r>
            <a:endParaRPr lang="en-ID" dirty="0"/>
          </a:p>
        </p:txBody>
      </p:sp>
      <p:sp>
        <p:nvSpPr>
          <p:cNvPr id="3" name="Content Placeholder 2">
            <a:extLst>
              <a:ext uri="{FF2B5EF4-FFF2-40B4-BE49-F238E27FC236}">
                <a16:creationId xmlns:a16="http://schemas.microsoft.com/office/drawing/2014/main" id="{EC60BBEB-8C98-471F-BD90-AEA83D452CCC}"/>
              </a:ext>
            </a:extLst>
          </p:cNvPr>
          <p:cNvSpPr>
            <a:spLocks noGrp="1"/>
          </p:cNvSpPr>
          <p:nvPr>
            <p:ph idx="1"/>
          </p:nvPr>
        </p:nvSpPr>
        <p:spPr/>
        <p:txBody>
          <a:bodyPr>
            <a:normAutofit lnSpcReduction="10000"/>
          </a:bodyPr>
          <a:lstStyle/>
          <a:p>
            <a:r>
              <a:rPr lang="en-US" dirty="0" err="1"/>
              <a:t>Sebuah</a:t>
            </a:r>
            <a:r>
              <a:rPr lang="en-US" dirty="0"/>
              <a:t> </a:t>
            </a:r>
            <a:r>
              <a:rPr lang="en-US" dirty="0" err="1"/>
              <a:t>situasi</a:t>
            </a:r>
            <a:r>
              <a:rPr lang="en-US" dirty="0"/>
              <a:t> </a:t>
            </a:r>
            <a:r>
              <a:rPr lang="en-US" dirty="0" err="1"/>
              <a:t>hadirnya</a:t>
            </a:r>
            <a:r>
              <a:rPr lang="en-US" dirty="0"/>
              <a:t> </a:t>
            </a:r>
            <a:r>
              <a:rPr lang="en-US" dirty="0" err="1"/>
              <a:t>kesenjangan</a:t>
            </a:r>
            <a:r>
              <a:rPr lang="en-US" dirty="0"/>
              <a:t> </a:t>
            </a:r>
            <a:r>
              <a:rPr lang="en-US" dirty="0" err="1"/>
              <a:t>antara</a:t>
            </a:r>
            <a:r>
              <a:rPr lang="en-US" dirty="0"/>
              <a:t> </a:t>
            </a:r>
            <a:r>
              <a:rPr lang="en-US" dirty="0" err="1"/>
              <a:t>keinginan</a:t>
            </a:r>
            <a:r>
              <a:rPr lang="en-US" dirty="0"/>
              <a:t> ideal yang </a:t>
            </a:r>
            <a:r>
              <a:rPr lang="en-US" dirty="0" err="1"/>
              <a:t>dinyatakan</a:t>
            </a:r>
            <a:r>
              <a:rPr lang="en-US" dirty="0"/>
              <a:t> </a:t>
            </a:r>
            <a:r>
              <a:rPr lang="en-US" dirty="0" err="1"/>
              <a:t>dengan</a:t>
            </a:r>
            <a:r>
              <a:rPr lang="en-US" dirty="0"/>
              <a:t> </a:t>
            </a:r>
            <a:r>
              <a:rPr lang="en-US" dirty="0" err="1"/>
              <a:t>kondisi</a:t>
            </a:r>
            <a:r>
              <a:rPr lang="en-US" dirty="0"/>
              <a:t> </a:t>
            </a:r>
            <a:r>
              <a:rPr lang="en-US" dirty="0" err="1"/>
              <a:t>aktual</a:t>
            </a:r>
            <a:r>
              <a:rPr lang="en-US" dirty="0"/>
              <a:t>.</a:t>
            </a:r>
          </a:p>
          <a:p>
            <a:r>
              <a:rPr lang="en-US" dirty="0" err="1"/>
              <a:t>Syarat</a:t>
            </a:r>
            <a:r>
              <a:rPr lang="en-US" dirty="0"/>
              <a:t> </a:t>
            </a:r>
            <a:r>
              <a:rPr lang="en-US" dirty="0" err="1"/>
              <a:t>Permasalahan</a:t>
            </a:r>
            <a:r>
              <a:rPr lang="en-US" dirty="0"/>
              <a:t> : </a:t>
            </a:r>
            <a:r>
              <a:rPr lang="en-US" dirty="0" err="1"/>
              <a:t>jelas</a:t>
            </a:r>
            <a:r>
              <a:rPr lang="en-US" dirty="0"/>
              <a:t>, </a:t>
            </a:r>
            <a:r>
              <a:rPr lang="en-US" dirty="0" err="1"/>
              <a:t>tepat</a:t>
            </a:r>
            <a:r>
              <a:rPr lang="en-US" dirty="0"/>
              <a:t>, </a:t>
            </a:r>
            <a:r>
              <a:rPr lang="en-US" dirty="0" err="1"/>
              <a:t>pernyataan</a:t>
            </a:r>
            <a:r>
              <a:rPr lang="en-US" dirty="0"/>
              <a:t> </a:t>
            </a:r>
            <a:r>
              <a:rPr lang="en-US" dirty="0" err="1"/>
              <a:t>ringkas</a:t>
            </a:r>
            <a:r>
              <a:rPr lang="en-US" dirty="0"/>
              <a:t> </a:t>
            </a:r>
            <a:r>
              <a:rPr lang="en-US" dirty="0" err="1"/>
              <a:t>dari</a:t>
            </a:r>
            <a:r>
              <a:rPr lang="en-US" dirty="0"/>
              <a:t> </a:t>
            </a:r>
            <a:r>
              <a:rPr lang="en-US" dirty="0" err="1"/>
              <a:t>pertanyaan</a:t>
            </a:r>
            <a:r>
              <a:rPr lang="en-US" dirty="0"/>
              <a:t>. </a:t>
            </a:r>
          </a:p>
          <a:p>
            <a:pPr lvl="1"/>
            <a:r>
              <a:rPr lang="en-US" dirty="0" err="1"/>
              <a:t>Seberapa</a:t>
            </a:r>
            <a:r>
              <a:rPr lang="en-US" dirty="0"/>
              <a:t> </a:t>
            </a:r>
            <a:r>
              <a:rPr lang="en-US" dirty="0" err="1"/>
              <a:t>besar</a:t>
            </a:r>
            <a:r>
              <a:rPr lang="en-US" dirty="0"/>
              <a:t> </a:t>
            </a:r>
            <a:r>
              <a:rPr lang="en-US" dirty="0" err="1"/>
              <a:t>upah</a:t>
            </a:r>
            <a:r>
              <a:rPr lang="en-US" dirty="0"/>
              <a:t> minimum </a:t>
            </a:r>
            <a:r>
              <a:rPr lang="en-US" dirty="0" err="1"/>
              <a:t>berpengaruh</a:t>
            </a:r>
            <a:r>
              <a:rPr lang="en-US" dirty="0"/>
              <a:t> </a:t>
            </a:r>
            <a:r>
              <a:rPr lang="en-US" dirty="0" err="1"/>
              <a:t>terhadap</a:t>
            </a:r>
            <a:r>
              <a:rPr lang="en-US" dirty="0"/>
              <a:t> </a:t>
            </a:r>
            <a:r>
              <a:rPr lang="en-US" dirty="0" err="1"/>
              <a:t>upah</a:t>
            </a:r>
            <a:r>
              <a:rPr lang="en-US" dirty="0"/>
              <a:t> </a:t>
            </a:r>
            <a:r>
              <a:rPr lang="en-US" dirty="0" err="1"/>
              <a:t>pekerja</a:t>
            </a:r>
            <a:r>
              <a:rPr lang="en-US" dirty="0"/>
              <a:t> di sector formal?</a:t>
            </a:r>
          </a:p>
          <a:p>
            <a:pPr lvl="1"/>
            <a:r>
              <a:rPr lang="en-US" dirty="0" err="1"/>
              <a:t>Apakah</a:t>
            </a:r>
            <a:r>
              <a:rPr lang="en-US" dirty="0"/>
              <a:t> </a:t>
            </a:r>
            <a:r>
              <a:rPr lang="en-US" dirty="0" err="1"/>
              <a:t>angka</a:t>
            </a:r>
            <a:r>
              <a:rPr lang="en-US" dirty="0"/>
              <a:t> </a:t>
            </a:r>
            <a:r>
              <a:rPr lang="en-US" dirty="0" err="1"/>
              <a:t>harapan</a:t>
            </a:r>
            <a:r>
              <a:rPr lang="en-US" dirty="0"/>
              <a:t> </a:t>
            </a:r>
            <a:r>
              <a:rPr lang="en-US" dirty="0" err="1"/>
              <a:t>hidup</a:t>
            </a:r>
            <a:r>
              <a:rPr lang="en-US" dirty="0"/>
              <a:t> </a:t>
            </a:r>
            <a:r>
              <a:rPr lang="en-US" dirty="0" err="1"/>
              <a:t>berpengaruh</a:t>
            </a:r>
            <a:r>
              <a:rPr lang="en-US" dirty="0"/>
              <a:t> </a:t>
            </a:r>
            <a:r>
              <a:rPr lang="en-US" dirty="0" err="1"/>
              <a:t>signifikan</a:t>
            </a:r>
            <a:r>
              <a:rPr lang="en-US" dirty="0"/>
              <a:t> </a:t>
            </a:r>
            <a:r>
              <a:rPr lang="en-US" dirty="0" err="1"/>
              <a:t>terhadap</a:t>
            </a:r>
            <a:r>
              <a:rPr lang="en-US" dirty="0"/>
              <a:t> </a:t>
            </a:r>
            <a:r>
              <a:rPr lang="en-US" dirty="0" err="1"/>
              <a:t>pertumbuhan</a:t>
            </a:r>
            <a:r>
              <a:rPr lang="en-US" dirty="0"/>
              <a:t> </a:t>
            </a:r>
            <a:r>
              <a:rPr lang="en-US" dirty="0" err="1"/>
              <a:t>ekonomi</a:t>
            </a:r>
            <a:r>
              <a:rPr lang="en-US" dirty="0"/>
              <a:t> Sumatera?</a:t>
            </a:r>
            <a:endParaRPr lang="en-ID" dirty="0"/>
          </a:p>
        </p:txBody>
      </p:sp>
    </p:spTree>
    <p:extLst>
      <p:ext uri="{BB962C8B-B14F-4D97-AF65-F5344CB8AC3E}">
        <p14:creationId xmlns:p14="http://schemas.microsoft.com/office/powerpoint/2010/main" val="281336925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C34C39-52FD-41FA-9914-5D395C4BAB95}"/>
              </a:ext>
            </a:extLst>
          </p:cNvPr>
          <p:cNvSpPr>
            <a:spLocks noGrp="1"/>
          </p:cNvSpPr>
          <p:nvPr>
            <p:ph type="title"/>
          </p:nvPr>
        </p:nvSpPr>
        <p:spPr/>
        <p:txBody>
          <a:bodyPr>
            <a:normAutofit fontScale="90000"/>
          </a:bodyPr>
          <a:lstStyle/>
          <a:p>
            <a:r>
              <a:rPr lang="en-US" dirty="0"/>
              <a:t>LANGKAH-LANGKAH PENYUSUNAN KERANGKA TEORI</a:t>
            </a:r>
            <a:endParaRPr lang="en-ID" dirty="0"/>
          </a:p>
        </p:txBody>
      </p:sp>
      <p:sp>
        <p:nvSpPr>
          <p:cNvPr id="3" name="Content Placeholder 2">
            <a:extLst>
              <a:ext uri="{FF2B5EF4-FFF2-40B4-BE49-F238E27FC236}">
                <a16:creationId xmlns:a16="http://schemas.microsoft.com/office/drawing/2014/main" id="{FF64F1D7-783D-44BE-BC40-57501522CA93}"/>
              </a:ext>
            </a:extLst>
          </p:cNvPr>
          <p:cNvSpPr>
            <a:spLocks noGrp="1"/>
          </p:cNvSpPr>
          <p:nvPr>
            <p:ph idx="1"/>
          </p:nvPr>
        </p:nvSpPr>
        <p:spPr>
          <a:xfrm>
            <a:off x="457200" y="1600200"/>
            <a:ext cx="8229600" cy="4983162"/>
          </a:xfrm>
        </p:spPr>
        <p:txBody>
          <a:bodyPr>
            <a:normAutofit fontScale="70000" lnSpcReduction="20000"/>
          </a:bodyPr>
          <a:lstStyle/>
          <a:p>
            <a:pPr marL="446088" indent="-446088">
              <a:buFont typeface="Wingdings" panose="05000000000000000000" pitchFamily="2" charset="2"/>
              <a:buChar char="ü"/>
            </a:pPr>
            <a:r>
              <a:rPr lang="en-US" sz="3400" dirty="0" err="1"/>
              <a:t>Identifikasi</a:t>
            </a:r>
            <a:r>
              <a:rPr lang="en-US" sz="3400" dirty="0"/>
              <a:t> </a:t>
            </a:r>
            <a:r>
              <a:rPr lang="en-US" sz="3400" dirty="0" err="1"/>
              <a:t>kerangka</a:t>
            </a:r>
            <a:r>
              <a:rPr lang="en-US" sz="3400" dirty="0"/>
              <a:t> </a:t>
            </a:r>
            <a:r>
              <a:rPr lang="en-US" sz="3400" dirty="0" err="1"/>
              <a:t>teori</a:t>
            </a:r>
            <a:r>
              <a:rPr lang="en-US" sz="3400" dirty="0"/>
              <a:t> yang </a:t>
            </a:r>
            <a:r>
              <a:rPr lang="en-US" sz="3400" dirty="0" err="1"/>
              <a:t>baik</a:t>
            </a:r>
            <a:r>
              <a:rPr lang="en-US" sz="3400" dirty="0"/>
              <a:t> dan label </a:t>
            </a:r>
            <a:r>
              <a:rPr lang="en-US" sz="3400" dirty="0" err="1"/>
              <a:t>variabel</a:t>
            </a:r>
            <a:r>
              <a:rPr lang="en-US" sz="3400" dirty="0"/>
              <a:t> </a:t>
            </a:r>
            <a:r>
              <a:rPr lang="en-US" sz="3400" dirty="0" err="1"/>
              <a:t>penting</a:t>
            </a:r>
            <a:r>
              <a:rPr lang="en-US" sz="3400" dirty="0"/>
              <a:t> </a:t>
            </a:r>
            <a:r>
              <a:rPr lang="en-US" sz="3400" dirty="0" err="1"/>
              <a:t>dalam</a:t>
            </a:r>
            <a:r>
              <a:rPr lang="en-US" sz="3400" dirty="0"/>
              <a:t> </a:t>
            </a:r>
            <a:r>
              <a:rPr lang="en-US" sz="3400" dirty="0" err="1"/>
              <a:t>sebuah</a:t>
            </a:r>
            <a:r>
              <a:rPr lang="en-US" sz="3400" dirty="0"/>
              <a:t> </a:t>
            </a:r>
            <a:r>
              <a:rPr lang="en-US" sz="3400" dirty="0" err="1"/>
              <a:t>situasi</a:t>
            </a:r>
            <a:r>
              <a:rPr lang="en-US" sz="3400" dirty="0"/>
              <a:t> </a:t>
            </a:r>
            <a:r>
              <a:rPr lang="en-US" sz="3400" dirty="0" err="1"/>
              <a:t>adalah</a:t>
            </a:r>
            <a:r>
              <a:rPr lang="en-US" sz="3400" dirty="0"/>
              <a:t> yang </a:t>
            </a:r>
            <a:r>
              <a:rPr lang="en-US" sz="3400" dirty="0" err="1"/>
              <a:t>relevan</a:t>
            </a:r>
            <a:r>
              <a:rPr lang="en-US" sz="3400" dirty="0"/>
              <a:t> </a:t>
            </a:r>
            <a:r>
              <a:rPr lang="en-US" sz="3400" dirty="0" err="1"/>
              <a:t>dengan</a:t>
            </a:r>
            <a:r>
              <a:rPr lang="en-US" sz="3400" dirty="0"/>
              <a:t> </a:t>
            </a:r>
            <a:r>
              <a:rPr lang="en-US" sz="3400" dirty="0" err="1"/>
              <a:t>permasalahan</a:t>
            </a:r>
            <a:r>
              <a:rPr lang="en-US" sz="3400" dirty="0"/>
              <a:t>. </a:t>
            </a:r>
          </a:p>
          <a:p>
            <a:pPr marL="446088" indent="-446088">
              <a:buFont typeface="Wingdings" panose="05000000000000000000" pitchFamily="2" charset="2"/>
              <a:buChar char="ü"/>
            </a:pPr>
            <a:r>
              <a:rPr lang="en-US" sz="3400" dirty="0" err="1"/>
              <a:t>Hubungan</a:t>
            </a:r>
            <a:r>
              <a:rPr lang="en-US" sz="3400" dirty="0"/>
              <a:t> </a:t>
            </a:r>
            <a:r>
              <a:rPr lang="en-US" sz="3400" dirty="0" err="1"/>
              <a:t>diantara</a:t>
            </a:r>
            <a:r>
              <a:rPr lang="en-US" sz="3400" dirty="0"/>
              <a:t> </a:t>
            </a:r>
            <a:r>
              <a:rPr lang="en-US" sz="3400" dirty="0" err="1"/>
              <a:t>variabel-variabel</a:t>
            </a:r>
            <a:r>
              <a:rPr lang="en-US" sz="3400" dirty="0"/>
              <a:t> </a:t>
            </a:r>
            <a:r>
              <a:rPr lang="en-US" sz="3400" dirty="0" err="1"/>
              <a:t>independen</a:t>
            </a:r>
            <a:r>
              <a:rPr lang="en-US" sz="3400" dirty="0"/>
              <a:t> dan </a:t>
            </a:r>
            <a:r>
              <a:rPr lang="en-US" sz="3400" dirty="0" err="1"/>
              <a:t>variabel-variabel</a:t>
            </a:r>
            <a:r>
              <a:rPr lang="en-US" sz="3400" dirty="0"/>
              <a:t> </a:t>
            </a:r>
            <a:r>
              <a:rPr lang="en-US" sz="3400" dirty="0" err="1"/>
              <a:t>dependen</a:t>
            </a:r>
            <a:r>
              <a:rPr lang="en-US" sz="3400" dirty="0"/>
              <a:t> </a:t>
            </a:r>
            <a:r>
              <a:rPr lang="en-US" sz="3400" dirty="0" err="1"/>
              <a:t>dapat</a:t>
            </a:r>
            <a:r>
              <a:rPr lang="en-US" sz="3400" dirty="0"/>
              <a:t> </a:t>
            </a:r>
            <a:r>
              <a:rPr lang="en-US" sz="3400" dirty="0" err="1"/>
              <a:t>diuraikan</a:t>
            </a:r>
            <a:r>
              <a:rPr lang="en-US" sz="3400" dirty="0"/>
              <a:t> </a:t>
            </a:r>
            <a:r>
              <a:rPr lang="en-US" sz="3400" dirty="0" err="1"/>
              <a:t>dengan</a:t>
            </a:r>
            <a:r>
              <a:rPr lang="en-US" sz="3400" dirty="0"/>
              <a:t> </a:t>
            </a:r>
            <a:r>
              <a:rPr lang="en-US" sz="3400" dirty="0" err="1"/>
              <a:t>jelas</a:t>
            </a:r>
            <a:r>
              <a:rPr lang="en-US" sz="3400" dirty="0"/>
              <a:t>. </a:t>
            </a:r>
          </a:p>
          <a:p>
            <a:pPr marL="446088" indent="-446088">
              <a:buFont typeface="Wingdings" panose="05000000000000000000" pitchFamily="2" charset="2"/>
              <a:buChar char="ü"/>
            </a:pPr>
            <a:r>
              <a:rPr lang="en-US" sz="3400" dirty="0" err="1"/>
              <a:t>Kerangka</a:t>
            </a:r>
            <a:r>
              <a:rPr lang="en-US" sz="3400" dirty="0"/>
              <a:t> </a:t>
            </a:r>
            <a:r>
              <a:rPr lang="en-US" sz="3400" dirty="0" err="1"/>
              <a:t>teori</a:t>
            </a:r>
            <a:r>
              <a:rPr lang="en-US" sz="3400" dirty="0"/>
              <a:t> </a:t>
            </a:r>
            <a:r>
              <a:rPr lang="en-US" sz="3400" dirty="0" err="1"/>
              <a:t>dapat</a:t>
            </a:r>
            <a:r>
              <a:rPr lang="en-US" sz="3400" dirty="0"/>
              <a:t> </a:t>
            </a:r>
            <a:r>
              <a:rPr lang="en-US" sz="3400" dirty="0" err="1"/>
              <a:t>merepresentasikan</a:t>
            </a:r>
            <a:r>
              <a:rPr lang="en-US" sz="3400" dirty="0"/>
              <a:t> model </a:t>
            </a:r>
            <a:r>
              <a:rPr lang="en-US" sz="3400" dirty="0" err="1"/>
              <a:t>atau</a:t>
            </a:r>
            <a:r>
              <a:rPr lang="en-US" sz="3400" dirty="0"/>
              <a:t> </a:t>
            </a:r>
            <a:r>
              <a:rPr lang="en-US" sz="3400" dirty="0" err="1"/>
              <a:t>sebaliknya</a:t>
            </a:r>
            <a:r>
              <a:rPr lang="en-US" sz="3400" dirty="0"/>
              <a:t>. </a:t>
            </a:r>
          </a:p>
          <a:p>
            <a:pPr marL="446088" indent="-446088">
              <a:buFont typeface="Wingdings" panose="05000000000000000000" pitchFamily="2" charset="2"/>
              <a:buChar char="ü"/>
            </a:pPr>
            <a:r>
              <a:rPr lang="en-US" sz="3400" dirty="0" err="1"/>
              <a:t>Hubungan</a:t>
            </a:r>
            <a:r>
              <a:rPr lang="en-US" sz="3400" dirty="0"/>
              <a:t> </a:t>
            </a:r>
            <a:r>
              <a:rPr lang="en-US" sz="3400" dirty="0" err="1"/>
              <a:t>antar</a:t>
            </a:r>
            <a:r>
              <a:rPr lang="en-US" sz="3400" dirty="0"/>
              <a:t> </a:t>
            </a:r>
            <a:r>
              <a:rPr lang="en-US" sz="3400" dirty="0" err="1"/>
              <a:t>variabel</a:t>
            </a:r>
            <a:r>
              <a:rPr lang="en-US" sz="3400" dirty="0"/>
              <a:t> </a:t>
            </a:r>
            <a:r>
              <a:rPr lang="en-US" sz="3400" dirty="0" err="1"/>
              <a:t>nyatakan</a:t>
            </a:r>
            <a:r>
              <a:rPr lang="en-US" sz="3400" dirty="0"/>
              <a:t> </a:t>
            </a:r>
            <a:r>
              <a:rPr lang="en-US" sz="3400" dirty="0" err="1"/>
              <a:t>apakah</a:t>
            </a:r>
            <a:r>
              <a:rPr lang="en-US" sz="3400" dirty="0"/>
              <a:t> </a:t>
            </a:r>
            <a:r>
              <a:rPr lang="en-US" sz="3400" dirty="0" err="1"/>
              <a:t>positif</a:t>
            </a:r>
            <a:r>
              <a:rPr lang="en-US" sz="3400" dirty="0"/>
              <a:t> </a:t>
            </a:r>
            <a:r>
              <a:rPr lang="en-US" sz="3400" dirty="0" err="1"/>
              <a:t>atau</a:t>
            </a:r>
            <a:r>
              <a:rPr lang="en-US" sz="3400" dirty="0"/>
              <a:t> </a:t>
            </a:r>
            <a:r>
              <a:rPr lang="en-US" sz="3400" dirty="0" err="1"/>
              <a:t>negatif</a:t>
            </a:r>
            <a:r>
              <a:rPr lang="en-US" sz="3400" dirty="0"/>
              <a:t>.</a:t>
            </a:r>
          </a:p>
          <a:p>
            <a:pPr marL="446088" indent="-446088">
              <a:buFont typeface="Wingdings" panose="05000000000000000000" pitchFamily="2" charset="2"/>
              <a:buChar char="ü"/>
            </a:pPr>
            <a:r>
              <a:rPr lang="en-US" sz="3400" b="1" dirty="0"/>
              <a:t>Harus </a:t>
            </a:r>
            <a:r>
              <a:rPr lang="en-US" sz="3400" b="1" dirty="0" err="1"/>
              <a:t>jelas</a:t>
            </a:r>
            <a:r>
              <a:rPr lang="en-US" sz="3400" b="1" dirty="0"/>
              <a:t> </a:t>
            </a:r>
            <a:r>
              <a:rPr lang="en-US" sz="3400" b="1" dirty="0" err="1"/>
              <a:t>mengapa</a:t>
            </a:r>
            <a:r>
              <a:rPr lang="en-US" sz="3400" dirty="0"/>
              <a:t> </a:t>
            </a:r>
            <a:r>
              <a:rPr lang="en-US" sz="3400" dirty="0" err="1"/>
              <a:t>kita</a:t>
            </a:r>
            <a:r>
              <a:rPr lang="en-US" sz="3400" dirty="0"/>
              <a:t> </a:t>
            </a:r>
            <a:r>
              <a:rPr lang="en-US" sz="3400" dirty="0" err="1"/>
              <a:t>menginginkan</a:t>
            </a:r>
            <a:r>
              <a:rPr lang="en-US" sz="3400" dirty="0"/>
              <a:t> </a:t>
            </a:r>
            <a:r>
              <a:rPr lang="en-US" sz="3400" dirty="0" err="1"/>
              <a:t>hubungan</a:t>
            </a:r>
            <a:r>
              <a:rPr lang="en-US" sz="3400" dirty="0"/>
              <a:t> </a:t>
            </a:r>
            <a:r>
              <a:rPr lang="en-US" sz="3400" dirty="0" err="1"/>
              <a:t>antar</a:t>
            </a:r>
            <a:r>
              <a:rPr lang="en-US" sz="3400" dirty="0"/>
              <a:t> </a:t>
            </a:r>
            <a:r>
              <a:rPr lang="en-US" sz="3400" dirty="0" err="1"/>
              <a:t>variabel</a:t>
            </a:r>
            <a:r>
              <a:rPr lang="en-US" sz="3400" dirty="0"/>
              <a:t> </a:t>
            </a:r>
            <a:r>
              <a:rPr lang="en-US" sz="3400" dirty="0" err="1"/>
              <a:t>itu</a:t>
            </a:r>
            <a:r>
              <a:rPr lang="en-US" sz="3400" dirty="0"/>
              <a:t> </a:t>
            </a:r>
            <a:r>
              <a:rPr lang="en-US" sz="3400" dirty="0" err="1"/>
              <a:t>ada</a:t>
            </a:r>
            <a:r>
              <a:rPr lang="en-US" sz="3400" dirty="0"/>
              <a:t>. </a:t>
            </a:r>
            <a:r>
              <a:rPr lang="en-US" sz="3400" dirty="0" err="1"/>
              <a:t>Argumennya</a:t>
            </a:r>
            <a:r>
              <a:rPr lang="en-US" sz="3400" dirty="0"/>
              <a:t> </a:t>
            </a:r>
            <a:r>
              <a:rPr lang="en-US" sz="3400" dirty="0" err="1"/>
              <a:t>dapat</a:t>
            </a:r>
            <a:r>
              <a:rPr lang="en-US" sz="3400" dirty="0"/>
              <a:t> </a:t>
            </a:r>
            <a:r>
              <a:rPr lang="en-US" sz="3400" dirty="0" err="1"/>
              <a:t>digambarkan</a:t>
            </a:r>
            <a:r>
              <a:rPr lang="en-US" sz="3400" dirty="0"/>
              <a:t> </a:t>
            </a:r>
            <a:r>
              <a:rPr lang="en-US" sz="3400" dirty="0" err="1"/>
              <a:t>dari</a:t>
            </a:r>
            <a:r>
              <a:rPr lang="en-US" sz="3400" dirty="0"/>
              <a:t> </a:t>
            </a:r>
            <a:r>
              <a:rPr lang="en-US" sz="3400" dirty="0" err="1"/>
              <a:t>temuan</a:t>
            </a:r>
            <a:r>
              <a:rPr lang="en-US" sz="3400" dirty="0"/>
              <a:t> </a:t>
            </a:r>
            <a:r>
              <a:rPr lang="en-US" sz="3400" dirty="0" err="1"/>
              <a:t>penelitian</a:t>
            </a:r>
            <a:r>
              <a:rPr lang="en-US" sz="3400" dirty="0"/>
              <a:t> </a:t>
            </a:r>
            <a:r>
              <a:rPr lang="en-US" sz="3400" dirty="0" err="1"/>
              <a:t>sebelumnya</a:t>
            </a:r>
            <a:r>
              <a:rPr lang="en-US" sz="3400" dirty="0"/>
              <a:t>.</a:t>
            </a:r>
          </a:p>
          <a:p>
            <a:pPr marL="446088" indent="-446088">
              <a:buFont typeface="Wingdings" panose="05000000000000000000" pitchFamily="2" charset="2"/>
              <a:buChar char="ü"/>
            </a:pPr>
            <a:r>
              <a:rPr lang="en-US" sz="3400" dirty="0"/>
              <a:t>Skema Diagram </a:t>
            </a:r>
            <a:r>
              <a:rPr lang="en-US" sz="3400" dirty="0" err="1"/>
              <a:t>dari</a:t>
            </a:r>
            <a:r>
              <a:rPr lang="en-US" sz="3400" dirty="0"/>
              <a:t> </a:t>
            </a:r>
            <a:r>
              <a:rPr lang="en-US" sz="3400" dirty="0" err="1"/>
              <a:t>kerangka</a:t>
            </a:r>
            <a:r>
              <a:rPr lang="en-US" sz="3400" dirty="0"/>
              <a:t> </a:t>
            </a:r>
            <a:r>
              <a:rPr lang="en-US" sz="3400" dirty="0" err="1"/>
              <a:t>teori</a:t>
            </a:r>
            <a:r>
              <a:rPr lang="en-US" sz="3400" dirty="0"/>
              <a:t> </a:t>
            </a:r>
            <a:r>
              <a:rPr lang="en-US" sz="3400" dirty="0" err="1"/>
              <a:t>harus</a:t>
            </a:r>
            <a:r>
              <a:rPr lang="en-US" sz="3400" dirty="0"/>
              <a:t> </a:t>
            </a:r>
            <a:r>
              <a:rPr lang="en-US" sz="3400" dirty="0" err="1"/>
              <a:t>diberikan</a:t>
            </a:r>
            <a:r>
              <a:rPr lang="en-US" sz="3400" dirty="0"/>
              <a:t> agar </a:t>
            </a:r>
            <a:r>
              <a:rPr lang="en-US" sz="3400" dirty="0" err="1"/>
              <a:t>pembaca</a:t>
            </a:r>
            <a:r>
              <a:rPr lang="en-US" sz="3400" dirty="0"/>
              <a:t> </a:t>
            </a:r>
            <a:r>
              <a:rPr lang="en-US" sz="3400" dirty="0" err="1"/>
              <a:t>dapat</a:t>
            </a:r>
            <a:r>
              <a:rPr lang="en-US" sz="3400" dirty="0"/>
              <a:t> </a:t>
            </a:r>
            <a:r>
              <a:rPr lang="en-US" sz="3400" dirty="0" err="1"/>
              <a:t>melihat</a:t>
            </a:r>
            <a:r>
              <a:rPr lang="en-US" sz="3400" dirty="0"/>
              <a:t> </a:t>
            </a:r>
            <a:r>
              <a:rPr lang="en-US" sz="3400" dirty="0" err="1"/>
              <a:t>hubungan</a:t>
            </a:r>
            <a:r>
              <a:rPr lang="en-US" sz="3400" dirty="0"/>
              <a:t> </a:t>
            </a:r>
            <a:r>
              <a:rPr lang="en-US" sz="3400" dirty="0" err="1"/>
              <a:t>teori</a:t>
            </a:r>
            <a:r>
              <a:rPr lang="en-US" sz="3400" dirty="0"/>
              <a:t> </a:t>
            </a:r>
            <a:r>
              <a:rPr lang="en-US" sz="3400" dirty="0" err="1"/>
              <a:t>keseluruhan</a:t>
            </a:r>
            <a:r>
              <a:rPr lang="en-US" sz="3400" dirty="0"/>
              <a:t> </a:t>
            </a:r>
            <a:r>
              <a:rPr lang="en-US" sz="3400" dirty="0" err="1"/>
              <a:t>secara</a:t>
            </a:r>
            <a:r>
              <a:rPr lang="en-US" sz="3400" dirty="0"/>
              <a:t> </a:t>
            </a:r>
            <a:r>
              <a:rPr lang="en-US" sz="3400" dirty="0" err="1"/>
              <a:t>mudah</a:t>
            </a:r>
            <a:r>
              <a:rPr lang="en-US" dirty="0"/>
              <a:t>. </a:t>
            </a:r>
            <a:endParaRPr lang="en-ID" dirty="0"/>
          </a:p>
        </p:txBody>
      </p:sp>
    </p:spTree>
    <p:extLst>
      <p:ext uri="{BB962C8B-B14F-4D97-AF65-F5344CB8AC3E}">
        <p14:creationId xmlns:p14="http://schemas.microsoft.com/office/powerpoint/2010/main" val="82364111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F6F007-6E02-43DA-9DE8-B1D151F0A6D6}"/>
              </a:ext>
            </a:extLst>
          </p:cNvPr>
          <p:cNvSpPr>
            <a:spLocks noGrp="1"/>
          </p:cNvSpPr>
          <p:nvPr>
            <p:ph type="title"/>
          </p:nvPr>
        </p:nvSpPr>
        <p:spPr/>
        <p:txBody>
          <a:bodyPr/>
          <a:lstStyle/>
          <a:p>
            <a:r>
              <a:rPr lang="en-US"/>
              <a:t>HUBUNGAN ANTAR VARIABEL </a:t>
            </a:r>
            <a:endParaRPr lang="en-ID"/>
          </a:p>
        </p:txBody>
      </p:sp>
      <p:sp>
        <p:nvSpPr>
          <p:cNvPr id="3" name="Content Placeholder 2">
            <a:extLst>
              <a:ext uri="{FF2B5EF4-FFF2-40B4-BE49-F238E27FC236}">
                <a16:creationId xmlns:a16="http://schemas.microsoft.com/office/drawing/2014/main" id="{271C426C-1C7F-4A3B-A8F2-F3F2BECD85FA}"/>
              </a:ext>
            </a:extLst>
          </p:cNvPr>
          <p:cNvSpPr>
            <a:spLocks noGrp="1"/>
          </p:cNvSpPr>
          <p:nvPr>
            <p:ph idx="1"/>
          </p:nvPr>
        </p:nvSpPr>
        <p:spPr>
          <a:xfrm>
            <a:off x="528971" y="4565811"/>
            <a:ext cx="8229600" cy="1477963"/>
          </a:xfrm>
        </p:spPr>
        <p:txBody>
          <a:bodyPr>
            <a:normAutofit fontScale="85000" lnSpcReduction="10000"/>
          </a:bodyPr>
          <a:lstStyle/>
          <a:p>
            <a:pPr marL="0" indent="0" algn="just">
              <a:buNone/>
            </a:pPr>
            <a:r>
              <a:rPr lang="en-US" dirty="0"/>
              <a:t>Skema diagram </a:t>
            </a:r>
            <a:r>
              <a:rPr lang="en-US" dirty="0" err="1"/>
              <a:t>Hubungan</a:t>
            </a:r>
            <a:r>
              <a:rPr lang="en-US" dirty="0"/>
              <a:t> </a:t>
            </a:r>
            <a:r>
              <a:rPr lang="en-US" dirty="0" err="1"/>
              <a:t>antara</a:t>
            </a:r>
            <a:r>
              <a:rPr lang="en-US" dirty="0"/>
              <a:t> </a:t>
            </a:r>
            <a:r>
              <a:rPr lang="en-US" dirty="0" err="1"/>
              <a:t>Variabel</a:t>
            </a:r>
            <a:r>
              <a:rPr lang="en-US" dirty="0"/>
              <a:t> </a:t>
            </a:r>
            <a:r>
              <a:rPr lang="en-US" dirty="0" err="1"/>
              <a:t>Upah</a:t>
            </a:r>
            <a:r>
              <a:rPr lang="en-US" dirty="0"/>
              <a:t> minimum, </a:t>
            </a:r>
            <a:r>
              <a:rPr lang="en-US" dirty="0" err="1"/>
              <a:t>usia</a:t>
            </a:r>
            <a:r>
              <a:rPr lang="en-US" dirty="0"/>
              <a:t> </a:t>
            </a:r>
            <a:r>
              <a:rPr lang="en-US" dirty="0" err="1"/>
              <a:t>pekerja</a:t>
            </a:r>
            <a:r>
              <a:rPr lang="en-US" dirty="0"/>
              <a:t>, </a:t>
            </a:r>
            <a:r>
              <a:rPr lang="en-US" dirty="0" err="1"/>
              <a:t>tingkat</a:t>
            </a:r>
            <a:r>
              <a:rPr lang="en-US" dirty="0"/>
              <a:t> Pendidikan </a:t>
            </a:r>
            <a:r>
              <a:rPr lang="en-US" dirty="0" err="1"/>
              <a:t>terhadap</a:t>
            </a:r>
            <a:r>
              <a:rPr lang="en-US" dirty="0"/>
              <a:t> </a:t>
            </a:r>
            <a:r>
              <a:rPr lang="en-US" dirty="0" err="1"/>
              <a:t>tenaga</a:t>
            </a:r>
            <a:r>
              <a:rPr lang="en-US" dirty="0"/>
              <a:t> </a:t>
            </a:r>
            <a:r>
              <a:rPr lang="en-US" dirty="0" err="1"/>
              <a:t>kerja</a:t>
            </a:r>
            <a:r>
              <a:rPr lang="en-US" dirty="0"/>
              <a:t> di covered dan uncovered sectors.</a:t>
            </a:r>
            <a:endParaRPr lang="en-ID" dirty="0"/>
          </a:p>
        </p:txBody>
      </p:sp>
      <p:sp>
        <p:nvSpPr>
          <p:cNvPr id="4" name="TextBox 3">
            <a:extLst>
              <a:ext uri="{FF2B5EF4-FFF2-40B4-BE49-F238E27FC236}">
                <a16:creationId xmlns:a16="http://schemas.microsoft.com/office/drawing/2014/main" id="{966B60D1-AD99-46F8-8330-2037A212D8D2}"/>
              </a:ext>
            </a:extLst>
          </p:cNvPr>
          <p:cNvSpPr txBox="1"/>
          <p:nvPr/>
        </p:nvSpPr>
        <p:spPr>
          <a:xfrm>
            <a:off x="5867400" y="2433935"/>
            <a:ext cx="2438400" cy="923330"/>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r>
              <a:rPr lang="en-US" dirty="0"/>
              <a:t>Tenaga </a:t>
            </a:r>
            <a:r>
              <a:rPr lang="en-US" dirty="0" err="1"/>
              <a:t>Kerja</a:t>
            </a:r>
            <a:r>
              <a:rPr lang="en-US" dirty="0"/>
              <a:t> :</a:t>
            </a:r>
          </a:p>
          <a:p>
            <a:pPr marL="180975" indent="-180975">
              <a:buFont typeface="Wingdings" panose="05000000000000000000" pitchFamily="2" charset="2"/>
              <a:buChar char="ü"/>
            </a:pPr>
            <a:r>
              <a:rPr lang="en-US" dirty="0"/>
              <a:t>Covered Sectors</a:t>
            </a:r>
          </a:p>
          <a:p>
            <a:pPr marL="180975" indent="-180975">
              <a:buFont typeface="Wingdings" panose="05000000000000000000" pitchFamily="2" charset="2"/>
              <a:buChar char="ü"/>
            </a:pPr>
            <a:r>
              <a:rPr lang="en-US" dirty="0"/>
              <a:t>Uncovered Sectors</a:t>
            </a:r>
            <a:endParaRPr lang="en-ID" dirty="0"/>
          </a:p>
        </p:txBody>
      </p:sp>
      <p:sp>
        <p:nvSpPr>
          <p:cNvPr id="5" name="TextBox 4">
            <a:extLst>
              <a:ext uri="{FF2B5EF4-FFF2-40B4-BE49-F238E27FC236}">
                <a16:creationId xmlns:a16="http://schemas.microsoft.com/office/drawing/2014/main" id="{7984CD8F-9BC1-4B67-8812-656508ACA5BF}"/>
              </a:ext>
            </a:extLst>
          </p:cNvPr>
          <p:cNvSpPr txBox="1"/>
          <p:nvPr/>
        </p:nvSpPr>
        <p:spPr>
          <a:xfrm>
            <a:off x="1219200" y="1981200"/>
            <a:ext cx="1752600" cy="369332"/>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r>
              <a:rPr lang="en-US" dirty="0" err="1"/>
              <a:t>Upah</a:t>
            </a:r>
            <a:r>
              <a:rPr lang="en-US" dirty="0"/>
              <a:t> Minimum</a:t>
            </a:r>
            <a:endParaRPr lang="en-ID" dirty="0"/>
          </a:p>
        </p:txBody>
      </p:sp>
      <p:sp>
        <p:nvSpPr>
          <p:cNvPr id="6" name="TextBox 5">
            <a:extLst>
              <a:ext uri="{FF2B5EF4-FFF2-40B4-BE49-F238E27FC236}">
                <a16:creationId xmlns:a16="http://schemas.microsoft.com/office/drawing/2014/main" id="{54E85055-6B79-4884-BF54-64563AD0FD17}"/>
              </a:ext>
            </a:extLst>
          </p:cNvPr>
          <p:cNvSpPr txBox="1"/>
          <p:nvPr/>
        </p:nvSpPr>
        <p:spPr>
          <a:xfrm>
            <a:off x="1219200" y="2786817"/>
            <a:ext cx="1752600" cy="369332"/>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r>
              <a:rPr lang="en-US" dirty="0" err="1"/>
              <a:t>Usia</a:t>
            </a:r>
            <a:r>
              <a:rPr lang="en-US" dirty="0"/>
              <a:t> </a:t>
            </a:r>
            <a:r>
              <a:rPr lang="en-US" dirty="0" err="1"/>
              <a:t>Pekerja</a:t>
            </a:r>
            <a:r>
              <a:rPr lang="en-US" dirty="0"/>
              <a:t> </a:t>
            </a:r>
            <a:endParaRPr lang="en-ID" dirty="0"/>
          </a:p>
        </p:txBody>
      </p:sp>
      <p:sp>
        <p:nvSpPr>
          <p:cNvPr id="7" name="TextBox 6">
            <a:extLst>
              <a:ext uri="{FF2B5EF4-FFF2-40B4-BE49-F238E27FC236}">
                <a16:creationId xmlns:a16="http://schemas.microsoft.com/office/drawing/2014/main" id="{4BD1E33F-426A-4264-9E72-4F70A1B45CB7}"/>
              </a:ext>
            </a:extLst>
          </p:cNvPr>
          <p:cNvSpPr txBox="1"/>
          <p:nvPr/>
        </p:nvSpPr>
        <p:spPr>
          <a:xfrm>
            <a:off x="1219200" y="3592434"/>
            <a:ext cx="1981200" cy="369332"/>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r>
              <a:rPr lang="en-US" dirty="0"/>
              <a:t>Tingkat Pendidikan</a:t>
            </a:r>
            <a:endParaRPr lang="en-ID" dirty="0"/>
          </a:p>
        </p:txBody>
      </p:sp>
      <p:cxnSp>
        <p:nvCxnSpPr>
          <p:cNvPr id="9" name="Straight Arrow Connector 8">
            <a:extLst>
              <a:ext uri="{FF2B5EF4-FFF2-40B4-BE49-F238E27FC236}">
                <a16:creationId xmlns:a16="http://schemas.microsoft.com/office/drawing/2014/main" id="{39106554-047D-4B21-A376-CE9A7F5F5B4E}"/>
              </a:ext>
            </a:extLst>
          </p:cNvPr>
          <p:cNvCxnSpPr>
            <a:cxnSpLocks/>
            <a:stCxn id="5" idx="3"/>
            <a:endCxn id="4" idx="1"/>
          </p:cNvCxnSpPr>
          <p:nvPr/>
        </p:nvCxnSpPr>
        <p:spPr>
          <a:xfrm>
            <a:off x="2971800" y="2165866"/>
            <a:ext cx="2895600" cy="729734"/>
          </a:xfrm>
          <a:prstGeom prst="straightConnector1">
            <a:avLst/>
          </a:prstGeom>
          <a:ln>
            <a:tailEnd type="triangle"/>
          </a:ln>
        </p:spPr>
        <p:style>
          <a:lnRef idx="1">
            <a:schemeClr val="accent2"/>
          </a:lnRef>
          <a:fillRef idx="0">
            <a:schemeClr val="accent2"/>
          </a:fillRef>
          <a:effectRef idx="0">
            <a:schemeClr val="accent2"/>
          </a:effectRef>
          <a:fontRef idx="minor">
            <a:schemeClr val="tx1"/>
          </a:fontRef>
        </p:style>
      </p:cxnSp>
      <p:cxnSp>
        <p:nvCxnSpPr>
          <p:cNvPr id="11" name="Straight Arrow Connector 10">
            <a:extLst>
              <a:ext uri="{FF2B5EF4-FFF2-40B4-BE49-F238E27FC236}">
                <a16:creationId xmlns:a16="http://schemas.microsoft.com/office/drawing/2014/main" id="{AC01A7E1-42D2-4FB7-B3D4-EBBD5C28ABF2}"/>
              </a:ext>
            </a:extLst>
          </p:cNvPr>
          <p:cNvCxnSpPr>
            <a:stCxn id="6" idx="3"/>
          </p:cNvCxnSpPr>
          <p:nvPr/>
        </p:nvCxnSpPr>
        <p:spPr>
          <a:xfrm>
            <a:off x="2971800" y="2971483"/>
            <a:ext cx="2895600" cy="317"/>
          </a:xfrm>
          <a:prstGeom prst="straightConnector1">
            <a:avLst/>
          </a:prstGeom>
          <a:ln>
            <a:tailEnd type="triangle"/>
          </a:ln>
        </p:spPr>
        <p:style>
          <a:lnRef idx="1">
            <a:schemeClr val="accent2"/>
          </a:lnRef>
          <a:fillRef idx="0">
            <a:schemeClr val="accent2"/>
          </a:fillRef>
          <a:effectRef idx="0">
            <a:schemeClr val="accent2"/>
          </a:effectRef>
          <a:fontRef idx="minor">
            <a:schemeClr val="tx1"/>
          </a:fontRef>
        </p:style>
      </p:cxnSp>
      <p:cxnSp>
        <p:nvCxnSpPr>
          <p:cNvPr id="13" name="Straight Arrow Connector 12">
            <a:extLst>
              <a:ext uri="{FF2B5EF4-FFF2-40B4-BE49-F238E27FC236}">
                <a16:creationId xmlns:a16="http://schemas.microsoft.com/office/drawing/2014/main" id="{63020282-5A2F-44EC-B2BE-D8AD055DE3D5}"/>
              </a:ext>
            </a:extLst>
          </p:cNvPr>
          <p:cNvCxnSpPr>
            <a:cxnSpLocks/>
            <a:stCxn id="7" idx="3"/>
          </p:cNvCxnSpPr>
          <p:nvPr/>
        </p:nvCxnSpPr>
        <p:spPr>
          <a:xfrm flipV="1">
            <a:off x="3200400" y="3080266"/>
            <a:ext cx="2667000" cy="696834"/>
          </a:xfrm>
          <a:prstGeom prst="straightConnector1">
            <a:avLst/>
          </a:prstGeom>
          <a:ln>
            <a:tailEnd type="triangle"/>
          </a:ln>
        </p:spPr>
        <p:style>
          <a:lnRef idx="1">
            <a:schemeClr val="accent2"/>
          </a:lnRef>
          <a:fillRef idx="0">
            <a:schemeClr val="accent2"/>
          </a:fillRef>
          <a:effectRef idx="0">
            <a:schemeClr val="accent2"/>
          </a:effectRef>
          <a:fontRef idx="minor">
            <a:schemeClr val="tx1"/>
          </a:fontRef>
        </p:style>
      </p:cxnSp>
      <p:sp>
        <p:nvSpPr>
          <p:cNvPr id="16" name="TextBox 15">
            <a:extLst>
              <a:ext uri="{FF2B5EF4-FFF2-40B4-BE49-F238E27FC236}">
                <a16:creationId xmlns:a16="http://schemas.microsoft.com/office/drawing/2014/main" id="{35B4D7A7-0319-4D7E-93D7-C54140985380}"/>
              </a:ext>
            </a:extLst>
          </p:cNvPr>
          <p:cNvSpPr txBox="1"/>
          <p:nvPr/>
        </p:nvSpPr>
        <p:spPr>
          <a:xfrm>
            <a:off x="4491371" y="2190123"/>
            <a:ext cx="333153" cy="369332"/>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r>
              <a:rPr lang="en-US" dirty="0"/>
              <a:t>-</a:t>
            </a:r>
            <a:endParaRPr lang="en-ID" dirty="0"/>
          </a:p>
        </p:txBody>
      </p:sp>
      <p:sp>
        <p:nvSpPr>
          <p:cNvPr id="17" name="TextBox 16">
            <a:extLst>
              <a:ext uri="{FF2B5EF4-FFF2-40B4-BE49-F238E27FC236}">
                <a16:creationId xmlns:a16="http://schemas.microsoft.com/office/drawing/2014/main" id="{FE0A3917-2455-4CC0-8B43-3B23F8097EE7}"/>
              </a:ext>
            </a:extLst>
          </p:cNvPr>
          <p:cNvSpPr txBox="1"/>
          <p:nvPr/>
        </p:nvSpPr>
        <p:spPr>
          <a:xfrm>
            <a:off x="3629246" y="2656701"/>
            <a:ext cx="333153" cy="369332"/>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r>
              <a:rPr lang="en-US" dirty="0"/>
              <a:t>+</a:t>
            </a:r>
            <a:endParaRPr lang="en-ID" dirty="0"/>
          </a:p>
        </p:txBody>
      </p:sp>
      <p:sp>
        <p:nvSpPr>
          <p:cNvPr id="18" name="TextBox 17">
            <a:extLst>
              <a:ext uri="{FF2B5EF4-FFF2-40B4-BE49-F238E27FC236}">
                <a16:creationId xmlns:a16="http://schemas.microsoft.com/office/drawing/2014/main" id="{F64EB9FF-A7B2-4300-98D2-190D186D4091}"/>
              </a:ext>
            </a:extLst>
          </p:cNvPr>
          <p:cNvSpPr txBox="1"/>
          <p:nvPr/>
        </p:nvSpPr>
        <p:spPr>
          <a:xfrm>
            <a:off x="3962399" y="3581161"/>
            <a:ext cx="333153" cy="369332"/>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r>
              <a:rPr lang="en-US" dirty="0"/>
              <a:t>+</a:t>
            </a:r>
            <a:endParaRPr lang="en-ID" dirty="0"/>
          </a:p>
        </p:txBody>
      </p:sp>
    </p:spTree>
    <p:extLst>
      <p:ext uri="{BB962C8B-B14F-4D97-AF65-F5344CB8AC3E}">
        <p14:creationId xmlns:p14="http://schemas.microsoft.com/office/powerpoint/2010/main" val="99745909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680</TotalTime>
  <Words>2010</Words>
  <Application>Microsoft Office PowerPoint</Application>
  <PresentationFormat>On-screen Show (4:3)</PresentationFormat>
  <Paragraphs>220</Paragraphs>
  <Slides>29</Slides>
  <Notes>1</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29</vt:i4>
      </vt:variant>
    </vt:vector>
  </HeadingPairs>
  <TitlesOfParts>
    <vt:vector size="37" baseType="lpstr">
      <vt:lpstr>Algerian</vt:lpstr>
      <vt:lpstr>Arial</vt:lpstr>
      <vt:lpstr>Baskerville Old Face</vt:lpstr>
      <vt:lpstr>Calibri</vt:lpstr>
      <vt:lpstr>Constantia</vt:lpstr>
      <vt:lpstr>Times New Roman</vt:lpstr>
      <vt:lpstr>Wingdings</vt:lpstr>
      <vt:lpstr>Office Theme</vt:lpstr>
      <vt:lpstr>Kerangka teori dan  Membangun HIPOTESIS</vt:lpstr>
      <vt:lpstr>Tujuan Pembelajaran</vt:lpstr>
      <vt:lpstr>PowerPoint Presentation</vt:lpstr>
      <vt:lpstr>Observation Broad area of research interest identified</vt:lpstr>
      <vt:lpstr>Literatur Penelitian</vt:lpstr>
      <vt:lpstr>Membangun Survei Literatur </vt:lpstr>
      <vt:lpstr>DEFINISI PERMASALAHAN</vt:lpstr>
      <vt:lpstr>LANGKAH-LANGKAH PENYUSUNAN KERANGKA TEORI</vt:lpstr>
      <vt:lpstr>HUBUNGAN ANTAR VARIABEL </vt:lpstr>
      <vt:lpstr>PENGERTIAN HIPOTESIS</vt:lpstr>
      <vt:lpstr>PEMAHAMAN HIPOTESIS</vt:lpstr>
      <vt:lpstr>PEMAHAMAN HIPOTESIS</vt:lpstr>
      <vt:lpstr>PEMAHAMAN HIPOTESIS</vt:lpstr>
      <vt:lpstr>PEMAHAMAN HIPOTESIS</vt:lpstr>
      <vt:lpstr>HIPOTESIS STATISTIK</vt:lpstr>
      <vt:lpstr>JENIS HIPOTESIS</vt:lpstr>
      <vt:lpstr>HIPOTESIS STATISTIK DISKRIPTIF</vt:lpstr>
      <vt:lpstr>PowerPoint Presentation</vt:lpstr>
      <vt:lpstr>PowerPoint Presentation</vt:lpstr>
      <vt:lpstr>PowerPoint Presentation</vt:lpstr>
      <vt:lpstr>Penurunan  Variabel  dari Kerangka Pemikiran Teoritis (Sekaran, 2003)</vt:lpstr>
      <vt:lpstr>Penurunan  Variabel  dari Kerangka Pemikiran Teoritis (Sekaran, 2003)</vt:lpstr>
      <vt:lpstr>Penurunan  Variabel  dari Kerangka Pemikiran Teoritis (Sekaran, 2003)</vt:lpstr>
      <vt:lpstr>HIPOTESIS NOL (Ho)</vt:lpstr>
      <vt:lpstr>Hipotesis Alternatif  (Ha)</vt:lpstr>
      <vt:lpstr>Pengembangan Hipotesis Satu Arah </vt:lpstr>
      <vt:lpstr>Statemen  Hipotesis  Dua  Arah </vt:lpstr>
      <vt:lpstr>LANGKAH-LANGKAH  DALAM  PENGUJIAN HIPOTESIS</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HIPOTESIS</dc:title>
  <dc:creator>ida_budiarty@yahoo.c</dc:creator>
  <cp:lastModifiedBy>ida budiarti</cp:lastModifiedBy>
  <cp:revision>58</cp:revision>
  <dcterms:created xsi:type="dcterms:W3CDTF">2006-08-16T00:00:00Z</dcterms:created>
  <dcterms:modified xsi:type="dcterms:W3CDTF">2024-06-11T22:05:50Z</dcterms:modified>
</cp:coreProperties>
</file>