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18600" cy="6832600"/>
  <p:notesSz cx="9118600" cy="683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30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08657" y="2457958"/>
            <a:ext cx="47012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26256"/>
            <a:ext cx="6383020" cy="1708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78535" marR="5080" indent="-966469">
              <a:lnSpc>
                <a:spcPts val="1680"/>
              </a:lnSpc>
              <a:spcBef>
                <a:spcPts val="20"/>
              </a:spcBef>
            </a:pPr>
            <a:r>
              <a:rPr spc="-10" dirty="0"/>
              <a:t>Herlambang-Penalaran Hukum  (2004)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78535" marR="5080" indent="-966469">
              <a:lnSpc>
                <a:spcPts val="1680"/>
              </a:lnSpc>
              <a:spcBef>
                <a:spcPts val="20"/>
              </a:spcBef>
            </a:pPr>
            <a:r>
              <a:rPr spc="-10" dirty="0"/>
              <a:t>Herlambang-Penalaran Hukum  (2004)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1498"/>
            <a:ext cx="3966591" cy="4509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71498"/>
            <a:ext cx="3966591" cy="4509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78535" marR="5080" indent="-966469">
              <a:lnSpc>
                <a:spcPts val="1680"/>
              </a:lnSpc>
              <a:spcBef>
                <a:spcPts val="20"/>
              </a:spcBef>
            </a:pPr>
            <a:r>
              <a:rPr spc="-10" dirty="0"/>
              <a:t>Herlambang-Penalaran Hukum  (2004)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78535" marR="5080" indent="-966469">
              <a:lnSpc>
                <a:spcPts val="1680"/>
              </a:lnSpc>
              <a:spcBef>
                <a:spcPts val="20"/>
              </a:spcBef>
            </a:pPr>
            <a:r>
              <a:rPr spc="-10" dirty="0"/>
              <a:t>Herlambang-Penalaran Hukum  (2004)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78535" marR="5080" indent="-966469">
              <a:lnSpc>
                <a:spcPts val="1680"/>
              </a:lnSpc>
              <a:spcBef>
                <a:spcPts val="20"/>
              </a:spcBef>
            </a:pPr>
            <a:r>
              <a:rPr spc="-10" dirty="0"/>
              <a:t>Herlambang-Penalaran Hukum  (2004)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18600" cy="6832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1702" y="196342"/>
            <a:ext cx="677519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9942" y="1611375"/>
            <a:ext cx="7998714" cy="327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24352" y="6276394"/>
            <a:ext cx="2467610" cy="437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78535" marR="5080" indent="-966469">
              <a:lnSpc>
                <a:spcPts val="1680"/>
              </a:lnSpc>
              <a:spcBef>
                <a:spcPts val="20"/>
              </a:spcBef>
            </a:pPr>
            <a:r>
              <a:rPr spc="-10" dirty="0"/>
              <a:t>Herlambang-Penalaran Hukum  (2004)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54318"/>
            <a:ext cx="2097278" cy="34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9812" y="6276394"/>
            <a:ext cx="248284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189">
              <a:lnSpc>
                <a:spcPts val="164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1158" y="1108455"/>
            <a:ext cx="6489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Arial"/>
                <a:cs typeface="Arial"/>
              </a:rPr>
              <a:t>PENALARAN</a:t>
            </a:r>
            <a:r>
              <a:rPr sz="4800" b="1" spc="-95" dirty="0">
                <a:latin typeface="Arial"/>
                <a:cs typeface="Arial"/>
              </a:rPr>
              <a:t> </a:t>
            </a:r>
            <a:r>
              <a:rPr sz="4800" b="1" spc="-5" dirty="0">
                <a:latin typeface="Arial"/>
                <a:cs typeface="Arial"/>
              </a:rPr>
              <a:t>HUKUM: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3138" y="1792731"/>
            <a:ext cx="5283835" cy="1223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95400" marR="5080" indent="-1283335">
              <a:lnSpc>
                <a:spcPct val="109200"/>
              </a:lnSpc>
              <a:spcBef>
                <a:spcPts val="95"/>
              </a:spcBef>
            </a:pPr>
            <a:r>
              <a:rPr sz="3600" i="1" dirty="0">
                <a:latin typeface="Arial"/>
                <a:cs typeface="Arial"/>
              </a:rPr>
              <a:t>Antara </a:t>
            </a:r>
            <a:r>
              <a:rPr sz="3600" i="1" spc="-5" dirty="0">
                <a:latin typeface="Arial"/>
                <a:cs typeface="Arial"/>
              </a:rPr>
              <a:t>Nalar Deduktif</a:t>
            </a:r>
            <a:r>
              <a:rPr sz="3600" i="1" spc="-95" dirty="0">
                <a:latin typeface="Arial"/>
                <a:cs typeface="Arial"/>
              </a:rPr>
              <a:t> </a:t>
            </a:r>
            <a:r>
              <a:rPr sz="3600" i="1" spc="-5" dirty="0">
                <a:latin typeface="Arial"/>
                <a:cs typeface="Arial"/>
              </a:rPr>
              <a:t>dan  Nalar</a:t>
            </a:r>
            <a:r>
              <a:rPr sz="3600" i="1" spc="-10" dirty="0">
                <a:latin typeface="Arial"/>
                <a:cs typeface="Arial"/>
              </a:rPr>
              <a:t> </a:t>
            </a:r>
            <a:r>
              <a:rPr sz="3600" i="1" spc="-5" dirty="0">
                <a:latin typeface="Arial"/>
                <a:cs typeface="Arial"/>
              </a:rPr>
              <a:t>Induktif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2327" y="469900"/>
            <a:ext cx="28536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KONKLUSI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7360284" cy="2462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Proposisi ketiga</a:t>
            </a:r>
            <a:r>
              <a:rPr sz="3200" spc="-5" dirty="0">
                <a:latin typeface="Arial"/>
                <a:cs typeface="Arial"/>
              </a:rPr>
              <a:t>, yang </a:t>
            </a:r>
            <a:r>
              <a:rPr sz="3200" spc="-10" dirty="0">
                <a:latin typeface="Arial"/>
                <a:cs typeface="Arial"/>
              </a:rPr>
              <a:t>menutup proses  penalaran deduktif </a:t>
            </a:r>
            <a:r>
              <a:rPr sz="3200" spc="-5" dirty="0">
                <a:latin typeface="Arial"/>
                <a:cs typeface="Arial"/>
              </a:rPr>
              <a:t>dan </a:t>
            </a:r>
            <a:r>
              <a:rPr sz="3200" spc="-10" dirty="0">
                <a:latin typeface="Arial"/>
                <a:cs typeface="Arial"/>
              </a:rPr>
              <a:t>merupakan  konsekuensi </a:t>
            </a:r>
            <a:r>
              <a:rPr sz="3200" spc="-5" dirty="0">
                <a:latin typeface="Arial"/>
                <a:cs typeface="Arial"/>
              </a:rPr>
              <a:t>logis </a:t>
            </a:r>
            <a:r>
              <a:rPr sz="3200" spc="-10" dirty="0">
                <a:latin typeface="Arial"/>
                <a:cs typeface="Arial"/>
              </a:rPr>
              <a:t>akibat adanya  hubungan antara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premis mayor </a:t>
            </a:r>
            <a:r>
              <a:rPr sz="3200" spc="-10" dirty="0">
                <a:latin typeface="Arial"/>
                <a:cs typeface="Arial"/>
              </a:rPr>
              <a:t>dan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 premis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minor </a:t>
            </a:r>
            <a:r>
              <a:rPr sz="3200" spc="-10" dirty="0">
                <a:latin typeface="Arial"/>
                <a:cs typeface="Arial"/>
              </a:rPr>
              <a:t>disebut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KONKLUSI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8953" y="469900"/>
            <a:ext cx="19818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TERMA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70227"/>
            <a:ext cx="7830820" cy="421259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354965" marR="321310" indent="-342265">
              <a:lnSpc>
                <a:spcPct val="89800"/>
              </a:lnSpc>
              <a:spcBef>
                <a:spcPts val="48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Kata atau </a:t>
            </a:r>
            <a:r>
              <a:rPr sz="3200" spc="-10" dirty="0">
                <a:latin typeface="Arial"/>
                <a:cs typeface="Arial"/>
              </a:rPr>
              <a:t>sekumpulan </a:t>
            </a:r>
            <a:r>
              <a:rPr sz="3200" spc="-5" dirty="0">
                <a:latin typeface="Arial"/>
                <a:cs typeface="Arial"/>
              </a:rPr>
              <a:t>kata yang telah  </a:t>
            </a:r>
            <a:r>
              <a:rPr sz="3200" spc="-10" dirty="0">
                <a:latin typeface="Arial"/>
                <a:cs typeface="Arial"/>
              </a:rPr>
              <a:t>disepakatkan bersama sebagai suatu  simbol </a:t>
            </a:r>
            <a:r>
              <a:rPr sz="3200" spc="-5" dirty="0">
                <a:latin typeface="Arial"/>
                <a:cs typeface="Arial"/>
              </a:rPr>
              <a:t>yang </a:t>
            </a:r>
            <a:r>
              <a:rPr sz="3200" spc="-10" dirty="0">
                <a:latin typeface="Arial"/>
                <a:cs typeface="Arial"/>
              </a:rPr>
              <a:t>merepresentasikan suatu  subyek </a:t>
            </a:r>
            <a:r>
              <a:rPr sz="3200" spc="-5" dirty="0">
                <a:latin typeface="Arial"/>
                <a:cs typeface="Arial"/>
              </a:rPr>
              <a:t>atau </a:t>
            </a:r>
            <a:r>
              <a:rPr sz="3200" spc="-10" dirty="0">
                <a:latin typeface="Arial"/>
                <a:cs typeface="Arial"/>
              </a:rPr>
              <a:t>obyek (obyek benda/obyek  persitiwa) disebut</a:t>
            </a:r>
            <a:r>
              <a:rPr sz="3200" spc="-5" dirty="0">
                <a:latin typeface="Arial"/>
                <a:cs typeface="Arial"/>
              </a:rPr>
              <a:t> TERMA</a:t>
            </a:r>
            <a:endParaRPr sz="3200">
              <a:latin typeface="Arial"/>
              <a:cs typeface="Arial"/>
            </a:endParaRPr>
          </a:p>
          <a:p>
            <a:pPr marL="354965" marR="5080" indent="-342265">
              <a:lnSpc>
                <a:spcPts val="3450"/>
              </a:lnSpc>
              <a:spcBef>
                <a:spcPts val="81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Terma </a:t>
            </a:r>
            <a:r>
              <a:rPr sz="3200" spc="-10" dirty="0">
                <a:latin typeface="Arial"/>
                <a:cs typeface="Arial"/>
              </a:rPr>
              <a:t>merupakan </a:t>
            </a:r>
            <a:r>
              <a:rPr sz="3200" spc="-5" dirty="0">
                <a:latin typeface="Arial"/>
                <a:cs typeface="Arial"/>
              </a:rPr>
              <a:t>unsur </a:t>
            </a:r>
            <a:r>
              <a:rPr sz="3200" spc="-10" dirty="0">
                <a:latin typeface="Arial"/>
                <a:cs typeface="Arial"/>
              </a:rPr>
              <a:t>pembentuk </a:t>
            </a:r>
            <a:r>
              <a:rPr sz="3200" spc="-5" dirty="0">
                <a:latin typeface="Arial"/>
                <a:cs typeface="Arial"/>
              </a:rPr>
              <a:t>(‘the  </a:t>
            </a:r>
            <a:r>
              <a:rPr sz="3200" spc="-10" dirty="0">
                <a:latin typeface="Arial"/>
                <a:cs typeface="Arial"/>
              </a:rPr>
              <a:t>building bocks’) </a:t>
            </a:r>
            <a:r>
              <a:rPr sz="3200" spc="-5" dirty="0">
                <a:latin typeface="Arial"/>
                <a:cs typeface="Arial"/>
              </a:rPr>
              <a:t>suatu</a:t>
            </a:r>
            <a:r>
              <a:rPr sz="3200" spc="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Proposisi</a:t>
            </a:r>
            <a:endParaRPr sz="3200">
              <a:latin typeface="Arial"/>
              <a:cs typeface="Arial"/>
            </a:endParaRPr>
          </a:p>
          <a:p>
            <a:pPr marL="354965" marR="206375" indent="-342265">
              <a:lnSpc>
                <a:spcPts val="3450"/>
              </a:lnSpc>
              <a:spcBef>
                <a:spcPts val="76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Dalam </a:t>
            </a:r>
            <a:r>
              <a:rPr sz="3200" spc="-10" dirty="0">
                <a:latin typeface="Arial"/>
                <a:cs typeface="Arial"/>
              </a:rPr>
              <a:t>bahasa Indonesia, diterjemahkan  dengan ‘pengertian’ </a:t>
            </a:r>
            <a:r>
              <a:rPr sz="3200" spc="-5" dirty="0">
                <a:latin typeface="Arial"/>
                <a:cs typeface="Arial"/>
              </a:rPr>
              <a:t>atau</a:t>
            </a:r>
            <a:r>
              <a:rPr sz="3200" spc="-10" dirty="0">
                <a:latin typeface="Arial"/>
                <a:cs typeface="Arial"/>
              </a:rPr>
              <a:t> ‘konsep’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001" y="1611375"/>
            <a:ext cx="8030209" cy="352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1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Terma dalam setiap penalaran atau pembuktian  deduksi tak selamanya berkenaan dengan  gejala-gejala realitas </a:t>
            </a:r>
            <a:r>
              <a:rPr sz="2800" spc="-5" dirty="0">
                <a:latin typeface="Arial"/>
                <a:cs typeface="Arial"/>
              </a:rPr>
              <a:t>yang </a:t>
            </a:r>
            <a:r>
              <a:rPr sz="2800" dirty="0">
                <a:latin typeface="Arial"/>
                <a:cs typeface="Arial"/>
              </a:rPr>
              <a:t>bersifat kongkrit,  individual atau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khusus.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Misalnya : ikan teri, merupakan terma yang lebih  kongkrit/khusus serta lebih berkonotasi  individual daripada terma “ikan”, “binatang air”,  apalagi terma “fauna ciptaan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Tuhan”.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7779" y="469900"/>
            <a:ext cx="40043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POSISI</a:t>
            </a:r>
            <a:r>
              <a:rPr sz="4400" spc="-45" dirty="0"/>
              <a:t> </a:t>
            </a:r>
            <a:r>
              <a:rPr sz="4400" spc="-5" dirty="0"/>
              <a:t>TERMA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3961" y="1570227"/>
            <a:ext cx="8032750" cy="44062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5080" indent="-342265">
              <a:lnSpc>
                <a:spcPts val="345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Berdasarkan posisinya terma dibedakan  menjadi </a:t>
            </a:r>
            <a:r>
              <a:rPr sz="3200" spc="-5" dirty="0">
                <a:latin typeface="Arial"/>
                <a:cs typeface="Arial"/>
              </a:rPr>
              <a:t>3 : </a:t>
            </a:r>
            <a:r>
              <a:rPr sz="3200" spc="-10" dirty="0">
                <a:latin typeface="Arial"/>
                <a:cs typeface="Arial"/>
              </a:rPr>
              <a:t>terma </a:t>
            </a:r>
            <a:r>
              <a:rPr sz="3200" spc="-5" dirty="0">
                <a:latin typeface="Arial"/>
                <a:cs typeface="Arial"/>
              </a:rPr>
              <a:t>mayor; </a:t>
            </a:r>
            <a:r>
              <a:rPr sz="3200" spc="-10" dirty="0">
                <a:latin typeface="Arial"/>
                <a:cs typeface="Arial"/>
              </a:rPr>
              <a:t>terma </a:t>
            </a:r>
            <a:r>
              <a:rPr sz="3200" spc="-5" dirty="0">
                <a:latin typeface="Arial"/>
                <a:cs typeface="Arial"/>
              </a:rPr>
              <a:t>minor; </a:t>
            </a:r>
            <a:r>
              <a:rPr sz="3200" spc="-10" dirty="0">
                <a:latin typeface="Arial"/>
                <a:cs typeface="Arial"/>
              </a:rPr>
              <a:t>dan  terma tengah.</a:t>
            </a:r>
            <a:endParaRPr sz="3200">
              <a:latin typeface="Arial"/>
              <a:cs typeface="Arial"/>
            </a:endParaRPr>
          </a:p>
          <a:p>
            <a:pPr marL="354965" marR="453390" indent="-342265">
              <a:lnSpc>
                <a:spcPts val="345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Untuk </a:t>
            </a:r>
            <a:r>
              <a:rPr sz="3200" spc="-10" dirty="0">
                <a:latin typeface="Arial"/>
                <a:cs typeface="Arial"/>
              </a:rPr>
              <a:t>memudahkannya, </a:t>
            </a:r>
            <a:r>
              <a:rPr sz="3200" spc="-5" dirty="0">
                <a:latin typeface="Arial"/>
                <a:cs typeface="Arial"/>
              </a:rPr>
              <a:t>ada </a:t>
            </a:r>
            <a:r>
              <a:rPr sz="3200" spc="-10" dirty="0">
                <a:latin typeface="Arial"/>
                <a:cs typeface="Arial"/>
              </a:rPr>
              <a:t>pemberian  </a:t>
            </a:r>
            <a:r>
              <a:rPr sz="3200" spc="-5" dirty="0">
                <a:latin typeface="Arial"/>
                <a:cs typeface="Arial"/>
              </a:rPr>
              <a:t>kode yang lazim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digunakan:</a:t>
            </a:r>
            <a:endParaRPr sz="3200">
              <a:latin typeface="Arial"/>
              <a:cs typeface="Arial"/>
            </a:endParaRPr>
          </a:p>
          <a:p>
            <a:pPr marL="354965" marR="1238250" indent="-342265">
              <a:lnSpc>
                <a:spcPts val="345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AE0665"/>
                </a:solidFill>
                <a:latin typeface="Arial"/>
                <a:cs typeface="Arial"/>
              </a:rPr>
              <a:t>Terma </a:t>
            </a:r>
            <a:r>
              <a:rPr sz="3200" spc="-10" dirty="0">
                <a:solidFill>
                  <a:srgbClr val="AE0665"/>
                </a:solidFill>
                <a:latin typeface="Arial"/>
                <a:cs typeface="Arial"/>
              </a:rPr>
              <a:t>Mayor </a:t>
            </a:r>
            <a:r>
              <a:rPr sz="3200" spc="1625" dirty="0">
                <a:solidFill>
                  <a:srgbClr val="AE0665"/>
                </a:solidFill>
                <a:latin typeface="Arial"/>
                <a:cs typeface="Arial"/>
              </a:rPr>
              <a:t>€</a:t>
            </a:r>
            <a:r>
              <a:rPr sz="3200" spc="-20" dirty="0">
                <a:solidFill>
                  <a:srgbClr val="AE0665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AE0665"/>
                </a:solidFill>
                <a:latin typeface="Arial"/>
                <a:cs typeface="Arial"/>
              </a:rPr>
              <a:t>‘T’ </a:t>
            </a:r>
            <a:r>
              <a:rPr sz="3200" spc="-10" dirty="0">
                <a:solidFill>
                  <a:srgbClr val="AE0665"/>
                </a:solidFill>
                <a:latin typeface="Arial"/>
                <a:cs typeface="Arial"/>
              </a:rPr>
              <a:t>(t-besar) </a:t>
            </a:r>
            <a:r>
              <a:rPr sz="3200" spc="-5" dirty="0">
                <a:solidFill>
                  <a:srgbClr val="AE0665"/>
                </a:solidFill>
                <a:latin typeface="Arial"/>
                <a:cs typeface="Arial"/>
              </a:rPr>
              <a:t>atau P  </a:t>
            </a:r>
            <a:r>
              <a:rPr sz="3200" spc="-10" dirty="0">
                <a:solidFill>
                  <a:srgbClr val="AE0665"/>
                </a:solidFill>
                <a:latin typeface="Arial"/>
                <a:cs typeface="Arial"/>
              </a:rPr>
              <a:t>(predikat)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AE0665"/>
                </a:solidFill>
                <a:latin typeface="Arial"/>
                <a:cs typeface="Arial"/>
              </a:rPr>
              <a:t>Terma Minor </a:t>
            </a:r>
            <a:r>
              <a:rPr sz="3200" spc="1625" dirty="0">
                <a:solidFill>
                  <a:srgbClr val="AE0665"/>
                </a:solidFill>
                <a:latin typeface="Arial"/>
                <a:cs typeface="Arial"/>
              </a:rPr>
              <a:t>€</a:t>
            </a:r>
            <a:r>
              <a:rPr sz="3200" spc="-30" dirty="0">
                <a:solidFill>
                  <a:srgbClr val="AE0665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AE0665"/>
                </a:solidFill>
                <a:latin typeface="Arial"/>
                <a:cs typeface="Arial"/>
              </a:rPr>
              <a:t>‘t’ (t-kecil) atau S </a:t>
            </a:r>
            <a:r>
              <a:rPr sz="3200" spc="-10" dirty="0">
                <a:solidFill>
                  <a:srgbClr val="AE0665"/>
                </a:solidFill>
                <a:latin typeface="Arial"/>
                <a:cs typeface="Arial"/>
              </a:rPr>
              <a:t>(subyek)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AE0665"/>
                </a:solidFill>
                <a:latin typeface="Arial"/>
                <a:cs typeface="Arial"/>
              </a:rPr>
              <a:t>Terma </a:t>
            </a:r>
            <a:r>
              <a:rPr sz="3200" spc="-10" dirty="0">
                <a:solidFill>
                  <a:srgbClr val="AE0665"/>
                </a:solidFill>
                <a:latin typeface="Arial"/>
                <a:cs typeface="Arial"/>
              </a:rPr>
              <a:t>Tengah </a:t>
            </a:r>
            <a:r>
              <a:rPr sz="3200" spc="1625" dirty="0">
                <a:solidFill>
                  <a:srgbClr val="AE0665"/>
                </a:solidFill>
                <a:latin typeface="Arial"/>
                <a:cs typeface="Arial"/>
              </a:rPr>
              <a:t>€</a:t>
            </a:r>
            <a:r>
              <a:rPr sz="3200" spc="-5" dirty="0">
                <a:solidFill>
                  <a:srgbClr val="AE0665"/>
                </a:solidFill>
                <a:latin typeface="Arial"/>
                <a:cs typeface="Arial"/>
              </a:rPr>
              <a:t> M </a:t>
            </a:r>
            <a:r>
              <a:rPr sz="3200" spc="-10" dirty="0">
                <a:solidFill>
                  <a:srgbClr val="AE0665"/>
                </a:solidFill>
                <a:latin typeface="Arial"/>
                <a:cs typeface="Arial"/>
              </a:rPr>
              <a:t>(medium)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6482" y="469900"/>
            <a:ext cx="64846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Terma ‘T’ atau ‘P’</a:t>
            </a:r>
            <a:r>
              <a:rPr sz="4400" spc="0" dirty="0"/>
              <a:t> </a:t>
            </a:r>
            <a:r>
              <a:rPr sz="4400" spc="-5" dirty="0"/>
              <a:t>(Mayor)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3961" y="1609851"/>
            <a:ext cx="7786370" cy="421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1747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Adalah </a:t>
            </a:r>
            <a:r>
              <a:rPr sz="3200" spc="-10" dirty="0">
                <a:latin typeface="Arial"/>
                <a:cs typeface="Arial"/>
              </a:rPr>
              <a:t>serangkaian kata-kata </a:t>
            </a:r>
            <a:r>
              <a:rPr sz="3200" spc="-5" dirty="0">
                <a:latin typeface="Arial"/>
                <a:cs typeface="Arial"/>
              </a:rPr>
              <a:t>yang  </a:t>
            </a:r>
            <a:r>
              <a:rPr sz="3200" spc="-10" dirty="0">
                <a:latin typeface="Arial"/>
                <a:cs typeface="Arial"/>
              </a:rPr>
              <a:t>umumnya berfungsi predikat </a:t>
            </a:r>
            <a:r>
              <a:rPr sz="3200" spc="-5" dirty="0">
                <a:latin typeface="Arial"/>
                <a:cs typeface="Arial"/>
              </a:rPr>
              <a:t>dan </a:t>
            </a:r>
            <a:r>
              <a:rPr sz="3200" spc="-10" dirty="0">
                <a:latin typeface="Arial"/>
                <a:cs typeface="Arial"/>
              </a:rPr>
              <a:t>mesti  dijumpai dalam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premis mayor </a:t>
            </a:r>
            <a:r>
              <a:rPr sz="3200" spc="-5" dirty="0">
                <a:latin typeface="Arial"/>
                <a:cs typeface="Arial"/>
              </a:rPr>
              <a:t>dan </a:t>
            </a:r>
            <a:r>
              <a:rPr sz="3200" spc="-10" dirty="0">
                <a:latin typeface="Arial"/>
                <a:cs typeface="Arial"/>
              </a:rPr>
              <a:t>dalam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 Konklusi</a:t>
            </a:r>
            <a:r>
              <a:rPr sz="3200" spc="-1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200" spc="-10" dirty="0">
                <a:latin typeface="Arial"/>
                <a:cs typeface="Arial"/>
              </a:rPr>
              <a:t>Contoh: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“Saatnya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nanti akan</a:t>
            </a:r>
            <a:r>
              <a:rPr sz="3200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mati”</a:t>
            </a:r>
            <a:endParaRPr sz="32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“Akan dipidana penjara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karena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pencurian  setinggi-tingginya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5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 tahun”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169" y="469900"/>
            <a:ext cx="61442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Terma ‘t’ atau ‘S’</a:t>
            </a:r>
            <a:r>
              <a:rPr sz="4400" spc="10" dirty="0"/>
              <a:t> </a:t>
            </a:r>
            <a:r>
              <a:rPr sz="4400" spc="-5" dirty="0"/>
              <a:t>(Minor)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7516495" cy="2753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Adalah </a:t>
            </a:r>
            <a:r>
              <a:rPr sz="3200" spc="-10" dirty="0">
                <a:latin typeface="Arial"/>
                <a:cs typeface="Arial"/>
              </a:rPr>
              <a:t>subyek </a:t>
            </a:r>
            <a:r>
              <a:rPr sz="3200" spc="-5" dirty="0">
                <a:latin typeface="Arial"/>
                <a:cs typeface="Arial"/>
              </a:rPr>
              <a:t>atau </a:t>
            </a:r>
            <a:r>
              <a:rPr sz="3200" spc="-10" dirty="0">
                <a:latin typeface="Arial"/>
                <a:cs typeface="Arial"/>
              </a:rPr>
              <a:t>pokok kalimat </a:t>
            </a:r>
            <a:r>
              <a:rPr sz="3200" spc="-5" dirty="0">
                <a:latin typeface="Arial"/>
                <a:cs typeface="Arial"/>
              </a:rPr>
              <a:t>yang  </a:t>
            </a:r>
            <a:r>
              <a:rPr sz="3200" spc="-10" dirty="0">
                <a:latin typeface="Arial"/>
                <a:cs typeface="Arial"/>
              </a:rPr>
              <a:t>terdapat </a:t>
            </a:r>
            <a:r>
              <a:rPr sz="3200" spc="-5" dirty="0">
                <a:latin typeface="Arial"/>
                <a:cs typeface="Arial"/>
              </a:rPr>
              <a:t>di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premis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minor </a:t>
            </a:r>
            <a:r>
              <a:rPr sz="3200" spc="-5" dirty="0">
                <a:latin typeface="Arial"/>
                <a:cs typeface="Arial"/>
              </a:rPr>
              <a:t>dan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Konklusi</a:t>
            </a:r>
            <a:r>
              <a:rPr sz="3200" spc="-1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3200" spc="-10" dirty="0">
                <a:latin typeface="Arial"/>
                <a:cs typeface="Arial"/>
              </a:rPr>
              <a:t>Contoh: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“Aktivis</a:t>
            </a:r>
            <a:r>
              <a:rPr sz="32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mahasiswa”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“Maling”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825" y="469900"/>
            <a:ext cx="70783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Terma ‘M’</a:t>
            </a:r>
            <a:r>
              <a:rPr sz="4400" spc="-15" dirty="0"/>
              <a:t> </a:t>
            </a:r>
            <a:r>
              <a:rPr sz="4400" spc="-5" dirty="0"/>
              <a:t>(Tengah/Medium)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8013065" cy="421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Adalah </a:t>
            </a:r>
            <a:r>
              <a:rPr sz="3200" spc="-10" dirty="0">
                <a:latin typeface="Arial"/>
                <a:cs typeface="Arial"/>
              </a:rPr>
              <a:t>terma </a:t>
            </a:r>
            <a:r>
              <a:rPr sz="3200" spc="-5" dirty="0">
                <a:latin typeface="Arial"/>
                <a:cs typeface="Arial"/>
              </a:rPr>
              <a:t>yang </a:t>
            </a:r>
            <a:r>
              <a:rPr sz="3200" spc="-10" dirty="0">
                <a:latin typeface="Arial"/>
                <a:cs typeface="Arial"/>
              </a:rPr>
              <a:t>didapati </a:t>
            </a:r>
            <a:r>
              <a:rPr sz="3200" spc="-5" dirty="0">
                <a:latin typeface="Arial"/>
                <a:cs typeface="Arial"/>
              </a:rPr>
              <a:t>sebagai  </a:t>
            </a:r>
            <a:r>
              <a:rPr sz="3200" spc="-10" dirty="0">
                <a:latin typeface="Arial"/>
                <a:cs typeface="Arial"/>
              </a:rPr>
              <a:t>subyek dalam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premisa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mayor </a:t>
            </a:r>
            <a:r>
              <a:rPr sz="3200" spc="-5" dirty="0">
                <a:latin typeface="Arial"/>
                <a:cs typeface="Arial"/>
              </a:rPr>
              <a:t>dan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premisa  minor</a:t>
            </a:r>
            <a:r>
              <a:rPr sz="3200" spc="-10" dirty="0">
                <a:latin typeface="Arial"/>
                <a:cs typeface="Arial"/>
              </a:rPr>
              <a:t>, </a:t>
            </a:r>
            <a:r>
              <a:rPr sz="3200" spc="-5" dirty="0">
                <a:latin typeface="Arial"/>
                <a:cs typeface="Arial"/>
              </a:rPr>
              <a:t>tetapi TIDAK lagi </a:t>
            </a:r>
            <a:r>
              <a:rPr sz="3200" spc="-10" dirty="0">
                <a:latin typeface="Arial"/>
                <a:cs typeface="Arial"/>
              </a:rPr>
              <a:t>didapati dalam  kalimat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proposisi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Konklusi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3200" spc="-10" dirty="0">
                <a:latin typeface="Arial"/>
                <a:cs typeface="Arial"/>
              </a:rPr>
              <a:t>Contoh: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Semua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manusia</a:t>
            </a:r>
            <a:r>
              <a:rPr sz="3200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hidup</a:t>
            </a:r>
            <a:endParaRPr sz="3200">
              <a:latin typeface="Arial"/>
              <a:cs typeface="Arial"/>
            </a:endParaRPr>
          </a:p>
          <a:p>
            <a:pPr marL="354965" marR="97345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Barangsiapa mengambil barang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milik 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orang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lain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secara melawan</a:t>
            </a:r>
            <a:r>
              <a:rPr sz="32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hak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220" y="469900"/>
            <a:ext cx="2294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70" dirty="0"/>
              <a:t> </a:t>
            </a:r>
            <a:r>
              <a:rPr sz="4400" spc="-5" dirty="0"/>
              <a:t>3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7762240" cy="265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31064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Semua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aturan hukum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yang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dibuat  pemerintah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harus</a:t>
            </a:r>
            <a:r>
              <a:rPr sz="32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dipatuhi</a:t>
            </a:r>
            <a:endParaRPr sz="32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UU Lalu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Lintas merupakan aturan hukum 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yang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dibuat pemerintah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Maka UU Lalu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Lintas haruslah</a:t>
            </a:r>
            <a:r>
              <a:rPr sz="3200" spc="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dipatuhi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220" y="469900"/>
            <a:ext cx="2294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70" dirty="0"/>
              <a:t> </a:t>
            </a:r>
            <a:r>
              <a:rPr sz="4400" spc="-5" dirty="0"/>
              <a:t>4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76324"/>
            <a:ext cx="7992109" cy="40811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Semua pedagang kaki lima bersedia pindah</a:t>
            </a:r>
            <a:r>
              <a:rPr sz="2800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dan  mentaati peraturan Walikota demokratik dari  lokasi berjualannya dekat kampus</a:t>
            </a:r>
            <a:r>
              <a:rPr sz="2800" spc="-2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FF3300"/>
                </a:solidFill>
                <a:latin typeface="Arial"/>
                <a:cs typeface="Arial"/>
              </a:rPr>
              <a:t>U</a:t>
            </a:r>
            <a:r>
              <a:rPr lang="en-US" sz="2800" dirty="0" smtClean="0">
                <a:solidFill>
                  <a:srgbClr val="FF3300"/>
                </a:solidFill>
                <a:latin typeface="Arial"/>
                <a:cs typeface="Arial"/>
              </a:rPr>
              <a:t>nila</a:t>
            </a:r>
            <a:endParaRPr sz="2800" dirty="0">
              <a:latin typeface="Arial"/>
              <a:cs typeface="Arial"/>
            </a:endParaRPr>
          </a:p>
          <a:p>
            <a:pPr marL="355600" marR="321945" indent="-342900">
              <a:lnSpc>
                <a:spcPts val="3020"/>
              </a:lnSpc>
              <a:spcBef>
                <a:spcPts val="69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33CC33"/>
                </a:solidFill>
                <a:latin typeface="Arial"/>
                <a:cs typeface="Arial"/>
              </a:rPr>
              <a:t>Pak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Sanip penjaja koran dan Hanifah isterinya  penjual rokok adalah pedagang kaki</a:t>
            </a:r>
            <a:r>
              <a:rPr sz="2800" spc="-2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lima</a:t>
            </a:r>
            <a:endParaRPr sz="2800" dirty="0">
              <a:latin typeface="Arial"/>
              <a:cs typeface="Arial"/>
            </a:endParaRPr>
          </a:p>
          <a:p>
            <a:pPr marL="355600" marR="678180" indent="-342900">
              <a:lnSpc>
                <a:spcPct val="900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Maka, Pak Sanip penjaja koran dan</a:t>
            </a:r>
            <a:r>
              <a:rPr sz="28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Hanifah  isterinya penjual rokok harusnya bersedia  pindah dan mentaati peraturan Walikota  demokratik dari lokasi berjualannya dekat  kampus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5" dirty="0" smtClean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lang="en-US" sz="2800" spc="-5" dirty="0" smtClean="0">
                <a:solidFill>
                  <a:srgbClr val="0000FF"/>
                </a:solidFill>
                <a:latin typeface="Arial"/>
                <a:cs typeface="Arial"/>
              </a:rPr>
              <a:t>nila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220" y="469900"/>
            <a:ext cx="2294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70" dirty="0"/>
              <a:t> </a:t>
            </a:r>
            <a:r>
              <a:rPr sz="4400" spc="-5" dirty="0"/>
              <a:t>5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11375"/>
            <a:ext cx="7992745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3185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Demi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kemajuan pendidikan, seluruh mahasiswa  yang baik selalu mentaati kewajiban membayar  SPP tepat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waktu dan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kuliah</a:t>
            </a:r>
            <a:r>
              <a:rPr sz="2800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rajin.</a:t>
            </a:r>
            <a:endParaRPr sz="2800">
              <a:latin typeface="Arial"/>
              <a:cs typeface="Arial"/>
            </a:endParaRPr>
          </a:p>
          <a:p>
            <a:pPr marL="355600" marR="26670" indent="-342900">
              <a:lnSpc>
                <a:spcPct val="100000"/>
              </a:lnSpc>
              <a:spcBef>
                <a:spcPts val="68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Anwar dan kawan-kawannya adalah</a:t>
            </a:r>
            <a:r>
              <a:rPr sz="2800" spc="-6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mahasiswa  yang</a:t>
            </a:r>
            <a:r>
              <a:rPr sz="2800" spc="-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baik.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Maka, demi kemajuan pendidikan tinggi, Anwar  dan kawan-kawannya selalu mentaati kewajiban  membayar SPP tepat waktu dan kuliah</a:t>
            </a:r>
            <a:r>
              <a:rPr sz="2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rajin.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894" y="501142"/>
            <a:ext cx="75114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Apa </a:t>
            </a:r>
            <a:r>
              <a:rPr spc="-5" dirty="0"/>
              <a:t>perlunya </a:t>
            </a:r>
            <a:r>
              <a:rPr dirty="0"/>
              <a:t>Penalaran</a:t>
            </a:r>
            <a:r>
              <a:rPr spc="-75" dirty="0"/>
              <a:t> </a:t>
            </a:r>
            <a:r>
              <a:rPr spc="-5" dirty="0"/>
              <a:t>Hukum?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645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11376"/>
            <a:ext cx="8065770" cy="236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Kemampuan Identifikasi dan Analisis atas Jawaban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yang  Mempunyai </a:t>
            </a:r>
            <a:r>
              <a:rPr sz="2400" spc="-5" dirty="0">
                <a:latin typeface="Arial"/>
                <a:cs typeface="Arial"/>
              </a:rPr>
              <a:t>Nilai </a:t>
            </a:r>
            <a:r>
              <a:rPr sz="2400" dirty="0">
                <a:latin typeface="Arial"/>
                <a:cs typeface="Arial"/>
              </a:rPr>
              <a:t>Kebenaran dalam Sudut Pandang  tertentu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5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Memetakan </a:t>
            </a:r>
            <a:r>
              <a:rPr sz="2400" dirty="0">
                <a:latin typeface="Arial"/>
                <a:cs typeface="Arial"/>
              </a:rPr>
              <a:t>Logika (Hukum) yang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Digunakan</a:t>
            </a:r>
            <a:endParaRPr sz="2400">
              <a:latin typeface="Arial"/>
              <a:cs typeface="Arial"/>
            </a:endParaRPr>
          </a:p>
          <a:p>
            <a:pPr marL="355600" marR="1122045" indent="-342900">
              <a:lnSpc>
                <a:spcPct val="1000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Strategi Pengembangan Metodologi Berfikir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atau  Penelitian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Hukum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5365" marR="5080" indent="-22733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Rumusan posisi Terma dalam  Silogisma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3985" y="1609851"/>
            <a:ext cx="7950200" cy="31432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4965" marR="461009" indent="-342265">
              <a:lnSpc>
                <a:spcPts val="3840"/>
              </a:lnSpc>
              <a:spcBef>
                <a:spcPts val="22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Premis Mayor : </a:t>
            </a:r>
            <a:r>
              <a:rPr sz="3200" i="1" spc="-10" dirty="0">
                <a:latin typeface="Arial"/>
                <a:cs typeface="Arial"/>
              </a:rPr>
              <a:t>Terma </a:t>
            </a:r>
            <a:r>
              <a:rPr sz="3200" i="1" spc="-5" dirty="0">
                <a:latin typeface="Arial"/>
                <a:cs typeface="Arial"/>
              </a:rPr>
              <a:t>Tengah – </a:t>
            </a:r>
            <a:r>
              <a:rPr sz="3200" i="1" spc="-10" dirty="0">
                <a:latin typeface="Arial"/>
                <a:cs typeface="Arial"/>
              </a:rPr>
              <a:t>Terma  Mayor </a:t>
            </a:r>
            <a:r>
              <a:rPr sz="3350" i="1" spc="1550" dirty="0">
                <a:latin typeface="Arial"/>
                <a:cs typeface="Arial"/>
              </a:rPr>
              <a:t>€</a:t>
            </a:r>
            <a:r>
              <a:rPr sz="3350" i="1" spc="-65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M – T atau M – P</a:t>
            </a:r>
            <a:endParaRPr sz="3200">
              <a:latin typeface="Arial"/>
              <a:cs typeface="Arial"/>
            </a:endParaRPr>
          </a:p>
          <a:p>
            <a:pPr marL="354965" marR="935355" indent="-342265">
              <a:lnSpc>
                <a:spcPts val="384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Premis Minor : </a:t>
            </a:r>
            <a:r>
              <a:rPr sz="3200" i="1" spc="-10" dirty="0">
                <a:latin typeface="Arial"/>
                <a:cs typeface="Arial"/>
              </a:rPr>
              <a:t>Terma </a:t>
            </a:r>
            <a:r>
              <a:rPr sz="3200" i="1" spc="-5" dirty="0">
                <a:latin typeface="Arial"/>
                <a:cs typeface="Arial"/>
              </a:rPr>
              <a:t>Minor – </a:t>
            </a:r>
            <a:r>
              <a:rPr sz="3200" i="1" spc="-10" dirty="0">
                <a:latin typeface="Arial"/>
                <a:cs typeface="Arial"/>
              </a:rPr>
              <a:t>Terma  Tengah </a:t>
            </a:r>
            <a:r>
              <a:rPr sz="3350" i="1" spc="1550" dirty="0">
                <a:latin typeface="Arial"/>
                <a:cs typeface="Arial"/>
              </a:rPr>
              <a:t>€</a:t>
            </a:r>
            <a:r>
              <a:rPr sz="3350" i="1" spc="-6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t – M atau S – M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ts val="4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Konklusi : </a:t>
            </a:r>
            <a:r>
              <a:rPr sz="3200" i="1" spc="-10" dirty="0">
                <a:latin typeface="Arial"/>
                <a:cs typeface="Arial"/>
              </a:rPr>
              <a:t>Terma </a:t>
            </a:r>
            <a:r>
              <a:rPr sz="3200" i="1" spc="-5" dirty="0">
                <a:latin typeface="Arial"/>
                <a:cs typeface="Arial"/>
              </a:rPr>
              <a:t>Minor – </a:t>
            </a:r>
            <a:r>
              <a:rPr sz="3200" i="1" spc="-10" dirty="0">
                <a:latin typeface="Arial"/>
                <a:cs typeface="Arial"/>
              </a:rPr>
              <a:t>Terma Mayor</a:t>
            </a:r>
            <a:r>
              <a:rPr sz="3200" i="1" spc="-5" dirty="0">
                <a:latin typeface="Arial"/>
                <a:cs typeface="Arial"/>
              </a:rPr>
              <a:t> </a:t>
            </a:r>
            <a:r>
              <a:rPr sz="3350" i="1" spc="1550" dirty="0">
                <a:latin typeface="Arial"/>
                <a:cs typeface="Arial"/>
              </a:rPr>
              <a:t>€</a:t>
            </a:r>
            <a:endParaRPr sz="3350">
              <a:latin typeface="Arial"/>
              <a:cs typeface="Arial"/>
            </a:endParaRPr>
          </a:p>
          <a:p>
            <a:pPr marL="355600">
              <a:lnSpc>
                <a:spcPts val="3820"/>
              </a:lnSpc>
            </a:pPr>
            <a:r>
              <a:rPr sz="3200" i="1" spc="-5" dirty="0">
                <a:latin typeface="Arial"/>
                <a:cs typeface="Arial"/>
              </a:rPr>
              <a:t>t – T atau S –</a:t>
            </a:r>
            <a:r>
              <a:rPr sz="3200" i="1" spc="-1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P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1505" y="469900"/>
            <a:ext cx="38169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Fallacy</a:t>
            </a:r>
            <a:r>
              <a:rPr sz="4400" spc="-30" dirty="0"/>
              <a:t> </a:t>
            </a:r>
            <a:r>
              <a:rPr sz="4400" spc="-5" dirty="0"/>
              <a:t>(Falasi)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11375"/>
            <a:ext cx="7993380" cy="352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Adalah penalaran yang tidak mematuhi petunjuk  logika yang menyebabkan terjadinya proses  penalaran yang keliru atau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kakacauan.</a:t>
            </a:r>
            <a:endParaRPr sz="2800">
              <a:latin typeface="Arial"/>
              <a:cs typeface="Arial"/>
            </a:endParaRPr>
          </a:p>
          <a:p>
            <a:pPr marL="355600" marR="140335" indent="-342900">
              <a:lnSpc>
                <a:spcPct val="100000"/>
              </a:lnSpc>
              <a:spcBef>
                <a:spcPts val="68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Orang yang menguasai dalil nalar, tetapi tidak  jujur dalam berargumentasi, berarti  menyalahgunakan kemamuannya dengan cara  memanfaatkan “seni mengelirukan orang” guna  mematahkan argumen lawan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debatnya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194" y="469900"/>
            <a:ext cx="80441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Terma dalam Pembedaan</a:t>
            </a:r>
            <a:r>
              <a:rPr sz="4400" spc="0" dirty="0"/>
              <a:t> </a:t>
            </a:r>
            <a:r>
              <a:rPr sz="4400" spc="-5" dirty="0"/>
              <a:t>Kelas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45844"/>
            <a:ext cx="7879715" cy="4479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Kelas </a:t>
            </a:r>
            <a:r>
              <a:rPr sz="2400" spc="1225" dirty="0">
                <a:latin typeface="Arial"/>
                <a:cs typeface="Arial"/>
              </a:rPr>
              <a:t>€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T/P </a:t>
            </a:r>
            <a:r>
              <a:rPr sz="2400" dirty="0">
                <a:latin typeface="Arial"/>
                <a:cs typeface="Arial"/>
              </a:rPr>
              <a:t>&gt; M &gt; </a:t>
            </a:r>
            <a:r>
              <a:rPr sz="2400" spc="-5" dirty="0">
                <a:latin typeface="Arial"/>
                <a:cs typeface="Arial"/>
              </a:rPr>
              <a:t>t/S</a:t>
            </a:r>
            <a:endParaRPr sz="2400">
              <a:latin typeface="Arial"/>
              <a:cs typeface="Arial"/>
            </a:endParaRPr>
          </a:p>
          <a:p>
            <a:pPr marL="355600" marR="615315" indent="-342900">
              <a:lnSpc>
                <a:spcPts val="258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Terma </a:t>
            </a:r>
            <a:r>
              <a:rPr sz="2400" dirty="0">
                <a:latin typeface="Arial"/>
                <a:cs typeface="Arial"/>
              </a:rPr>
              <a:t>‘T’ </a:t>
            </a:r>
            <a:r>
              <a:rPr sz="2400" spc="-5" dirty="0">
                <a:latin typeface="Arial"/>
                <a:cs typeface="Arial"/>
              </a:rPr>
              <a:t>atau </a:t>
            </a:r>
            <a:r>
              <a:rPr sz="2400" dirty="0">
                <a:latin typeface="Arial"/>
                <a:cs typeface="Arial"/>
              </a:rPr>
              <a:t>‘P’ selalu beruang lingkup lebih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luas  dibanding dengan terma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‘M’</a:t>
            </a:r>
            <a:endParaRPr sz="2400">
              <a:latin typeface="Arial"/>
              <a:cs typeface="Arial"/>
            </a:endParaRPr>
          </a:p>
          <a:p>
            <a:pPr marL="355600" marR="238760" indent="-342900">
              <a:lnSpc>
                <a:spcPts val="258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Terma </a:t>
            </a:r>
            <a:r>
              <a:rPr sz="2400" dirty="0">
                <a:latin typeface="Arial"/>
                <a:cs typeface="Arial"/>
              </a:rPr>
              <a:t>‘M’ selalu beruang lingkup lebih luas dibanding  dengan terma ‘t’ atau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‘S’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dirty="0">
                <a:latin typeface="Arial"/>
                <a:cs typeface="Arial"/>
              </a:rPr>
              <a:t>Contoh: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8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Semua yang pernah dilahirkan (M) -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saatnya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nanti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akan  mati</a:t>
            </a:r>
            <a:r>
              <a:rPr sz="2400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(T)</a:t>
            </a:r>
            <a:endParaRPr sz="2400">
              <a:latin typeface="Arial"/>
              <a:cs typeface="Arial"/>
            </a:endParaRPr>
          </a:p>
          <a:p>
            <a:pPr marL="355600" marR="669925" indent="-342900">
              <a:lnSpc>
                <a:spcPts val="258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3CC33"/>
                </a:solidFill>
                <a:latin typeface="Arial"/>
                <a:cs typeface="Arial"/>
              </a:rPr>
              <a:t>Aktivis mahasiswa </a:t>
            </a:r>
            <a:r>
              <a:rPr sz="2400" spc="-5" dirty="0">
                <a:solidFill>
                  <a:srgbClr val="33CC33"/>
                </a:solidFill>
                <a:latin typeface="Arial"/>
                <a:cs typeface="Arial"/>
              </a:rPr>
              <a:t>(t) </a:t>
            </a:r>
            <a:r>
              <a:rPr sz="2400" dirty="0">
                <a:solidFill>
                  <a:srgbClr val="33CC33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33CC33"/>
                </a:solidFill>
                <a:latin typeface="Arial"/>
                <a:cs typeface="Arial"/>
              </a:rPr>
              <a:t>adalah </a:t>
            </a:r>
            <a:r>
              <a:rPr sz="2400" dirty="0">
                <a:solidFill>
                  <a:srgbClr val="33CC33"/>
                </a:solidFill>
                <a:latin typeface="Arial"/>
                <a:cs typeface="Arial"/>
              </a:rPr>
              <a:t>makhluk </a:t>
            </a:r>
            <a:r>
              <a:rPr sz="2400" spc="-5" dirty="0">
                <a:solidFill>
                  <a:srgbClr val="33CC33"/>
                </a:solidFill>
                <a:latin typeface="Arial"/>
                <a:cs typeface="Arial"/>
              </a:rPr>
              <a:t>hidup </a:t>
            </a:r>
            <a:r>
              <a:rPr sz="2400" dirty="0">
                <a:solidFill>
                  <a:srgbClr val="33CC33"/>
                </a:solidFill>
                <a:latin typeface="Arial"/>
                <a:cs typeface="Arial"/>
              </a:rPr>
              <a:t>yang  dilahirkan</a:t>
            </a:r>
            <a:r>
              <a:rPr sz="2400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CC33"/>
                </a:solidFill>
                <a:latin typeface="Arial"/>
                <a:cs typeface="Arial"/>
              </a:rPr>
              <a:t>(M)</a:t>
            </a:r>
            <a:endParaRPr sz="2400">
              <a:latin typeface="Arial"/>
              <a:cs typeface="Arial"/>
            </a:endParaRPr>
          </a:p>
          <a:p>
            <a:pPr marL="355600" marR="262255" indent="-342900">
              <a:lnSpc>
                <a:spcPts val="2580"/>
              </a:lnSpc>
              <a:spcBef>
                <a:spcPts val="5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Maka aktivis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mahasiswa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(t)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pada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saatnya nanti akan 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mati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(T)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220" y="469900"/>
            <a:ext cx="2294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70" dirty="0"/>
              <a:t> </a:t>
            </a:r>
            <a:r>
              <a:rPr sz="4400" spc="-5" dirty="0"/>
              <a:t>6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8035290" cy="411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74295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Semua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tindakan pelanggaran hukum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(M) - 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mestilah berakibat pemidanaan</a:t>
            </a:r>
            <a:r>
              <a:rPr sz="3200" spc="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(T)</a:t>
            </a:r>
            <a:endParaRPr sz="32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Semua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tindakan pengambilan barang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milik 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orang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lain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secara melawan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hak (t)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adalah  tindak pelanggaran hukum</a:t>
            </a:r>
            <a:r>
              <a:rPr sz="3200" spc="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(M)</a:t>
            </a:r>
            <a:endParaRPr sz="3200">
              <a:latin typeface="Arial"/>
              <a:cs typeface="Arial"/>
            </a:endParaRPr>
          </a:p>
          <a:p>
            <a:pPr marL="354965" marR="230504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Maka,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semua tindak pengambilan barang 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milik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orang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lain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secara melawan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hak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(t)  mestilah berakibat pemidanaan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(T)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1845" marR="5080" indent="4089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SIFAT PROPOSISI:  AFFIRMATIO </a:t>
            </a:r>
            <a:r>
              <a:rPr dirty="0"/>
              <a:t>&amp;</a:t>
            </a:r>
            <a:r>
              <a:rPr spc="-90" dirty="0"/>
              <a:t> </a:t>
            </a:r>
            <a:r>
              <a:rPr spc="-5" dirty="0"/>
              <a:t>NEGO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25574"/>
            <a:ext cx="7833359" cy="387096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(A)ff(i)rmatio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‘mengiyakan’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kode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&amp;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N(e)g(o)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‘menidakkan’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kode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&amp;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latin typeface="Arial"/>
                <a:cs typeface="Arial"/>
              </a:rPr>
              <a:t>Kedua kata ini (affirmation &amp; nego) digunakan  untuk menyatakan apakah dalam setiap premis  suatu terma ‘M’ atau ‘t’ itu memang benar  terbilang ke dalam kelas terma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‘T/P’.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Pernyataan positif: </a:t>
            </a:r>
            <a:r>
              <a:rPr sz="2800" dirty="0">
                <a:latin typeface="Arial"/>
                <a:cs typeface="Arial"/>
              </a:rPr>
              <a:t>M = </a:t>
            </a:r>
            <a:r>
              <a:rPr sz="2800" spc="-5" dirty="0">
                <a:latin typeface="Arial"/>
                <a:cs typeface="Arial"/>
              </a:rPr>
              <a:t>T/P atau </a:t>
            </a:r>
            <a:r>
              <a:rPr sz="2800" dirty="0">
                <a:latin typeface="Arial"/>
                <a:cs typeface="Arial"/>
              </a:rPr>
              <a:t>S = </a:t>
            </a:r>
            <a:r>
              <a:rPr sz="2800" spc="-5" dirty="0">
                <a:latin typeface="Arial"/>
                <a:cs typeface="Arial"/>
              </a:rPr>
              <a:t>T/P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Pernyataan negatif: M ≠ </a:t>
            </a:r>
            <a:r>
              <a:rPr sz="2800" spc="-5" dirty="0">
                <a:latin typeface="Arial"/>
                <a:cs typeface="Arial"/>
              </a:rPr>
              <a:t>T/P atau </a:t>
            </a:r>
            <a:r>
              <a:rPr sz="2800" dirty="0">
                <a:latin typeface="Arial"/>
                <a:cs typeface="Arial"/>
              </a:rPr>
              <a:t>S ≠ </a:t>
            </a:r>
            <a:r>
              <a:rPr sz="2800" spc="-5" dirty="0">
                <a:latin typeface="Arial"/>
                <a:cs typeface="Arial"/>
              </a:rPr>
              <a:t>T/P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1275" marR="5080" indent="-3390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Proposisi Universal </a:t>
            </a:r>
            <a:r>
              <a:rPr dirty="0"/>
              <a:t>&amp;  Partikular/Singular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25574"/>
            <a:ext cx="7722870" cy="40424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dirty="0">
                <a:latin typeface="Arial"/>
                <a:cs typeface="Arial"/>
              </a:rPr>
              <a:t>Bila proposisi universal (semua/tidak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semua)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Pernyataan positif: </a:t>
            </a:r>
            <a:r>
              <a:rPr sz="2800" dirty="0">
                <a:latin typeface="Arial"/>
                <a:cs typeface="Arial"/>
              </a:rPr>
              <a:t>M = </a:t>
            </a:r>
            <a:r>
              <a:rPr sz="2800" spc="-5" dirty="0">
                <a:latin typeface="Arial"/>
                <a:cs typeface="Arial"/>
              </a:rPr>
              <a:t>T/P atau </a:t>
            </a:r>
            <a:r>
              <a:rPr sz="2800" dirty="0">
                <a:latin typeface="Arial"/>
                <a:cs typeface="Arial"/>
              </a:rPr>
              <a:t>S = </a:t>
            </a:r>
            <a:r>
              <a:rPr sz="2800" spc="-5" dirty="0">
                <a:latin typeface="Arial"/>
                <a:cs typeface="Arial"/>
              </a:rPr>
              <a:t>T/P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Pernyataan negatif: M ≠ </a:t>
            </a:r>
            <a:r>
              <a:rPr sz="2800" spc="-5" dirty="0">
                <a:latin typeface="Arial"/>
                <a:cs typeface="Arial"/>
              </a:rPr>
              <a:t>T/P atau </a:t>
            </a:r>
            <a:r>
              <a:rPr sz="2800" dirty="0">
                <a:latin typeface="Arial"/>
                <a:cs typeface="Arial"/>
              </a:rPr>
              <a:t>S ≠ </a:t>
            </a:r>
            <a:r>
              <a:rPr sz="2800" spc="-5" dirty="0">
                <a:latin typeface="Arial"/>
                <a:cs typeface="Arial"/>
              </a:rPr>
              <a:t>T/P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5600" marR="848360" indent="-343535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Bila proposisi partikular/singular (beberapa,  sebagian, individu,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dll.)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Pernyataan positif: </a:t>
            </a:r>
            <a:r>
              <a:rPr sz="2800" dirty="0">
                <a:latin typeface="Arial"/>
                <a:cs typeface="Arial"/>
              </a:rPr>
              <a:t>M = </a:t>
            </a:r>
            <a:r>
              <a:rPr sz="2800" spc="-5" dirty="0">
                <a:latin typeface="Arial"/>
                <a:cs typeface="Arial"/>
              </a:rPr>
              <a:t>T/P atau </a:t>
            </a:r>
            <a:r>
              <a:rPr sz="2800" dirty="0">
                <a:latin typeface="Arial"/>
                <a:cs typeface="Arial"/>
              </a:rPr>
              <a:t>S = </a:t>
            </a:r>
            <a:r>
              <a:rPr sz="2800" spc="-5" dirty="0">
                <a:latin typeface="Arial"/>
                <a:cs typeface="Arial"/>
              </a:rPr>
              <a:t>T/P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Pernyataan negatif: M ≠ </a:t>
            </a:r>
            <a:r>
              <a:rPr sz="2800" spc="-5" dirty="0">
                <a:latin typeface="Arial"/>
                <a:cs typeface="Arial"/>
              </a:rPr>
              <a:t>T/P atau </a:t>
            </a:r>
            <a:r>
              <a:rPr sz="2800" dirty="0">
                <a:latin typeface="Arial"/>
                <a:cs typeface="Arial"/>
              </a:rPr>
              <a:t>S ≠ </a:t>
            </a:r>
            <a:r>
              <a:rPr sz="2800" spc="-5" dirty="0">
                <a:latin typeface="Arial"/>
                <a:cs typeface="Arial"/>
              </a:rPr>
              <a:t>T/P </a:t>
            </a:r>
            <a:r>
              <a:rPr sz="2800" spc="1425" dirty="0">
                <a:latin typeface="Arial"/>
                <a:cs typeface="Arial"/>
              </a:rPr>
              <a:t>€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220" y="469900"/>
            <a:ext cx="2294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70" dirty="0"/>
              <a:t> </a:t>
            </a:r>
            <a:r>
              <a:rPr sz="4400" spc="-5" dirty="0"/>
              <a:t>7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70227"/>
            <a:ext cx="8057515" cy="43091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838200" indent="-342265">
              <a:lnSpc>
                <a:spcPts val="3450"/>
              </a:lnSpc>
              <a:spcBef>
                <a:spcPts val="53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Tidak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semua usulan masyarakat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serta 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merta menjadi kebijakan</a:t>
            </a:r>
            <a:r>
              <a:rPr sz="3200" spc="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pemerintah</a:t>
            </a:r>
            <a:endParaRPr sz="3200">
              <a:latin typeface="Arial"/>
              <a:cs typeface="Arial"/>
            </a:endParaRPr>
          </a:p>
          <a:p>
            <a:pPr marL="354965" marR="49530" indent="-342265">
              <a:lnSpc>
                <a:spcPts val="345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Semua yang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dibahas dalam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rapat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gerakan 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anti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korupsi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merupakan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usulan  masyarakat</a:t>
            </a:r>
            <a:endParaRPr sz="3200">
              <a:latin typeface="Arial"/>
              <a:cs typeface="Arial"/>
            </a:endParaRPr>
          </a:p>
          <a:p>
            <a:pPr marL="354965" marR="5080" indent="-342265" algn="just">
              <a:lnSpc>
                <a:spcPts val="3450"/>
              </a:lnSpc>
              <a:spcBef>
                <a:spcPts val="760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Tidak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semua dibahas dalam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rapat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gerakan 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anti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korupsi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serta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merta menjadi kebijakan  pemerintah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200" spc="-5" dirty="0">
                <a:latin typeface="Arial"/>
                <a:cs typeface="Arial"/>
              </a:rPr>
              <a:t>Sifat Proposisi: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I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220" y="469900"/>
            <a:ext cx="2294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70" dirty="0"/>
              <a:t> </a:t>
            </a:r>
            <a:r>
              <a:rPr sz="4400" spc="-5" dirty="0"/>
              <a:t>8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11375"/>
            <a:ext cx="8006080" cy="421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5468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Semua pejabat negara seharusnya  menyerahkan daftar kekayaan pada</a:t>
            </a:r>
            <a:r>
              <a:rPr sz="2800" spc="-6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KPKPN</a:t>
            </a:r>
            <a:endParaRPr sz="2800">
              <a:latin typeface="Arial"/>
              <a:cs typeface="Arial"/>
            </a:endParaRPr>
          </a:p>
          <a:p>
            <a:pPr marL="355600" marR="240665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Beberapa menteri kabinet SBY yang tidak</a:t>
            </a:r>
            <a:r>
              <a:rPr sz="2800" spc="-7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mau  diaudit merupakan pejabat</a:t>
            </a:r>
            <a:r>
              <a:rPr sz="2800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negara.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Maka, beberapa menteri kabinet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SBY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yang</a:t>
            </a:r>
            <a:r>
              <a:rPr sz="2800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tidak  mau diaudit seharusnya menyerahkan daftar  kekayaan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pada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 KPKPN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Sifat Proposisi: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33CC33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220" y="469900"/>
            <a:ext cx="2294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70" dirty="0"/>
              <a:t> </a:t>
            </a:r>
            <a:r>
              <a:rPr sz="4400" spc="-5" dirty="0"/>
              <a:t>9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11375"/>
            <a:ext cx="7909559" cy="421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Semua anggota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DPR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yang tahu kode etik</a:t>
            </a:r>
            <a:r>
              <a:rPr sz="2800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harus  bekerja tanpa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mau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disuap uang oleh</a:t>
            </a:r>
            <a:r>
              <a:rPr sz="2800" spc="-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siapapun</a:t>
            </a:r>
            <a:endParaRPr sz="2800">
              <a:latin typeface="Arial"/>
              <a:cs typeface="Arial"/>
            </a:endParaRPr>
          </a:p>
          <a:p>
            <a:pPr marL="355600" marR="1169035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Akbar Tanjung sebagai pimpinan</a:t>
            </a:r>
            <a:r>
              <a:rPr sz="2800" spc="-7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adalah  anggota </a:t>
            </a:r>
            <a:r>
              <a:rPr sz="2800" spc="-5" dirty="0">
                <a:solidFill>
                  <a:srgbClr val="33CC33"/>
                </a:solidFill>
                <a:latin typeface="Arial"/>
                <a:cs typeface="Arial"/>
              </a:rPr>
              <a:t>DPR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yang tahu kode</a:t>
            </a:r>
            <a:r>
              <a:rPr sz="2800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etik</a:t>
            </a:r>
            <a:endParaRPr sz="2800">
              <a:latin typeface="Arial"/>
              <a:cs typeface="Arial"/>
            </a:endParaRPr>
          </a:p>
          <a:p>
            <a:pPr marL="355600" marR="15875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Oleh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sebab itu, Akbar Tanjung sebagai  pimpinan harus bekerja tanpa mau disuap uang  oleh siapapun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Sifat </a:t>
            </a:r>
            <a:r>
              <a:rPr sz="2800" dirty="0">
                <a:latin typeface="Arial"/>
                <a:cs typeface="Arial"/>
              </a:rPr>
              <a:t>proposisi: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spc="-10" dirty="0">
                <a:solidFill>
                  <a:srgbClr val="33CC33"/>
                </a:solidFill>
                <a:latin typeface="Arial"/>
                <a:cs typeface="Arial"/>
              </a:rPr>
              <a:t>I</a:t>
            </a:r>
            <a:r>
              <a:rPr sz="2800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940" y="501142"/>
            <a:ext cx="7538084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Latihan Pemetaan Sifat</a:t>
            </a:r>
            <a:r>
              <a:rPr spc="-55" dirty="0"/>
              <a:t> </a:t>
            </a:r>
            <a:r>
              <a:rPr spc="-5" dirty="0"/>
              <a:t>Proposisi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6470" marR="5080" indent="-608965">
              <a:lnSpc>
                <a:spcPct val="100000"/>
              </a:lnSpc>
              <a:spcBef>
                <a:spcPts val="100"/>
              </a:spcBef>
              <a:buChar char="•"/>
              <a:tabLst>
                <a:tab pos="4776470" algn="l"/>
                <a:tab pos="4777105" algn="l"/>
              </a:tabLst>
            </a:pPr>
            <a:r>
              <a:rPr spc="-5" dirty="0"/>
              <a:t>Buat </a:t>
            </a:r>
            <a:r>
              <a:rPr dirty="0"/>
              <a:t>proposisi  dalam isu-isu  hukum yang</a:t>
            </a:r>
            <a:r>
              <a:rPr spc="-80" dirty="0"/>
              <a:t> </a:t>
            </a:r>
            <a:r>
              <a:rPr dirty="0"/>
              <a:t>bersifat</a:t>
            </a:r>
          </a:p>
          <a:p>
            <a:pPr marL="4776470">
              <a:lnSpc>
                <a:spcPct val="100000"/>
              </a:lnSpc>
              <a:spcBef>
                <a:spcPts val="5"/>
              </a:spcBef>
            </a:pPr>
            <a:r>
              <a:rPr dirty="0"/>
              <a:t>:</a:t>
            </a:r>
          </a:p>
          <a:p>
            <a:pPr marL="4154804">
              <a:lnSpc>
                <a:spcPct val="100000"/>
              </a:lnSpc>
            </a:pPr>
            <a:endParaRPr sz="4100">
              <a:latin typeface="Times New Roman"/>
              <a:cs typeface="Times New Roman"/>
            </a:endParaRPr>
          </a:p>
          <a:p>
            <a:pPr marL="4775835" indent="-608330">
              <a:lnSpc>
                <a:spcPct val="100000"/>
              </a:lnSpc>
              <a:buAutoNum type="arabicPeriod"/>
              <a:tabLst>
                <a:tab pos="4775835" algn="l"/>
                <a:tab pos="4776470" algn="l"/>
              </a:tabLst>
            </a:pPr>
            <a:r>
              <a:rPr spc="-5" dirty="0"/>
              <a:t>AEE</a:t>
            </a:r>
          </a:p>
          <a:p>
            <a:pPr marL="4775835" indent="-60833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775835" algn="l"/>
                <a:tab pos="4776470" algn="l"/>
              </a:tabLst>
            </a:pPr>
            <a:r>
              <a:rPr spc="-5" dirty="0"/>
              <a:t>EAE</a:t>
            </a:r>
          </a:p>
        </p:txBody>
      </p:sp>
      <p:sp>
        <p:nvSpPr>
          <p:cNvPr id="4" name="object 4"/>
          <p:cNvSpPr/>
          <p:nvPr/>
        </p:nvSpPr>
        <p:spPr>
          <a:xfrm>
            <a:off x="181617" y="1743341"/>
            <a:ext cx="4639774" cy="3817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886" y="469900"/>
            <a:ext cx="61163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Dua Model Proses Nalar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189">
              <a:lnSpc>
                <a:spcPts val="164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7511415" cy="2753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95"/>
              </a:spcBef>
              <a:buChar char="•"/>
              <a:tabLst>
                <a:tab pos="621665" algn="l"/>
                <a:tab pos="622300" algn="l"/>
              </a:tabLst>
            </a:pPr>
            <a:r>
              <a:rPr sz="3200" spc="-5" dirty="0">
                <a:latin typeface="Arial"/>
                <a:cs typeface="Arial"/>
              </a:rPr>
              <a:t>Dalam </a:t>
            </a:r>
            <a:r>
              <a:rPr sz="3200" spc="-10" dirty="0">
                <a:latin typeface="Arial"/>
                <a:cs typeface="Arial"/>
              </a:rPr>
              <a:t>Logika dikenal adanya </a:t>
            </a:r>
            <a:r>
              <a:rPr sz="3200" spc="-5" dirty="0">
                <a:latin typeface="Arial"/>
                <a:cs typeface="Arial"/>
              </a:rPr>
              <a:t>2 </a:t>
            </a:r>
            <a:r>
              <a:rPr sz="3200" spc="-10" dirty="0">
                <a:latin typeface="Arial"/>
                <a:cs typeface="Arial"/>
              </a:rPr>
              <a:t>Model  Proses Bernalar,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5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200" spc="-5" dirty="0">
                <a:latin typeface="Arial"/>
                <a:cs typeface="Arial"/>
              </a:rPr>
              <a:t>Nalar </a:t>
            </a:r>
            <a:r>
              <a:rPr sz="3200" spc="-10" dirty="0">
                <a:latin typeface="Arial"/>
                <a:cs typeface="Arial"/>
              </a:rPr>
              <a:t>DEDUKSI </a:t>
            </a:r>
            <a:r>
              <a:rPr sz="3200" spc="-5" dirty="0">
                <a:latin typeface="Arial"/>
                <a:cs typeface="Arial"/>
              </a:rPr>
              <a:t>(Umum </a:t>
            </a:r>
            <a:r>
              <a:rPr sz="3200" spc="1625" dirty="0">
                <a:latin typeface="Arial"/>
                <a:cs typeface="Arial"/>
              </a:rPr>
              <a:t>€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Khusus)</a:t>
            </a:r>
            <a:endParaRPr sz="32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622300" algn="l"/>
                <a:tab pos="622935" algn="l"/>
              </a:tabLst>
            </a:pPr>
            <a:r>
              <a:rPr sz="3200" spc="-5" dirty="0">
                <a:latin typeface="Arial"/>
                <a:cs typeface="Arial"/>
              </a:rPr>
              <a:t>Nalar INDUKSI (Khusus </a:t>
            </a:r>
            <a:r>
              <a:rPr sz="3200" spc="1625" dirty="0">
                <a:latin typeface="Arial"/>
                <a:cs typeface="Arial"/>
              </a:rPr>
              <a:t>€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Umum)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8072" y="322071"/>
            <a:ext cx="714311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90905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LOGIKA DEDUKSI SEBAGAI  KEBENARAN YG BERSIFAT</a:t>
            </a:r>
            <a:r>
              <a:rPr sz="3200" spc="-15" dirty="0"/>
              <a:t> </a:t>
            </a:r>
            <a:r>
              <a:rPr sz="3200" spc="-5" dirty="0"/>
              <a:t>FORMAL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7" y="2194280"/>
            <a:ext cx="7922895" cy="255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Bagaimana </a:t>
            </a:r>
            <a:r>
              <a:rPr sz="3200" spc="-5" dirty="0">
                <a:latin typeface="Arial"/>
                <a:cs typeface="Arial"/>
              </a:rPr>
              <a:t>bila </a:t>
            </a:r>
            <a:r>
              <a:rPr sz="3200" spc="-10" dirty="0">
                <a:latin typeface="Arial"/>
                <a:cs typeface="Arial"/>
              </a:rPr>
              <a:t>proposisi dalam silogisma  tersebut </a:t>
            </a:r>
            <a:r>
              <a:rPr sz="3200" spc="-5" dirty="0">
                <a:latin typeface="Arial"/>
                <a:cs typeface="Arial"/>
              </a:rPr>
              <a:t>cacat</a:t>
            </a:r>
            <a:r>
              <a:rPr sz="3200" spc="-10" dirty="0">
                <a:latin typeface="Arial"/>
                <a:cs typeface="Arial"/>
              </a:rPr>
              <a:t> materiil?</a:t>
            </a:r>
            <a:endParaRPr sz="3200">
              <a:latin typeface="Arial"/>
              <a:cs typeface="Arial"/>
            </a:endParaRPr>
          </a:p>
          <a:p>
            <a:pPr marL="354965" marR="501015" indent="-342265" algn="just">
              <a:lnSpc>
                <a:spcPct val="100000"/>
              </a:lnSpc>
              <a:spcBef>
                <a:spcPts val="760"/>
              </a:spcBef>
              <a:buChar char="•"/>
              <a:tabLst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Bagaimana </a:t>
            </a:r>
            <a:r>
              <a:rPr sz="3200" spc="-5" dirty="0">
                <a:latin typeface="Arial"/>
                <a:cs typeface="Arial"/>
              </a:rPr>
              <a:t>bila </a:t>
            </a:r>
            <a:r>
              <a:rPr sz="3200" spc="-10" dirty="0">
                <a:latin typeface="Arial"/>
                <a:cs typeface="Arial"/>
              </a:rPr>
              <a:t>terjadi perdebatan </a:t>
            </a:r>
            <a:r>
              <a:rPr sz="3200" spc="-5" dirty="0">
                <a:latin typeface="Arial"/>
                <a:cs typeface="Arial"/>
              </a:rPr>
              <a:t>atas  </a:t>
            </a:r>
            <a:r>
              <a:rPr sz="3200" spc="-10" dirty="0">
                <a:latin typeface="Arial"/>
                <a:cs typeface="Arial"/>
              </a:rPr>
              <a:t>premis mayor </a:t>
            </a:r>
            <a:r>
              <a:rPr sz="3200" spc="-5" dirty="0">
                <a:latin typeface="Arial"/>
                <a:cs typeface="Arial"/>
              </a:rPr>
              <a:t>atau </a:t>
            </a:r>
            <a:r>
              <a:rPr sz="3200" spc="-10" dirty="0">
                <a:latin typeface="Arial"/>
                <a:cs typeface="Arial"/>
              </a:rPr>
              <a:t>minornya, sehingga  melahirkan </a:t>
            </a:r>
            <a:r>
              <a:rPr sz="3200" spc="-5" dirty="0">
                <a:latin typeface="Arial"/>
                <a:cs typeface="Arial"/>
              </a:rPr>
              <a:t>Konklusi yang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berbeda?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5771" y="469900"/>
            <a:ext cx="26066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60" dirty="0"/>
              <a:t> </a:t>
            </a:r>
            <a:r>
              <a:rPr sz="4400" spc="-5" dirty="0"/>
              <a:t>10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76324"/>
            <a:ext cx="7756525" cy="43389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1507490" indent="-342900" algn="just">
              <a:lnSpc>
                <a:spcPts val="3020"/>
              </a:lnSpc>
              <a:spcBef>
                <a:spcPts val="484"/>
              </a:spcBef>
              <a:buChar char="•"/>
              <a:tabLst>
                <a:tab pos="356235" algn="l"/>
              </a:tabLst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Setiap warga negara yang baik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wajib 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mendukung upaya pemerintah dalam  pembangunan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ts val="302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Petani Kedungombo merupakan warga negara  yang baik</a:t>
            </a:r>
            <a:endParaRPr sz="2800">
              <a:latin typeface="Arial"/>
              <a:cs typeface="Arial"/>
            </a:endParaRPr>
          </a:p>
          <a:p>
            <a:pPr marL="355600" marR="320040" indent="-342900">
              <a:lnSpc>
                <a:spcPts val="303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Maka, petani kedungombo wajib mendukung  upaya pemerintah dalam</a:t>
            </a:r>
            <a:r>
              <a:rPr sz="28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pembangunan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Sifat </a:t>
            </a:r>
            <a:r>
              <a:rPr sz="2800" spc="-5" dirty="0">
                <a:latin typeface="Arial"/>
                <a:cs typeface="Arial"/>
              </a:rPr>
              <a:t>proposisi: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“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33CC33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I”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800" dirty="0">
                <a:latin typeface="Arial"/>
                <a:cs typeface="Arial"/>
              </a:rPr>
              <a:t>Tetapi nyatanya bisa: </a:t>
            </a:r>
            <a:r>
              <a:rPr sz="2800" spc="-5" dirty="0">
                <a:latin typeface="Arial"/>
                <a:cs typeface="Arial"/>
              </a:rPr>
              <a:t>“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33CC33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”.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Mengapa?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5771" y="469900"/>
            <a:ext cx="26066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60" dirty="0"/>
              <a:t> </a:t>
            </a:r>
            <a:r>
              <a:rPr sz="4400" spc="-5" dirty="0"/>
              <a:t>11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81658"/>
            <a:ext cx="8012430" cy="42983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marR="421640" indent="-342900">
              <a:lnSpc>
                <a:spcPts val="258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Dalam sistem negara hukum, semua warga negara  Indonesia harus </a:t>
            </a:r>
            <a:r>
              <a:rPr sz="2400" spc="-5" dirty="0">
                <a:solidFill>
                  <a:srgbClr val="FF3300"/>
                </a:solidFill>
                <a:latin typeface="Arial"/>
                <a:cs typeface="Arial"/>
              </a:rPr>
              <a:t>dianggap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tahu peraturan perundang-  undangan yang</a:t>
            </a:r>
            <a:r>
              <a:rPr sz="2400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3300"/>
                </a:solidFill>
                <a:latin typeface="Arial"/>
                <a:cs typeface="Arial"/>
              </a:rPr>
              <a:t>berlaku.</a:t>
            </a:r>
            <a:endParaRPr sz="2400">
              <a:latin typeface="Arial"/>
              <a:cs typeface="Arial"/>
            </a:endParaRPr>
          </a:p>
          <a:p>
            <a:pPr marL="355600" marR="155575" indent="-342900">
              <a:lnSpc>
                <a:spcPct val="8990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3CC33"/>
                </a:solidFill>
                <a:latin typeface="Arial"/>
                <a:cs typeface="Arial"/>
              </a:rPr>
              <a:t>Cak Semin </a:t>
            </a:r>
            <a:r>
              <a:rPr sz="2400" spc="-5" dirty="0">
                <a:solidFill>
                  <a:srgbClr val="33CC33"/>
                </a:solidFill>
                <a:latin typeface="Arial"/>
                <a:cs typeface="Arial"/>
              </a:rPr>
              <a:t>yang </a:t>
            </a:r>
            <a:r>
              <a:rPr sz="2400" dirty="0">
                <a:solidFill>
                  <a:srgbClr val="33CC33"/>
                </a:solidFill>
                <a:latin typeface="Arial"/>
                <a:cs typeface="Arial"/>
              </a:rPr>
              <a:t>buta huruf, belum pernah</a:t>
            </a:r>
            <a:r>
              <a:rPr sz="2400" spc="-1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CC33"/>
                </a:solidFill>
                <a:latin typeface="Arial"/>
                <a:cs typeface="Arial"/>
              </a:rPr>
              <a:t>mengenyam  sekolah, dan tinggal jauh di pedalaman adalah warga  negara</a:t>
            </a:r>
            <a:r>
              <a:rPr sz="2400" spc="-1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33CC33"/>
                </a:solidFill>
                <a:latin typeface="Arial"/>
                <a:cs typeface="Arial"/>
              </a:rPr>
              <a:t>Indonesia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898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Jadi,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dalam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sistem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negara hukum, Cak Semin yang</a:t>
            </a:r>
            <a:r>
              <a:rPr sz="24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buta  huruf, belum pernah mengenyam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sekolah,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dan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tinggal 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jauh di pedalaman harus dianggap tahu peraturan  perundang-undangan yang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berlaku.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Sifat Proposisi :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AII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Nyatanya sifat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proposisinya: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EIO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5771" y="469900"/>
            <a:ext cx="26060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60" dirty="0"/>
              <a:t> </a:t>
            </a:r>
            <a:r>
              <a:rPr sz="4400" spc="-5" dirty="0"/>
              <a:t>12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41272"/>
            <a:ext cx="8051800" cy="369633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220979" indent="-342900">
              <a:lnSpc>
                <a:spcPct val="80000"/>
              </a:lnSpc>
              <a:spcBef>
                <a:spcPts val="77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Setiap tindak kejahatan HAM berat yang  terencana, sistematik dan menimbulkan korban  banyak bisa dipidana dengan Perpu yang  menganut asas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retroaktif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799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Pengeboman Paddy’s café di Bali adalah tindak  kejahatan HAM berat yang terencana, sistematik  dan menimbulkan korban</a:t>
            </a:r>
            <a:r>
              <a:rPr sz="2800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banyak.</a:t>
            </a:r>
            <a:endParaRPr sz="2800">
              <a:latin typeface="Arial"/>
              <a:cs typeface="Arial"/>
            </a:endParaRPr>
          </a:p>
          <a:p>
            <a:pPr marL="355600" marR="595630" indent="-342900">
              <a:lnSpc>
                <a:spcPct val="800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Jadi, Pengeboman Paddy’s café di Bali bisa  dipidana dengan Perpu yang menganut asas  retroaktif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NALAR</a:t>
            </a:r>
            <a:r>
              <a:rPr spc="-95" dirty="0"/>
              <a:t> </a:t>
            </a:r>
            <a:r>
              <a:rPr dirty="0"/>
              <a:t>INDUKSI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7716" y="3895852"/>
            <a:ext cx="35032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Arial"/>
                <a:cs typeface="Arial"/>
              </a:rPr>
              <a:t>(Khusus </a:t>
            </a:r>
            <a:r>
              <a:rPr sz="3200" spc="1625" dirty="0">
                <a:latin typeface="Arial"/>
                <a:cs typeface="Arial"/>
              </a:rPr>
              <a:t>€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Umum)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395" y="469900"/>
            <a:ext cx="32899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Nalar</a:t>
            </a:r>
            <a:r>
              <a:rPr sz="4400" spc="-55" dirty="0"/>
              <a:t> </a:t>
            </a:r>
            <a:r>
              <a:rPr sz="4400" spc="-5" dirty="0"/>
              <a:t>Induksi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8359812" y="6276394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35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7811770" cy="4021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Dalam </a:t>
            </a:r>
            <a:r>
              <a:rPr sz="3200" i="1" spc="-5" dirty="0">
                <a:solidFill>
                  <a:srgbClr val="FF3300"/>
                </a:solidFill>
                <a:latin typeface="Arial"/>
                <a:cs typeface="Arial"/>
              </a:rPr>
              <a:t>science</a:t>
            </a:r>
            <a:r>
              <a:rPr sz="3200" spc="-5" dirty="0">
                <a:latin typeface="Arial"/>
                <a:cs typeface="Arial"/>
              </a:rPr>
              <a:t>, </a:t>
            </a:r>
            <a:r>
              <a:rPr sz="3200" spc="-10" dirty="0">
                <a:latin typeface="Arial"/>
                <a:cs typeface="Arial"/>
              </a:rPr>
              <a:t>ilmuwan selalu membaca  dengan </a:t>
            </a:r>
            <a:r>
              <a:rPr sz="3200" spc="-5" dirty="0">
                <a:latin typeface="Arial"/>
                <a:cs typeface="Arial"/>
              </a:rPr>
              <a:t>suatu </a:t>
            </a:r>
            <a:r>
              <a:rPr sz="3200" i="1" spc="-10" dirty="0">
                <a:solidFill>
                  <a:srgbClr val="FF3300"/>
                </a:solidFill>
                <a:latin typeface="Arial"/>
                <a:cs typeface="Arial"/>
              </a:rPr>
              <a:t>reserve</a:t>
            </a:r>
            <a:r>
              <a:rPr sz="3200" spc="-10" dirty="0">
                <a:latin typeface="Arial"/>
                <a:cs typeface="Arial"/>
              </a:rPr>
              <a:t>. Mencadangkan  </a:t>
            </a:r>
            <a:r>
              <a:rPr sz="3200" spc="-5" dirty="0">
                <a:latin typeface="Arial"/>
                <a:cs typeface="Arial"/>
              </a:rPr>
              <a:t>sikap </a:t>
            </a:r>
            <a:r>
              <a:rPr sz="3200" spc="-10" dirty="0">
                <a:latin typeface="Arial"/>
                <a:cs typeface="Arial"/>
              </a:rPr>
              <a:t>kehati-hatian, terutama terhadap  premis mayor </a:t>
            </a:r>
            <a:r>
              <a:rPr sz="3200" spc="-5" dirty="0">
                <a:latin typeface="Arial"/>
                <a:cs typeface="Arial"/>
              </a:rPr>
              <a:t>yang biasa </a:t>
            </a:r>
            <a:r>
              <a:rPr sz="3200" spc="-10" dirty="0">
                <a:latin typeface="Arial"/>
                <a:cs typeface="Arial"/>
              </a:rPr>
              <a:t>diberangkatkan  dalam </a:t>
            </a:r>
            <a:r>
              <a:rPr sz="3200" spc="-5" dirty="0">
                <a:latin typeface="Arial"/>
                <a:cs typeface="Arial"/>
              </a:rPr>
              <a:t>suatu keyakinan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proposisi.</a:t>
            </a:r>
            <a:endParaRPr sz="3200">
              <a:latin typeface="Arial"/>
              <a:cs typeface="Arial"/>
            </a:endParaRPr>
          </a:p>
          <a:p>
            <a:pPr marL="354965" marR="412750" indent="-342265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Sehingga </a:t>
            </a:r>
            <a:r>
              <a:rPr sz="3200" spc="-10" dirty="0">
                <a:latin typeface="Arial"/>
                <a:cs typeface="Arial"/>
              </a:rPr>
              <a:t>segala sesuatunya </a:t>
            </a:r>
            <a:r>
              <a:rPr sz="3200" spc="-5" dirty="0">
                <a:latin typeface="Arial"/>
                <a:cs typeface="Arial"/>
              </a:rPr>
              <a:t>akan  </a:t>
            </a:r>
            <a:r>
              <a:rPr sz="3200" spc="-10" dirty="0">
                <a:latin typeface="Arial"/>
                <a:cs typeface="Arial"/>
              </a:rPr>
              <a:t>menjadi “mungkin” </a:t>
            </a:r>
            <a:r>
              <a:rPr sz="3200" spc="-5" dirty="0">
                <a:latin typeface="Arial"/>
                <a:cs typeface="Arial"/>
              </a:rPr>
              <a:t>atau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“kemungkinan”</a:t>
            </a:r>
            <a:endParaRPr sz="3200">
              <a:latin typeface="Arial"/>
              <a:cs typeface="Arial"/>
            </a:endParaRPr>
          </a:p>
          <a:p>
            <a:pPr marL="354965">
              <a:lnSpc>
                <a:spcPts val="3835"/>
              </a:lnSpc>
            </a:pPr>
            <a:r>
              <a:rPr sz="3200" spc="405" dirty="0">
                <a:solidFill>
                  <a:srgbClr val="FF3300"/>
                </a:solidFill>
                <a:latin typeface="Arial"/>
                <a:cs typeface="Arial"/>
              </a:rPr>
              <a:t>☺/</a:t>
            </a:r>
            <a:r>
              <a:rPr sz="3200" spc="40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001" y="1609851"/>
            <a:ext cx="7875270" cy="363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Memulai dengan paradigma empirisme  </a:t>
            </a:r>
            <a:r>
              <a:rPr sz="3200" spc="-5" dirty="0">
                <a:latin typeface="Arial"/>
                <a:cs typeface="Arial"/>
              </a:rPr>
              <a:t>untuk </a:t>
            </a:r>
            <a:r>
              <a:rPr sz="3200" spc="-10" dirty="0">
                <a:latin typeface="Arial"/>
                <a:cs typeface="Arial"/>
              </a:rPr>
              <a:t>mengecek kebenaran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proposisinya.</a:t>
            </a:r>
            <a:endParaRPr sz="3200">
              <a:latin typeface="Arial"/>
              <a:cs typeface="Arial"/>
            </a:endParaRPr>
          </a:p>
          <a:p>
            <a:pPr marL="354965" marR="264160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Induksi, </a:t>
            </a:r>
            <a:r>
              <a:rPr sz="3200" spc="-5" dirty="0">
                <a:latin typeface="Arial"/>
                <a:cs typeface="Arial"/>
              </a:rPr>
              <a:t>demi </a:t>
            </a:r>
            <a:r>
              <a:rPr sz="3200" spc="-10" dirty="0">
                <a:latin typeface="Arial"/>
                <a:cs typeface="Arial"/>
              </a:rPr>
              <a:t>terjaminnya </a:t>
            </a:r>
            <a:r>
              <a:rPr sz="3200" spc="-5" dirty="0">
                <a:latin typeface="Arial"/>
                <a:cs typeface="Arial"/>
              </a:rPr>
              <a:t>kebenaran  </a:t>
            </a:r>
            <a:r>
              <a:rPr sz="3200" spc="-10" dirty="0">
                <a:latin typeface="Arial"/>
                <a:cs typeface="Arial"/>
              </a:rPr>
              <a:t>premis mayor,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HARUS</a:t>
            </a:r>
            <a:r>
              <a:rPr sz="3200" spc="3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DIDAHULUKAN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4965" marR="46545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“Sudah waktunya </a:t>
            </a:r>
            <a:r>
              <a:rPr sz="3200" spc="-5" dirty="0">
                <a:latin typeface="Arial"/>
                <a:cs typeface="Arial"/>
              </a:rPr>
              <a:t>kuda </a:t>
            </a:r>
            <a:r>
              <a:rPr sz="3200" spc="-10" dirty="0">
                <a:latin typeface="Arial"/>
                <a:cs typeface="Arial"/>
              </a:rPr>
              <a:t>penggerak  (=induksi) ditaruh </a:t>
            </a:r>
            <a:r>
              <a:rPr sz="3200" spc="-5" dirty="0">
                <a:latin typeface="Arial"/>
                <a:cs typeface="Arial"/>
              </a:rPr>
              <a:t>di </a:t>
            </a:r>
            <a:r>
              <a:rPr sz="3200" spc="-10" dirty="0">
                <a:latin typeface="Arial"/>
                <a:cs typeface="Arial"/>
              </a:rPr>
              <a:t>depan kereta  (=deduksi) (Francis Bacon:</a:t>
            </a:r>
            <a:r>
              <a:rPr sz="3200" spc="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1561-1626)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59812" y="6276394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36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1095" marR="5080" indent="-16891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Silogisma Eksplanatif  </a:t>
            </a:r>
            <a:r>
              <a:rPr dirty="0"/>
              <a:t>dalam Nalar</a:t>
            </a:r>
            <a:r>
              <a:rPr spc="-60" dirty="0"/>
              <a:t> </a:t>
            </a:r>
            <a:r>
              <a:rPr dirty="0"/>
              <a:t>Induksi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59812" y="6276394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37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7792084" cy="255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Nalar </a:t>
            </a:r>
            <a:r>
              <a:rPr sz="3200" spc="-10" dirty="0">
                <a:latin typeface="Arial"/>
                <a:cs typeface="Arial"/>
              </a:rPr>
              <a:t>induksi </a:t>
            </a:r>
            <a:r>
              <a:rPr sz="3200" spc="-5" dirty="0">
                <a:latin typeface="Arial"/>
                <a:cs typeface="Arial"/>
              </a:rPr>
              <a:t>juga terdiri dari 3 </a:t>
            </a:r>
            <a:r>
              <a:rPr sz="3200" spc="-10" dirty="0">
                <a:latin typeface="Arial"/>
                <a:cs typeface="Arial"/>
              </a:rPr>
              <a:t>proposisi:  </a:t>
            </a:r>
            <a:r>
              <a:rPr sz="3200" spc="-5" dirty="0">
                <a:latin typeface="Arial"/>
                <a:cs typeface="Arial"/>
              </a:rPr>
              <a:t>dua </a:t>
            </a:r>
            <a:r>
              <a:rPr sz="3200" spc="-10" dirty="0">
                <a:latin typeface="Arial"/>
                <a:cs typeface="Arial"/>
              </a:rPr>
              <a:t>proposisi ANTESEDEN </a:t>
            </a:r>
            <a:r>
              <a:rPr sz="3200" spc="-5" dirty="0">
                <a:latin typeface="Arial"/>
                <a:cs typeface="Arial"/>
              </a:rPr>
              <a:t>yang </a:t>
            </a:r>
            <a:r>
              <a:rPr sz="3200" spc="-10" dirty="0">
                <a:latin typeface="Arial"/>
                <a:cs typeface="Arial"/>
              </a:rPr>
              <a:t>disebut  </a:t>
            </a:r>
            <a:r>
              <a:rPr sz="3200" spc="-5" dirty="0">
                <a:latin typeface="Arial"/>
                <a:cs typeface="Arial"/>
              </a:rPr>
              <a:t>PREMIS</a:t>
            </a:r>
            <a:endParaRPr sz="3200">
              <a:latin typeface="Arial"/>
              <a:cs typeface="Arial"/>
            </a:endParaRPr>
          </a:p>
          <a:p>
            <a:pPr marL="354965" marR="774700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Proposisi </a:t>
            </a:r>
            <a:r>
              <a:rPr sz="3200" spc="-10" dirty="0">
                <a:latin typeface="Arial"/>
                <a:cs typeface="Arial"/>
              </a:rPr>
              <a:t>Anteseden, diawali dengan  proposisi terma-terma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khusus.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5771" y="469900"/>
            <a:ext cx="26066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60" dirty="0"/>
              <a:t> </a:t>
            </a:r>
            <a:r>
              <a:rPr sz="4400" spc="-5" dirty="0"/>
              <a:t>13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8359812" y="6276394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38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01" y="1611375"/>
            <a:ext cx="8013065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5532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Petani-petani Pagilaran adalah orang miskin  yang bergantung hidupnya pada</a:t>
            </a:r>
            <a:r>
              <a:rPr sz="2800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tanah</a:t>
            </a:r>
            <a:endParaRPr sz="2800">
              <a:latin typeface="Arial"/>
              <a:cs typeface="Arial"/>
            </a:endParaRPr>
          </a:p>
          <a:p>
            <a:pPr marL="355600" marR="81661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Petani-petani Pagilaran tanahnya dirampas  untuk laboratorium pertanian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UGM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Disimpulkan bahwa para petani yang miskin dan  bergantung hidupnya pada tanah besar  kemungkinannya tanahnya dirampas untuk Lab.  Pertanian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00FF"/>
                </a:solidFill>
                <a:latin typeface="Arial"/>
                <a:cs typeface="Arial"/>
              </a:rPr>
              <a:t>UGM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5771" y="469900"/>
            <a:ext cx="26066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60" dirty="0"/>
              <a:t> </a:t>
            </a:r>
            <a:r>
              <a:rPr sz="4400" spc="-5" dirty="0"/>
              <a:t>14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8359812" y="6276394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39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7971790" cy="4118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8669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45 </a:t>
            </a:r>
            <a:r>
              <a:rPr sz="3200" spc="-10" dirty="0">
                <a:latin typeface="Arial"/>
                <a:cs typeface="Arial"/>
              </a:rPr>
              <a:t>Anggota DPRD Sumbar terlibat dalam  </a:t>
            </a:r>
            <a:r>
              <a:rPr sz="3200" spc="-5" dirty="0">
                <a:latin typeface="Arial"/>
                <a:cs typeface="Arial"/>
              </a:rPr>
              <a:t>korupsi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APBD</a:t>
            </a:r>
            <a:endParaRPr sz="3200">
              <a:latin typeface="Arial"/>
              <a:cs typeface="Arial"/>
            </a:endParaRPr>
          </a:p>
          <a:p>
            <a:pPr marL="354965" marR="571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45 </a:t>
            </a:r>
            <a:r>
              <a:rPr sz="3200" spc="-10" dirty="0">
                <a:latin typeface="Arial"/>
                <a:cs typeface="Arial"/>
              </a:rPr>
              <a:t>Anggota DPRD Sumbar dikenai pidana  penjara </a:t>
            </a:r>
            <a:r>
              <a:rPr sz="3200" spc="-5" dirty="0">
                <a:latin typeface="Arial"/>
                <a:cs typeface="Arial"/>
              </a:rPr>
              <a:t>lebih dari 1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tahun</a:t>
            </a:r>
            <a:endParaRPr sz="32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Disimpulkan bahwa </a:t>
            </a:r>
            <a:r>
              <a:rPr sz="3200" spc="-5" dirty="0">
                <a:latin typeface="Arial"/>
                <a:cs typeface="Arial"/>
              </a:rPr>
              <a:t>Anggota </a:t>
            </a:r>
            <a:r>
              <a:rPr sz="3200" spc="-10" dirty="0">
                <a:latin typeface="Arial"/>
                <a:cs typeface="Arial"/>
              </a:rPr>
              <a:t>DPRD </a:t>
            </a:r>
            <a:r>
              <a:rPr sz="3200" spc="-5" dirty="0">
                <a:latin typeface="Arial"/>
                <a:cs typeface="Arial"/>
              </a:rPr>
              <a:t>yang  </a:t>
            </a:r>
            <a:r>
              <a:rPr sz="3200" spc="-10" dirty="0">
                <a:latin typeface="Arial"/>
                <a:cs typeface="Arial"/>
              </a:rPr>
              <a:t>terlibat dalam korupsi </a:t>
            </a:r>
            <a:r>
              <a:rPr sz="3200" spc="-5" dirty="0">
                <a:latin typeface="Arial"/>
                <a:cs typeface="Arial"/>
              </a:rPr>
              <a:t>APBD </a:t>
            </a:r>
            <a:r>
              <a:rPr sz="3200" spc="-10" dirty="0">
                <a:latin typeface="Arial"/>
                <a:cs typeface="Arial"/>
              </a:rPr>
              <a:t>kemungkinan  </a:t>
            </a:r>
            <a:r>
              <a:rPr sz="3200" spc="-5" dirty="0">
                <a:latin typeface="Arial"/>
                <a:cs typeface="Arial"/>
              </a:rPr>
              <a:t>besar </a:t>
            </a:r>
            <a:r>
              <a:rPr sz="3200" spc="-10" dirty="0">
                <a:latin typeface="Arial"/>
                <a:cs typeface="Arial"/>
              </a:rPr>
              <a:t>dikenai pidana penjara </a:t>
            </a:r>
            <a:r>
              <a:rPr sz="3200" spc="-5" dirty="0">
                <a:latin typeface="Arial"/>
                <a:cs typeface="Arial"/>
              </a:rPr>
              <a:t>lebih dari 1  </a:t>
            </a:r>
            <a:r>
              <a:rPr sz="3200" spc="-10" dirty="0">
                <a:latin typeface="Arial"/>
                <a:cs typeface="Arial"/>
              </a:rPr>
              <a:t>tahun.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84350" y="2408428"/>
            <a:ext cx="55486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Arial"/>
                <a:cs typeface="Arial"/>
              </a:rPr>
              <a:t>NALAR</a:t>
            </a:r>
            <a:r>
              <a:rPr sz="5400" spc="-95" dirty="0">
                <a:latin typeface="Arial"/>
                <a:cs typeface="Arial"/>
              </a:rPr>
              <a:t> </a:t>
            </a:r>
            <a:r>
              <a:rPr sz="5400" spc="-5" dirty="0">
                <a:latin typeface="Arial"/>
                <a:cs typeface="Arial"/>
              </a:rPr>
              <a:t>DEDUKSI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954" y="3895852"/>
            <a:ext cx="3505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Arial"/>
                <a:cs typeface="Arial"/>
              </a:rPr>
              <a:t>(Umum </a:t>
            </a:r>
            <a:r>
              <a:rPr sz="3200" spc="1625" dirty="0">
                <a:latin typeface="Arial"/>
                <a:cs typeface="Arial"/>
              </a:rPr>
              <a:t>€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Khusus)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5771" y="469900"/>
            <a:ext cx="26066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60" dirty="0"/>
              <a:t> </a:t>
            </a:r>
            <a:r>
              <a:rPr sz="4400" spc="-5" dirty="0"/>
              <a:t>15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8359812" y="6276394"/>
            <a:ext cx="24765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z="1400" spc="-5" dirty="0">
                <a:latin typeface="Arial"/>
                <a:cs typeface="Arial"/>
              </a:rPr>
              <a:t>40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8059420" cy="3631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Anggota DPRD yang </a:t>
            </a:r>
            <a:r>
              <a:rPr sz="3200" spc="-10" dirty="0">
                <a:latin typeface="Arial"/>
                <a:cs typeface="Arial"/>
              </a:rPr>
              <a:t>terlibat dalam  korupsi APBD dikenai pidana penjara lebih  </a:t>
            </a:r>
            <a:r>
              <a:rPr sz="3200" spc="-5" dirty="0">
                <a:latin typeface="Arial"/>
                <a:cs typeface="Arial"/>
              </a:rPr>
              <a:t>dari 1 </a:t>
            </a:r>
            <a:r>
              <a:rPr sz="3200" spc="-10" dirty="0">
                <a:latin typeface="Arial"/>
                <a:cs typeface="Arial"/>
              </a:rPr>
              <a:t>tahun.</a:t>
            </a:r>
            <a:endParaRPr sz="3200">
              <a:latin typeface="Arial"/>
              <a:cs typeface="Arial"/>
            </a:endParaRPr>
          </a:p>
          <a:p>
            <a:pPr marL="354965" marR="72580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13 </a:t>
            </a:r>
            <a:r>
              <a:rPr sz="3200" spc="-10" dirty="0">
                <a:latin typeface="Arial"/>
                <a:cs typeface="Arial"/>
              </a:rPr>
              <a:t>Anggota </a:t>
            </a:r>
            <a:r>
              <a:rPr sz="3200" spc="-5" dirty="0">
                <a:latin typeface="Arial"/>
                <a:cs typeface="Arial"/>
              </a:rPr>
              <a:t>DPRD Jatim </a:t>
            </a:r>
            <a:r>
              <a:rPr sz="3200" spc="-10" dirty="0">
                <a:latin typeface="Arial"/>
                <a:cs typeface="Arial"/>
              </a:rPr>
              <a:t>terlibat dalam  </a:t>
            </a:r>
            <a:r>
              <a:rPr sz="3200" spc="-5" dirty="0">
                <a:latin typeface="Arial"/>
                <a:cs typeface="Arial"/>
              </a:rPr>
              <a:t>korupsi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APBD</a:t>
            </a:r>
            <a:endParaRPr sz="3200">
              <a:latin typeface="Arial"/>
              <a:cs typeface="Arial"/>
            </a:endParaRPr>
          </a:p>
          <a:p>
            <a:pPr marL="354965" marR="545465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13 </a:t>
            </a:r>
            <a:r>
              <a:rPr sz="3200" spc="-10" dirty="0">
                <a:latin typeface="Arial"/>
                <a:cs typeface="Arial"/>
              </a:rPr>
              <a:t>Anggota </a:t>
            </a:r>
            <a:r>
              <a:rPr sz="3200" spc="-5" dirty="0">
                <a:latin typeface="Arial"/>
                <a:cs typeface="Arial"/>
              </a:rPr>
              <a:t>DPRD Jatim </a:t>
            </a:r>
            <a:r>
              <a:rPr sz="3200" spc="-10" dirty="0">
                <a:latin typeface="Arial"/>
                <a:cs typeface="Arial"/>
              </a:rPr>
              <a:t>dikenai pidana  penjara </a:t>
            </a:r>
            <a:r>
              <a:rPr sz="3200" spc="-5" dirty="0">
                <a:latin typeface="Arial"/>
                <a:cs typeface="Arial"/>
              </a:rPr>
              <a:t>lebih dari 1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tahun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4672" y="469900"/>
            <a:ext cx="49682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Istilah dalam</a:t>
            </a:r>
            <a:r>
              <a:rPr sz="4400" spc="-25" dirty="0"/>
              <a:t> </a:t>
            </a:r>
            <a:r>
              <a:rPr sz="4400" spc="-5" dirty="0"/>
              <a:t>Logika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12785"/>
            <a:ext cx="7995284" cy="324040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Konstruksi </a:t>
            </a:r>
            <a:r>
              <a:rPr sz="3200" spc="-10" dirty="0">
                <a:latin typeface="Arial"/>
                <a:cs typeface="Arial"/>
              </a:rPr>
              <a:t>Penalaran disebut</a:t>
            </a:r>
            <a:r>
              <a:rPr sz="3200" spc="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SILOGISMA</a:t>
            </a:r>
            <a:endParaRPr sz="3200">
              <a:latin typeface="Arial"/>
              <a:cs typeface="Arial"/>
            </a:endParaRPr>
          </a:p>
          <a:p>
            <a:pPr marL="354965" marR="68897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Silogisma terdiri dari </a:t>
            </a:r>
            <a:r>
              <a:rPr sz="3200" spc="-10" dirty="0">
                <a:latin typeface="Arial"/>
                <a:cs typeface="Arial"/>
              </a:rPr>
              <a:t>kalimat-kalimat  pernyataan, </a:t>
            </a:r>
            <a:r>
              <a:rPr sz="3200" spc="-5" dirty="0">
                <a:latin typeface="Arial"/>
                <a:cs typeface="Arial"/>
              </a:rPr>
              <a:t>yang </a:t>
            </a:r>
            <a:r>
              <a:rPr sz="3200" spc="-10" dirty="0">
                <a:latin typeface="Arial"/>
                <a:cs typeface="Arial"/>
              </a:rPr>
              <a:t>dalam logika disebut  </a:t>
            </a:r>
            <a:r>
              <a:rPr sz="3200" spc="-5" dirty="0">
                <a:latin typeface="Arial"/>
                <a:cs typeface="Arial"/>
              </a:rPr>
              <a:t>PROPOSISI</a:t>
            </a:r>
            <a:endParaRPr sz="3200">
              <a:latin typeface="Arial"/>
              <a:cs typeface="Arial"/>
            </a:endParaRPr>
          </a:p>
          <a:p>
            <a:pPr marL="354965" marR="843280" indent="-342265">
              <a:lnSpc>
                <a:spcPct val="100000"/>
              </a:lnSpc>
              <a:spcBef>
                <a:spcPts val="755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Unsur </a:t>
            </a:r>
            <a:r>
              <a:rPr sz="3200" spc="-10" dirty="0">
                <a:latin typeface="Arial"/>
                <a:cs typeface="Arial"/>
              </a:rPr>
              <a:t>setiap Proposisi </a:t>
            </a:r>
            <a:r>
              <a:rPr sz="3200" spc="-5" dirty="0">
                <a:latin typeface="Arial"/>
                <a:cs typeface="Arial"/>
              </a:rPr>
              <a:t>yang </a:t>
            </a:r>
            <a:r>
              <a:rPr sz="3200" spc="-10" dirty="0">
                <a:latin typeface="Arial"/>
                <a:cs typeface="Arial"/>
              </a:rPr>
              <a:t>berposisi  dalam silogisma disebut</a:t>
            </a:r>
            <a:r>
              <a:rPr sz="3200" spc="-5" dirty="0">
                <a:latin typeface="Arial"/>
                <a:cs typeface="Arial"/>
              </a:rPr>
              <a:t> TERMA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8338" y="469900"/>
            <a:ext cx="57416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SILOGISMA</a:t>
            </a:r>
            <a:r>
              <a:rPr sz="4400" spc="-35" dirty="0"/>
              <a:t> </a:t>
            </a:r>
            <a:r>
              <a:rPr sz="4400" spc="-5" dirty="0"/>
              <a:t>DEDUKSI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6774180" cy="197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Silogisma </a:t>
            </a:r>
            <a:r>
              <a:rPr sz="3200" spc="-10" dirty="0">
                <a:latin typeface="Arial"/>
                <a:cs typeface="Arial"/>
              </a:rPr>
              <a:t>berfungsi </a:t>
            </a:r>
            <a:r>
              <a:rPr sz="3200" spc="-5" dirty="0">
                <a:latin typeface="Arial"/>
                <a:cs typeface="Arial"/>
              </a:rPr>
              <a:t>sebagai </a:t>
            </a:r>
            <a:r>
              <a:rPr sz="3200" spc="-10" dirty="0">
                <a:latin typeface="Arial"/>
                <a:cs typeface="Arial"/>
              </a:rPr>
              <a:t>proses  pembuktian benar-salahnya </a:t>
            </a:r>
            <a:r>
              <a:rPr sz="3200" spc="-5" dirty="0">
                <a:latin typeface="Arial"/>
                <a:cs typeface="Arial"/>
              </a:rPr>
              <a:t>suatu  </a:t>
            </a:r>
            <a:r>
              <a:rPr sz="3200" spc="-10" dirty="0">
                <a:latin typeface="Arial"/>
                <a:cs typeface="Arial"/>
              </a:rPr>
              <a:t>pendapat, </a:t>
            </a:r>
            <a:r>
              <a:rPr sz="3200" spc="-5" dirty="0">
                <a:latin typeface="Arial"/>
                <a:cs typeface="Arial"/>
              </a:rPr>
              <a:t>tesis, atau juga </a:t>
            </a:r>
            <a:r>
              <a:rPr sz="3200" spc="-10" dirty="0">
                <a:latin typeface="Arial"/>
                <a:cs typeface="Arial"/>
              </a:rPr>
              <a:t>hipotesis  tentang masalah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tertentu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220" y="469900"/>
            <a:ext cx="2294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70" dirty="0"/>
              <a:t> </a:t>
            </a:r>
            <a:r>
              <a:rPr sz="4400" spc="-5" dirty="0"/>
              <a:t>1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609851"/>
            <a:ext cx="7922895" cy="265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Semua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manusia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hidup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saatnya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nanti akan 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mati</a:t>
            </a:r>
            <a:endParaRPr sz="32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Aktivis mahasiswa adalah manusia</a:t>
            </a:r>
            <a:r>
              <a:rPr sz="3200" spc="3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hidup</a:t>
            </a:r>
            <a:endParaRPr sz="3200">
              <a:latin typeface="Arial"/>
              <a:cs typeface="Arial"/>
            </a:endParaRPr>
          </a:p>
          <a:p>
            <a:pPr marL="354965" marR="633095" indent="-342265">
              <a:lnSpc>
                <a:spcPct val="100000"/>
              </a:lnSpc>
              <a:spcBef>
                <a:spcPts val="76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Maka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aktivis mahasiswa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pada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saatnya 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nanti akan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 mati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1220" y="469900"/>
            <a:ext cx="22948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Contoh</a:t>
            </a:r>
            <a:r>
              <a:rPr sz="4400" spc="-70" dirty="0"/>
              <a:t> </a:t>
            </a:r>
            <a:r>
              <a:rPr sz="4400" spc="-5" dirty="0"/>
              <a:t>2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4001" y="1570227"/>
            <a:ext cx="7854950" cy="42125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4965" marR="815340" indent="-342265">
              <a:lnSpc>
                <a:spcPts val="345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Barangsiapa mengambil barang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milik 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orang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lain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secara melawan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hak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akan  dipidana penjara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karena 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pencurian  setinggi-tingginya </a:t>
            </a:r>
            <a:r>
              <a:rPr sz="3200" spc="-5" dirty="0">
                <a:solidFill>
                  <a:srgbClr val="FF3300"/>
                </a:solidFill>
                <a:latin typeface="Arial"/>
                <a:cs typeface="Arial"/>
              </a:rPr>
              <a:t>5</a:t>
            </a:r>
            <a:r>
              <a:rPr sz="3200" spc="-10" dirty="0">
                <a:solidFill>
                  <a:srgbClr val="FF3300"/>
                </a:solidFill>
                <a:latin typeface="Arial"/>
                <a:cs typeface="Arial"/>
              </a:rPr>
              <a:t> tahun</a:t>
            </a:r>
            <a:endParaRPr sz="3200">
              <a:latin typeface="Arial"/>
              <a:cs typeface="Arial"/>
            </a:endParaRPr>
          </a:p>
          <a:p>
            <a:pPr marL="354965" marR="5080" indent="-342265">
              <a:lnSpc>
                <a:spcPts val="345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Maling mengambil barang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milik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orang </a:t>
            </a:r>
            <a:r>
              <a:rPr sz="3200" spc="-5" dirty="0">
                <a:solidFill>
                  <a:srgbClr val="33CC33"/>
                </a:solidFill>
                <a:latin typeface="Arial"/>
                <a:cs typeface="Arial"/>
              </a:rPr>
              <a:t>lain 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secara melawan</a:t>
            </a:r>
            <a:r>
              <a:rPr sz="3200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CC33"/>
                </a:solidFill>
                <a:latin typeface="Arial"/>
                <a:cs typeface="Arial"/>
              </a:rPr>
              <a:t>hak</a:t>
            </a:r>
            <a:endParaRPr sz="3200">
              <a:latin typeface="Arial"/>
              <a:cs typeface="Arial"/>
            </a:endParaRPr>
          </a:p>
          <a:p>
            <a:pPr marL="354965" marR="748665" indent="-342265">
              <a:lnSpc>
                <a:spcPts val="3450"/>
              </a:lnSpc>
              <a:spcBef>
                <a:spcPts val="76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Maka maling akan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dipidana penjara  karena pencurian setinggi-tingginya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5 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tahun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4465" y="469900"/>
            <a:ext cx="21697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FF3300"/>
                </a:solidFill>
              </a:rPr>
              <a:t>PRE</a:t>
            </a:r>
            <a:r>
              <a:rPr sz="4400" spc="-5" dirty="0">
                <a:solidFill>
                  <a:srgbClr val="33CC33"/>
                </a:solidFill>
              </a:rPr>
              <a:t>MIS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523966" y="1533944"/>
            <a:ext cx="7978775" cy="41236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Dua </a:t>
            </a:r>
            <a:r>
              <a:rPr sz="2800" dirty="0">
                <a:latin typeface="Arial"/>
                <a:cs typeface="Arial"/>
              </a:rPr>
              <a:t>Proposisi pertama disebut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PREMIS</a:t>
            </a:r>
            <a:endParaRPr sz="2800">
              <a:latin typeface="Arial"/>
              <a:cs typeface="Arial"/>
            </a:endParaRPr>
          </a:p>
          <a:p>
            <a:pPr marL="354965" marR="5080" indent="-342265">
              <a:lnSpc>
                <a:spcPct val="90000"/>
              </a:lnSpc>
              <a:spcBef>
                <a:spcPts val="67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Proposisi pertama</a:t>
            </a:r>
            <a:r>
              <a:rPr sz="2800" dirty="0">
                <a:latin typeface="Arial"/>
                <a:cs typeface="Arial"/>
              </a:rPr>
              <a:t>, karena menyatakan  hal/keadaan yang umum (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semua manusia mesti  akan mati</a:t>
            </a:r>
            <a:r>
              <a:rPr sz="2800" dirty="0">
                <a:latin typeface="Arial"/>
                <a:cs typeface="Arial"/>
              </a:rPr>
              <a:t>) atau suatu prinsip/norma umum  (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siapapun yang mencuri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akan dipenjara</a:t>
            </a:r>
            <a:r>
              <a:rPr sz="2800" spc="-5" dirty="0">
                <a:latin typeface="Arial"/>
                <a:cs typeface="Arial"/>
              </a:rPr>
              <a:t>) </a:t>
            </a:r>
            <a:r>
              <a:rPr sz="2800" dirty="0">
                <a:latin typeface="Arial"/>
                <a:cs typeface="Arial"/>
              </a:rPr>
              <a:t>disebut </a:t>
            </a:r>
            <a:r>
              <a:rPr sz="280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PREMIS</a:t>
            </a:r>
            <a:r>
              <a:rPr sz="2800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3300"/>
                </a:solidFill>
                <a:latin typeface="Arial"/>
                <a:cs typeface="Arial"/>
              </a:rPr>
              <a:t>MAYOR</a:t>
            </a:r>
            <a:endParaRPr sz="2800">
              <a:latin typeface="Arial"/>
              <a:cs typeface="Arial"/>
            </a:endParaRPr>
          </a:p>
          <a:p>
            <a:pPr marL="355600" marR="33655" indent="-342900">
              <a:lnSpc>
                <a:spcPts val="3020"/>
              </a:lnSpc>
              <a:spcBef>
                <a:spcPts val="730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Proposisi kedua</a:t>
            </a:r>
            <a:r>
              <a:rPr sz="2800" dirty="0">
                <a:latin typeface="Arial"/>
                <a:cs typeface="Arial"/>
              </a:rPr>
              <a:t>, karena menyatakan  peristiwa/kenyataan khusus (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“aktivis</a:t>
            </a:r>
            <a:r>
              <a:rPr sz="2800" spc="-6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mahasiswa  adalah manusia”, “maling mencuri”</a:t>
            </a:r>
            <a:r>
              <a:rPr sz="2800" dirty="0">
                <a:latin typeface="Arial"/>
                <a:cs typeface="Arial"/>
              </a:rPr>
              <a:t>) disebut </a:t>
            </a:r>
            <a:r>
              <a:rPr sz="2800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CC33"/>
                </a:solidFill>
                <a:latin typeface="Arial"/>
                <a:cs typeface="Arial"/>
              </a:rPr>
              <a:t>PREMIS</a:t>
            </a:r>
            <a:r>
              <a:rPr sz="2800" spc="-15" dirty="0">
                <a:solidFill>
                  <a:srgbClr val="33CC33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CC33"/>
                </a:solidFill>
                <a:latin typeface="Arial"/>
                <a:cs typeface="Arial"/>
              </a:rPr>
              <a:t>MINOR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1832</Words>
  <Application>Microsoft Macintosh PowerPoint</Application>
  <PresentationFormat>Custom</PresentationFormat>
  <Paragraphs>210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PENALARAN HUKUM:</vt:lpstr>
      <vt:lpstr>Apa perlunya Penalaran Hukum?</vt:lpstr>
      <vt:lpstr>Dua Model Proses Nalar</vt:lpstr>
      <vt:lpstr>PowerPoint Presentation</vt:lpstr>
      <vt:lpstr>Istilah dalam Logika</vt:lpstr>
      <vt:lpstr>SILOGISMA DEDUKSI</vt:lpstr>
      <vt:lpstr>Contoh 1</vt:lpstr>
      <vt:lpstr>Contoh 2</vt:lpstr>
      <vt:lpstr>PREMIS</vt:lpstr>
      <vt:lpstr>KONKLUSI</vt:lpstr>
      <vt:lpstr>TERMA</vt:lpstr>
      <vt:lpstr>PowerPoint Presentation</vt:lpstr>
      <vt:lpstr>POSISI TERMA</vt:lpstr>
      <vt:lpstr>Terma ‘T’ atau ‘P’ (Mayor)</vt:lpstr>
      <vt:lpstr>Terma ‘t’ atau ‘S’ (Minor)</vt:lpstr>
      <vt:lpstr>Terma ‘M’ (Tengah/Medium)</vt:lpstr>
      <vt:lpstr>Contoh 3</vt:lpstr>
      <vt:lpstr>Contoh 4</vt:lpstr>
      <vt:lpstr>Contoh 5</vt:lpstr>
      <vt:lpstr>Rumusan posisi Terma dalam  Silogisma</vt:lpstr>
      <vt:lpstr>Fallacy (Falasi)</vt:lpstr>
      <vt:lpstr>Terma dalam Pembedaan Kelas</vt:lpstr>
      <vt:lpstr>Contoh 6</vt:lpstr>
      <vt:lpstr>SIFAT PROPOSISI:  AFFIRMATIO &amp; NEGO</vt:lpstr>
      <vt:lpstr>Proposisi Universal &amp;  Partikular/Singular</vt:lpstr>
      <vt:lpstr>Contoh 7</vt:lpstr>
      <vt:lpstr>Contoh 8</vt:lpstr>
      <vt:lpstr>Contoh 9</vt:lpstr>
      <vt:lpstr>Latihan Pemetaan Sifat Proposisi</vt:lpstr>
      <vt:lpstr>LOGIKA DEDUKSI SEBAGAI  KEBENARAN YG BERSIFAT FORMAL</vt:lpstr>
      <vt:lpstr>Contoh 10</vt:lpstr>
      <vt:lpstr>Contoh 11</vt:lpstr>
      <vt:lpstr>Contoh 12</vt:lpstr>
      <vt:lpstr>NALAR INDUKSI</vt:lpstr>
      <vt:lpstr>Nalar Induksi</vt:lpstr>
      <vt:lpstr>PowerPoint Presentation</vt:lpstr>
      <vt:lpstr>Silogisma Eksplanatif  dalam Nalar Induksi</vt:lpstr>
      <vt:lpstr>Contoh 13</vt:lpstr>
      <vt:lpstr>Contoh 14</vt:lpstr>
      <vt:lpstr>Contoh 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PENALARAN HUKUM:  Antara Nalar Deduktif dan  Nalar Induktif </dc:title>
  <dc:creator>Herlambang</dc:creator>
  <cp:lastModifiedBy>Hieronymus Soerjatisnanta</cp:lastModifiedBy>
  <cp:revision>1</cp:revision>
  <dcterms:created xsi:type="dcterms:W3CDTF">2017-11-29T07:12:42Z</dcterms:created>
  <dcterms:modified xsi:type="dcterms:W3CDTF">2017-11-29T07:22:58Z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2008-07-09T00:00:00Z</vt:filetime>
  </property>
  <property fmtid="{D5CDD505-2E9C-101B-9397-08002B2CF9AE}" pid="3" name="Creator">
    <vt:lpwstr>Acrobat PDFMaker 7.0.5 for PowerPoint</vt:lpwstr>
  </property>
  <property fmtid="{D5CDD505-2E9C-101B-9397-08002B2CF9AE}" pid="4" name="LastSaved">
    <vt:filetime>2017-11-29T00:00:00Z</vt:filetime>
  </property>
</Properties>
</file>